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25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91" r:id="rId29"/>
    <p:sldId id="292" r:id="rId30"/>
    <p:sldId id="293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29" r:id="rId39"/>
    <p:sldId id="327" r:id="rId40"/>
    <p:sldId id="328" r:id="rId41"/>
    <p:sldId id="301" r:id="rId42"/>
    <p:sldId id="302" r:id="rId43"/>
    <p:sldId id="304" r:id="rId44"/>
    <p:sldId id="305" r:id="rId45"/>
    <p:sldId id="308" r:id="rId46"/>
    <p:sldId id="309" r:id="rId47"/>
    <p:sldId id="310" r:id="rId48"/>
    <p:sldId id="311" r:id="rId49"/>
    <p:sldId id="326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2" r:id="rId60"/>
    <p:sldId id="323" r:id="rId6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92" autoAdjust="0"/>
  </p:normalViewPr>
  <p:slideViewPr>
    <p:cSldViewPr>
      <p:cViewPr varScale="1">
        <p:scale>
          <a:sx n="62" d="100"/>
          <a:sy n="62" d="100"/>
        </p:scale>
        <p:origin x="132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t>27.10.2023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639" tIns="43320" rIns="86639" bIns="43320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10BE2840-E2DD-4F8E-AD9F-E49913C9F286}" type="slidenum">
              <a:rPr lang="en-US" altLang="tr-TR"/>
              <a:pPr/>
              <a:t>8</a:t>
            </a:fld>
            <a:endParaRPr lang="en-US" altLang="tr-TR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639" tIns="43320" rIns="86639" bIns="43320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D8997CCA-CFB3-4C4F-816F-45246F2F3CC6}" type="slidenum">
              <a:rPr lang="en-US" altLang="tr-TR"/>
              <a:pPr/>
              <a:t>9</a:t>
            </a:fld>
            <a:endParaRPr lang="en-US" altLang="tr-TR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639" tIns="43320" rIns="86639" bIns="43320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46EAC2E7-4A80-4070-AE96-8F9D88F62552}" type="slidenum">
              <a:rPr lang="en-US" altLang="tr-TR"/>
              <a:pPr/>
              <a:t>12</a:t>
            </a:fld>
            <a:endParaRPr lang="en-US" altLang="tr-TR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639" tIns="43320" rIns="86639" bIns="43320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E28702EF-B163-4CE3-9427-251896B09311}" type="slidenum">
              <a:rPr lang="en-US" altLang="tr-TR"/>
              <a:pPr/>
              <a:t>13</a:t>
            </a:fld>
            <a:endParaRPr lang="en-US" altLang="tr-TR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5695B44-2364-415C-AC9F-E41447DA5AA8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16216" y="6358024"/>
            <a:ext cx="2160240" cy="365760"/>
          </a:xfrm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375608"/>
            <a:ext cx="2289048" cy="365760"/>
          </a:xfrm>
        </p:spPr>
        <p:txBody>
          <a:bodyPr/>
          <a:lstStyle/>
          <a:p>
            <a:fld id="{7F7C87E9-A69B-4517-B50C-F71A7EE80C58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0152" y="6375608"/>
            <a:ext cx="2126304" cy="365760"/>
          </a:xfrm>
          <a:solidFill>
            <a:schemeClr val="bg1"/>
          </a:solidFill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B41C95D-4ADA-4E4E-9BE9-42E7DDEA6C2F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624D-3040-4572-95CF-79E88CDC4AF1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5690-39E4-42C8-B035-53168D5C5431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B526-9A78-40A3-BB11-70EE3D1F50D3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1E8A-A2BD-4C7C-B40B-CB12A25B065F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A8A7-F6E4-4603-A917-88A09FCB3576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A5E2-100F-448C-A5B5-50F876D56B8B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A17E-1AED-4014-83C8-4D784463E246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9D91-CD4E-4DD2-AE25-33A0F1E831B2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44" y="304800"/>
            <a:ext cx="8579556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1" y="1612900"/>
            <a:ext cx="4214989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5256" y="1612900"/>
            <a:ext cx="4216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5256" y="4121150"/>
            <a:ext cx="4216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48120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44" y="304800"/>
            <a:ext cx="8579556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1" y="1612900"/>
            <a:ext cx="4214989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256" y="1612900"/>
            <a:ext cx="42164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77770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644" y="304800"/>
            <a:ext cx="8579556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1" y="1612900"/>
            <a:ext cx="4214989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55256" y="1612900"/>
            <a:ext cx="4216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55256" y="4121150"/>
            <a:ext cx="4216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2629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C4788A9-C306-4A67-BC2C-EA0BA9077D2B}" type="datetime1">
              <a:rPr lang="tr-TR" smtClean="0"/>
              <a:t>27.10.2023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54367" y="6356350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2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image" Target="../media/image25.jpeg"/><Relationship Id="rId7" Type="http://schemas.openxmlformats.org/officeDocument/2006/relationships/image" Target="../media/image23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24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microsoft.com/office/2007/relationships/hdphoto" Target="../media/hdphoto3.wdp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9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7624" y="3861048"/>
            <a:ext cx="6858000" cy="990600"/>
          </a:xfrm>
        </p:spPr>
        <p:txBody>
          <a:bodyPr>
            <a:normAutofit/>
          </a:bodyPr>
          <a:lstStyle/>
          <a:p>
            <a:r>
              <a:rPr lang="tr-TR" dirty="0"/>
              <a:t>Bilgisayar Grafikleri</a:t>
            </a:r>
            <a:br>
              <a:rPr lang="tr-TR" dirty="0"/>
            </a:br>
            <a:r>
              <a:rPr lang="tr-TR" sz="2000" dirty="0" err="1"/>
              <a:t>Dr.Cengiz</a:t>
            </a:r>
            <a:r>
              <a:rPr lang="tr-TR" sz="2000" dirty="0"/>
              <a:t> Güngör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Ekran Çıktı İlkeleri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352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Sistem ve Pencere Koordinatları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799" y="1612899"/>
            <a:ext cx="5568112" cy="534449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tr-TR" dirty="0"/>
              <a:t>Sistem koordinatlarında Y ekseni aşağı doğru, OpenGL pencere-sinde yukarı doğrudur.</a:t>
            </a:r>
          </a:p>
          <a:p>
            <a:pPr>
              <a:defRPr/>
            </a:pPr>
            <a:r>
              <a:rPr lang="tr-TR" dirty="0"/>
              <a:t>Bir pikselin gösterimi</a:t>
            </a:r>
          </a:p>
          <a:p>
            <a:pPr lvl="1">
              <a:defRPr/>
            </a:pPr>
            <a:r>
              <a:rPr lang="tr-TR" sz="2000" dirty="0" err="1">
                <a:latin typeface="Lucida Console" panose="020B0609040504020204" pitchFamily="49" charset="0"/>
              </a:rPr>
              <a:t>GL.Begin</a:t>
            </a:r>
            <a:r>
              <a:rPr lang="tr-TR" sz="2000" dirty="0">
                <a:latin typeface="Lucida Console" panose="020B0609040504020204" pitchFamily="49" charset="0"/>
              </a:rPr>
              <a:t>(</a:t>
            </a:r>
            <a:r>
              <a:rPr lang="tr-TR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PrimitiveType.</a:t>
            </a:r>
            <a:r>
              <a:rPr lang="tr-TR" sz="2000" dirty="0" err="1">
                <a:latin typeface="Lucida Console" panose="020B0609040504020204" pitchFamily="49" charset="0"/>
              </a:rPr>
              <a:t>Points</a:t>
            </a:r>
            <a:r>
              <a:rPr lang="tr-TR" sz="2000" dirty="0">
                <a:latin typeface="Lucida Console" panose="020B0609040504020204" pitchFamily="49" charset="0"/>
              </a:rPr>
              <a:t>);</a:t>
            </a:r>
            <a:br>
              <a:rPr lang="tr-TR" sz="2000" dirty="0">
                <a:latin typeface="Lucida Console" panose="020B0609040504020204" pitchFamily="49" charset="0"/>
              </a:rPr>
            </a:br>
            <a:r>
              <a:rPr lang="tr-TR" sz="2000" dirty="0">
                <a:latin typeface="Lucida Console" panose="020B0609040504020204" pitchFamily="49" charset="0"/>
              </a:rPr>
              <a:t>	GL.Vertex2(</a:t>
            </a:r>
            <a:r>
              <a:rPr lang="tr-TR" sz="2000" dirty="0" err="1">
                <a:latin typeface="Lucida Console" panose="020B0609040504020204" pitchFamily="49" charset="0"/>
              </a:rPr>
              <a:t>px,py</a:t>
            </a:r>
            <a:r>
              <a:rPr lang="tr-TR" sz="2000" dirty="0">
                <a:latin typeface="Lucida Console" panose="020B0609040504020204" pitchFamily="49" charset="0"/>
              </a:rPr>
              <a:t>);	</a:t>
            </a:r>
            <a:br>
              <a:rPr lang="tr-TR" sz="2000" dirty="0">
                <a:latin typeface="Lucida Console" panose="020B0609040504020204" pitchFamily="49" charset="0"/>
              </a:rPr>
            </a:br>
            <a:r>
              <a:rPr lang="tr-TR" sz="2000" dirty="0" err="1">
                <a:latin typeface="Lucida Console" panose="020B0609040504020204" pitchFamily="49" charset="0"/>
              </a:rPr>
              <a:t>GL.End</a:t>
            </a:r>
            <a:r>
              <a:rPr lang="tr-TR" sz="2000" dirty="0">
                <a:latin typeface="Lucida Console" panose="020B0609040504020204" pitchFamily="49" charset="0"/>
              </a:rPr>
              <a:t>();</a:t>
            </a:r>
            <a:br>
              <a:rPr lang="tr-TR" sz="2000" dirty="0">
                <a:latin typeface="Lucida Console" panose="020B0609040504020204" pitchFamily="49" charset="0"/>
              </a:rPr>
            </a:br>
            <a:endParaRPr lang="tr-TR" dirty="0"/>
          </a:p>
          <a:p>
            <a:pPr>
              <a:defRPr/>
            </a:pPr>
            <a:r>
              <a:rPr lang="tr-TR" dirty="0"/>
              <a:t>Paralel-</a:t>
            </a:r>
            <a:r>
              <a:rPr lang="tr-TR" dirty="0" err="1"/>
              <a:t>izdüşüm</a:t>
            </a:r>
            <a:r>
              <a:rPr lang="tr-TR" dirty="0"/>
              <a:t> (</a:t>
            </a:r>
            <a:r>
              <a:rPr lang="tr-TR" dirty="0" err="1"/>
              <a:t>orthogonal</a:t>
            </a:r>
            <a:r>
              <a:rPr lang="tr-TR" dirty="0"/>
              <a:t>) kamerası kurulumu</a:t>
            </a:r>
          </a:p>
          <a:p>
            <a:pPr marL="0" indent="0">
              <a:buNone/>
            </a:pPr>
            <a:r>
              <a:rPr lang="tr-TR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 // Define </a:t>
            </a:r>
            <a:r>
              <a:rPr lang="tr-TR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the</a:t>
            </a:r>
            <a:r>
              <a:rPr lang="tr-TR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</a:t>
            </a:r>
            <a:r>
              <a:rPr lang="tr-TR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project</a:t>
            </a:r>
            <a:r>
              <a:rPr lang="tr-TR" sz="1800" dirty="0">
                <a:solidFill>
                  <a:srgbClr val="008000"/>
                </a:solidFill>
                <a:latin typeface="Cascadia Mono" panose="020B0609020000020004" pitchFamily="49" charset="0"/>
              </a:rPr>
              <a:t> </a:t>
            </a:r>
            <a:r>
              <a:rPr lang="tr-TR" sz="1800" dirty="0" err="1">
                <a:solidFill>
                  <a:srgbClr val="008000"/>
                </a:solidFill>
                <a:latin typeface="Cascadia Mono" panose="020B0609020000020004" pitchFamily="49" charset="0"/>
              </a:rPr>
              <a:t>matrix</a:t>
            </a:r>
            <a:endParaRPr lang="tr-TR" sz="1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pPr marL="0" indent="0">
              <a:buNone/>
            </a:pPr>
            <a: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Matrix4 </a:t>
            </a:r>
            <a:r>
              <a:rPr lang="tr-TR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projMatrix</a:t>
            </a:r>
            <a: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= </a:t>
            </a:r>
            <a:b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</a:br>
            <a: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Matrix4.CreateOrthographic(</a:t>
            </a:r>
            <a:b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</a:br>
            <a: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400f, 300f, 0.1f, 1000f);</a:t>
            </a:r>
            <a:b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</a:br>
            <a: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GL.UniformMatrix4(</a:t>
            </a:r>
            <a:r>
              <a:rPr lang="tr-TR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uProjMatrixLoc</a:t>
            </a:r>
            <a: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 </a:t>
            </a:r>
            <a:r>
              <a:rPr lang="tr-TR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false</a:t>
            </a:r>
            <a: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,</a:t>
            </a:r>
            <a:b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</a:br>
            <a: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 </a:t>
            </a:r>
            <a:r>
              <a:rPr lang="tr-TR" sz="1800" dirty="0" err="1">
                <a:solidFill>
                  <a:srgbClr val="0000FF"/>
                </a:solidFill>
                <a:latin typeface="Cascadia Mono" panose="020B0609020000020004" pitchFamily="49" charset="0"/>
              </a:rPr>
              <a:t>ref</a:t>
            </a:r>
            <a: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 </a:t>
            </a:r>
            <a:r>
              <a:rPr lang="tr-TR" sz="18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projMatrix</a:t>
            </a:r>
            <a:r>
              <a:rPr lang="tr-TR" sz="18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</a:p>
          <a:p>
            <a:pPr lvl="1">
              <a:defRPr/>
            </a:pPr>
            <a:endParaRPr lang="tr-TR" sz="2000" dirty="0">
              <a:latin typeface="Lucida Console" panose="020B0609040504020204" pitchFamily="49" charset="0"/>
            </a:endParaRPr>
          </a:p>
          <a:p>
            <a:pPr lvl="1">
              <a:buFontTx/>
              <a:buNone/>
              <a:defRPr/>
            </a:pPr>
            <a:endParaRPr lang="tr-TR" dirty="0"/>
          </a:p>
        </p:txBody>
      </p:sp>
      <p:grpSp>
        <p:nvGrpSpPr>
          <p:cNvPr id="3" name="Grup 2"/>
          <p:cNvGrpSpPr/>
          <p:nvPr/>
        </p:nvGrpSpPr>
        <p:grpSpPr>
          <a:xfrm>
            <a:off x="5957669" y="1987713"/>
            <a:ext cx="3204454" cy="3601527"/>
            <a:chOff x="5597629" y="1660738"/>
            <a:chExt cx="3204454" cy="3601527"/>
          </a:xfrm>
        </p:grpSpPr>
        <p:sp>
          <p:nvSpPr>
            <p:cNvPr id="2" name="Rectangle 1"/>
            <p:cNvSpPr/>
            <p:nvPr/>
          </p:nvSpPr>
          <p:spPr>
            <a:xfrm>
              <a:off x="5971509" y="2133600"/>
              <a:ext cx="2438398" cy="2362200"/>
            </a:xfrm>
            <a:prstGeom prst="rect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100" name="Line 4"/>
            <p:cNvSpPr>
              <a:spLocks noChangeShapeType="1"/>
            </p:cNvSpPr>
            <p:nvPr/>
          </p:nvSpPr>
          <p:spPr bwMode="auto">
            <a:xfrm>
              <a:off x="5971507" y="2133600"/>
              <a:ext cx="2777067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101" name="Text Box 5"/>
            <p:cNvSpPr txBox="1">
              <a:spLocks noChangeArrowheads="1"/>
            </p:cNvSpPr>
            <p:nvPr/>
          </p:nvSpPr>
          <p:spPr bwMode="auto">
            <a:xfrm>
              <a:off x="8463529" y="1700808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2400" dirty="0"/>
                <a:t>x</a:t>
              </a:r>
            </a:p>
          </p:txBody>
        </p:sp>
        <p:sp>
          <p:nvSpPr>
            <p:cNvPr id="4102" name="Text Box 6"/>
            <p:cNvSpPr txBox="1">
              <a:spLocks noChangeArrowheads="1"/>
            </p:cNvSpPr>
            <p:nvPr/>
          </p:nvSpPr>
          <p:spPr bwMode="auto">
            <a:xfrm>
              <a:off x="6300192" y="1660738"/>
              <a:ext cx="218200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2000" dirty="0"/>
                <a:t>Ekran koordinatları</a:t>
              </a:r>
            </a:p>
          </p:txBody>
        </p:sp>
        <p:sp>
          <p:nvSpPr>
            <p:cNvPr id="4103" name="Line 8"/>
            <p:cNvSpPr>
              <a:spLocks noChangeShapeType="1"/>
            </p:cNvSpPr>
            <p:nvPr/>
          </p:nvSpPr>
          <p:spPr bwMode="auto">
            <a:xfrm>
              <a:off x="5971508" y="2133600"/>
              <a:ext cx="0" cy="280756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104" name="Text Box 9"/>
            <p:cNvSpPr txBox="1">
              <a:spLocks noChangeArrowheads="1"/>
            </p:cNvSpPr>
            <p:nvPr/>
          </p:nvSpPr>
          <p:spPr bwMode="auto">
            <a:xfrm>
              <a:off x="5875551" y="4800600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2400"/>
                <a:t>y</a:t>
              </a:r>
            </a:p>
          </p:txBody>
        </p:sp>
        <p:sp>
          <p:nvSpPr>
            <p:cNvPr id="4107" name="Line 12"/>
            <p:cNvSpPr>
              <a:spLocks noChangeShapeType="1"/>
            </p:cNvSpPr>
            <p:nvPr/>
          </p:nvSpPr>
          <p:spPr bwMode="auto">
            <a:xfrm>
              <a:off x="6386373" y="2684463"/>
              <a:ext cx="0" cy="1295400"/>
            </a:xfrm>
            <a:prstGeom prst="line">
              <a:avLst/>
            </a:prstGeom>
            <a:noFill/>
            <a:ln w="12700">
              <a:solidFill>
                <a:srgbClr val="00FF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108" name="Text Box 13"/>
            <p:cNvSpPr txBox="1">
              <a:spLocks noChangeArrowheads="1"/>
            </p:cNvSpPr>
            <p:nvPr/>
          </p:nvSpPr>
          <p:spPr bwMode="auto">
            <a:xfrm>
              <a:off x="5597629" y="1700808"/>
              <a:ext cx="77457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2400" dirty="0"/>
                <a:t>(0,0)</a:t>
              </a:r>
            </a:p>
          </p:txBody>
        </p:sp>
        <p:sp>
          <p:nvSpPr>
            <p:cNvPr id="4109" name="Text Box 14"/>
            <p:cNvSpPr txBox="1">
              <a:spLocks noChangeArrowheads="1"/>
            </p:cNvSpPr>
            <p:nvPr/>
          </p:nvSpPr>
          <p:spPr bwMode="auto">
            <a:xfrm>
              <a:off x="6876256" y="4509120"/>
              <a:ext cx="169790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2400" dirty="0"/>
                <a:t>(1919,1079)</a:t>
              </a:r>
            </a:p>
          </p:txBody>
        </p:sp>
        <p:sp>
          <p:nvSpPr>
            <p:cNvPr id="4110" name="Line 15"/>
            <p:cNvSpPr>
              <a:spLocks noChangeShapeType="1"/>
            </p:cNvSpPr>
            <p:nvPr/>
          </p:nvSpPr>
          <p:spPr bwMode="auto">
            <a:xfrm flipH="1">
              <a:off x="6386373" y="3979863"/>
              <a:ext cx="1354667" cy="0"/>
            </a:xfrm>
            <a:prstGeom prst="line">
              <a:avLst/>
            </a:prstGeom>
            <a:noFill/>
            <a:ln w="12700">
              <a:solidFill>
                <a:srgbClr val="00FF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4111" name="Rectangle 16"/>
            <p:cNvSpPr>
              <a:spLocks noChangeArrowheads="1"/>
            </p:cNvSpPr>
            <p:nvPr/>
          </p:nvSpPr>
          <p:spPr bwMode="auto">
            <a:xfrm>
              <a:off x="6386374" y="2989263"/>
              <a:ext cx="1083733" cy="990600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 useBgFill="1">
          <p:nvSpPr>
            <p:cNvPr id="4112" name="Rectangle 17"/>
            <p:cNvSpPr>
              <a:spLocks noChangeArrowheads="1"/>
            </p:cNvSpPr>
            <p:nvPr/>
          </p:nvSpPr>
          <p:spPr bwMode="auto">
            <a:xfrm>
              <a:off x="6386374" y="2989263"/>
              <a:ext cx="1083733" cy="76200"/>
            </a:xfrm>
            <a:prstGeom prst="rect">
              <a:avLst/>
            </a:prstGeom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4113" name="Rectangle 18"/>
            <p:cNvSpPr>
              <a:spLocks noChangeArrowheads="1"/>
            </p:cNvSpPr>
            <p:nvPr/>
          </p:nvSpPr>
          <p:spPr bwMode="auto">
            <a:xfrm>
              <a:off x="7402374" y="2989263"/>
              <a:ext cx="67733" cy="76200"/>
            </a:xfrm>
            <a:prstGeom prst="rect">
              <a:avLst/>
            </a:prstGeom>
            <a:solidFill>
              <a:srgbClr val="FF505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 useBgFill="1">
          <p:nvSpPr>
            <p:cNvPr id="4114" name="Rectangle 19"/>
            <p:cNvSpPr>
              <a:spLocks noChangeArrowheads="1"/>
            </p:cNvSpPr>
            <p:nvPr/>
          </p:nvSpPr>
          <p:spPr bwMode="auto">
            <a:xfrm>
              <a:off x="7334640" y="2989263"/>
              <a:ext cx="67733" cy="76200"/>
            </a:xfrm>
            <a:prstGeom prst="rect">
              <a:avLst/>
            </a:prstGeom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 useBgFill="1">
          <p:nvSpPr>
            <p:cNvPr id="4115" name="Rectangle 20"/>
            <p:cNvSpPr>
              <a:spLocks noChangeArrowheads="1"/>
            </p:cNvSpPr>
            <p:nvPr/>
          </p:nvSpPr>
          <p:spPr bwMode="auto">
            <a:xfrm>
              <a:off x="7266907" y="2989263"/>
              <a:ext cx="67733" cy="76200"/>
            </a:xfrm>
            <a:prstGeom prst="rect">
              <a:avLst/>
            </a:prstGeom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 sz="2400"/>
            </a:p>
          </p:txBody>
        </p:sp>
        <p:sp>
          <p:nvSpPr>
            <p:cNvPr id="4116" name="Text Box 21"/>
            <p:cNvSpPr txBox="1">
              <a:spLocks noChangeArrowheads="1"/>
            </p:cNvSpPr>
            <p:nvPr/>
          </p:nvSpPr>
          <p:spPr bwMode="auto">
            <a:xfrm>
              <a:off x="6033596" y="3924301"/>
              <a:ext cx="1082348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1600">
                  <a:solidFill>
                    <a:srgbClr val="0EF044"/>
                  </a:solidFill>
                </a:rPr>
                <a:t>(0,0)</a:t>
              </a:r>
            </a:p>
            <a:p>
              <a:r>
                <a:rPr lang="tr-TR" altLang="tr-TR" sz="1600">
                  <a:solidFill>
                    <a:srgbClr val="0EF044"/>
                  </a:solidFill>
                </a:rPr>
                <a:t>xmin,ymin</a:t>
              </a:r>
            </a:p>
          </p:txBody>
        </p:sp>
        <p:sp>
          <p:nvSpPr>
            <p:cNvPr id="4117" name="Text Box 22"/>
            <p:cNvSpPr txBox="1">
              <a:spLocks noChangeArrowheads="1"/>
            </p:cNvSpPr>
            <p:nvPr/>
          </p:nvSpPr>
          <p:spPr bwMode="auto">
            <a:xfrm>
              <a:off x="7408018" y="2514601"/>
              <a:ext cx="114967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1600">
                  <a:solidFill>
                    <a:srgbClr val="0EF044"/>
                  </a:solidFill>
                </a:rPr>
                <a:t>(399,299)</a:t>
              </a:r>
            </a:p>
            <a:p>
              <a:r>
                <a:rPr lang="tr-TR" altLang="tr-TR" sz="1600">
                  <a:solidFill>
                    <a:srgbClr val="0EF044"/>
                  </a:solidFill>
                </a:rPr>
                <a:t>xmax,ymax</a:t>
              </a:r>
            </a:p>
          </p:txBody>
        </p:sp>
        <p:sp>
          <p:nvSpPr>
            <p:cNvPr id="4118" name="Text Box 23"/>
            <p:cNvSpPr txBox="1">
              <a:spLocks noChangeArrowheads="1"/>
            </p:cNvSpPr>
            <p:nvPr/>
          </p:nvSpPr>
          <p:spPr bwMode="auto">
            <a:xfrm>
              <a:off x="7670484" y="3733800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1800">
                  <a:solidFill>
                    <a:srgbClr val="0EF044"/>
                  </a:solidFill>
                </a:rPr>
                <a:t>x</a:t>
              </a:r>
            </a:p>
          </p:txBody>
        </p:sp>
        <p:sp>
          <p:nvSpPr>
            <p:cNvPr id="4119" name="Text Box 24"/>
            <p:cNvSpPr txBox="1">
              <a:spLocks noChangeArrowheads="1"/>
            </p:cNvSpPr>
            <p:nvPr/>
          </p:nvSpPr>
          <p:spPr bwMode="auto">
            <a:xfrm>
              <a:off x="6242440" y="2376488"/>
              <a:ext cx="3000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1800">
                  <a:solidFill>
                    <a:srgbClr val="0EF044"/>
                  </a:solidFill>
                </a:rPr>
                <a:t>y</a:t>
              </a:r>
            </a:p>
          </p:txBody>
        </p:sp>
        <p:sp>
          <p:nvSpPr>
            <p:cNvPr id="4121" name="Text Box 26"/>
            <p:cNvSpPr txBox="1">
              <a:spLocks noChangeArrowheads="1"/>
            </p:cNvSpPr>
            <p:nvPr/>
          </p:nvSpPr>
          <p:spPr bwMode="auto">
            <a:xfrm>
              <a:off x="6648840" y="3367088"/>
              <a:ext cx="8579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1800">
                  <a:solidFill>
                    <a:srgbClr val="011E79"/>
                  </a:solidFill>
                </a:rPr>
                <a:t>(px,py)</a:t>
              </a:r>
            </a:p>
          </p:txBody>
        </p:sp>
        <p:sp>
          <p:nvSpPr>
            <p:cNvPr id="4122" name="Oval 27"/>
            <p:cNvSpPr>
              <a:spLocks noChangeArrowheads="1"/>
            </p:cNvSpPr>
            <p:nvPr/>
          </p:nvSpPr>
          <p:spPr bwMode="auto">
            <a:xfrm>
              <a:off x="6716574" y="3702050"/>
              <a:ext cx="67733" cy="76200"/>
            </a:xfrm>
            <a:prstGeom prst="ellipse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</p:grpSp>
      <p:sp>
        <p:nvSpPr>
          <p:cNvPr id="4120" name="Line 25"/>
          <p:cNvSpPr>
            <a:spLocks noChangeShapeType="1"/>
          </p:cNvSpPr>
          <p:nvPr/>
        </p:nvSpPr>
        <p:spPr bwMode="auto">
          <a:xfrm flipV="1">
            <a:off x="4572001" y="3978224"/>
            <a:ext cx="2504614" cy="751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2518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Eğri=Çoklu çizgi</a:t>
            </a:r>
          </a:p>
        </p:txBody>
      </p:sp>
      <p:sp>
        <p:nvSpPr>
          <p:cNvPr id="21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GLU kütüphanesi daire, küre, silindir gibi birçok çoklu-çizgi algoritması içerir.</a:t>
            </a:r>
          </a:p>
          <a:p>
            <a:pPr lvl="1">
              <a:defRPr/>
            </a:pPr>
            <a:r>
              <a:rPr lang="tr-TR" dirty="0"/>
              <a:t>Evet, </a:t>
            </a:r>
            <a:r>
              <a:rPr lang="tr-TR" dirty="0" err="1"/>
              <a:t>OpenGL’de</a:t>
            </a:r>
            <a:r>
              <a:rPr lang="tr-TR" dirty="0"/>
              <a:t> daire çizimi yoktur.</a:t>
            </a:r>
          </a:p>
          <a:p>
            <a:pPr lvl="2">
              <a:defRPr/>
            </a:pPr>
            <a:r>
              <a:rPr lang="tr-TR" dirty="0"/>
              <a:t>Çünkü daire aslında sonsuz detay içerir. Oysaki yeterli sayıda detaydan sonra gözle görülemeyen farklar kalır.</a:t>
            </a:r>
          </a:p>
          <a:p>
            <a:pPr marL="0" indent="0">
              <a:buFontTx/>
              <a:buNone/>
              <a:defRPr/>
            </a:pPr>
            <a:endParaRPr lang="tr-TR" dirty="0"/>
          </a:p>
        </p:txBody>
      </p:sp>
      <p:grpSp>
        <p:nvGrpSpPr>
          <p:cNvPr id="5124" name="Group 26"/>
          <p:cNvGrpSpPr>
            <a:grpSpLocks/>
          </p:cNvGrpSpPr>
          <p:nvPr/>
        </p:nvGrpSpPr>
        <p:grpSpPr bwMode="auto">
          <a:xfrm>
            <a:off x="914400" y="3962400"/>
            <a:ext cx="7518400" cy="2057399"/>
            <a:chOff x="648" y="2304"/>
            <a:chExt cx="5328" cy="1488"/>
          </a:xfrm>
        </p:grpSpPr>
        <p:sp>
          <p:nvSpPr>
            <p:cNvPr id="5125" name="Line 4"/>
            <p:cNvSpPr>
              <a:spLocks noChangeShapeType="1"/>
            </p:cNvSpPr>
            <p:nvPr/>
          </p:nvSpPr>
          <p:spPr bwMode="auto">
            <a:xfrm flipH="1">
              <a:off x="648" y="2304"/>
              <a:ext cx="680" cy="6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126" name="Line 6"/>
            <p:cNvSpPr>
              <a:spLocks noChangeShapeType="1"/>
            </p:cNvSpPr>
            <p:nvPr/>
          </p:nvSpPr>
          <p:spPr bwMode="auto">
            <a:xfrm>
              <a:off x="1320" y="2304"/>
              <a:ext cx="680" cy="6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127" name="Line 10"/>
            <p:cNvSpPr>
              <a:spLocks noChangeShapeType="1"/>
            </p:cNvSpPr>
            <p:nvPr/>
          </p:nvSpPr>
          <p:spPr bwMode="auto">
            <a:xfrm rot="5400000" flipH="1">
              <a:off x="648" y="2976"/>
              <a:ext cx="680" cy="6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128" name="Line 14"/>
            <p:cNvSpPr>
              <a:spLocks noChangeShapeType="1"/>
            </p:cNvSpPr>
            <p:nvPr/>
          </p:nvSpPr>
          <p:spPr bwMode="auto">
            <a:xfrm flipV="1">
              <a:off x="2432" y="2304"/>
              <a:ext cx="48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5129" name="Line 16"/>
            <p:cNvSpPr>
              <a:spLocks noChangeShapeType="1"/>
            </p:cNvSpPr>
            <p:nvPr/>
          </p:nvSpPr>
          <p:spPr bwMode="auto">
            <a:xfrm flipH="1">
              <a:off x="2240" y="2496"/>
              <a:ext cx="192" cy="4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5130" name="Group 19"/>
            <p:cNvGrpSpPr>
              <a:grpSpLocks/>
            </p:cNvGrpSpPr>
            <p:nvPr/>
          </p:nvGrpSpPr>
          <p:grpSpPr bwMode="auto">
            <a:xfrm rot="5400000">
              <a:off x="2912" y="2304"/>
              <a:ext cx="672" cy="672"/>
              <a:chOff x="2472" y="2400"/>
              <a:chExt cx="672" cy="672"/>
            </a:xfrm>
          </p:grpSpPr>
          <p:sp>
            <p:nvSpPr>
              <p:cNvPr id="5137" name="Line 17"/>
              <p:cNvSpPr>
                <a:spLocks noChangeShapeType="1"/>
              </p:cNvSpPr>
              <p:nvPr/>
            </p:nvSpPr>
            <p:spPr bwMode="auto">
              <a:xfrm flipV="1">
                <a:off x="2664" y="2400"/>
                <a:ext cx="480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138" name="Line 18"/>
              <p:cNvSpPr>
                <a:spLocks noChangeShapeType="1"/>
              </p:cNvSpPr>
              <p:nvPr/>
            </p:nvSpPr>
            <p:spPr bwMode="auto">
              <a:xfrm flipH="1">
                <a:off x="2472" y="2592"/>
                <a:ext cx="192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grpSp>
          <p:nvGrpSpPr>
            <p:cNvPr id="5131" name="Group 20"/>
            <p:cNvGrpSpPr>
              <a:grpSpLocks/>
            </p:cNvGrpSpPr>
            <p:nvPr/>
          </p:nvGrpSpPr>
          <p:grpSpPr bwMode="auto">
            <a:xfrm rot="-5400000">
              <a:off x="2240" y="2976"/>
              <a:ext cx="672" cy="672"/>
              <a:chOff x="2472" y="2400"/>
              <a:chExt cx="672" cy="672"/>
            </a:xfrm>
          </p:grpSpPr>
          <p:sp>
            <p:nvSpPr>
              <p:cNvPr id="5135" name="Line 21"/>
              <p:cNvSpPr>
                <a:spLocks noChangeShapeType="1"/>
              </p:cNvSpPr>
              <p:nvPr/>
            </p:nvSpPr>
            <p:spPr bwMode="auto">
              <a:xfrm flipV="1">
                <a:off x="2664" y="2400"/>
                <a:ext cx="480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5136" name="Line 22"/>
              <p:cNvSpPr>
                <a:spLocks noChangeShapeType="1"/>
              </p:cNvSpPr>
              <p:nvPr/>
            </p:nvSpPr>
            <p:spPr bwMode="auto">
              <a:xfrm flipH="1">
                <a:off x="2472" y="2592"/>
                <a:ext cx="192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5132" name="Oval 23"/>
            <p:cNvSpPr>
              <a:spLocks noChangeArrowheads="1"/>
            </p:cNvSpPr>
            <p:nvPr/>
          </p:nvSpPr>
          <p:spPr bwMode="auto">
            <a:xfrm>
              <a:off x="4440" y="2304"/>
              <a:ext cx="1360" cy="136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5133" name="Rectangle 24"/>
            <p:cNvSpPr>
              <a:spLocks noChangeArrowheads="1"/>
            </p:cNvSpPr>
            <p:nvPr/>
          </p:nvSpPr>
          <p:spPr bwMode="auto">
            <a:xfrm>
              <a:off x="5112" y="2976"/>
              <a:ext cx="864" cy="8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5134" name="Text Box 25"/>
            <p:cNvSpPr txBox="1">
              <a:spLocks noChangeArrowheads="1"/>
            </p:cNvSpPr>
            <p:nvPr/>
          </p:nvSpPr>
          <p:spPr bwMode="auto">
            <a:xfrm>
              <a:off x="3796" y="2784"/>
              <a:ext cx="40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2400"/>
                <a:t>. . 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1191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14"/>
          <p:cNvPicPr>
            <a:picLocks noGrp="1" noChangeArrowheads="1"/>
          </p:cNvPicPr>
          <p:nvPr>
            <p:ph sz="quarter" idx="2"/>
          </p:nvPr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9819" y="2829396"/>
            <a:ext cx="3224389" cy="3263900"/>
          </a:xfrm>
        </p:spPr>
      </p:pic>
      <p:sp>
        <p:nvSpPr>
          <p:cNvPr id="211981" name="Rectangle 13"/>
          <p:cNvSpPr>
            <a:spLocks noChangeArrowheads="1"/>
          </p:cNvSpPr>
          <p:nvPr/>
        </p:nvSpPr>
        <p:spPr bwMode="auto">
          <a:xfrm>
            <a:off x="304800" y="1916832"/>
            <a:ext cx="8566856" cy="108012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 algn="l">
              <a:defRPr/>
            </a:pPr>
            <a:r>
              <a:rPr lang="tr-TR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	Piksel bir					</a:t>
            </a:r>
          </a:p>
          <a:p>
            <a:pPr marL="342900" indent="-342900" algn="l">
              <a:defRPr/>
            </a:pPr>
            <a:r>
              <a:rPr lang="tr-TR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	dörtgendir		Çizgi</a:t>
            </a:r>
          </a:p>
        </p:txBody>
      </p:sp>
      <p:sp>
        <p:nvSpPr>
          <p:cNvPr id="6146" name="Rectangle 11"/>
          <p:cNvSpPr>
            <a:spLocks noGrp="1" noChangeArrowheads="1"/>
          </p:cNvSpPr>
          <p:nvPr>
            <p:ph type="title"/>
          </p:nvPr>
        </p:nvSpPr>
        <p:spPr>
          <a:xfrm>
            <a:off x="259644" y="116632"/>
            <a:ext cx="8579556" cy="1143000"/>
          </a:xfrm>
        </p:spPr>
        <p:txBody>
          <a:bodyPr/>
          <a:lstStyle/>
          <a:p>
            <a:r>
              <a:rPr lang="tr-TR" altLang="tr-TR" dirty="0"/>
              <a:t>Pikseller ve Obje Geometrisi</a:t>
            </a:r>
          </a:p>
        </p:txBody>
      </p:sp>
      <p:pic>
        <p:nvPicPr>
          <p:cNvPr id="6147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3309923"/>
            <a:ext cx="2463800" cy="2584000"/>
          </a:xfrm>
        </p:spPr>
      </p:pic>
      <p:pic>
        <p:nvPicPr>
          <p:cNvPr id="6148" name="Picture 10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4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95911" y="2287588"/>
            <a:ext cx="1840089" cy="3656012"/>
          </a:xfrm>
        </p:spPr>
      </p:pic>
    </p:spTree>
    <p:extLst>
      <p:ext uri="{BB962C8B-B14F-4D97-AF65-F5344CB8AC3E}">
        <p14:creationId xmlns:p14="http://schemas.microsoft.com/office/powerpoint/2010/main" val="820283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1063" y="2514600"/>
            <a:ext cx="4179678" cy="3810533"/>
          </a:xfrm>
          <a:scene3d>
            <a:camera prst="orthographicFront">
              <a:rot lat="0" lon="0" rev="120000"/>
            </a:camera>
            <a:lightRig rig="threePt" dir="t"/>
          </a:scene3d>
        </p:spPr>
      </p:pic>
      <p:sp>
        <p:nvSpPr>
          <p:cNvPr id="216072" name="Rectangle 8"/>
          <p:cNvSpPr>
            <a:spLocks noChangeArrowheads="1"/>
          </p:cNvSpPr>
          <p:nvPr/>
        </p:nvSpPr>
        <p:spPr bwMode="auto">
          <a:xfrm>
            <a:off x="304800" y="1612900"/>
            <a:ext cx="8566856" cy="109602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tr-TR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Orta nokta (</a:t>
            </a:r>
            <a:r>
              <a:rPr lang="tr-TR" sz="31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midpoint</a:t>
            </a:r>
            <a:r>
              <a:rPr lang="tr-TR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)      Düzeltilmiş orta  	              </a:t>
            </a:r>
            <a:br>
              <a:rPr lang="tr-TR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tr-TR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   algoritması 	        nokta algoritması</a:t>
            </a:r>
          </a:p>
        </p:txBody>
      </p:sp>
      <p:pic>
        <p:nvPicPr>
          <p:cNvPr id="7171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1560" y="2780928"/>
            <a:ext cx="3608098" cy="3403600"/>
          </a:xfrm>
          <a:scene3d>
            <a:camera prst="orthographicFront">
              <a:rot lat="0" lon="0" rev="120000"/>
            </a:camera>
            <a:lightRig rig="threePt" dir="t"/>
          </a:scene3d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Daire Çizimi</a:t>
            </a:r>
          </a:p>
        </p:txBody>
      </p:sp>
    </p:spTree>
    <p:extLst>
      <p:ext uri="{BB962C8B-B14F-4D97-AF65-F5344CB8AC3E}">
        <p14:creationId xmlns:p14="http://schemas.microsoft.com/office/powerpoint/2010/main" val="1440011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/>
              <a:t>Pikselleştirme</a:t>
            </a:r>
            <a:r>
              <a:rPr lang="tr-TR" altLang="tr-TR" dirty="0"/>
              <a:t> (</a:t>
            </a:r>
            <a:r>
              <a:rPr lang="en-US" altLang="tr-TR" dirty="0" err="1"/>
              <a:t>Rasterization</a:t>
            </a:r>
            <a:r>
              <a:rPr lang="tr-TR" altLang="tr-TR" dirty="0"/>
              <a:t>)</a:t>
            </a:r>
            <a:endParaRPr lang="en-US" altLang="tr-TR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sz="2600" dirty="0" err="1"/>
              <a:t>Pikselleştirme</a:t>
            </a:r>
            <a:r>
              <a:rPr lang="en-US" sz="2600" dirty="0"/>
              <a:t> </a:t>
            </a:r>
            <a:r>
              <a:rPr lang="tr-TR" sz="2600" dirty="0"/>
              <a:t>hangi pikselin doldurulacağına karar verme sürecidir.</a:t>
            </a:r>
            <a:endParaRPr lang="en-US" sz="2600" dirty="0"/>
          </a:p>
          <a:p>
            <a:pPr marL="742950" lvl="1" indent="-285750">
              <a:defRPr/>
            </a:pPr>
            <a:r>
              <a:rPr lang="tr-TR" sz="2200" dirty="0"/>
              <a:t>Bu işlem objenin üzerine şeffaf bir kareli kağıt konularak yapılabilir. </a:t>
            </a:r>
            <a:endParaRPr lang="en-US" sz="2200" dirty="0"/>
          </a:p>
          <a:p>
            <a:pPr>
              <a:defRPr/>
            </a:pPr>
            <a:r>
              <a:rPr lang="tr-TR" sz="2600" dirty="0"/>
              <a:t>Örnek: Çizgi çizimi</a:t>
            </a:r>
            <a:endParaRPr lang="en-US" sz="2600" dirty="0"/>
          </a:p>
          <a:p>
            <a:pPr marL="742950" lvl="1" indent="-285750">
              <a:defRPr/>
            </a:pPr>
            <a:r>
              <a:rPr lang="tr-TR" sz="2200" dirty="0"/>
              <a:t>Görev</a:t>
            </a:r>
            <a:r>
              <a:rPr lang="en-US" sz="2200" dirty="0"/>
              <a:t>: </a:t>
            </a:r>
            <a:r>
              <a:rPr lang="tr-TR" sz="2200" dirty="0"/>
              <a:t>Bir doğruyu temsil etmek üzere hangi pikselleri</a:t>
            </a:r>
            <a:r>
              <a:rPr lang="en-US" sz="2200" dirty="0"/>
              <a:t> </a:t>
            </a:r>
            <a:r>
              <a:rPr lang="tr-TR" sz="2200" dirty="0"/>
              <a:t>dolduracağınıza karar verin.</a:t>
            </a:r>
            <a:endParaRPr lang="en-US" sz="2200" dirty="0"/>
          </a:p>
          <a:p>
            <a:pPr marL="742950" lvl="1" indent="-285750">
              <a:defRPr/>
            </a:pPr>
            <a:r>
              <a:rPr lang="tr-TR" sz="2200" dirty="0"/>
              <a:t>Çizginin tamamı ekranımıza sığmaktadır.</a:t>
            </a:r>
            <a:endParaRPr lang="en-US" sz="2200" dirty="0"/>
          </a:p>
          <a:p>
            <a:pPr marL="742950" lvl="1" indent="-285750">
              <a:defRPr/>
            </a:pPr>
            <a:r>
              <a:rPr lang="tr-TR" sz="2200" dirty="0"/>
              <a:t>Eğimi 0 ile 1 arasında kabul edin, diğer olasılıkları simetri ile halledeceğiz.</a:t>
            </a:r>
            <a:endParaRPr lang="en-US" sz="2200" dirty="0"/>
          </a:p>
          <a:p>
            <a:pPr marL="742950" lvl="1" indent="-285750">
              <a:defRPr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83921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59644" y="116632"/>
            <a:ext cx="8579556" cy="1143000"/>
          </a:xfrm>
        </p:spPr>
        <p:txBody>
          <a:bodyPr/>
          <a:lstStyle/>
          <a:p>
            <a:r>
              <a:rPr lang="tr-TR" altLang="tr-TR" dirty="0"/>
              <a:t>Çizgi </a:t>
            </a:r>
            <a:r>
              <a:rPr lang="tr-TR" altLang="tr-TR" dirty="0" err="1"/>
              <a:t>Pikselleştirme</a:t>
            </a:r>
            <a:endParaRPr lang="en-US" altLang="tr-TR" dirty="0"/>
          </a:p>
        </p:txBody>
      </p:sp>
      <p:sp>
        <p:nvSpPr>
          <p:cNvPr id="139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752"/>
            <a:ext cx="7924800" cy="200784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defRPr/>
            </a:pP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Çizgi eşitliği 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 = mx + b</a:t>
            </a:r>
          </a:p>
          <a:p>
            <a:pPr>
              <a:lnSpc>
                <a:spcPct val="90000"/>
              </a:lnSpc>
              <a:defRPr/>
            </a:pP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x </a:t>
            </a: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değeri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bir </a:t>
            </a:r>
            <a:r>
              <a:rPr lang="en-US" sz="24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tamsayısına gelecek şekilde artarsa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pikselin </a:t>
            </a: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 </a:t>
            </a: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değeri şöyle hesaplanabilir:</a:t>
            </a:r>
          </a:p>
          <a:p>
            <a:pPr>
              <a:lnSpc>
                <a:spcPct val="90000"/>
              </a:lnSpc>
              <a:defRPr/>
            </a:pP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90000"/>
              </a:lnSpc>
              <a:defRPr/>
            </a:pP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Böylece en yakın piksel işaretlenebilir.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9220" name="Group 2"/>
          <p:cNvGrpSpPr>
            <a:grpSpLocks/>
          </p:cNvGrpSpPr>
          <p:nvPr/>
        </p:nvGrpSpPr>
        <p:grpSpPr bwMode="auto">
          <a:xfrm>
            <a:off x="1447800" y="3505200"/>
            <a:ext cx="5943600" cy="2362200"/>
            <a:chOff x="1628775" y="3505200"/>
            <a:chExt cx="6686550" cy="2362200"/>
          </a:xfrm>
        </p:grpSpPr>
        <p:sp>
          <p:nvSpPr>
            <p:cNvPr id="9222" name="Rectangle 4"/>
            <p:cNvSpPr>
              <a:spLocks noChangeArrowheads="1"/>
            </p:cNvSpPr>
            <p:nvPr/>
          </p:nvSpPr>
          <p:spPr bwMode="auto">
            <a:xfrm>
              <a:off x="1628775" y="3505200"/>
              <a:ext cx="6686550" cy="2362200"/>
            </a:xfrm>
            <a:prstGeom prst="rect">
              <a:avLst/>
            </a:prstGeom>
            <a:noFill/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23" name="Line 5"/>
            <p:cNvSpPr>
              <a:spLocks noChangeShapeType="1"/>
            </p:cNvSpPr>
            <p:nvPr/>
          </p:nvSpPr>
          <p:spPr bwMode="auto">
            <a:xfrm>
              <a:off x="1628775" y="4127500"/>
              <a:ext cx="668655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24" name="Line 6"/>
            <p:cNvSpPr>
              <a:spLocks noChangeShapeType="1"/>
            </p:cNvSpPr>
            <p:nvPr/>
          </p:nvSpPr>
          <p:spPr bwMode="auto">
            <a:xfrm>
              <a:off x="1628775" y="4724400"/>
              <a:ext cx="668655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25" name="Line 7"/>
            <p:cNvSpPr>
              <a:spLocks noChangeShapeType="1"/>
            </p:cNvSpPr>
            <p:nvPr/>
          </p:nvSpPr>
          <p:spPr bwMode="auto">
            <a:xfrm>
              <a:off x="1628775" y="5295900"/>
              <a:ext cx="6686550" cy="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26" name="Line 8"/>
            <p:cNvSpPr>
              <a:spLocks noChangeShapeType="1"/>
            </p:cNvSpPr>
            <p:nvPr/>
          </p:nvSpPr>
          <p:spPr bwMode="auto">
            <a:xfrm>
              <a:off x="1628775" y="3835400"/>
              <a:ext cx="6686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27" name="Line 9"/>
            <p:cNvSpPr>
              <a:spLocks noChangeShapeType="1"/>
            </p:cNvSpPr>
            <p:nvPr/>
          </p:nvSpPr>
          <p:spPr bwMode="auto">
            <a:xfrm>
              <a:off x="1628775" y="4419600"/>
              <a:ext cx="6686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28" name="Line 10"/>
            <p:cNvSpPr>
              <a:spLocks noChangeShapeType="1"/>
            </p:cNvSpPr>
            <p:nvPr/>
          </p:nvSpPr>
          <p:spPr bwMode="auto">
            <a:xfrm>
              <a:off x="1628775" y="5029200"/>
              <a:ext cx="6686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29" name="Line 11"/>
            <p:cNvSpPr>
              <a:spLocks noChangeShapeType="1"/>
            </p:cNvSpPr>
            <p:nvPr/>
          </p:nvSpPr>
          <p:spPr bwMode="auto">
            <a:xfrm>
              <a:off x="1628775" y="5588000"/>
              <a:ext cx="668655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30" name="Line 12"/>
            <p:cNvSpPr>
              <a:spLocks noChangeShapeType="1"/>
            </p:cNvSpPr>
            <p:nvPr/>
          </p:nvSpPr>
          <p:spPr bwMode="auto">
            <a:xfrm>
              <a:off x="2228850" y="3505200"/>
              <a:ext cx="0" cy="2362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31" name="Line 13"/>
            <p:cNvSpPr>
              <a:spLocks noChangeShapeType="1"/>
            </p:cNvSpPr>
            <p:nvPr/>
          </p:nvSpPr>
          <p:spPr bwMode="auto">
            <a:xfrm>
              <a:off x="2828925" y="3505200"/>
              <a:ext cx="0" cy="2362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32" name="Line 14"/>
            <p:cNvSpPr>
              <a:spLocks noChangeShapeType="1"/>
            </p:cNvSpPr>
            <p:nvPr/>
          </p:nvSpPr>
          <p:spPr bwMode="auto">
            <a:xfrm>
              <a:off x="3529013" y="3505200"/>
              <a:ext cx="0" cy="2362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33" name="Line 15"/>
            <p:cNvSpPr>
              <a:spLocks noChangeShapeType="1"/>
            </p:cNvSpPr>
            <p:nvPr/>
          </p:nvSpPr>
          <p:spPr bwMode="auto">
            <a:xfrm>
              <a:off x="4200525" y="3505200"/>
              <a:ext cx="0" cy="2362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34" name="Line 16"/>
            <p:cNvSpPr>
              <a:spLocks noChangeShapeType="1"/>
            </p:cNvSpPr>
            <p:nvPr/>
          </p:nvSpPr>
          <p:spPr bwMode="auto">
            <a:xfrm>
              <a:off x="4886325" y="3505200"/>
              <a:ext cx="0" cy="2362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35" name="Line 17"/>
            <p:cNvSpPr>
              <a:spLocks noChangeShapeType="1"/>
            </p:cNvSpPr>
            <p:nvPr/>
          </p:nvSpPr>
          <p:spPr bwMode="auto">
            <a:xfrm>
              <a:off x="5600700" y="3505200"/>
              <a:ext cx="0" cy="2362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36" name="Line 18"/>
            <p:cNvSpPr>
              <a:spLocks noChangeShapeType="1"/>
            </p:cNvSpPr>
            <p:nvPr/>
          </p:nvSpPr>
          <p:spPr bwMode="auto">
            <a:xfrm>
              <a:off x="6343650" y="3505200"/>
              <a:ext cx="0" cy="2362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37" name="Line 19"/>
            <p:cNvSpPr>
              <a:spLocks noChangeShapeType="1"/>
            </p:cNvSpPr>
            <p:nvPr/>
          </p:nvSpPr>
          <p:spPr bwMode="auto">
            <a:xfrm>
              <a:off x="7015163" y="3505200"/>
              <a:ext cx="0" cy="2362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38" name="Line 20"/>
            <p:cNvSpPr>
              <a:spLocks noChangeShapeType="1"/>
            </p:cNvSpPr>
            <p:nvPr/>
          </p:nvSpPr>
          <p:spPr bwMode="auto">
            <a:xfrm>
              <a:off x="7672388" y="3505200"/>
              <a:ext cx="0" cy="2362200"/>
            </a:xfrm>
            <a:prstGeom prst="line">
              <a:avLst/>
            </a:prstGeom>
            <a:noFill/>
            <a:ln w="9525" cap="rnd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39" name="Line 21"/>
            <p:cNvSpPr>
              <a:spLocks noChangeShapeType="1"/>
            </p:cNvSpPr>
            <p:nvPr/>
          </p:nvSpPr>
          <p:spPr bwMode="auto">
            <a:xfrm>
              <a:off x="1928813" y="35052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40" name="Line 22"/>
            <p:cNvSpPr>
              <a:spLocks noChangeShapeType="1"/>
            </p:cNvSpPr>
            <p:nvPr/>
          </p:nvSpPr>
          <p:spPr bwMode="auto">
            <a:xfrm>
              <a:off x="2528888" y="35052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41" name="Line 23"/>
            <p:cNvSpPr>
              <a:spLocks noChangeShapeType="1"/>
            </p:cNvSpPr>
            <p:nvPr/>
          </p:nvSpPr>
          <p:spPr bwMode="auto">
            <a:xfrm>
              <a:off x="3186113" y="35052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42" name="Line 24"/>
            <p:cNvSpPr>
              <a:spLocks noChangeShapeType="1"/>
            </p:cNvSpPr>
            <p:nvPr/>
          </p:nvSpPr>
          <p:spPr bwMode="auto">
            <a:xfrm>
              <a:off x="3857625" y="35052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43" name="Line 25"/>
            <p:cNvSpPr>
              <a:spLocks noChangeShapeType="1"/>
            </p:cNvSpPr>
            <p:nvPr/>
          </p:nvSpPr>
          <p:spPr bwMode="auto">
            <a:xfrm>
              <a:off x="4543425" y="35052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44" name="Line 26"/>
            <p:cNvSpPr>
              <a:spLocks noChangeShapeType="1"/>
            </p:cNvSpPr>
            <p:nvPr/>
          </p:nvSpPr>
          <p:spPr bwMode="auto">
            <a:xfrm>
              <a:off x="5257800" y="35052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45" name="Line 27"/>
            <p:cNvSpPr>
              <a:spLocks noChangeShapeType="1"/>
            </p:cNvSpPr>
            <p:nvPr/>
          </p:nvSpPr>
          <p:spPr bwMode="auto">
            <a:xfrm>
              <a:off x="5986463" y="35052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46" name="Line 28"/>
            <p:cNvSpPr>
              <a:spLocks noChangeShapeType="1"/>
            </p:cNvSpPr>
            <p:nvPr/>
          </p:nvSpPr>
          <p:spPr bwMode="auto">
            <a:xfrm>
              <a:off x="6686550" y="35052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47" name="Line 29"/>
            <p:cNvSpPr>
              <a:spLocks noChangeShapeType="1"/>
            </p:cNvSpPr>
            <p:nvPr/>
          </p:nvSpPr>
          <p:spPr bwMode="auto">
            <a:xfrm>
              <a:off x="7372350" y="35052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48" name="Line 30"/>
            <p:cNvSpPr>
              <a:spLocks noChangeShapeType="1"/>
            </p:cNvSpPr>
            <p:nvPr/>
          </p:nvSpPr>
          <p:spPr bwMode="auto">
            <a:xfrm>
              <a:off x="7986713" y="3505200"/>
              <a:ext cx="0" cy="2362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9249" name="Oval 31"/>
            <p:cNvSpPr>
              <a:spLocks noChangeArrowheads="1"/>
            </p:cNvSpPr>
            <p:nvPr/>
          </p:nvSpPr>
          <p:spPr bwMode="auto">
            <a:xfrm>
              <a:off x="1871663" y="3784601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50" name="Oval 32"/>
            <p:cNvSpPr>
              <a:spLocks noChangeArrowheads="1"/>
            </p:cNvSpPr>
            <p:nvPr/>
          </p:nvSpPr>
          <p:spPr bwMode="auto">
            <a:xfrm>
              <a:off x="1871663" y="43656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51" name="Oval 33"/>
            <p:cNvSpPr>
              <a:spLocks noChangeArrowheads="1"/>
            </p:cNvSpPr>
            <p:nvPr/>
          </p:nvSpPr>
          <p:spPr bwMode="auto">
            <a:xfrm>
              <a:off x="1885952" y="49657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52" name="Oval 34"/>
            <p:cNvSpPr>
              <a:spLocks noChangeArrowheads="1"/>
            </p:cNvSpPr>
            <p:nvPr/>
          </p:nvSpPr>
          <p:spPr bwMode="auto">
            <a:xfrm>
              <a:off x="1820862" y="5524503"/>
              <a:ext cx="205383" cy="1825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53" name="Oval 35"/>
            <p:cNvSpPr>
              <a:spLocks noChangeArrowheads="1"/>
            </p:cNvSpPr>
            <p:nvPr/>
          </p:nvSpPr>
          <p:spPr bwMode="auto">
            <a:xfrm>
              <a:off x="2468166" y="3784601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54" name="Oval 36"/>
            <p:cNvSpPr>
              <a:spLocks noChangeArrowheads="1"/>
            </p:cNvSpPr>
            <p:nvPr/>
          </p:nvSpPr>
          <p:spPr bwMode="auto">
            <a:xfrm>
              <a:off x="2468166" y="43656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55" name="Oval 37"/>
            <p:cNvSpPr>
              <a:spLocks noChangeArrowheads="1"/>
            </p:cNvSpPr>
            <p:nvPr/>
          </p:nvSpPr>
          <p:spPr bwMode="auto">
            <a:xfrm>
              <a:off x="2482455" y="49657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56" name="Oval 38"/>
            <p:cNvSpPr>
              <a:spLocks noChangeArrowheads="1"/>
            </p:cNvSpPr>
            <p:nvPr/>
          </p:nvSpPr>
          <p:spPr bwMode="auto">
            <a:xfrm>
              <a:off x="2417366" y="5524503"/>
              <a:ext cx="205383" cy="1825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57" name="Oval 39"/>
            <p:cNvSpPr>
              <a:spLocks noChangeArrowheads="1"/>
            </p:cNvSpPr>
            <p:nvPr/>
          </p:nvSpPr>
          <p:spPr bwMode="auto">
            <a:xfrm>
              <a:off x="3125391" y="37719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58" name="Oval 40"/>
            <p:cNvSpPr>
              <a:spLocks noChangeArrowheads="1"/>
            </p:cNvSpPr>
            <p:nvPr/>
          </p:nvSpPr>
          <p:spPr bwMode="auto">
            <a:xfrm>
              <a:off x="3125391" y="43529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59" name="Oval 41"/>
            <p:cNvSpPr>
              <a:spLocks noChangeArrowheads="1"/>
            </p:cNvSpPr>
            <p:nvPr/>
          </p:nvSpPr>
          <p:spPr bwMode="auto">
            <a:xfrm>
              <a:off x="3088878" y="4953003"/>
              <a:ext cx="205383" cy="1825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60" name="Oval 42"/>
            <p:cNvSpPr>
              <a:spLocks noChangeArrowheads="1"/>
            </p:cNvSpPr>
            <p:nvPr/>
          </p:nvSpPr>
          <p:spPr bwMode="auto">
            <a:xfrm>
              <a:off x="3125391" y="55118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61" name="Oval 43"/>
            <p:cNvSpPr>
              <a:spLocks noChangeArrowheads="1"/>
            </p:cNvSpPr>
            <p:nvPr/>
          </p:nvSpPr>
          <p:spPr bwMode="auto">
            <a:xfrm>
              <a:off x="3811191" y="37719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62" name="Oval 44"/>
            <p:cNvSpPr>
              <a:spLocks noChangeArrowheads="1"/>
            </p:cNvSpPr>
            <p:nvPr/>
          </p:nvSpPr>
          <p:spPr bwMode="auto">
            <a:xfrm>
              <a:off x="3811191" y="43529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63" name="Oval 45"/>
            <p:cNvSpPr>
              <a:spLocks noChangeArrowheads="1"/>
            </p:cNvSpPr>
            <p:nvPr/>
          </p:nvSpPr>
          <p:spPr bwMode="auto">
            <a:xfrm>
              <a:off x="3774678" y="4953003"/>
              <a:ext cx="205383" cy="1825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64" name="Oval 46"/>
            <p:cNvSpPr>
              <a:spLocks noChangeArrowheads="1"/>
            </p:cNvSpPr>
            <p:nvPr/>
          </p:nvSpPr>
          <p:spPr bwMode="auto">
            <a:xfrm>
              <a:off x="3811191" y="55118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65" name="Oval 47"/>
            <p:cNvSpPr>
              <a:spLocks noChangeArrowheads="1"/>
            </p:cNvSpPr>
            <p:nvPr/>
          </p:nvSpPr>
          <p:spPr bwMode="auto">
            <a:xfrm>
              <a:off x="4496991" y="3784601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66" name="Oval 48"/>
            <p:cNvSpPr>
              <a:spLocks noChangeArrowheads="1"/>
            </p:cNvSpPr>
            <p:nvPr/>
          </p:nvSpPr>
          <p:spPr bwMode="auto">
            <a:xfrm>
              <a:off x="4496991" y="43656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67" name="Oval 49"/>
            <p:cNvSpPr>
              <a:spLocks noChangeArrowheads="1"/>
            </p:cNvSpPr>
            <p:nvPr/>
          </p:nvSpPr>
          <p:spPr bwMode="auto">
            <a:xfrm>
              <a:off x="4460478" y="4965703"/>
              <a:ext cx="205383" cy="1825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68" name="Oval 50"/>
            <p:cNvSpPr>
              <a:spLocks noChangeArrowheads="1"/>
            </p:cNvSpPr>
            <p:nvPr/>
          </p:nvSpPr>
          <p:spPr bwMode="auto">
            <a:xfrm>
              <a:off x="4496991" y="55245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69" name="Oval 51"/>
            <p:cNvSpPr>
              <a:spLocks noChangeArrowheads="1"/>
            </p:cNvSpPr>
            <p:nvPr/>
          </p:nvSpPr>
          <p:spPr bwMode="auto">
            <a:xfrm>
              <a:off x="5197080" y="37814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70" name="Oval 52"/>
            <p:cNvSpPr>
              <a:spLocks noChangeArrowheads="1"/>
            </p:cNvSpPr>
            <p:nvPr/>
          </p:nvSpPr>
          <p:spPr bwMode="auto">
            <a:xfrm>
              <a:off x="5146278" y="4362453"/>
              <a:ext cx="205383" cy="1825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71" name="Oval 53"/>
            <p:cNvSpPr>
              <a:spLocks noChangeArrowheads="1"/>
            </p:cNvSpPr>
            <p:nvPr/>
          </p:nvSpPr>
          <p:spPr bwMode="auto">
            <a:xfrm>
              <a:off x="5211366" y="49625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72" name="Oval 54"/>
            <p:cNvSpPr>
              <a:spLocks noChangeArrowheads="1"/>
            </p:cNvSpPr>
            <p:nvPr/>
          </p:nvSpPr>
          <p:spPr bwMode="auto">
            <a:xfrm>
              <a:off x="5197080" y="55213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73" name="Oval 55"/>
            <p:cNvSpPr>
              <a:spLocks noChangeArrowheads="1"/>
            </p:cNvSpPr>
            <p:nvPr/>
          </p:nvSpPr>
          <p:spPr bwMode="auto">
            <a:xfrm>
              <a:off x="5940030" y="37719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74" name="Oval 56"/>
            <p:cNvSpPr>
              <a:spLocks noChangeArrowheads="1"/>
            </p:cNvSpPr>
            <p:nvPr/>
          </p:nvSpPr>
          <p:spPr bwMode="auto">
            <a:xfrm>
              <a:off x="5889228" y="4352928"/>
              <a:ext cx="205383" cy="1825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75" name="Oval 57"/>
            <p:cNvSpPr>
              <a:spLocks noChangeArrowheads="1"/>
            </p:cNvSpPr>
            <p:nvPr/>
          </p:nvSpPr>
          <p:spPr bwMode="auto">
            <a:xfrm>
              <a:off x="5954316" y="49530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76" name="Oval 58"/>
            <p:cNvSpPr>
              <a:spLocks noChangeArrowheads="1"/>
            </p:cNvSpPr>
            <p:nvPr/>
          </p:nvSpPr>
          <p:spPr bwMode="auto">
            <a:xfrm>
              <a:off x="5940030" y="55118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77" name="Oval 59"/>
            <p:cNvSpPr>
              <a:spLocks noChangeArrowheads="1"/>
            </p:cNvSpPr>
            <p:nvPr/>
          </p:nvSpPr>
          <p:spPr bwMode="auto">
            <a:xfrm>
              <a:off x="6589316" y="3764494"/>
              <a:ext cx="205383" cy="1825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78" name="Oval 60"/>
            <p:cNvSpPr>
              <a:spLocks noChangeArrowheads="1"/>
            </p:cNvSpPr>
            <p:nvPr/>
          </p:nvSpPr>
          <p:spPr bwMode="auto">
            <a:xfrm>
              <a:off x="6640116" y="436245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79" name="Oval 61"/>
            <p:cNvSpPr>
              <a:spLocks noChangeArrowheads="1"/>
            </p:cNvSpPr>
            <p:nvPr/>
          </p:nvSpPr>
          <p:spPr bwMode="auto">
            <a:xfrm>
              <a:off x="6654405" y="49625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80" name="Oval 62"/>
            <p:cNvSpPr>
              <a:spLocks noChangeArrowheads="1"/>
            </p:cNvSpPr>
            <p:nvPr/>
          </p:nvSpPr>
          <p:spPr bwMode="auto">
            <a:xfrm>
              <a:off x="6640116" y="55213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81" name="Oval 63"/>
            <p:cNvSpPr>
              <a:spLocks noChangeArrowheads="1"/>
            </p:cNvSpPr>
            <p:nvPr/>
          </p:nvSpPr>
          <p:spPr bwMode="auto">
            <a:xfrm>
              <a:off x="7260828" y="3767666"/>
              <a:ext cx="205383" cy="1825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82" name="Oval 64"/>
            <p:cNvSpPr>
              <a:spLocks noChangeArrowheads="1"/>
            </p:cNvSpPr>
            <p:nvPr/>
          </p:nvSpPr>
          <p:spPr bwMode="auto">
            <a:xfrm>
              <a:off x="7311630" y="43656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83" name="Oval 65"/>
            <p:cNvSpPr>
              <a:spLocks noChangeArrowheads="1"/>
            </p:cNvSpPr>
            <p:nvPr/>
          </p:nvSpPr>
          <p:spPr bwMode="auto">
            <a:xfrm>
              <a:off x="7325916" y="49657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84" name="Oval 66"/>
            <p:cNvSpPr>
              <a:spLocks noChangeArrowheads="1"/>
            </p:cNvSpPr>
            <p:nvPr/>
          </p:nvSpPr>
          <p:spPr bwMode="auto">
            <a:xfrm>
              <a:off x="7311630" y="552450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85" name="Oval 67"/>
            <p:cNvSpPr>
              <a:spLocks noChangeArrowheads="1"/>
            </p:cNvSpPr>
            <p:nvPr/>
          </p:nvSpPr>
          <p:spPr bwMode="auto">
            <a:xfrm>
              <a:off x="7925991" y="3794126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86" name="Oval 68"/>
            <p:cNvSpPr>
              <a:spLocks noChangeArrowheads="1"/>
            </p:cNvSpPr>
            <p:nvPr/>
          </p:nvSpPr>
          <p:spPr bwMode="auto">
            <a:xfrm>
              <a:off x="7925991" y="4375153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87" name="Oval 69"/>
            <p:cNvSpPr>
              <a:spLocks noChangeArrowheads="1"/>
            </p:cNvSpPr>
            <p:nvPr/>
          </p:nvSpPr>
          <p:spPr bwMode="auto">
            <a:xfrm>
              <a:off x="7940280" y="49752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88" name="Oval 70"/>
            <p:cNvSpPr>
              <a:spLocks noChangeArrowheads="1"/>
            </p:cNvSpPr>
            <p:nvPr/>
          </p:nvSpPr>
          <p:spPr bwMode="auto">
            <a:xfrm>
              <a:off x="7925991" y="5534028"/>
              <a:ext cx="103584" cy="92075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9289" name="Line 71"/>
            <p:cNvSpPr>
              <a:spLocks noChangeShapeType="1"/>
            </p:cNvSpPr>
            <p:nvPr/>
          </p:nvSpPr>
          <p:spPr bwMode="auto">
            <a:xfrm flipV="1">
              <a:off x="1885950" y="3810000"/>
              <a:ext cx="5486400" cy="17526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aphicFrame>
        <p:nvGraphicFramePr>
          <p:cNvPr id="9221" name="Object 72"/>
          <p:cNvGraphicFramePr>
            <a:graphicFrameLocks noGrp="1" noChangeAspect="1"/>
          </p:cNvGraphicFramePr>
          <p:nvPr>
            <p:ph sz="half" idx="2"/>
          </p:nvPr>
        </p:nvGraphicFramePr>
        <p:xfrm>
          <a:off x="2812345" y="2366964"/>
          <a:ext cx="1759655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07" name="Equation" r:id="rId3" imgW="889000" imgH="228600" progId="Equation.3">
                  <p:embed/>
                </p:oleObj>
              </mc:Choice>
              <mc:Fallback>
                <p:oleObj name="Equation" r:id="rId3" imgW="8890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2345" y="2366964"/>
                        <a:ext cx="1759655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4665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rIns="90487" anchor="ctr"/>
          <a:lstStyle/>
          <a:p>
            <a:r>
              <a:rPr lang="en-US" altLang="en-US" dirty="0" err="1"/>
              <a:t>Bresenham</a:t>
            </a:r>
            <a:r>
              <a:rPr lang="tr-TR" altLang="en-US" dirty="0"/>
              <a:t> Çizgi Algoritması</a:t>
            </a:r>
            <a:endParaRPr lang="en-US" altLang="en-US" sz="2600" dirty="0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rIns="90487"/>
          <a:lstStyle/>
          <a:p>
            <a:pPr>
              <a:lnSpc>
                <a:spcPct val="90000"/>
              </a:lnSpc>
              <a:defRPr/>
            </a:pPr>
            <a:r>
              <a:rPr lang="tr-TR" altLang="en-US" sz="2600" dirty="0"/>
              <a:t>Hedef</a:t>
            </a:r>
            <a:r>
              <a:rPr lang="en-US" altLang="en-US" sz="2600" dirty="0"/>
              <a:t>: </a:t>
            </a:r>
            <a:r>
              <a:rPr lang="tr-TR" altLang="en-US" sz="2600" dirty="0"/>
              <a:t>Her</a:t>
            </a:r>
            <a:r>
              <a:rPr lang="en-US" altLang="en-US" sz="2600" dirty="0"/>
              <a:t> x</a:t>
            </a:r>
            <a:r>
              <a:rPr lang="tr-TR" altLang="en-US" sz="2600" dirty="0"/>
              <a:t> için</a:t>
            </a:r>
            <a:r>
              <a:rPr lang="en-US" altLang="en-US" sz="2600" dirty="0"/>
              <a:t>, </a:t>
            </a:r>
            <a:r>
              <a:rPr lang="tr-TR" altLang="en-US" sz="2600" dirty="0"/>
              <a:t>y değerine en yakın pikseli çizmek.</a:t>
            </a:r>
            <a:endParaRPr lang="en-US" altLang="en-US" sz="2600" dirty="0"/>
          </a:p>
          <a:p>
            <a:pPr>
              <a:lnSpc>
                <a:spcPct val="90000"/>
              </a:lnSpc>
              <a:defRPr/>
            </a:pPr>
            <a:r>
              <a:rPr lang="tr-TR" altLang="en-US" sz="2600" dirty="0"/>
              <a:t>Verilen</a:t>
            </a:r>
            <a:r>
              <a:rPr lang="en-US" altLang="en-US" sz="2600" dirty="0"/>
              <a:t> (x</a:t>
            </a:r>
            <a:r>
              <a:rPr lang="en-US" altLang="en-US" sz="2600" baseline="-25000" dirty="0"/>
              <a:t>i</a:t>
            </a:r>
            <a:r>
              <a:rPr lang="en-US" altLang="en-US" sz="2600" dirty="0"/>
              <a:t>,</a:t>
            </a:r>
            <a:r>
              <a:rPr lang="tr-TR" altLang="en-US" sz="2600" dirty="0"/>
              <a:t> </a:t>
            </a:r>
            <a:r>
              <a:rPr lang="en-US" altLang="en-US" sz="2600" dirty="0" err="1"/>
              <a:t>y</a:t>
            </a:r>
            <a:r>
              <a:rPr lang="en-US" altLang="en-US" sz="2600" baseline="-25000" dirty="0" err="1"/>
              <a:t>i</a:t>
            </a:r>
            <a:r>
              <a:rPr lang="en-US" altLang="en-US" sz="2600" dirty="0"/>
              <a:t>) </a:t>
            </a:r>
            <a:r>
              <a:rPr lang="tr-TR" altLang="en-US" sz="2600" dirty="0"/>
              <a:t>için </a:t>
            </a:r>
            <a:r>
              <a:rPr lang="en-US" altLang="en-US" sz="2600" dirty="0"/>
              <a:t>(x</a:t>
            </a:r>
            <a:r>
              <a:rPr lang="en-US" altLang="en-US" sz="2600" baseline="-25000" dirty="0"/>
              <a:t>i</a:t>
            </a:r>
            <a:r>
              <a:rPr lang="en-US" altLang="en-US" sz="2600" dirty="0"/>
              <a:t>+1,</a:t>
            </a:r>
            <a:r>
              <a:rPr lang="tr-TR" altLang="en-US" sz="2600" dirty="0"/>
              <a:t> </a:t>
            </a:r>
            <a:r>
              <a:rPr lang="en-US" altLang="en-US" sz="2600" dirty="0"/>
              <a:t>y</a:t>
            </a:r>
            <a:r>
              <a:rPr lang="en-US" altLang="en-US" sz="2600" baseline="-25000" dirty="0"/>
              <a:t>i</a:t>
            </a:r>
            <a:r>
              <a:rPr lang="en-US" altLang="en-US" sz="2600" dirty="0"/>
              <a:t>+1) </a:t>
            </a:r>
            <a:r>
              <a:rPr lang="tr-TR" altLang="en-US" sz="2600" dirty="0"/>
              <a:t>veya</a:t>
            </a:r>
            <a:r>
              <a:rPr lang="en-US" altLang="en-US" sz="2600" dirty="0"/>
              <a:t> (x</a:t>
            </a:r>
            <a:r>
              <a:rPr lang="en-US" altLang="en-US" sz="2600" baseline="-25000" dirty="0"/>
              <a:t>i</a:t>
            </a:r>
            <a:r>
              <a:rPr lang="en-US" altLang="en-US" sz="2600" dirty="0"/>
              <a:t>+1,</a:t>
            </a:r>
            <a:r>
              <a:rPr lang="tr-TR" altLang="en-US" sz="2600" dirty="0"/>
              <a:t> </a:t>
            </a:r>
            <a:r>
              <a:rPr lang="en-US" altLang="en-US" sz="2600" dirty="0" err="1"/>
              <a:t>y</a:t>
            </a:r>
            <a:r>
              <a:rPr lang="en-US" altLang="en-US" sz="2600" baseline="-25000" dirty="0" err="1"/>
              <a:t>i</a:t>
            </a:r>
            <a:r>
              <a:rPr lang="en-US" altLang="en-US" sz="2600" dirty="0"/>
              <a:t>)</a:t>
            </a:r>
            <a:r>
              <a:rPr lang="tr-TR" altLang="en-US" sz="2600" dirty="0"/>
              <a:t> pikselini belirlemeliyiz.</a:t>
            </a:r>
            <a:endParaRPr lang="en-US" altLang="en-US" sz="2600" dirty="0"/>
          </a:p>
          <a:p>
            <a:pPr>
              <a:lnSpc>
                <a:spcPct val="90000"/>
              </a:lnSpc>
              <a:defRPr/>
            </a:pPr>
            <a:r>
              <a:rPr lang="tr-TR" altLang="en-US" sz="2600" dirty="0"/>
              <a:t>Öneri</a:t>
            </a:r>
            <a:r>
              <a:rPr lang="en-US" altLang="en-US" sz="2600" dirty="0"/>
              <a:t>: </a:t>
            </a:r>
            <a:r>
              <a:rPr lang="tr-TR" altLang="en-US" sz="2600" dirty="0"/>
              <a:t>Bir karar değişkeni belirleyiniz.</a:t>
            </a:r>
            <a:endParaRPr lang="en-US" altLang="en-US" sz="2600" dirty="0"/>
          </a:p>
          <a:p>
            <a:pPr marL="742950" lvl="1" indent="-285750">
              <a:lnSpc>
                <a:spcPct val="90000"/>
              </a:lnSpc>
              <a:defRPr/>
            </a:pPr>
            <a:r>
              <a:rPr lang="tr-TR" altLang="en-US" sz="2200" dirty="0"/>
              <a:t>Bunun değeri hangi pikselin çizileceğini versin.</a:t>
            </a:r>
            <a:endParaRPr lang="en-US" altLang="en-US" sz="2200" dirty="0"/>
          </a:p>
          <a:p>
            <a:pPr marL="742950" lvl="1" indent="-285750">
              <a:lnSpc>
                <a:spcPct val="90000"/>
              </a:lnSpc>
              <a:defRPr/>
            </a:pPr>
            <a:r>
              <a:rPr lang="tr-TR" altLang="en-US" sz="2200" dirty="0"/>
              <a:t>Sonraki piksel için değiştirilmesi kolay olsun.</a:t>
            </a:r>
            <a:endParaRPr lang="en-US" altLang="en-US" sz="2200" dirty="0"/>
          </a:p>
          <a:p>
            <a:pPr>
              <a:lnSpc>
                <a:spcPct val="90000"/>
              </a:lnSpc>
              <a:defRPr/>
            </a:pPr>
            <a:r>
              <a:rPr lang="en-US" altLang="en-US" sz="2600" dirty="0" err="1"/>
              <a:t>Bresenham</a:t>
            </a:r>
            <a:r>
              <a:rPr lang="en-US" altLang="en-US" sz="2600" dirty="0"/>
              <a:t> </a:t>
            </a:r>
            <a:r>
              <a:rPr lang="tr-TR" altLang="en-US" sz="2600" dirty="0"/>
              <a:t>algoritması çizgiler için orta nokta algoritmasıdır.</a:t>
            </a:r>
            <a:endParaRPr lang="en-US" altLang="en-US" sz="2600" dirty="0"/>
          </a:p>
          <a:p>
            <a:pPr marL="742950" lvl="1" indent="-285750">
              <a:lnSpc>
                <a:spcPct val="90000"/>
              </a:lnSpc>
              <a:defRPr/>
            </a:pPr>
            <a:r>
              <a:rPr lang="tr-TR" altLang="en-US" sz="2200" dirty="0"/>
              <a:t>Daire ve elipse için de orta nokta algoritmaları vardır.</a:t>
            </a:r>
            <a:endParaRPr lang="en-US" altLang="en-US" sz="2200" dirty="0"/>
          </a:p>
        </p:txBody>
      </p:sp>
    </p:spTree>
    <p:extLst>
      <p:ext uri="{BB962C8B-B14F-4D97-AF65-F5344CB8AC3E}">
        <p14:creationId xmlns:p14="http://schemas.microsoft.com/office/powerpoint/2010/main" val="104461958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Line 2"/>
          <p:cNvSpPr>
            <a:spLocks noChangeShapeType="1"/>
          </p:cNvSpPr>
          <p:nvPr/>
        </p:nvSpPr>
        <p:spPr bwMode="auto">
          <a:xfrm flipH="1" flipV="1">
            <a:off x="2209800" y="3124200"/>
            <a:ext cx="0" cy="2362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 flipH="1" flipV="1">
            <a:off x="2971800" y="3124200"/>
            <a:ext cx="0" cy="2362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H="1" flipV="1">
            <a:off x="3733800" y="3124200"/>
            <a:ext cx="0" cy="2362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69" name="Line 6"/>
          <p:cNvSpPr>
            <a:spLocks noChangeShapeType="1"/>
          </p:cNvSpPr>
          <p:nvPr/>
        </p:nvSpPr>
        <p:spPr bwMode="auto">
          <a:xfrm>
            <a:off x="762000" y="3733800"/>
            <a:ext cx="3505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0" name="Line 7"/>
          <p:cNvSpPr>
            <a:spLocks noChangeShapeType="1"/>
          </p:cNvSpPr>
          <p:nvPr/>
        </p:nvSpPr>
        <p:spPr bwMode="auto">
          <a:xfrm>
            <a:off x="762000" y="4495800"/>
            <a:ext cx="3429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1" name="Line 8"/>
          <p:cNvSpPr>
            <a:spLocks noChangeShapeType="1"/>
          </p:cNvSpPr>
          <p:nvPr/>
        </p:nvSpPr>
        <p:spPr bwMode="auto">
          <a:xfrm flipV="1">
            <a:off x="914400" y="3810000"/>
            <a:ext cx="3276600" cy="13779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72" name="Rectangle 9"/>
          <p:cNvSpPr>
            <a:spLocks noChangeArrowheads="1"/>
          </p:cNvSpPr>
          <p:nvPr/>
        </p:nvSpPr>
        <p:spPr bwMode="auto">
          <a:xfrm>
            <a:off x="1230489" y="4343400"/>
            <a:ext cx="1939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 i="1">
                <a:solidFill>
                  <a:srgbClr val="000000"/>
                </a:solidFill>
              </a:rPr>
              <a:t>y</a:t>
            </a:r>
            <a:r>
              <a:rPr lang="en-US" altLang="tr-TR" sz="2400" i="1" baseline="-2500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11273" name="Oval 10"/>
          <p:cNvSpPr>
            <a:spLocks noChangeArrowheads="1"/>
          </p:cNvSpPr>
          <p:nvPr/>
        </p:nvSpPr>
        <p:spPr bwMode="auto">
          <a:xfrm>
            <a:off x="2895600" y="4419600"/>
            <a:ext cx="152400" cy="1524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1274" name="Text Box 11"/>
          <p:cNvSpPr txBox="1">
            <a:spLocks noChangeArrowheads="1"/>
          </p:cNvSpPr>
          <p:nvPr/>
        </p:nvSpPr>
        <p:spPr bwMode="auto">
          <a:xfrm>
            <a:off x="955323" y="3429001"/>
            <a:ext cx="7409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 i="1"/>
              <a:t>y</a:t>
            </a:r>
            <a:r>
              <a:rPr lang="en-US" altLang="tr-TR" sz="2400" i="1" baseline="-25000"/>
              <a:t>i</a:t>
            </a:r>
            <a:r>
              <a:rPr lang="en-US" altLang="tr-TR" sz="2400" i="1"/>
              <a:t>+1</a:t>
            </a:r>
          </a:p>
        </p:txBody>
      </p:sp>
      <p:sp>
        <p:nvSpPr>
          <p:cNvPr id="11275" name="Text Box 12"/>
          <p:cNvSpPr txBox="1">
            <a:spLocks noChangeArrowheads="1"/>
          </p:cNvSpPr>
          <p:nvPr/>
        </p:nvSpPr>
        <p:spPr bwMode="auto">
          <a:xfrm>
            <a:off x="2590801" y="4953000"/>
            <a:ext cx="78316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 i="1"/>
              <a:t>x</a:t>
            </a:r>
            <a:r>
              <a:rPr lang="en-US" altLang="tr-TR" sz="2400" i="1" baseline="-25000"/>
              <a:t>i</a:t>
            </a:r>
            <a:r>
              <a:rPr lang="en-US" altLang="tr-TR" sz="2400" i="1"/>
              <a:t>+1</a:t>
            </a:r>
          </a:p>
        </p:txBody>
      </p:sp>
      <p:sp>
        <p:nvSpPr>
          <p:cNvPr id="11276" name="Oval 13"/>
          <p:cNvSpPr>
            <a:spLocks noChangeArrowheads="1"/>
          </p:cNvSpPr>
          <p:nvPr/>
        </p:nvSpPr>
        <p:spPr bwMode="auto">
          <a:xfrm flipH="1">
            <a:off x="2133600" y="4419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1277" name="Oval 14"/>
          <p:cNvSpPr>
            <a:spLocks noChangeArrowheads="1"/>
          </p:cNvSpPr>
          <p:nvPr/>
        </p:nvSpPr>
        <p:spPr bwMode="auto">
          <a:xfrm flipH="1">
            <a:off x="2895600" y="3657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1278" name="Rectangle 1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Orta Nokta Metodu</a:t>
            </a:r>
            <a:endParaRPr lang="en-US" altLang="tr-TR" dirty="0"/>
          </a:p>
        </p:txBody>
      </p:sp>
      <p:sp>
        <p:nvSpPr>
          <p:cNvPr id="11279" name="Rectangle 16"/>
          <p:cNvSpPr>
            <a:spLocks noChangeArrowheads="1"/>
          </p:cNvSpPr>
          <p:nvPr/>
        </p:nvSpPr>
        <p:spPr bwMode="auto">
          <a:xfrm>
            <a:off x="539552" y="1628800"/>
            <a:ext cx="8071048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altLang="en-US" sz="20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+1,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</a:t>
            </a:r>
            <a:r>
              <a:rPr lang="en-US" altLang="en-US" sz="20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+1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 </a:t>
            </a:r>
            <a:r>
              <a:rPr lang="tr-TR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altLang="en-US" sz="20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+1,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</a:t>
            </a:r>
            <a:r>
              <a:rPr lang="en-US" altLang="en-US" sz="2000" i="1" baseline="-25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) </a:t>
            </a:r>
            <a:r>
              <a:rPr lang="tr-TR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ortasına bir nokta koyunuz.</a:t>
            </a:r>
            <a:endParaRPr lang="en-US" altLang="en-US" sz="2000" i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</a:pPr>
            <a:r>
              <a:rPr lang="tr-TR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Bu gerçek çizgimizin üstünde ise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altLang="en-US" sz="20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+1,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</a:t>
            </a:r>
            <a:r>
              <a:rPr lang="en-US" altLang="en-US" sz="2000" i="1" baseline="-250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) </a:t>
            </a:r>
            <a:r>
              <a:rPr lang="tr-TR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pikselini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tersi ise</a:t>
            </a:r>
            <a:r>
              <a:rPr lang="en-US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</a:t>
            </a:r>
            <a:r>
              <a:rPr lang="en-US" altLang="en-US" sz="20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+1,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</a:t>
            </a:r>
            <a:r>
              <a:rPr lang="en-US" altLang="en-US" sz="2000" i="1" baseline="-25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+1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  <a:r>
              <a:rPr lang="tr-TR" altLang="en-US" sz="2000" i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en-US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pikselini seçeceğiz.</a:t>
            </a:r>
            <a:endParaRPr lang="en-US" altLang="tr-TR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280" name="Oval 17"/>
          <p:cNvSpPr>
            <a:spLocks noChangeArrowheads="1"/>
          </p:cNvSpPr>
          <p:nvPr/>
        </p:nvSpPr>
        <p:spPr bwMode="auto">
          <a:xfrm>
            <a:off x="2895600" y="4038600"/>
            <a:ext cx="152400" cy="152400"/>
          </a:xfrm>
          <a:prstGeom prst="ellipse">
            <a:avLst/>
          </a:prstGeom>
          <a:solidFill>
            <a:srgbClr val="F8000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1281" name="Text Box 18"/>
          <p:cNvSpPr txBox="1">
            <a:spLocks noChangeArrowheads="1"/>
          </p:cNvSpPr>
          <p:nvPr/>
        </p:nvSpPr>
        <p:spPr bwMode="auto">
          <a:xfrm>
            <a:off x="2057401" y="4953000"/>
            <a:ext cx="78316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 i="1"/>
              <a:t>x</a:t>
            </a:r>
            <a:r>
              <a:rPr lang="en-US" altLang="tr-TR" sz="2400" i="1" baseline="-25000"/>
              <a:t>i</a:t>
            </a:r>
            <a:endParaRPr lang="en-US" altLang="tr-TR" sz="2400" i="1"/>
          </a:p>
        </p:txBody>
      </p:sp>
      <p:sp>
        <p:nvSpPr>
          <p:cNvPr id="11282" name="Text Box 19"/>
          <p:cNvSpPr txBox="1">
            <a:spLocks noChangeArrowheads="1"/>
          </p:cNvSpPr>
          <p:nvPr/>
        </p:nvSpPr>
        <p:spPr bwMode="auto">
          <a:xfrm>
            <a:off x="1498600" y="5486401"/>
            <a:ext cx="235192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i="1" dirty="0"/>
              <a:t>(</a:t>
            </a:r>
            <a:r>
              <a:rPr lang="tr-TR" altLang="en-US" sz="2400" i="1" dirty="0"/>
              <a:t> </a:t>
            </a:r>
            <a:r>
              <a:rPr lang="en-US" altLang="en-US" sz="2400" i="1" dirty="0"/>
              <a:t>x</a:t>
            </a:r>
            <a:r>
              <a:rPr lang="en-US" altLang="en-US" sz="2400" i="1" baseline="-25000" dirty="0"/>
              <a:t>i</a:t>
            </a:r>
            <a:r>
              <a:rPr lang="en-US" altLang="en-US" sz="2400" i="1" dirty="0"/>
              <a:t>+1,</a:t>
            </a:r>
            <a:r>
              <a:rPr lang="tr-TR" altLang="en-US" sz="2400" i="1" dirty="0"/>
              <a:t> </a:t>
            </a:r>
            <a:r>
              <a:rPr lang="en-US" altLang="en-US" sz="2400" i="1" dirty="0" err="1"/>
              <a:t>y</a:t>
            </a:r>
            <a:r>
              <a:rPr lang="en-US" altLang="en-US" sz="2400" i="1" baseline="-25000" dirty="0" err="1"/>
              <a:t>i</a:t>
            </a:r>
            <a:r>
              <a:rPr lang="tr-TR" altLang="en-US" sz="2400" i="1" dirty="0"/>
              <a:t> ) </a:t>
            </a:r>
            <a:r>
              <a:rPr lang="tr-TR" altLang="en-US" sz="2400" dirty="0"/>
              <a:t>seçilir</a:t>
            </a:r>
            <a:r>
              <a:rPr lang="en-US" altLang="tr-TR" sz="2400" dirty="0"/>
              <a:t> </a:t>
            </a:r>
          </a:p>
        </p:txBody>
      </p:sp>
      <p:sp>
        <p:nvSpPr>
          <p:cNvPr id="11283" name="Line 20"/>
          <p:cNvSpPr>
            <a:spLocks noChangeShapeType="1"/>
          </p:cNvSpPr>
          <p:nvPr/>
        </p:nvSpPr>
        <p:spPr bwMode="auto">
          <a:xfrm flipH="1" flipV="1">
            <a:off x="6248400" y="3124200"/>
            <a:ext cx="0" cy="2362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84" name="Line 21"/>
          <p:cNvSpPr>
            <a:spLocks noChangeShapeType="1"/>
          </p:cNvSpPr>
          <p:nvPr/>
        </p:nvSpPr>
        <p:spPr bwMode="auto">
          <a:xfrm flipH="1" flipV="1">
            <a:off x="7010400" y="3124200"/>
            <a:ext cx="0" cy="2362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85" name="Line 22"/>
          <p:cNvSpPr>
            <a:spLocks noChangeShapeType="1"/>
          </p:cNvSpPr>
          <p:nvPr/>
        </p:nvSpPr>
        <p:spPr bwMode="auto">
          <a:xfrm flipH="1" flipV="1">
            <a:off x="7772400" y="3124200"/>
            <a:ext cx="0" cy="23622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86" name="Line 24"/>
          <p:cNvSpPr>
            <a:spLocks noChangeShapeType="1"/>
          </p:cNvSpPr>
          <p:nvPr/>
        </p:nvSpPr>
        <p:spPr bwMode="auto">
          <a:xfrm>
            <a:off x="4800600" y="3733800"/>
            <a:ext cx="3505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87" name="Line 25"/>
          <p:cNvSpPr>
            <a:spLocks noChangeShapeType="1"/>
          </p:cNvSpPr>
          <p:nvPr/>
        </p:nvSpPr>
        <p:spPr bwMode="auto">
          <a:xfrm>
            <a:off x="4800600" y="4495800"/>
            <a:ext cx="34290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88" name="Line 26"/>
          <p:cNvSpPr>
            <a:spLocks noChangeShapeType="1"/>
          </p:cNvSpPr>
          <p:nvPr/>
        </p:nvSpPr>
        <p:spPr bwMode="auto">
          <a:xfrm flipV="1">
            <a:off x="4953000" y="3429000"/>
            <a:ext cx="3048000" cy="175895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1289" name="Rectangle 27"/>
          <p:cNvSpPr>
            <a:spLocks noChangeArrowheads="1"/>
          </p:cNvSpPr>
          <p:nvPr/>
        </p:nvSpPr>
        <p:spPr bwMode="auto">
          <a:xfrm>
            <a:off x="5269089" y="4343400"/>
            <a:ext cx="1939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 i="1">
                <a:solidFill>
                  <a:srgbClr val="000000"/>
                </a:solidFill>
              </a:rPr>
              <a:t>y</a:t>
            </a:r>
            <a:r>
              <a:rPr lang="en-US" altLang="tr-TR" sz="2400" i="1" baseline="-25000">
                <a:solidFill>
                  <a:srgbClr val="000000"/>
                </a:solidFill>
              </a:rPr>
              <a:t>i</a:t>
            </a:r>
          </a:p>
        </p:txBody>
      </p:sp>
      <p:sp>
        <p:nvSpPr>
          <p:cNvPr id="11290" name="Oval 28"/>
          <p:cNvSpPr>
            <a:spLocks noChangeArrowheads="1"/>
          </p:cNvSpPr>
          <p:nvPr/>
        </p:nvSpPr>
        <p:spPr bwMode="auto">
          <a:xfrm>
            <a:off x="6934200" y="4419600"/>
            <a:ext cx="152400" cy="152400"/>
          </a:xfrm>
          <a:prstGeom prst="ellipse">
            <a:avLst/>
          </a:prstGeom>
          <a:solidFill>
            <a:srgbClr val="00000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1291" name="Text Box 29"/>
          <p:cNvSpPr txBox="1">
            <a:spLocks noChangeArrowheads="1"/>
          </p:cNvSpPr>
          <p:nvPr/>
        </p:nvSpPr>
        <p:spPr bwMode="auto">
          <a:xfrm>
            <a:off x="4993923" y="3429001"/>
            <a:ext cx="74090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 i="1"/>
              <a:t>y</a:t>
            </a:r>
            <a:r>
              <a:rPr lang="en-US" altLang="tr-TR" sz="2400" i="1" baseline="-25000"/>
              <a:t>i</a:t>
            </a:r>
            <a:r>
              <a:rPr lang="en-US" altLang="tr-TR" sz="2400" i="1"/>
              <a:t>+1</a:t>
            </a:r>
          </a:p>
        </p:txBody>
      </p:sp>
      <p:sp>
        <p:nvSpPr>
          <p:cNvPr id="11292" name="Text Box 30"/>
          <p:cNvSpPr txBox="1">
            <a:spLocks noChangeArrowheads="1"/>
          </p:cNvSpPr>
          <p:nvPr/>
        </p:nvSpPr>
        <p:spPr bwMode="auto">
          <a:xfrm>
            <a:off x="6629401" y="4953000"/>
            <a:ext cx="78316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 i="1"/>
              <a:t>x</a:t>
            </a:r>
            <a:r>
              <a:rPr lang="en-US" altLang="tr-TR" sz="2400" i="1" baseline="-25000"/>
              <a:t>i</a:t>
            </a:r>
            <a:r>
              <a:rPr lang="en-US" altLang="tr-TR" sz="2400" i="1"/>
              <a:t>+1</a:t>
            </a:r>
          </a:p>
        </p:txBody>
      </p:sp>
      <p:sp>
        <p:nvSpPr>
          <p:cNvPr id="11293" name="Oval 31"/>
          <p:cNvSpPr>
            <a:spLocks noChangeArrowheads="1"/>
          </p:cNvSpPr>
          <p:nvPr/>
        </p:nvSpPr>
        <p:spPr bwMode="auto">
          <a:xfrm flipH="1">
            <a:off x="6172200" y="4419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1294" name="Oval 32"/>
          <p:cNvSpPr>
            <a:spLocks noChangeArrowheads="1"/>
          </p:cNvSpPr>
          <p:nvPr/>
        </p:nvSpPr>
        <p:spPr bwMode="auto">
          <a:xfrm flipH="1">
            <a:off x="6934200" y="3657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1295" name="Oval 33"/>
          <p:cNvSpPr>
            <a:spLocks noChangeArrowheads="1"/>
          </p:cNvSpPr>
          <p:nvPr/>
        </p:nvSpPr>
        <p:spPr bwMode="auto">
          <a:xfrm>
            <a:off x="6934200" y="4038600"/>
            <a:ext cx="152400" cy="152400"/>
          </a:xfrm>
          <a:prstGeom prst="ellipse">
            <a:avLst/>
          </a:prstGeom>
          <a:solidFill>
            <a:srgbClr val="F80000"/>
          </a:solidFill>
          <a:ln w="12700">
            <a:solidFill>
              <a:srgbClr val="000000"/>
            </a:solidFill>
            <a:round/>
            <a:headEnd/>
            <a:tailEnd/>
          </a:ln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1296" name="Text Box 34"/>
          <p:cNvSpPr txBox="1">
            <a:spLocks noChangeArrowheads="1"/>
          </p:cNvSpPr>
          <p:nvPr/>
        </p:nvSpPr>
        <p:spPr bwMode="auto">
          <a:xfrm>
            <a:off x="6096001" y="4953000"/>
            <a:ext cx="78316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 i="1"/>
              <a:t>x</a:t>
            </a:r>
            <a:r>
              <a:rPr lang="en-US" altLang="tr-TR" sz="2400" i="1" baseline="-25000"/>
              <a:t>i</a:t>
            </a:r>
            <a:endParaRPr lang="en-US" altLang="tr-TR" sz="2400" i="1"/>
          </a:p>
        </p:txBody>
      </p:sp>
      <p:sp>
        <p:nvSpPr>
          <p:cNvPr id="11297" name="Text Box 35"/>
          <p:cNvSpPr txBox="1">
            <a:spLocks noChangeArrowheads="1"/>
          </p:cNvSpPr>
          <p:nvPr/>
        </p:nvSpPr>
        <p:spPr bwMode="auto">
          <a:xfrm>
            <a:off x="5551311" y="5486401"/>
            <a:ext cx="271420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400" i="1" dirty="0"/>
              <a:t>(</a:t>
            </a:r>
            <a:r>
              <a:rPr lang="tr-TR" altLang="en-US" sz="2400" i="1" dirty="0"/>
              <a:t> </a:t>
            </a:r>
            <a:r>
              <a:rPr lang="en-US" altLang="en-US" sz="2400" i="1" dirty="0"/>
              <a:t>x</a:t>
            </a:r>
            <a:r>
              <a:rPr lang="en-US" altLang="en-US" sz="2400" i="1" baseline="-25000" dirty="0"/>
              <a:t>i</a:t>
            </a:r>
            <a:r>
              <a:rPr lang="en-US" altLang="en-US" sz="2400" i="1" dirty="0"/>
              <a:t>+1,</a:t>
            </a:r>
            <a:r>
              <a:rPr lang="tr-TR" altLang="en-US" sz="2400" i="1" dirty="0"/>
              <a:t> </a:t>
            </a:r>
            <a:r>
              <a:rPr lang="en-US" altLang="en-US" sz="2400" i="1" dirty="0"/>
              <a:t>y</a:t>
            </a:r>
            <a:r>
              <a:rPr lang="en-US" altLang="en-US" sz="2400" i="1" baseline="-25000" dirty="0"/>
              <a:t>i</a:t>
            </a:r>
            <a:r>
              <a:rPr lang="en-US" altLang="en-US" sz="2400" i="1" dirty="0"/>
              <a:t>+1</a:t>
            </a:r>
            <a:r>
              <a:rPr lang="tr-TR" altLang="en-US" sz="2400" i="1" dirty="0"/>
              <a:t> </a:t>
            </a:r>
            <a:r>
              <a:rPr lang="en-US" altLang="en-US" sz="2400" i="1" dirty="0"/>
              <a:t>)</a:t>
            </a:r>
            <a:r>
              <a:rPr lang="tr-TR" altLang="en-US" sz="2400" i="1" dirty="0"/>
              <a:t> </a:t>
            </a:r>
            <a:r>
              <a:rPr lang="tr-TR" altLang="en-US" sz="2400" dirty="0"/>
              <a:t>seçilir</a:t>
            </a:r>
            <a:r>
              <a:rPr lang="en-US" altLang="tr-T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964307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Orta Nokta Karar Değişkeni</a:t>
            </a:r>
            <a:endParaRPr lang="en-US" altLang="tr-TR" dirty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altLang="en-US" sz="2600" dirty="0"/>
              <a:t>Çizgi formülü:</a:t>
            </a:r>
            <a:br>
              <a:rPr lang="tr-TR" altLang="en-US" sz="2600" dirty="0"/>
            </a:br>
            <a:r>
              <a:rPr lang="tr-TR" altLang="en-US" sz="2600" dirty="0"/>
              <a:t>	</a:t>
            </a:r>
            <a:r>
              <a:rPr lang="tr-T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m(x-x</a:t>
            </a:r>
            <a:r>
              <a:rPr lang="tr-TR" alt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+ y</a:t>
            </a:r>
            <a:r>
              <a:rPr lang="tr-TR" alt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altLang="en-US" sz="2800" dirty="0"/>
              <a:t> </a:t>
            </a:r>
            <a:r>
              <a:rPr lang="tr-T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 = (y- y</a:t>
            </a:r>
            <a:r>
              <a:rPr lang="tr-TR" alt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)/(x-x</a:t>
            </a:r>
            <a:r>
              <a:rPr lang="tr-TR" altLang="en-US" sz="28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= ∆y/ ∆x</a:t>
            </a:r>
          </a:p>
          <a:p>
            <a:pPr>
              <a:defRPr/>
            </a:pPr>
            <a:r>
              <a:rPr lang="tr-TR" altLang="en-US" sz="2600" dirty="0"/>
              <a:t>Çizgi için</a:t>
            </a:r>
            <a:r>
              <a:rPr lang="en-US" altLang="en-US" sz="2600" dirty="0"/>
              <a:t> </a:t>
            </a:r>
            <a:r>
              <a:rPr lang="tr-TR" altLang="en-US" sz="2600" dirty="0"/>
              <a:t>kapalı</a:t>
            </a:r>
            <a:r>
              <a:rPr lang="en-US" altLang="en-US" sz="2600" dirty="0"/>
              <a:t> form</a:t>
            </a:r>
            <a:r>
              <a:rPr lang="tr-TR" altLang="en-US" sz="2600" dirty="0"/>
              <a:t> fonksiyon</a:t>
            </a:r>
            <a:r>
              <a:rPr lang="en-US" altLang="en-US" sz="2600" dirty="0"/>
              <a:t>:</a:t>
            </a:r>
          </a:p>
          <a:p>
            <a:pPr>
              <a:defRPr/>
            </a:pPr>
            <a:endParaRPr lang="en-US" altLang="en-US" sz="2600" dirty="0"/>
          </a:p>
          <a:p>
            <a:pPr>
              <a:defRPr/>
            </a:pPr>
            <a:endParaRPr lang="tr-TR" altLang="en-US" sz="2600" dirty="0"/>
          </a:p>
          <a:p>
            <a:pPr>
              <a:defRPr/>
            </a:pPr>
            <a:r>
              <a:rPr lang="en-US" altLang="en-US" sz="2600" dirty="0"/>
              <a:t>(</a:t>
            </a:r>
            <a:r>
              <a:rPr lang="en-US" altLang="en-US" sz="2600" dirty="0" err="1"/>
              <a:t>x,y</a:t>
            </a:r>
            <a:r>
              <a:rPr lang="en-US" altLang="en-US" sz="2600" dirty="0"/>
              <a:t>)</a:t>
            </a:r>
            <a:r>
              <a:rPr lang="tr-TR" altLang="en-US" sz="2600" dirty="0"/>
              <a:t>’</a:t>
            </a:r>
            <a:r>
              <a:rPr lang="tr-TR" altLang="en-US" sz="2600" dirty="0" err="1"/>
              <a:t>nin</a:t>
            </a:r>
            <a:r>
              <a:rPr lang="tr-TR" altLang="en-US" sz="2600" dirty="0"/>
              <a:t> değeri</a:t>
            </a:r>
            <a:r>
              <a:rPr lang="en-US" altLang="en-US" sz="2600" dirty="0"/>
              <a:t> </a:t>
            </a:r>
            <a:r>
              <a:rPr lang="tr-TR" altLang="en-US" sz="2600" dirty="0"/>
              <a:t>bize verilen noktanın çizginin neresinde olduğunu verir:</a:t>
            </a:r>
            <a:endParaRPr lang="en-US" altLang="en-US" sz="2600" dirty="0"/>
          </a:p>
          <a:p>
            <a:pPr marL="742950" lvl="1" indent="-285750">
              <a:defRPr/>
            </a:pPr>
            <a:r>
              <a:rPr lang="en-US" altLang="en-US" sz="2200" i="1" dirty="0"/>
              <a:t>(</a:t>
            </a:r>
            <a:r>
              <a:rPr lang="en-US" altLang="en-US" sz="2200" i="1" dirty="0" err="1"/>
              <a:t>x,y</a:t>
            </a:r>
            <a:r>
              <a:rPr lang="en-US" altLang="en-US" sz="2200" i="1" dirty="0"/>
              <a:t>)=0</a:t>
            </a:r>
            <a:r>
              <a:rPr lang="en-US" altLang="en-US" sz="2200" dirty="0"/>
              <a:t>: </a:t>
            </a:r>
            <a:r>
              <a:rPr lang="tr-TR" altLang="en-US" sz="2200" dirty="0"/>
              <a:t>nokta</a:t>
            </a:r>
            <a:r>
              <a:rPr lang="en-US" altLang="en-US" sz="2200" dirty="0"/>
              <a:t> </a:t>
            </a:r>
            <a:r>
              <a:rPr lang="tr-TR" altLang="en-US" sz="2200" dirty="0"/>
              <a:t>çizgi üzerindedir.</a:t>
            </a:r>
            <a:endParaRPr lang="en-US" altLang="en-US" sz="2200" dirty="0"/>
          </a:p>
          <a:p>
            <a:pPr marL="742950" lvl="1" indent="-285750">
              <a:defRPr/>
            </a:pPr>
            <a:r>
              <a:rPr lang="en-US" altLang="en-US" sz="2200" i="1" dirty="0"/>
              <a:t>(</a:t>
            </a:r>
            <a:r>
              <a:rPr lang="en-US" altLang="en-US" sz="2200" i="1" dirty="0" err="1"/>
              <a:t>x,y</a:t>
            </a:r>
            <a:r>
              <a:rPr lang="en-US" altLang="en-US" sz="2200" i="1" dirty="0"/>
              <a:t>)&lt;0</a:t>
            </a:r>
            <a:r>
              <a:rPr lang="en-US" altLang="en-US" sz="2200" dirty="0"/>
              <a:t>: </a:t>
            </a:r>
            <a:r>
              <a:rPr lang="tr-TR" altLang="en-US" sz="2200" dirty="0"/>
              <a:t>nokta çizginin üstündedir.</a:t>
            </a:r>
            <a:endParaRPr lang="en-US" altLang="en-US" sz="2200" dirty="0"/>
          </a:p>
          <a:p>
            <a:pPr marL="742950" lvl="1" indent="-285750">
              <a:defRPr/>
            </a:pPr>
            <a:r>
              <a:rPr lang="en-US" altLang="en-US" sz="2200" i="1" dirty="0"/>
              <a:t>(</a:t>
            </a:r>
            <a:r>
              <a:rPr lang="en-US" altLang="en-US" sz="2200" i="1" dirty="0" err="1"/>
              <a:t>x,y</a:t>
            </a:r>
            <a:r>
              <a:rPr lang="en-US" altLang="en-US" sz="2200" i="1" dirty="0"/>
              <a:t>)&gt;0</a:t>
            </a:r>
            <a:r>
              <a:rPr lang="en-US" altLang="en-US" sz="2200" dirty="0"/>
              <a:t>: </a:t>
            </a:r>
            <a:r>
              <a:rPr lang="tr-TR" altLang="en-US" sz="2200" dirty="0"/>
              <a:t>nokta çizginin altındadır.</a:t>
            </a:r>
            <a:endParaRPr lang="en-US" altLang="en-US" sz="2200" dirty="0"/>
          </a:p>
        </p:txBody>
      </p:sp>
      <p:graphicFrame>
        <p:nvGraphicFramePr>
          <p:cNvPr id="12292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3952100710"/>
              </p:ext>
            </p:extLst>
          </p:nvPr>
        </p:nvGraphicFramePr>
        <p:xfrm>
          <a:off x="1120775" y="2644775"/>
          <a:ext cx="6911975" cy="496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33" name="Denklem" r:id="rId3" imgW="3378200" imgH="215900" progId="Equation.3">
                  <p:embed/>
                </p:oleObj>
              </mc:Choice>
              <mc:Fallback>
                <p:oleObj name="Denklem" r:id="rId3" imgW="3378200" imgH="215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0775" y="2644775"/>
                        <a:ext cx="6911975" cy="496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32515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dirty="0"/>
              <a:t>Kararı Nasıl Vereceğiz?</a:t>
            </a:r>
            <a:endParaRPr lang="en-US" altLang="en-US" dirty="0"/>
          </a:p>
        </p:txBody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96752"/>
            <a:ext cx="8229600" cy="5184576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rIns="90487">
            <a:normAutofit fontScale="92500" lnSpcReduction="10000"/>
          </a:bodyPr>
          <a:lstStyle/>
          <a:p>
            <a:pPr>
              <a:defRPr/>
            </a:pPr>
            <a:r>
              <a:rPr lang="tr-TR" altLang="en-US" sz="2600" dirty="0"/>
              <a:t>Karar değişkeni</a:t>
            </a:r>
            <a:r>
              <a:rPr lang="en-US" altLang="en-US" sz="2600" dirty="0"/>
              <a:t> d</a:t>
            </a:r>
            <a:r>
              <a:rPr lang="en-US" altLang="en-US" sz="2600" baseline="-25000" dirty="0"/>
              <a:t>i</a:t>
            </a:r>
            <a:r>
              <a:rPr lang="en-US" altLang="en-US" sz="2600" dirty="0"/>
              <a:t> = 2(x</a:t>
            </a:r>
            <a:r>
              <a:rPr lang="en-US" altLang="en-US" sz="2600" baseline="-25000" dirty="0"/>
              <a:t>i</a:t>
            </a:r>
            <a:r>
              <a:rPr lang="en-US" altLang="en-US" sz="2600" dirty="0"/>
              <a:t>+1,</a:t>
            </a:r>
            <a:r>
              <a:rPr lang="tr-TR" altLang="en-US" sz="2600" dirty="0"/>
              <a:t> </a:t>
            </a:r>
            <a:r>
              <a:rPr lang="en-US" altLang="en-US" sz="2600" dirty="0"/>
              <a:t>y</a:t>
            </a:r>
            <a:r>
              <a:rPr lang="en-US" altLang="en-US" sz="2600" baseline="-25000" dirty="0"/>
              <a:t>i</a:t>
            </a:r>
            <a:r>
              <a:rPr lang="en-US" altLang="en-US" sz="2600" dirty="0"/>
              <a:t>+0.5)</a:t>
            </a:r>
            <a:r>
              <a:rPr lang="tr-TR" altLang="en-US" sz="2600" dirty="0"/>
              <a:t> değerine bakar.</a:t>
            </a:r>
            <a:endParaRPr lang="en-US" altLang="en-US" sz="2600" dirty="0"/>
          </a:p>
          <a:p>
            <a:pPr marL="742950" lvl="1" indent="-285750">
              <a:defRPr/>
            </a:pPr>
            <a:r>
              <a:rPr lang="tr-TR" altLang="en-US" sz="2200" dirty="0"/>
              <a:t>2 ile çarpmak sadece kolaylık sağlıyor.</a:t>
            </a:r>
          </a:p>
          <a:p>
            <a:pPr marL="1017270" lvl="2" indent="-285750">
              <a:defRPr/>
            </a:pPr>
            <a:r>
              <a:rPr lang="tr-TR" altLang="en-US" sz="1900" dirty="0"/>
              <a:t>0.5 değerinden kurtarıyor.</a:t>
            </a:r>
            <a:endParaRPr lang="tr-TR" altLang="en-US" dirty="0"/>
          </a:p>
          <a:p>
            <a:pPr>
              <a:defRPr/>
            </a:pPr>
            <a:r>
              <a:rPr lang="en-US" altLang="en-US" dirty="0"/>
              <a:t>d</a:t>
            </a:r>
            <a:r>
              <a:rPr lang="en-US" altLang="en-US" baseline="-25000" dirty="0"/>
              <a:t>i</a:t>
            </a:r>
            <a:r>
              <a:rPr lang="en-US" altLang="en-US" dirty="0"/>
              <a:t> = 2(x</a:t>
            </a:r>
            <a:r>
              <a:rPr lang="en-US" altLang="en-US" baseline="-25000" dirty="0"/>
              <a:t>i</a:t>
            </a:r>
            <a:r>
              <a:rPr lang="en-US" altLang="en-US" dirty="0"/>
              <a:t>+1,</a:t>
            </a:r>
            <a:r>
              <a:rPr lang="tr-TR" altLang="en-US" dirty="0"/>
              <a:t> </a:t>
            </a:r>
            <a:r>
              <a:rPr lang="en-US" altLang="en-US" dirty="0"/>
              <a:t>y</a:t>
            </a:r>
            <a:r>
              <a:rPr lang="en-US" altLang="en-US" baseline="-25000" dirty="0"/>
              <a:t>i</a:t>
            </a:r>
            <a:r>
              <a:rPr lang="en-US" altLang="en-US" dirty="0"/>
              <a:t>+0.5) </a:t>
            </a:r>
            <a:r>
              <a:rPr lang="tr-TR" altLang="en-US" dirty="0"/>
              <a:t>açılırsa:</a:t>
            </a:r>
          </a:p>
          <a:p>
            <a:pPr>
              <a:defRPr/>
            </a:pPr>
            <a:endParaRPr lang="tr-TR" altLang="en-US" dirty="0"/>
          </a:p>
          <a:p>
            <a:pPr>
              <a:defRPr/>
            </a:pPr>
            <a:endParaRPr lang="tr-TR" altLang="en-US" dirty="0"/>
          </a:p>
          <a:p>
            <a:pPr>
              <a:tabLst>
                <a:tab pos="2330450" algn="l"/>
              </a:tabLst>
              <a:defRPr/>
            </a:pPr>
            <a:r>
              <a:rPr lang="en-US" altLang="en-US" dirty="0"/>
              <a:t>d</a:t>
            </a:r>
            <a:r>
              <a:rPr lang="en-US" altLang="en-US" baseline="-25000" dirty="0"/>
              <a:t>i</a:t>
            </a:r>
            <a:r>
              <a:rPr lang="en-US" altLang="en-US" dirty="0"/>
              <a:t> </a:t>
            </a:r>
            <a:r>
              <a:rPr lang="tr-TR" altLang="en-US" dirty="0"/>
              <a:t>negatifse	</a:t>
            </a:r>
            <a:r>
              <a:rPr lang="en-US" altLang="en-US" dirty="0"/>
              <a:t>=&gt; </a:t>
            </a:r>
            <a:r>
              <a:rPr lang="tr-TR" altLang="en-US" dirty="0"/>
              <a:t>sonraki nokta</a:t>
            </a:r>
            <a:r>
              <a:rPr lang="en-US" altLang="en-US" dirty="0"/>
              <a:t> (</a:t>
            </a:r>
            <a:r>
              <a:rPr lang="tr-TR" altLang="en-US" dirty="0"/>
              <a:t> </a:t>
            </a:r>
            <a:r>
              <a:rPr lang="en-US" altLang="en-US" dirty="0"/>
              <a:t>x</a:t>
            </a:r>
            <a:r>
              <a:rPr lang="en-US" altLang="en-US" baseline="-25000" dirty="0"/>
              <a:t>i</a:t>
            </a:r>
            <a:r>
              <a:rPr lang="en-US" altLang="en-US" dirty="0"/>
              <a:t>+1,</a:t>
            </a:r>
            <a:r>
              <a:rPr lang="tr-TR" altLang="en-US" dirty="0"/>
              <a:t> </a:t>
            </a:r>
            <a:r>
              <a:rPr lang="en-US" altLang="en-US" dirty="0" err="1"/>
              <a:t>y</a:t>
            </a:r>
            <a:r>
              <a:rPr lang="en-US" altLang="en-US" baseline="-25000" dirty="0" err="1"/>
              <a:t>i</a:t>
            </a:r>
            <a:r>
              <a:rPr lang="tr-TR" altLang="en-US" baseline="-25000" dirty="0"/>
              <a:t> </a:t>
            </a:r>
            <a:r>
              <a:rPr lang="en-US" altLang="en-US" dirty="0"/>
              <a:t>)</a:t>
            </a:r>
          </a:p>
          <a:p>
            <a:pPr>
              <a:tabLst>
                <a:tab pos="2330450" algn="l"/>
              </a:tabLst>
              <a:defRPr/>
            </a:pPr>
            <a:r>
              <a:rPr lang="en-US" altLang="en-US" dirty="0"/>
              <a:t>d</a:t>
            </a:r>
            <a:r>
              <a:rPr lang="en-US" altLang="en-US" baseline="-25000" dirty="0"/>
              <a:t>i</a:t>
            </a:r>
            <a:r>
              <a:rPr lang="en-US" altLang="en-US" dirty="0"/>
              <a:t> </a:t>
            </a:r>
            <a:r>
              <a:rPr lang="tr-TR" altLang="en-US" dirty="0"/>
              <a:t>pozitifse	</a:t>
            </a:r>
            <a:r>
              <a:rPr lang="en-US" altLang="en-US" dirty="0"/>
              <a:t>=&gt; </a:t>
            </a:r>
            <a:r>
              <a:rPr lang="tr-TR" altLang="en-US" dirty="0"/>
              <a:t>sonraki nokta</a:t>
            </a:r>
            <a:r>
              <a:rPr lang="en-US" altLang="en-US" dirty="0"/>
              <a:t> (</a:t>
            </a:r>
            <a:r>
              <a:rPr lang="tr-TR" altLang="en-US" dirty="0"/>
              <a:t> </a:t>
            </a:r>
            <a:r>
              <a:rPr lang="en-US" altLang="en-US" dirty="0"/>
              <a:t>x</a:t>
            </a:r>
            <a:r>
              <a:rPr lang="en-US" altLang="en-US" baseline="-25000" dirty="0"/>
              <a:t>i</a:t>
            </a:r>
            <a:r>
              <a:rPr lang="en-US" altLang="en-US" dirty="0"/>
              <a:t>+1,</a:t>
            </a:r>
            <a:r>
              <a:rPr lang="tr-TR" altLang="en-US" dirty="0"/>
              <a:t> </a:t>
            </a:r>
            <a:r>
              <a:rPr lang="en-US" altLang="en-US" dirty="0"/>
              <a:t>y</a:t>
            </a:r>
            <a:r>
              <a:rPr lang="en-US" altLang="en-US" baseline="-25000" dirty="0"/>
              <a:t>i</a:t>
            </a:r>
            <a:r>
              <a:rPr lang="en-US" altLang="en-US" dirty="0"/>
              <a:t>+1</a:t>
            </a:r>
            <a:r>
              <a:rPr lang="tr-TR" altLang="en-US" dirty="0"/>
              <a:t> </a:t>
            </a:r>
            <a:r>
              <a:rPr lang="en-US" altLang="en-US" dirty="0"/>
              <a:t>)</a:t>
            </a:r>
          </a:p>
          <a:p>
            <a:pPr>
              <a:defRPr/>
            </a:pPr>
            <a:r>
              <a:rPr lang="tr-TR" altLang="en-US" dirty="0"/>
              <a:t>Her noktada</a:t>
            </a:r>
            <a:r>
              <a:rPr lang="en-US" altLang="en-US" dirty="0"/>
              <a:t> d</a:t>
            </a:r>
            <a:r>
              <a:rPr lang="en-US" altLang="en-US" baseline="-25000" dirty="0"/>
              <a:t>i</a:t>
            </a:r>
            <a:r>
              <a:rPr lang="en-US" altLang="en-US" dirty="0"/>
              <a:t> </a:t>
            </a:r>
            <a:r>
              <a:rPr lang="tr-TR" altLang="en-US" dirty="0"/>
              <a:t>hesaplanır ve hangi piksel çizilecek karar verilir.</a:t>
            </a:r>
            <a:endParaRPr lang="en-US" altLang="en-US" dirty="0"/>
          </a:p>
          <a:p>
            <a:pPr>
              <a:defRPr/>
            </a:pPr>
            <a:r>
              <a:rPr lang="tr-TR" altLang="en-US" dirty="0"/>
              <a:t>Peki bir sonraki kararı, yani </a:t>
            </a:r>
            <a:r>
              <a:rPr lang="en-US" altLang="en-US" dirty="0"/>
              <a:t>d</a:t>
            </a:r>
            <a:r>
              <a:rPr lang="en-US" altLang="en-US" baseline="-25000" dirty="0"/>
              <a:t>i+1</a:t>
            </a:r>
            <a:r>
              <a:rPr lang="tr-TR" altLang="en-US" dirty="0"/>
              <a:t> değerini, daha kolay hesaplayamaz mıyız?</a:t>
            </a:r>
            <a:endParaRPr lang="en-US" altLang="en-US" dirty="0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1486582"/>
              </p:ext>
            </p:extLst>
          </p:nvPr>
        </p:nvGraphicFramePr>
        <p:xfrm>
          <a:off x="1905000" y="3140968"/>
          <a:ext cx="4916311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56" name="Equation" r:id="rId3" imgW="2197100" imgH="228600" progId="Equation.3">
                  <p:embed/>
                </p:oleObj>
              </mc:Choice>
              <mc:Fallback>
                <p:oleObj name="Equation" r:id="rId3" imgW="2197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3140968"/>
                        <a:ext cx="4916311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2502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rIns="90487" anchor="ctr"/>
          <a:lstStyle/>
          <a:p>
            <a:r>
              <a:rPr lang="tr-TR" altLang="en-US" dirty="0"/>
              <a:t>Karar Değişkenini Düzenlemek</a:t>
            </a:r>
            <a:endParaRPr lang="en-US" altLang="en-US" dirty="0"/>
          </a:p>
        </p:txBody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234136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rIns="90487">
            <a:normAutofit/>
          </a:bodyPr>
          <a:lstStyle/>
          <a:p>
            <a:pPr>
              <a:defRPr/>
            </a:pPr>
            <a:r>
              <a:rPr lang="en-US" altLang="en-US" sz="2600" dirty="0"/>
              <a:t>d</a:t>
            </a:r>
            <a:r>
              <a:rPr lang="en-US" altLang="en-US" sz="2600" baseline="-25000" dirty="0"/>
              <a:t>k+1</a:t>
            </a:r>
            <a:r>
              <a:rPr lang="en-US" altLang="en-US" sz="2600" dirty="0"/>
              <a:t> </a:t>
            </a:r>
            <a:r>
              <a:rPr lang="tr-TR" altLang="en-US" dirty="0"/>
              <a:t>aslında, </a:t>
            </a:r>
            <a:r>
              <a:rPr lang="en-US" altLang="en-US" sz="2600" dirty="0"/>
              <a:t>d</a:t>
            </a:r>
            <a:r>
              <a:rPr lang="en-US" altLang="en-US" sz="2600" baseline="-25000" dirty="0"/>
              <a:t>k</a:t>
            </a:r>
            <a:r>
              <a:rPr lang="en-US" altLang="en-US" sz="2600" dirty="0"/>
              <a:t> </a:t>
            </a:r>
            <a:r>
              <a:rPr lang="tr-TR" altLang="en-US" sz="2600" dirty="0"/>
              <a:t>(</a:t>
            </a:r>
            <a:r>
              <a:rPr lang="tr-TR" altLang="en-US" dirty="0"/>
              <a:t>e</a:t>
            </a:r>
            <a:r>
              <a:rPr lang="en-US" altLang="en-US" dirty="0"/>
              <a:t>s</a:t>
            </a:r>
            <a:r>
              <a:rPr lang="tr-TR" altLang="en-US" dirty="0"/>
              <a:t>ki değer</a:t>
            </a:r>
            <a:r>
              <a:rPr lang="tr-TR" altLang="en-US" sz="2600" dirty="0"/>
              <a:t>) artı bir artış olmalı</a:t>
            </a:r>
            <a:r>
              <a:rPr lang="en-US" altLang="en-US" sz="2600" dirty="0"/>
              <a:t>:</a:t>
            </a:r>
          </a:p>
          <a:p>
            <a:pPr>
              <a:defRPr/>
            </a:pPr>
            <a:endParaRPr lang="en-US" altLang="en-US" sz="2600" dirty="0"/>
          </a:p>
          <a:p>
            <a:pPr>
              <a:defRPr/>
            </a:pPr>
            <a:r>
              <a:rPr lang="tr-TR" altLang="en-US" sz="2600" dirty="0"/>
              <a:t>Eğer </a:t>
            </a:r>
            <a:r>
              <a:rPr lang="en-US" altLang="en-US" sz="2600" dirty="0"/>
              <a:t>y</a:t>
            </a:r>
            <a:r>
              <a:rPr lang="en-US" altLang="en-US" sz="2600" baseline="-25000" dirty="0"/>
              <a:t>i+1</a:t>
            </a:r>
            <a:r>
              <a:rPr lang="en-US" altLang="en-US" sz="2600" dirty="0"/>
              <a:t>=y</a:t>
            </a:r>
            <a:r>
              <a:rPr lang="en-US" altLang="en-US" sz="2600" baseline="-25000" dirty="0"/>
              <a:t>i</a:t>
            </a:r>
            <a:r>
              <a:rPr lang="en-US" altLang="en-US" sz="2600" dirty="0"/>
              <a:t>+1</a:t>
            </a:r>
            <a:r>
              <a:rPr lang="tr-TR" altLang="en-US" sz="2600" dirty="0"/>
              <a:t> seçiyorsak</a:t>
            </a:r>
            <a:r>
              <a:rPr lang="en-US" altLang="en-US" sz="2600" dirty="0"/>
              <a:t>: </a:t>
            </a:r>
          </a:p>
          <a:p>
            <a:pPr>
              <a:defRPr/>
            </a:pPr>
            <a:endParaRPr lang="en-US" altLang="en-US" sz="2600" dirty="0"/>
          </a:p>
          <a:p>
            <a:pPr>
              <a:defRPr/>
            </a:pPr>
            <a:r>
              <a:rPr lang="tr-TR" altLang="en-US" dirty="0"/>
              <a:t>Eğer </a:t>
            </a:r>
            <a:r>
              <a:rPr lang="en-US" altLang="en-US" dirty="0"/>
              <a:t>y</a:t>
            </a:r>
            <a:r>
              <a:rPr lang="en-US" altLang="en-US" baseline="-25000" dirty="0"/>
              <a:t>i+1</a:t>
            </a:r>
            <a:r>
              <a:rPr lang="en-US" altLang="en-US" dirty="0"/>
              <a:t>=</a:t>
            </a:r>
            <a:r>
              <a:rPr lang="en-US" altLang="en-US" dirty="0" err="1"/>
              <a:t>y</a:t>
            </a:r>
            <a:r>
              <a:rPr lang="en-US" altLang="en-US" baseline="-25000" dirty="0" err="1"/>
              <a:t>i</a:t>
            </a:r>
            <a:r>
              <a:rPr lang="tr-TR" altLang="en-US" dirty="0"/>
              <a:t> seçiyorsak</a:t>
            </a:r>
            <a:r>
              <a:rPr lang="en-US" altLang="en-US" dirty="0"/>
              <a:t>:</a:t>
            </a:r>
            <a:endParaRPr lang="tr-TR" altLang="en-US" dirty="0"/>
          </a:p>
          <a:p>
            <a:pPr>
              <a:defRPr/>
            </a:pPr>
            <a:endParaRPr lang="en-US" altLang="en-US" sz="2600" dirty="0"/>
          </a:p>
          <a:p>
            <a:pPr>
              <a:defRPr/>
            </a:pPr>
            <a:r>
              <a:rPr lang="tr-TR" altLang="en-US" sz="2600" dirty="0"/>
              <a:t>Başlangıç </a:t>
            </a:r>
            <a:r>
              <a:rPr lang="en-US" altLang="en-US" sz="2600" dirty="0"/>
              <a:t>d</a:t>
            </a:r>
            <a:r>
              <a:rPr lang="en-US" altLang="en-US" sz="2600" baseline="-25000" dirty="0"/>
              <a:t>1 </a:t>
            </a:r>
            <a:r>
              <a:rPr lang="tr-TR" altLang="en-US" sz="2600" dirty="0"/>
              <a:t>değeri nedir? </a:t>
            </a:r>
            <a:r>
              <a:rPr lang="tr-TR" alt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tr-TR" altLang="en-US" sz="2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altLang="en-US" sz="2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en-US" sz="2600" dirty="0"/>
              <a:t>= m</a:t>
            </a:r>
            <a:r>
              <a:rPr lang="tr-T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tr-TR" alt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tr-TR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c </a:t>
            </a:r>
            <a:r>
              <a:rPr lang="tr-TR" altLang="en-US" sz="2600" dirty="0"/>
              <a:t>’den</a:t>
            </a:r>
            <a:endParaRPr lang="en-US" altLang="en-US" sz="2600" dirty="0"/>
          </a:p>
          <a:p>
            <a:pPr>
              <a:defRPr/>
            </a:pPr>
            <a:endParaRPr lang="en-US" altLang="en-US" sz="2600" dirty="0"/>
          </a:p>
          <a:p>
            <a:pPr>
              <a:defRPr/>
            </a:pPr>
            <a:r>
              <a:rPr lang="tr-TR" altLang="en-US" sz="2600" dirty="0"/>
              <a:t>Böylece formüldeki c değerine ihtiyaç kalmıyor.</a:t>
            </a:r>
            <a:endParaRPr lang="en-US" altLang="en-US" sz="2600" dirty="0"/>
          </a:p>
        </p:txBody>
      </p:sp>
      <p:graphicFrame>
        <p:nvGraphicFramePr>
          <p:cNvPr id="1434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4836716"/>
              </p:ext>
            </p:extLst>
          </p:nvPr>
        </p:nvGraphicFramePr>
        <p:xfrm>
          <a:off x="2675467" y="2048967"/>
          <a:ext cx="311150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2" name="Equation" r:id="rId4" imgW="1346200" imgH="228600" progId="Equation.3">
                  <p:embed/>
                </p:oleObj>
              </mc:Choice>
              <mc:Fallback>
                <p:oleObj name="Equation" r:id="rId4" imgW="1346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5467" y="2048967"/>
                        <a:ext cx="3111500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070999"/>
              </p:ext>
            </p:extLst>
          </p:nvPr>
        </p:nvGraphicFramePr>
        <p:xfrm>
          <a:off x="2737556" y="3057079"/>
          <a:ext cx="3392311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3" name="Equation" r:id="rId6" imgW="1346200" imgH="228600" progId="Equation.3">
                  <p:embed/>
                </p:oleObj>
              </mc:Choice>
              <mc:Fallback>
                <p:oleObj name="Equation" r:id="rId6" imgW="1346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37556" y="3057079"/>
                        <a:ext cx="3392311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2176833"/>
              </p:ext>
            </p:extLst>
          </p:nvPr>
        </p:nvGraphicFramePr>
        <p:xfrm>
          <a:off x="2746023" y="3921175"/>
          <a:ext cx="2554111" cy="603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4" name="Equation" r:id="rId8" imgW="965200" imgH="228600" progId="Equation.3">
                  <p:embed/>
                </p:oleObj>
              </mc:Choice>
              <mc:Fallback>
                <p:oleObj name="Equation" r:id="rId8" imgW="965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023" y="3921175"/>
                        <a:ext cx="2554111" cy="603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8310794"/>
              </p:ext>
            </p:extLst>
          </p:nvPr>
        </p:nvGraphicFramePr>
        <p:xfrm>
          <a:off x="2746023" y="4929287"/>
          <a:ext cx="2096911" cy="515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45" name="Equation" r:id="rId10" imgW="875920" imgH="215806" progId="Equation.3">
                  <p:embed/>
                </p:oleObj>
              </mc:Choice>
              <mc:Fallback>
                <p:oleObj name="Equation" r:id="rId10" imgW="875920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6023" y="4929287"/>
                        <a:ext cx="2096911" cy="515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3235068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noFill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rIns="90487" anchor="ctr"/>
          <a:lstStyle/>
          <a:p>
            <a:r>
              <a:rPr lang="en-US" altLang="en-US" dirty="0" err="1"/>
              <a:t>Bresenham</a:t>
            </a:r>
            <a:r>
              <a:rPr lang="tr-TR" altLang="en-US" dirty="0"/>
              <a:t> Algoritması Son Durumu</a:t>
            </a:r>
            <a:endParaRPr lang="en-US" altLang="en-US" dirty="0"/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4330700"/>
          </a:xfrm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7" rIns="90487">
            <a:normAutofit/>
          </a:bodyPr>
          <a:lstStyle/>
          <a:p>
            <a:pPr>
              <a:defRPr/>
            </a:pPr>
            <a:r>
              <a:rPr lang="tr-TR" altLang="en-US" sz="2500" dirty="0"/>
              <a:t>Her şey tamsayı,</a:t>
            </a:r>
            <a:r>
              <a:rPr lang="en-US" altLang="en-US" sz="2500" dirty="0"/>
              <a:t> </a:t>
            </a:r>
            <a:r>
              <a:rPr lang="tr-TR" altLang="en-US" sz="2500" dirty="0"/>
              <a:t>eğim</a:t>
            </a:r>
            <a:r>
              <a:rPr lang="en-US" altLang="en-US" sz="2500" dirty="0"/>
              <a:t> 0 </a:t>
            </a:r>
            <a:r>
              <a:rPr lang="tr-TR" altLang="en-US" sz="2500" dirty="0"/>
              <a:t>ile</a:t>
            </a:r>
            <a:r>
              <a:rPr lang="en-US" altLang="en-US" sz="2500" dirty="0"/>
              <a:t> 1</a:t>
            </a:r>
            <a:r>
              <a:rPr lang="tr-TR" altLang="en-US" sz="2500" dirty="0"/>
              <a:t> arasında</a:t>
            </a:r>
            <a:r>
              <a:rPr lang="en-US" altLang="en-US" sz="2500" dirty="0"/>
              <a:t>:</a:t>
            </a:r>
          </a:p>
          <a:p>
            <a:pPr marL="742950" lvl="1" indent="-285750">
              <a:defRPr/>
            </a:pPr>
            <a:r>
              <a:rPr lang="en-US" altLang="en-US" sz="2400" i="1" dirty="0"/>
              <a:t>x=x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, y=y</a:t>
            </a:r>
            <a:r>
              <a:rPr lang="en-US" altLang="en-US" sz="2400" i="1" baseline="-25000" dirty="0"/>
              <a:t>1</a:t>
            </a:r>
            <a:r>
              <a:rPr lang="en-US" altLang="en-US" sz="2400" i="1" dirty="0"/>
              <a:t>, d=2dy - dx</a:t>
            </a:r>
            <a:r>
              <a:rPr lang="en-US" altLang="en-US" sz="2400" dirty="0"/>
              <a:t>, </a:t>
            </a:r>
            <a:r>
              <a:rPr lang="en-US" altLang="en-US" sz="2400" i="1" dirty="0"/>
              <a:t>(x, y)</a:t>
            </a:r>
            <a:r>
              <a:rPr lang="tr-TR" altLang="en-US" sz="2400" i="1" dirty="0"/>
              <a:t> </a:t>
            </a:r>
            <a:r>
              <a:rPr lang="tr-TR" altLang="en-US" sz="2400" dirty="0"/>
              <a:t>pikseli çizilir.</a:t>
            </a:r>
            <a:endParaRPr lang="en-US" altLang="en-US" sz="2400" i="1" dirty="0"/>
          </a:p>
          <a:p>
            <a:pPr marL="742950" lvl="1" indent="-285750">
              <a:defRPr/>
            </a:pPr>
            <a:r>
              <a:rPr lang="en-US" altLang="en-US" sz="2400" i="1" dirty="0"/>
              <a:t>x=x</a:t>
            </a:r>
            <a:r>
              <a:rPr lang="en-US" altLang="en-US" sz="2400" i="1" baseline="-25000" dirty="0"/>
              <a:t>2</a:t>
            </a:r>
            <a:r>
              <a:rPr lang="tr-TR" altLang="en-US" sz="2400" i="1" dirty="0"/>
              <a:t> </a:t>
            </a:r>
            <a:r>
              <a:rPr lang="tr-TR" altLang="en-US" sz="2400" dirty="0"/>
              <a:t>olana dek yapılacaklar:</a:t>
            </a:r>
            <a:endParaRPr lang="en-US" altLang="en-US" sz="2400" baseline="-25000" dirty="0"/>
          </a:p>
          <a:p>
            <a:pPr marL="1143000" lvl="2" indent="-228600">
              <a:defRPr/>
            </a:pPr>
            <a:r>
              <a:rPr lang="en-US" altLang="en-US" sz="2000" dirty="0"/>
              <a:t>x=x+1</a:t>
            </a:r>
          </a:p>
          <a:p>
            <a:pPr marL="1143000" lvl="2" indent="-228600">
              <a:defRPr/>
            </a:pPr>
            <a:r>
              <a:rPr lang="tr-TR" altLang="en-US" sz="2000" dirty="0"/>
              <a:t>Eğer</a:t>
            </a:r>
            <a:r>
              <a:rPr lang="en-US" altLang="en-US" sz="2000" dirty="0"/>
              <a:t> d&gt;0 </a:t>
            </a:r>
            <a:r>
              <a:rPr lang="tr-TR" altLang="en-US" sz="2000" dirty="0"/>
              <a:t>ise</a:t>
            </a:r>
            <a:r>
              <a:rPr lang="en-US" altLang="en-US" sz="2000" dirty="0"/>
              <a:t> { y=y+1, (x, y)</a:t>
            </a:r>
            <a:r>
              <a:rPr lang="tr-TR" altLang="en-US" sz="2000" dirty="0"/>
              <a:t> çizilir</a:t>
            </a:r>
            <a:r>
              <a:rPr lang="en-US" altLang="en-US" sz="2000" dirty="0"/>
              <a:t>, d=d+2</a:t>
            </a:r>
            <a:r>
              <a:rPr lang="en-US" altLang="en-US" sz="2000" dirty="0">
                <a:sym typeface="Symbol" pitchFamily="18" charset="2"/>
              </a:rPr>
              <a:t></a:t>
            </a:r>
            <a:r>
              <a:rPr lang="en-US" altLang="en-US" sz="2000" dirty="0"/>
              <a:t>y - 2</a:t>
            </a:r>
            <a:r>
              <a:rPr lang="en-US" altLang="en-US" sz="2000" dirty="0">
                <a:sym typeface="Symbol" pitchFamily="18" charset="2"/>
              </a:rPr>
              <a:t></a:t>
            </a:r>
            <a:r>
              <a:rPr lang="en-US" altLang="en-US" sz="2000" dirty="0"/>
              <a:t>x }</a:t>
            </a:r>
          </a:p>
          <a:p>
            <a:pPr marL="1143000" lvl="2">
              <a:defRPr/>
            </a:pPr>
            <a:r>
              <a:rPr lang="tr-TR" altLang="en-US" sz="2000" dirty="0"/>
              <a:t>Eğer</a:t>
            </a:r>
            <a:r>
              <a:rPr lang="en-US" altLang="en-US" sz="2000" dirty="0"/>
              <a:t> d&lt;0 </a:t>
            </a:r>
            <a:r>
              <a:rPr lang="tr-TR" altLang="en-US" sz="2000" dirty="0"/>
              <a:t>ise</a:t>
            </a:r>
            <a:r>
              <a:rPr lang="en-US" altLang="en-US" sz="2000" dirty="0"/>
              <a:t> { y=y, (x, y)</a:t>
            </a:r>
            <a:r>
              <a:rPr lang="tr-TR" altLang="en-US" dirty="0"/>
              <a:t> çizilir</a:t>
            </a:r>
            <a:r>
              <a:rPr lang="en-US" altLang="en-US" sz="2000" dirty="0"/>
              <a:t>, d=d+2</a:t>
            </a:r>
            <a:r>
              <a:rPr lang="en-US" altLang="en-US" sz="2000" dirty="0">
                <a:sym typeface="Symbol" pitchFamily="18" charset="2"/>
              </a:rPr>
              <a:t></a:t>
            </a:r>
            <a:r>
              <a:rPr lang="en-US" altLang="en-US" sz="2000" dirty="0"/>
              <a:t>y }</a:t>
            </a:r>
          </a:p>
          <a:p>
            <a:pPr>
              <a:defRPr/>
            </a:pPr>
            <a:r>
              <a:rPr lang="tr-TR" altLang="en-US" sz="2500" dirty="0"/>
              <a:t>İki sabit tamsayı </a:t>
            </a:r>
            <a:r>
              <a:rPr lang="en-US" altLang="en-US" sz="2500" dirty="0"/>
              <a:t>(2</a:t>
            </a:r>
            <a:r>
              <a:rPr lang="en-US" altLang="en-US" sz="2500" dirty="0">
                <a:sym typeface="Symbol" pitchFamily="18" charset="2"/>
              </a:rPr>
              <a:t></a:t>
            </a:r>
            <a:r>
              <a:rPr lang="en-US" altLang="en-US" sz="2500" dirty="0"/>
              <a:t>y-2</a:t>
            </a:r>
            <a:r>
              <a:rPr lang="en-US" altLang="en-US" sz="2500" dirty="0">
                <a:sym typeface="Symbol" pitchFamily="18" charset="2"/>
              </a:rPr>
              <a:t></a:t>
            </a:r>
            <a:r>
              <a:rPr lang="en-US" altLang="en-US" sz="2500" dirty="0"/>
              <a:t>x </a:t>
            </a:r>
            <a:r>
              <a:rPr lang="tr-TR" altLang="en-US" sz="2500" dirty="0"/>
              <a:t>ve</a:t>
            </a:r>
            <a:r>
              <a:rPr lang="en-US" altLang="en-US" sz="2500" dirty="0"/>
              <a:t> 2</a:t>
            </a:r>
            <a:r>
              <a:rPr lang="en-US" altLang="en-US" sz="2500" dirty="0">
                <a:sym typeface="Symbol" pitchFamily="18" charset="2"/>
              </a:rPr>
              <a:t></a:t>
            </a:r>
            <a:r>
              <a:rPr lang="en-US" altLang="en-US" sz="2500" dirty="0"/>
              <a:t>y ) </a:t>
            </a:r>
            <a:r>
              <a:rPr lang="tr-TR" altLang="en-US" sz="2500" dirty="0"/>
              <a:t>bir kez, en başta hesaplanır.</a:t>
            </a:r>
            <a:endParaRPr lang="en-US" altLang="en-US" sz="2500" dirty="0"/>
          </a:p>
          <a:p>
            <a:pPr marL="742950" lvl="1" indent="-285750">
              <a:defRPr/>
            </a:pPr>
            <a:r>
              <a:rPr lang="tr-TR" altLang="en-US" sz="2400" dirty="0"/>
              <a:t>Döngüde sadece</a:t>
            </a:r>
            <a:r>
              <a:rPr lang="en-US" altLang="en-US" sz="2400" dirty="0"/>
              <a:t> </a:t>
            </a:r>
            <a:r>
              <a:rPr lang="tr-TR" altLang="en-US" sz="2400" dirty="0"/>
              <a:t>ekleme</a:t>
            </a:r>
            <a:r>
              <a:rPr lang="en-US" altLang="en-US" sz="2400" dirty="0"/>
              <a:t> </a:t>
            </a:r>
            <a:r>
              <a:rPr lang="tr-TR" altLang="en-US" sz="2400" dirty="0"/>
              <a:t>ve karşılaştırma kaldı</a:t>
            </a:r>
            <a:endParaRPr lang="en-US" altLang="en-US" sz="2400" dirty="0"/>
          </a:p>
          <a:p>
            <a:pPr>
              <a:defRPr/>
            </a:pPr>
            <a:r>
              <a:rPr lang="tr-TR" altLang="en-US" sz="2500" dirty="0"/>
              <a:t>Tamsayı işlemler performans demektir.</a:t>
            </a:r>
            <a:endParaRPr lang="en-US" altLang="en-US" sz="2500" dirty="0"/>
          </a:p>
        </p:txBody>
      </p:sp>
    </p:spTree>
    <p:extLst>
      <p:ext uri="{BB962C8B-B14F-4D97-AF65-F5344CB8AC3E}">
        <p14:creationId xmlns:p14="http://schemas.microsoft.com/office/powerpoint/2010/main" val="53676982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Örnek</a:t>
            </a:r>
            <a:r>
              <a:rPr lang="en-US" altLang="tr-TR" dirty="0"/>
              <a:t>: (2,2) </a:t>
            </a:r>
            <a:r>
              <a:rPr lang="tr-TR" altLang="tr-TR" dirty="0"/>
              <a:t>ile</a:t>
            </a:r>
            <a:r>
              <a:rPr lang="en-US" altLang="tr-TR" dirty="0"/>
              <a:t> (7,6)</a:t>
            </a:r>
            <a:r>
              <a:rPr lang="tr-TR" altLang="tr-TR" dirty="0"/>
              <a:t> Arasında Çizgi</a:t>
            </a:r>
            <a:endParaRPr lang="en-US" altLang="tr-TR" dirty="0"/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7620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762000" y="19812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12192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0" name="Line 6"/>
          <p:cNvSpPr>
            <a:spLocks noChangeShapeType="1"/>
          </p:cNvSpPr>
          <p:nvPr/>
        </p:nvSpPr>
        <p:spPr bwMode="auto">
          <a:xfrm>
            <a:off x="16764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>
            <a:off x="21336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25908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auto">
          <a:xfrm>
            <a:off x="30480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4" name="Line 10"/>
          <p:cNvSpPr>
            <a:spLocks noChangeShapeType="1"/>
          </p:cNvSpPr>
          <p:nvPr/>
        </p:nvSpPr>
        <p:spPr bwMode="auto">
          <a:xfrm>
            <a:off x="35052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5" name="Line 11"/>
          <p:cNvSpPr>
            <a:spLocks noChangeShapeType="1"/>
          </p:cNvSpPr>
          <p:nvPr/>
        </p:nvSpPr>
        <p:spPr bwMode="auto">
          <a:xfrm>
            <a:off x="39624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6" name="Line 12"/>
          <p:cNvSpPr>
            <a:spLocks noChangeShapeType="1"/>
          </p:cNvSpPr>
          <p:nvPr/>
        </p:nvSpPr>
        <p:spPr bwMode="auto">
          <a:xfrm>
            <a:off x="44196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7" name="Line 13"/>
          <p:cNvSpPr>
            <a:spLocks noChangeShapeType="1"/>
          </p:cNvSpPr>
          <p:nvPr/>
        </p:nvSpPr>
        <p:spPr bwMode="auto">
          <a:xfrm>
            <a:off x="762000" y="24384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8" name="Line 14"/>
          <p:cNvSpPr>
            <a:spLocks noChangeShapeType="1"/>
          </p:cNvSpPr>
          <p:nvPr/>
        </p:nvSpPr>
        <p:spPr bwMode="auto">
          <a:xfrm>
            <a:off x="762000" y="28956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399" name="Line 15"/>
          <p:cNvSpPr>
            <a:spLocks noChangeShapeType="1"/>
          </p:cNvSpPr>
          <p:nvPr/>
        </p:nvSpPr>
        <p:spPr bwMode="auto">
          <a:xfrm>
            <a:off x="762000" y="33528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>
            <a:off x="762000" y="38100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>
            <a:off x="762000" y="42672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>
            <a:off x="762000" y="47244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762000" y="51816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04" name="Oval 20"/>
          <p:cNvSpPr>
            <a:spLocks noChangeArrowheads="1"/>
          </p:cNvSpPr>
          <p:nvPr/>
        </p:nvSpPr>
        <p:spPr bwMode="auto">
          <a:xfrm>
            <a:off x="9144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05" name="Oval 21"/>
          <p:cNvSpPr>
            <a:spLocks noChangeArrowheads="1"/>
          </p:cNvSpPr>
          <p:nvPr/>
        </p:nvSpPr>
        <p:spPr bwMode="auto">
          <a:xfrm>
            <a:off x="9144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06" name="Oval 22"/>
          <p:cNvSpPr>
            <a:spLocks noChangeArrowheads="1"/>
          </p:cNvSpPr>
          <p:nvPr/>
        </p:nvSpPr>
        <p:spPr bwMode="auto">
          <a:xfrm>
            <a:off x="9144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07" name="Oval 23"/>
          <p:cNvSpPr>
            <a:spLocks noChangeArrowheads="1"/>
          </p:cNvSpPr>
          <p:nvPr/>
        </p:nvSpPr>
        <p:spPr bwMode="auto">
          <a:xfrm>
            <a:off x="9144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08" name="Oval 24"/>
          <p:cNvSpPr>
            <a:spLocks noChangeArrowheads="1"/>
          </p:cNvSpPr>
          <p:nvPr/>
        </p:nvSpPr>
        <p:spPr bwMode="auto">
          <a:xfrm flipV="1">
            <a:off x="9144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09" name="Oval 25"/>
          <p:cNvSpPr>
            <a:spLocks noChangeArrowheads="1"/>
          </p:cNvSpPr>
          <p:nvPr/>
        </p:nvSpPr>
        <p:spPr bwMode="auto">
          <a:xfrm flipV="1">
            <a:off x="9144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10" name="Oval 26"/>
          <p:cNvSpPr>
            <a:spLocks noChangeArrowheads="1"/>
          </p:cNvSpPr>
          <p:nvPr/>
        </p:nvSpPr>
        <p:spPr bwMode="auto">
          <a:xfrm flipV="1">
            <a:off x="9144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11" name="Oval 27"/>
          <p:cNvSpPr>
            <a:spLocks noChangeArrowheads="1"/>
          </p:cNvSpPr>
          <p:nvPr/>
        </p:nvSpPr>
        <p:spPr bwMode="auto">
          <a:xfrm>
            <a:off x="13716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12" name="Oval 28"/>
          <p:cNvSpPr>
            <a:spLocks noChangeArrowheads="1"/>
          </p:cNvSpPr>
          <p:nvPr/>
        </p:nvSpPr>
        <p:spPr bwMode="auto">
          <a:xfrm>
            <a:off x="13716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13" name="Oval 29"/>
          <p:cNvSpPr>
            <a:spLocks noChangeArrowheads="1"/>
          </p:cNvSpPr>
          <p:nvPr/>
        </p:nvSpPr>
        <p:spPr bwMode="auto">
          <a:xfrm>
            <a:off x="13716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14" name="Oval 30"/>
          <p:cNvSpPr>
            <a:spLocks noChangeArrowheads="1"/>
          </p:cNvSpPr>
          <p:nvPr/>
        </p:nvSpPr>
        <p:spPr bwMode="auto">
          <a:xfrm>
            <a:off x="13716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15" name="Oval 31"/>
          <p:cNvSpPr>
            <a:spLocks noChangeArrowheads="1"/>
          </p:cNvSpPr>
          <p:nvPr/>
        </p:nvSpPr>
        <p:spPr bwMode="auto">
          <a:xfrm flipV="1">
            <a:off x="13716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16" name="Oval 32"/>
          <p:cNvSpPr>
            <a:spLocks noChangeArrowheads="1"/>
          </p:cNvSpPr>
          <p:nvPr/>
        </p:nvSpPr>
        <p:spPr bwMode="auto">
          <a:xfrm flipV="1">
            <a:off x="13716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17" name="Oval 33"/>
          <p:cNvSpPr>
            <a:spLocks noChangeArrowheads="1"/>
          </p:cNvSpPr>
          <p:nvPr/>
        </p:nvSpPr>
        <p:spPr bwMode="auto">
          <a:xfrm flipV="1">
            <a:off x="13716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18" name="Oval 34"/>
          <p:cNvSpPr>
            <a:spLocks noChangeArrowheads="1"/>
          </p:cNvSpPr>
          <p:nvPr/>
        </p:nvSpPr>
        <p:spPr bwMode="auto">
          <a:xfrm>
            <a:off x="18288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19" name="Oval 35"/>
          <p:cNvSpPr>
            <a:spLocks noChangeArrowheads="1"/>
          </p:cNvSpPr>
          <p:nvPr/>
        </p:nvSpPr>
        <p:spPr bwMode="auto">
          <a:xfrm>
            <a:off x="18288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20" name="Oval 36"/>
          <p:cNvSpPr>
            <a:spLocks noChangeArrowheads="1"/>
          </p:cNvSpPr>
          <p:nvPr/>
        </p:nvSpPr>
        <p:spPr bwMode="auto">
          <a:xfrm>
            <a:off x="18288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21" name="Oval 37"/>
          <p:cNvSpPr>
            <a:spLocks noChangeArrowheads="1"/>
          </p:cNvSpPr>
          <p:nvPr/>
        </p:nvSpPr>
        <p:spPr bwMode="auto">
          <a:xfrm>
            <a:off x="18288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22" name="Oval 38"/>
          <p:cNvSpPr>
            <a:spLocks noChangeArrowheads="1"/>
          </p:cNvSpPr>
          <p:nvPr/>
        </p:nvSpPr>
        <p:spPr bwMode="auto">
          <a:xfrm flipV="1">
            <a:off x="18288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23" name="Oval 39"/>
          <p:cNvSpPr>
            <a:spLocks noChangeArrowheads="1"/>
          </p:cNvSpPr>
          <p:nvPr/>
        </p:nvSpPr>
        <p:spPr bwMode="auto">
          <a:xfrm flipV="1">
            <a:off x="18288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24" name="Oval 40"/>
          <p:cNvSpPr>
            <a:spLocks noChangeArrowheads="1"/>
          </p:cNvSpPr>
          <p:nvPr/>
        </p:nvSpPr>
        <p:spPr bwMode="auto">
          <a:xfrm flipV="1">
            <a:off x="18288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25" name="Oval 41"/>
          <p:cNvSpPr>
            <a:spLocks noChangeArrowheads="1"/>
          </p:cNvSpPr>
          <p:nvPr/>
        </p:nvSpPr>
        <p:spPr bwMode="auto">
          <a:xfrm>
            <a:off x="22860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26" name="Oval 42"/>
          <p:cNvSpPr>
            <a:spLocks noChangeArrowheads="1"/>
          </p:cNvSpPr>
          <p:nvPr/>
        </p:nvSpPr>
        <p:spPr bwMode="auto">
          <a:xfrm>
            <a:off x="22860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27" name="Oval 43"/>
          <p:cNvSpPr>
            <a:spLocks noChangeArrowheads="1"/>
          </p:cNvSpPr>
          <p:nvPr/>
        </p:nvSpPr>
        <p:spPr bwMode="auto">
          <a:xfrm>
            <a:off x="22860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28" name="Oval 44"/>
          <p:cNvSpPr>
            <a:spLocks noChangeArrowheads="1"/>
          </p:cNvSpPr>
          <p:nvPr/>
        </p:nvSpPr>
        <p:spPr bwMode="auto">
          <a:xfrm>
            <a:off x="22860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29" name="Oval 45"/>
          <p:cNvSpPr>
            <a:spLocks noChangeArrowheads="1"/>
          </p:cNvSpPr>
          <p:nvPr/>
        </p:nvSpPr>
        <p:spPr bwMode="auto">
          <a:xfrm flipV="1">
            <a:off x="22860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30" name="Oval 46"/>
          <p:cNvSpPr>
            <a:spLocks noChangeArrowheads="1"/>
          </p:cNvSpPr>
          <p:nvPr/>
        </p:nvSpPr>
        <p:spPr bwMode="auto">
          <a:xfrm flipV="1">
            <a:off x="22860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31" name="Oval 47"/>
          <p:cNvSpPr>
            <a:spLocks noChangeArrowheads="1"/>
          </p:cNvSpPr>
          <p:nvPr/>
        </p:nvSpPr>
        <p:spPr bwMode="auto">
          <a:xfrm flipV="1">
            <a:off x="22860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32" name="Oval 48"/>
          <p:cNvSpPr>
            <a:spLocks noChangeArrowheads="1"/>
          </p:cNvSpPr>
          <p:nvPr/>
        </p:nvSpPr>
        <p:spPr bwMode="auto">
          <a:xfrm>
            <a:off x="27432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33" name="Oval 49"/>
          <p:cNvSpPr>
            <a:spLocks noChangeArrowheads="1"/>
          </p:cNvSpPr>
          <p:nvPr/>
        </p:nvSpPr>
        <p:spPr bwMode="auto">
          <a:xfrm>
            <a:off x="27432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34" name="Oval 50"/>
          <p:cNvSpPr>
            <a:spLocks noChangeArrowheads="1"/>
          </p:cNvSpPr>
          <p:nvPr/>
        </p:nvSpPr>
        <p:spPr bwMode="auto">
          <a:xfrm>
            <a:off x="27432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35" name="Oval 51"/>
          <p:cNvSpPr>
            <a:spLocks noChangeArrowheads="1"/>
          </p:cNvSpPr>
          <p:nvPr/>
        </p:nvSpPr>
        <p:spPr bwMode="auto">
          <a:xfrm>
            <a:off x="27432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36" name="Oval 52"/>
          <p:cNvSpPr>
            <a:spLocks noChangeArrowheads="1"/>
          </p:cNvSpPr>
          <p:nvPr/>
        </p:nvSpPr>
        <p:spPr bwMode="auto">
          <a:xfrm flipV="1">
            <a:off x="27432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37" name="Oval 53"/>
          <p:cNvSpPr>
            <a:spLocks noChangeArrowheads="1"/>
          </p:cNvSpPr>
          <p:nvPr/>
        </p:nvSpPr>
        <p:spPr bwMode="auto">
          <a:xfrm flipV="1">
            <a:off x="27432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38" name="Oval 54"/>
          <p:cNvSpPr>
            <a:spLocks noChangeArrowheads="1"/>
          </p:cNvSpPr>
          <p:nvPr/>
        </p:nvSpPr>
        <p:spPr bwMode="auto">
          <a:xfrm flipV="1">
            <a:off x="27432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39" name="Oval 55"/>
          <p:cNvSpPr>
            <a:spLocks noChangeArrowheads="1"/>
          </p:cNvSpPr>
          <p:nvPr/>
        </p:nvSpPr>
        <p:spPr bwMode="auto">
          <a:xfrm>
            <a:off x="32004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40" name="Oval 56"/>
          <p:cNvSpPr>
            <a:spLocks noChangeArrowheads="1"/>
          </p:cNvSpPr>
          <p:nvPr/>
        </p:nvSpPr>
        <p:spPr bwMode="auto">
          <a:xfrm>
            <a:off x="32004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41" name="Oval 57"/>
          <p:cNvSpPr>
            <a:spLocks noChangeArrowheads="1"/>
          </p:cNvSpPr>
          <p:nvPr/>
        </p:nvSpPr>
        <p:spPr bwMode="auto">
          <a:xfrm>
            <a:off x="32004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42" name="Oval 58"/>
          <p:cNvSpPr>
            <a:spLocks noChangeArrowheads="1"/>
          </p:cNvSpPr>
          <p:nvPr/>
        </p:nvSpPr>
        <p:spPr bwMode="auto">
          <a:xfrm>
            <a:off x="32004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43" name="Oval 59"/>
          <p:cNvSpPr>
            <a:spLocks noChangeArrowheads="1"/>
          </p:cNvSpPr>
          <p:nvPr/>
        </p:nvSpPr>
        <p:spPr bwMode="auto">
          <a:xfrm flipV="1">
            <a:off x="32004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44" name="Oval 60"/>
          <p:cNvSpPr>
            <a:spLocks noChangeArrowheads="1"/>
          </p:cNvSpPr>
          <p:nvPr/>
        </p:nvSpPr>
        <p:spPr bwMode="auto">
          <a:xfrm flipV="1">
            <a:off x="32004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45" name="Oval 61"/>
          <p:cNvSpPr>
            <a:spLocks noChangeArrowheads="1"/>
          </p:cNvSpPr>
          <p:nvPr/>
        </p:nvSpPr>
        <p:spPr bwMode="auto">
          <a:xfrm flipV="1">
            <a:off x="32004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46" name="Oval 62"/>
          <p:cNvSpPr>
            <a:spLocks noChangeArrowheads="1"/>
          </p:cNvSpPr>
          <p:nvPr/>
        </p:nvSpPr>
        <p:spPr bwMode="auto">
          <a:xfrm>
            <a:off x="36576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47" name="Oval 63"/>
          <p:cNvSpPr>
            <a:spLocks noChangeArrowheads="1"/>
          </p:cNvSpPr>
          <p:nvPr/>
        </p:nvSpPr>
        <p:spPr bwMode="auto">
          <a:xfrm>
            <a:off x="36576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48" name="Oval 64"/>
          <p:cNvSpPr>
            <a:spLocks noChangeArrowheads="1"/>
          </p:cNvSpPr>
          <p:nvPr/>
        </p:nvSpPr>
        <p:spPr bwMode="auto">
          <a:xfrm>
            <a:off x="36576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49" name="Oval 65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50" name="Oval 66"/>
          <p:cNvSpPr>
            <a:spLocks noChangeArrowheads="1"/>
          </p:cNvSpPr>
          <p:nvPr/>
        </p:nvSpPr>
        <p:spPr bwMode="auto">
          <a:xfrm flipV="1">
            <a:off x="36576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51" name="Oval 67"/>
          <p:cNvSpPr>
            <a:spLocks noChangeArrowheads="1"/>
          </p:cNvSpPr>
          <p:nvPr/>
        </p:nvSpPr>
        <p:spPr bwMode="auto">
          <a:xfrm flipV="1">
            <a:off x="36576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2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52" name="Oval 68"/>
          <p:cNvSpPr>
            <a:spLocks noChangeArrowheads="1"/>
          </p:cNvSpPr>
          <p:nvPr/>
        </p:nvSpPr>
        <p:spPr bwMode="auto">
          <a:xfrm flipV="1">
            <a:off x="36576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53" name="Oval 69"/>
          <p:cNvSpPr>
            <a:spLocks noChangeArrowheads="1"/>
          </p:cNvSpPr>
          <p:nvPr/>
        </p:nvSpPr>
        <p:spPr bwMode="auto">
          <a:xfrm>
            <a:off x="41148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54" name="Oval 70"/>
          <p:cNvSpPr>
            <a:spLocks noChangeArrowheads="1"/>
          </p:cNvSpPr>
          <p:nvPr/>
        </p:nvSpPr>
        <p:spPr bwMode="auto">
          <a:xfrm>
            <a:off x="41148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55" name="Oval 71"/>
          <p:cNvSpPr>
            <a:spLocks noChangeArrowheads="1"/>
          </p:cNvSpPr>
          <p:nvPr/>
        </p:nvSpPr>
        <p:spPr bwMode="auto">
          <a:xfrm>
            <a:off x="41148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56" name="Oval 72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57" name="Oval 73"/>
          <p:cNvSpPr>
            <a:spLocks noChangeArrowheads="1"/>
          </p:cNvSpPr>
          <p:nvPr/>
        </p:nvSpPr>
        <p:spPr bwMode="auto">
          <a:xfrm flipV="1">
            <a:off x="41148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58" name="Oval 74"/>
          <p:cNvSpPr>
            <a:spLocks noChangeArrowheads="1"/>
          </p:cNvSpPr>
          <p:nvPr/>
        </p:nvSpPr>
        <p:spPr bwMode="auto">
          <a:xfrm flipV="1">
            <a:off x="41148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59" name="Oval 75"/>
          <p:cNvSpPr>
            <a:spLocks noChangeArrowheads="1"/>
          </p:cNvSpPr>
          <p:nvPr/>
        </p:nvSpPr>
        <p:spPr bwMode="auto">
          <a:xfrm flipV="1">
            <a:off x="41148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6460" name="Line 76"/>
          <p:cNvSpPr>
            <a:spLocks noChangeShapeType="1"/>
          </p:cNvSpPr>
          <p:nvPr/>
        </p:nvSpPr>
        <p:spPr bwMode="auto">
          <a:xfrm flipV="1">
            <a:off x="1447800" y="2667000"/>
            <a:ext cx="228600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61" name="Text Box 77"/>
          <p:cNvSpPr txBox="1">
            <a:spLocks noChangeArrowheads="1"/>
          </p:cNvSpPr>
          <p:nvPr/>
        </p:nvSpPr>
        <p:spPr bwMode="auto">
          <a:xfrm>
            <a:off x="5083725" y="1752601"/>
            <a:ext cx="3520723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 dirty="0">
                <a:sym typeface="Symbol" pitchFamily="18" charset="2"/>
              </a:rPr>
              <a:t>x=5, y=4</a:t>
            </a:r>
          </a:p>
          <a:p>
            <a:r>
              <a:rPr lang="en-US" altLang="tr-TR" sz="2400" dirty="0"/>
              <a:t>x	y	d</a:t>
            </a:r>
          </a:p>
        </p:txBody>
      </p:sp>
      <p:sp>
        <p:nvSpPr>
          <p:cNvPr id="16462" name="Text Box 78"/>
          <p:cNvSpPr txBox="1">
            <a:spLocks noChangeArrowheads="1"/>
          </p:cNvSpPr>
          <p:nvPr/>
        </p:nvSpPr>
        <p:spPr bwMode="auto">
          <a:xfrm>
            <a:off x="399345" y="47244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1</a:t>
            </a:r>
          </a:p>
        </p:txBody>
      </p:sp>
      <p:sp>
        <p:nvSpPr>
          <p:cNvPr id="16463" name="Text Box 79"/>
          <p:cNvSpPr txBox="1">
            <a:spLocks noChangeArrowheads="1"/>
          </p:cNvSpPr>
          <p:nvPr/>
        </p:nvSpPr>
        <p:spPr bwMode="auto">
          <a:xfrm>
            <a:off x="13137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2</a:t>
            </a:r>
          </a:p>
        </p:txBody>
      </p:sp>
      <p:sp>
        <p:nvSpPr>
          <p:cNvPr id="16464" name="Text Box 80"/>
          <p:cNvSpPr txBox="1">
            <a:spLocks noChangeArrowheads="1"/>
          </p:cNvSpPr>
          <p:nvPr/>
        </p:nvSpPr>
        <p:spPr bwMode="auto">
          <a:xfrm>
            <a:off x="17709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3</a:t>
            </a:r>
          </a:p>
        </p:txBody>
      </p:sp>
      <p:sp>
        <p:nvSpPr>
          <p:cNvPr id="16465" name="Text Box 81"/>
          <p:cNvSpPr txBox="1">
            <a:spLocks noChangeArrowheads="1"/>
          </p:cNvSpPr>
          <p:nvPr/>
        </p:nvSpPr>
        <p:spPr bwMode="auto">
          <a:xfrm>
            <a:off x="22281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4</a:t>
            </a:r>
          </a:p>
        </p:txBody>
      </p:sp>
      <p:sp>
        <p:nvSpPr>
          <p:cNvPr id="16466" name="Text Box 82"/>
          <p:cNvSpPr txBox="1">
            <a:spLocks noChangeArrowheads="1"/>
          </p:cNvSpPr>
          <p:nvPr/>
        </p:nvSpPr>
        <p:spPr bwMode="auto">
          <a:xfrm>
            <a:off x="26853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5</a:t>
            </a:r>
          </a:p>
        </p:txBody>
      </p:sp>
      <p:sp>
        <p:nvSpPr>
          <p:cNvPr id="16467" name="Text Box 83"/>
          <p:cNvSpPr txBox="1">
            <a:spLocks noChangeArrowheads="1"/>
          </p:cNvSpPr>
          <p:nvPr/>
        </p:nvSpPr>
        <p:spPr bwMode="auto">
          <a:xfrm>
            <a:off x="31425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6</a:t>
            </a:r>
          </a:p>
        </p:txBody>
      </p:sp>
      <p:sp>
        <p:nvSpPr>
          <p:cNvPr id="16468" name="Text Box 84"/>
          <p:cNvSpPr txBox="1">
            <a:spLocks noChangeArrowheads="1"/>
          </p:cNvSpPr>
          <p:nvPr/>
        </p:nvSpPr>
        <p:spPr bwMode="auto">
          <a:xfrm>
            <a:off x="35997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7</a:t>
            </a:r>
          </a:p>
        </p:txBody>
      </p:sp>
      <p:sp>
        <p:nvSpPr>
          <p:cNvPr id="16469" name="Text Box 85"/>
          <p:cNvSpPr txBox="1">
            <a:spLocks noChangeArrowheads="1"/>
          </p:cNvSpPr>
          <p:nvPr/>
        </p:nvSpPr>
        <p:spPr bwMode="auto">
          <a:xfrm>
            <a:off x="40569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8</a:t>
            </a:r>
          </a:p>
        </p:txBody>
      </p:sp>
      <p:sp>
        <p:nvSpPr>
          <p:cNvPr id="16470" name="Text Box 86"/>
          <p:cNvSpPr txBox="1">
            <a:spLocks noChangeArrowheads="1"/>
          </p:cNvSpPr>
          <p:nvPr/>
        </p:nvSpPr>
        <p:spPr bwMode="auto">
          <a:xfrm>
            <a:off x="8565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1</a:t>
            </a:r>
          </a:p>
        </p:txBody>
      </p:sp>
      <p:sp>
        <p:nvSpPr>
          <p:cNvPr id="16471" name="Text Box 87"/>
          <p:cNvSpPr txBox="1">
            <a:spLocks noChangeArrowheads="1"/>
          </p:cNvSpPr>
          <p:nvPr/>
        </p:nvSpPr>
        <p:spPr bwMode="auto">
          <a:xfrm>
            <a:off x="399345" y="42672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2</a:t>
            </a:r>
          </a:p>
        </p:txBody>
      </p:sp>
      <p:sp>
        <p:nvSpPr>
          <p:cNvPr id="16472" name="Text Box 88"/>
          <p:cNvSpPr txBox="1">
            <a:spLocks noChangeArrowheads="1"/>
          </p:cNvSpPr>
          <p:nvPr/>
        </p:nvSpPr>
        <p:spPr bwMode="auto">
          <a:xfrm>
            <a:off x="399345" y="38100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3</a:t>
            </a:r>
          </a:p>
        </p:txBody>
      </p:sp>
      <p:sp>
        <p:nvSpPr>
          <p:cNvPr id="16473" name="Text Box 89"/>
          <p:cNvSpPr txBox="1">
            <a:spLocks noChangeArrowheads="1"/>
          </p:cNvSpPr>
          <p:nvPr/>
        </p:nvSpPr>
        <p:spPr bwMode="auto">
          <a:xfrm>
            <a:off x="399345" y="33528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4</a:t>
            </a:r>
          </a:p>
        </p:txBody>
      </p:sp>
      <p:sp>
        <p:nvSpPr>
          <p:cNvPr id="16474" name="Text Box 90"/>
          <p:cNvSpPr txBox="1">
            <a:spLocks noChangeArrowheads="1"/>
          </p:cNvSpPr>
          <p:nvPr/>
        </p:nvSpPr>
        <p:spPr bwMode="auto">
          <a:xfrm>
            <a:off x="399345" y="2895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5</a:t>
            </a:r>
          </a:p>
        </p:txBody>
      </p:sp>
      <p:sp>
        <p:nvSpPr>
          <p:cNvPr id="16475" name="Text Box 91"/>
          <p:cNvSpPr txBox="1">
            <a:spLocks noChangeArrowheads="1"/>
          </p:cNvSpPr>
          <p:nvPr/>
        </p:nvSpPr>
        <p:spPr bwMode="auto">
          <a:xfrm>
            <a:off x="399345" y="24384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6</a:t>
            </a:r>
          </a:p>
        </p:txBody>
      </p:sp>
      <p:sp>
        <p:nvSpPr>
          <p:cNvPr id="16476" name="Text Box 92"/>
          <p:cNvSpPr txBox="1">
            <a:spLocks noChangeArrowheads="1"/>
          </p:cNvSpPr>
          <p:nvPr/>
        </p:nvSpPr>
        <p:spPr bwMode="auto">
          <a:xfrm>
            <a:off x="399345" y="19812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7</a:t>
            </a:r>
          </a:p>
        </p:txBody>
      </p:sp>
      <p:sp>
        <p:nvSpPr>
          <p:cNvPr id="16477" name="Line 93"/>
          <p:cNvSpPr>
            <a:spLocks noChangeShapeType="1"/>
          </p:cNvSpPr>
          <p:nvPr/>
        </p:nvSpPr>
        <p:spPr bwMode="auto">
          <a:xfrm>
            <a:off x="4876800" y="25908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78" name="Line 94"/>
          <p:cNvSpPr>
            <a:spLocks noChangeShapeType="1"/>
          </p:cNvSpPr>
          <p:nvPr/>
        </p:nvSpPr>
        <p:spPr bwMode="auto">
          <a:xfrm>
            <a:off x="5715000" y="2286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79" name="Line 95"/>
          <p:cNvSpPr>
            <a:spLocks noChangeShapeType="1"/>
          </p:cNvSpPr>
          <p:nvPr/>
        </p:nvSpPr>
        <p:spPr bwMode="auto">
          <a:xfrm>
            <a:off x="4876800" y="2286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80" name="Line 96"/>
          <p:cNvSpPr>
            <a:spLocks noChangeShapeType="1"/>
          </p:cNvSpPr>
          <p:nvPr/>
        </p:nvSpPr>
        <p:spPr bwMode="auto">
          <a:xfrm>
            <a:off x="6553200" y="2286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6481" name="Line 97"/>
          <p:cNvSpPr>
            <a:spLocks noChangeShapeType="1"/>
          </p:cNvSpPr>
          <p:nvPr/>
        </p:nvSpPr>
        <p:spPr bwMode="auto">
          <a:xfrm>
            <a:off x="7467600" y="2286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5203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Örnek</a:t>
            </a:r>
            <a:r>
              <a:rPr lang="en-US" altLang="tr-TR" dirty="0"/>
              <a:t>: (2,2) </a:t>
            </a:r>
            <a:r>
              <a:rPr lang="tr-TR" altLang="tr-TR" dirty="0"/>
              <a:t>ile</a:t>
            </a:r>
            <a:r>
              <a:rPr lang="en-US" altLang="tr-TR" dirty="0"/>
              <a:t> (7,6)</a:t>
            </a:r>
            <a:r>
              <a:rPr lang="tr-TR" altLang="tr-TR" dirty="0"/>
              <a:t> Arasında Çizgi</a:t>
            </a:r>
            <a:endParaRPr lang="en-US" altLang="tr-TR" dirty="0"/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7620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762000" y="19812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12192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16764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21336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25908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7" name="Line 9"/>
          <p:cNvSpPr>
            <a:spLocks noChangeShapeType="1"/>
          </p:cNvSpPr>
          <p:nvPr/>
        </p:nvSpPr>
        <p:spPr bwMode="auto">
          <a:xfrm>
            <a:off x="30480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8" name="Line 10"/>
          <p:cNvSpPr>
            <a:spLocks noChangeShapeType="1"/>
          </p:cNvSpPr>
          <p:nvPr/>
        </p:nvSpPr>
        <p:spPr bwMode="auto">
          <a:xfrm>
            <a:off x="35052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19" name="Line 11"/>
          <p:cNvSpPr>
            <a:spLocks noChangeShapeType="1"/>
          </p:cNvSpPr>
          <p:nvPr/>
        </p:nvSpPr>
        <p:spPr bwMode="auto">
          <a:xfrm>
            <a:off x="39624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0" name="Line 12"/>
          <p:cNvSpPr>
            <a:spLocks noChangeShapeType="1"/>
          </p:cNvSpPr>
          <p:nvPr/>
        </p:nvSpPr>
        <p:spPr bwMode="auto">
          <a:xfrm>
            <a:off x="4419600" y="1981200"/>
            <a:ext cx="0" cy="320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1" name="Line 13"/>
          <p:cNvSpPr>
            <a:spLocks noChangeShapeType="1"/>
          </p:cNvSpPr>
          <p:nvPr/>
        </p:nvSpPr>
        <p:spPr bwMode="auto">
          <a:xfrm>
            <a:off x="762000" y="24384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2" name="Line 14"/>
          <p:cNvSpPr>
            <a:spLocks noChangeShapeType="1"/>
          </p:cNvSpPr>
          <p:nvPr/>
        </p:nvSpPr>
        <p:spPr bwMode="auto">
          <a:xfrm>
            <a:off x="762000" y="28956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3" name="Line 15"/>
          <p:cNvSpPr>
            <a:spLocks noChangeShapeType="1"/>
          </p:cNvSpPr>
          <p:nvPr/>
        </p:nvSpPr>
        <p:spPr bwMode="auto">
          <a:xfrm>
            <a:off x="762000" y="33528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4" name="Line 16"/>
          <p:cNvSpPr>
            <a:spLocks noChangeShapeType="1"/>
          </p:cNvSpPr>
          <p:nvPr/>
        </p:nvSpPr>
        <p:spPr bwMode="auto">
          <a:xfrm>
            <a:off x="762000" y="38100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5" name="Line 17"/>
          <p:cNvSpPr>
            <a:spLocks noChangeShapeType="1"/>
          </p:cNvSpPr>
          <p:nvPr/>
        </p:nvSpPr>
        <p:spPr bwMode="auto">
          <a:xfrm>
            <a:off x="762000" y="42672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6" name="Line 18"/>
          <p:cNvSpPr>
            <a:spLocks noChangeShapeType="1"/>
          </p:cNvSpPr>
          <p:nvPr/>
        </p:nvSpPr>
        <p:spPr bwMode="auto">
          <a:xfrm>
            <a:off x="762000" y="47244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>
            <a:off x="762000" y="5181600"/>
            <a:ext cx="365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28" name="Oval 20"/>
          <p:cNvSpPr>
            <a:spLocks noChangeArrowheads="1"/>
          </p:cNvSpPr>
          <p:nvPr/>
        </p:nvSpPr>
        <p:spPr bwMode="auto">
          <a:xfrm>
            <a:off x="9144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29" name="Oval 21"/>
          <p:cNvSpPr>
            <a:spLocks noChangeArrowheads="1"/>
          </p:cNvSpPr>
          <p:nvPr/>
        </p:nvSpPr>
        <p:spPr bwMode="auto">
          <a:xfrm>
            <a:off x="9144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30" name="Oval 22"/>
          <p:cNvSpPr>
            <a:spLocks noChangeArrowheads="1"/>
          </p:cNvSpPr>
          <p:nvPr/>
        </p:nvSpPr>
        <p:spPr bwMode="auto">
          <a:xfrm>
            <a:off x="9144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31" name="Oval 23"/>
          <p:cNvSpPr>
            <a:spLocks noChangeArrowheads="1"/>
          </p:cNvSpPr>
          <p:nvPr/>
        </p:nvSpPr>
        <p:spPr bwMode="auto">
          <a:xfrm>
            <a:off x="9144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32" name="Oval 24"/>
          <p:cNvSpPr>
            <a:spLocks noChangeArrowheads="1"/>
          </p:cNvSpPr>
          <p:nvPr/>
        </p:nvSpPr>
        <p:spPr bwMode="auto">
          <a:xfrm flipV="1">
            <a:off x="9144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33" name="Oval 25"/>
          <p:cNvSpPr>
            <a:spLocks noChangeArrowheads="1"/>
          </p:cNvSpPr>
          <p:nvPr/>
        </p:nvSpPr>
        <p:spPr bwMode="auto">
          <a:xfrm flipV="1">
            <a:off x="9144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34" name="Oval 26"/>
          <p:cNvSpPr>
            <a:spLocks noChangeArrowheads="1"/>
          </p:cNvSpPr>
          <p:nvPr/>
        </p:nvSpPr>
        <p:spPr bwMode="auto">
          <a:xfrm flipV="1">
            <a:off x="9144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35" name="Oval 27"/>
          <p:cNvSpPr>
            <a:spLocks noChangeArrowheads="1"/>
          </p:cNvSpPr>
          <p:nvPr/>
        </p:nvSpPr>
        <p:spPr bwMode="auto">
          <a:xfrm>
            <a:off x="13716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36" name="Oval 28"/>
          <p:cNvSpPr>
            <a:spLocks noChangeArrowheads="1"/>
          </p:cNvSpPr>
          <p:nvPr/>
        </p:nvSpPr>
        <p:spPr bwMode="auto">
          <a:xfrm>
            <a:off x="1371600" y="44196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13716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38" name="Oval 30"/>
          <p:cNvSpPr>
            <a:spLocks noChangeArrowheads="1"/>
          </p:cNvSpPr>
          <p:nvPr/>
        </p:nvSpPr>
        <p:spPr bwMode="auto">
          <a:xfrm>
            <a:off x="13716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 flipV="1">
            <a:off x="13716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 flipV="1">
            <a:off x="13716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 flipV="1">
            <a:off x="13716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42" name="Oval 34"/>
          <p:cNvSpPr>
            <a:spLocks noChangeArrowheads="1"/>
          </p:cNvSpPr>
          <p:nvPr/>
        </p:nvSpPr>
        <p:spPr bwMode="auto">
          <a:xfrm>
            <a:off x="18288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43" name="Oval 35"/>
          <p:cNvSpPr>
            <a:spLocks noChangeArrowheads="1"/>
          </p:cNvSpPr>
          <p:nvPr/>
        </p:nvSpPr>
        <p:spPr bwMode="auto">
          <a:xfrm>
            <a:off x="18288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44" name="Oval 36"/>
          <p:cNvSpPr>
            <a:spLocks noChangeArrowheads="1"/>
          </p:cNvSpPr>
          <p:nvPr/>
        </p:nvSpPr>
        <p:spPr bwMode="auto">
          <a:xfrm>
            <a:off x="1828800" y="39624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45" name="Oval 37"/>
          <p:cNvSpPr>
            <a:spLocks noChangeArrowheads="1"/>
          </p:cNvSpPr>
          <p:nvPr/>
        </p:nvSpPr>
        <p:spPr bwMode="auto">
          <a:xfrm>
            <a:off x="18288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46" name="Oval 38"/>
          <p:cNvSpPr>
            <a:spLocks noChangeArrowheads="1"/>
          </p:cNvSpPr>
          <p:nvPr/>
        </p:nvSpPr>
        <p:spPr bwMode="auto">
          <a:xfrm flipV="1">
            <a:off x="18288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47" name="Oval 39"/>
          <p:cNvSpPr>
            <a:spLocks noChangeArrowheads="1"/>
          </p:cNvSpPr>
          <p:nvPr/>
        </p:nvSpPr>
        <p:spPr bwMode="auto">
          <a:xfrm flipV="1">
            <a:off x="18288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48" name="Oval 40"/>
          <p:cNvSpPr>
            <a:spLocks noChangeArrowheads="1"/>
          </p:cNvSpPr>
          <p:nvPr/>
        </p:nvSpPr>
        <p:spPr bwMode="auto">
          <a:xfrm flipV="1">
            <a:off x="18288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49" name="Oval 41"/>
          <p:cNvSpPr>
            <a:spLocks noChangeArrowheads="1"/>
          </p:cNvSpPr>
          <p:nvPr/>
        </p:nvSpPr>
        <p:spPr bwMode="auto">
          <a:xfrm>
            <a:off x="22860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50" name="Oval 42"/>
          <p:cNvSpPr>
            <a:spLocks noChangeArrowheads="1"/>
          </p:cNvSpPr>
          <p:nvPr/>
        </p:nvSpPr>
        <p:spPr bwMode="auto">
          <a:xfrm>
            <a:off x="22860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51" name="Oval 43"/>
          <p:cNvSpPr>
            <a:spLocks noChangeArrowheads="1"/>
          </p:cNvSpPr>
          <p:nvPr/>
        </p:nvSpPr>
        <p:spPr bwMode="auto">
          <a:xfrm>
            <a:off x="22860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52" name="Oval 44"/>
          <p:cNvSpPr>
            <a:spLocks noChangeArrowheads="1"/>
          </p:cNvSpPr>
          <p:nvPr/>
        </p:nvSpPr>
        <p:spPr bwMode="auto">
          <a:xfrm>
            <a:off x="2286000" y="35052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53" name="Oval 45"/>
          <p:cNvSpPr>
            <a:spLocks noChangeArrowheads="1"/>
          </p:cNvSpPr>
          <p:nvPr/>
        </p:nvSpPr>
        <p:spPr bwMode="auto">
          <a:xfrm flipV="1">
            <a:off x="22860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54" name="Oval 46"/>
          <p:cNvSpPr>
            <a:spLocks noChangeArrowheads="1"/>
          </p:cNvSpPr>
          <p:nvPr/>
        </p:nvSpPr>
        <p:spPr bwMode="auto">
          <a:xfrm flipV="1">
            <a:off x="22860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55" name="Oval 47"/>
          <p:cNvSpPr>
            <a:spLocks noChangeArrowheads="1"/>
          </p:cNvSpPr>
          <p:nvPr/>
        </p:nvSpPr>
        <p:spPr bwMode="auto">
          <a:xfrm flipV="1">
            <a:off x="22860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56" name="Oval 48"/>
          <p:cNvSpPr>
            <a:spLocks noChangeArrowheads="1"/>
          </p:cNvSpPr>
          <p:nvPr/>
        </p:nvSpPr>
        <p:spPr bwMode="auto">
          <a:xfrm>
            <a:off x="27432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57" name="Oval 49"/>
          <p:cNvSpPr>
            <a:spLocks noChangeArrowheads="1"/>
          </p:cNvSpPr>
          <p:nvPr/>
        </p:nvSpPr>
        <p:spPr bwMode="auto">
          <a:xfrm>
            <a:off x="27432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58" name="Oval 50"/>
          <p:cNvSpPr>
            <a:spLocks noChangeArrowheads="1"/>
          </p:cNvSpPr>
          <p:nvPr/>
        </p:nvSpPr>
        <p:spPr bwMode="auto">
          <a:xfrm>
            <a:off x="27432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59" name="Oval 51"/>
          <p:cNvSpPr>
            <a:spLocks noChangeArrowheads="1"/>
          </p:cNvSpPr>
          <p:nvPr/>
        </p:nvSpPr>
        <p:spPr bwMode="auto">
          <a:xfrm>
            <a:off x="2743200" y="35052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60" name="Oval 52"/>
          <p:cNvSpPr>
            <a:spLocks noChangeArrowheads="1"/>
          </p:cNvSpPr>
          <p:nvPr/>
        </p:nvSpPr>
        <p:spPr bwMode="auto">
          <a:xfrm flipV="1">
            <a:off x="27432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61" name="Oval 53"/>
          <p:cNvSpPr>
            <a:spLocks noChangeArrowheads="1"/>
          </p:cNvSpPr>
          <p:nvPr/>
        </p:nvSpPr>
        <p:spPr bwMode="auto">
          <a:xfrm flipV="1">
            <a:off x="27432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62" name="Oval 54"/>
          <p:cNvSpPr>
            <a:spLocks noChangeArrowheads="1"/>
          </p:cNvSpPr>
          <p:nvPr/>
        </p:nvSpPr>
        <p:spPr bwMode="auto">
          <a:xfrm flipV="1">
            <a:off x="27432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63" name="Oval 55"/>
          <p:cNvSpPr>
            <a:spLocks noChangeArrowheads="1"/>
          </p:cNvSpPr>
          <p:nvPr/>
        </p:nvSpPr>
        <p:spPr bwMode="auto">
          <a:xfrm>
            <a:off x="32004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64" name="Oval 56"/>
          <p:cNvSpPr>
            <a:spLocks noChangeArrowheads="1"/>
          </p:cNvSpPr>
          <p:nvPr/>
        </p:nvSpPr>
        <p:spPr bwMode="auto">
          <a:xfrm>
            <a:off x="32004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65" name="Oval 57"/>
          <p:cNvSpPr>
            <a:spLocks noChangeArrowheads="1"/>
          </p:cNvSpPr>
          <p:nvPr/>
        </p:nvSpPr>
        <p:spPr bwMode="auto">
          <a:xfrm>
            <a:off x="32004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66" name="Oval 58"/>
          <p:cNvSpPr>
            <a:spLocks noChangeArrowheads="1"/>
          </p:cNvSpPr>
          <p:nvPr/>
        </p:nvSpPr>
        <p:spPr bwMode="auto">
          <a:xfrm>
            <a:off x="32004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67" name="Oval 59"/>
          <p:cNvSpPr>
            <a:spLocks noChangeArrowheads="1"/>
          </p:cNvSpPr>
          <p:nvPr/>
        </p:nvSpPr>
        <p:spPr bwMode="auto">
          <a:xfrm flipV="1">
            <a:off x="3200400" y="30480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68" name="Oval 60"/>
          <p:cNvSpPr>
            <a:spLocks noChangeArrowheads="1"/>
          </p:cNvSpPr>
          <p:nvPr/>
        </p:nvSpPr>
        <p:spPr bwMode="auto">
          <a:xfrm flipV="1">
            <a:off x="32004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69" name="Oval 61"/>
          <p:cNvSpPr>
            <a:spLocks noChangeArrowheads="1"/>
          </p:cNvSpPr>
          <p:nvPr/>
        </p:nvSpPr>
        <p:spPr bwMode="auto">
          <a:xfrm flipV="1">
            <a:off x="32004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70" name="Oval 62"/>
          <p:cNvSpPr>
            <a:spLocks noChangeArrowheads="1"/>
          </p:cNvSpPr>
          <p:nvPr/>
        </p:nvSpPr>
        <p:spPr bwMode="auto">
          <a:xfrm>
            <a:off x="36576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71" name="Oval 63"/>
          <p:cNvSpPr>
            <a:spLocks noChangeArrowheads="1"/>
          </p:cNvSpPr>
          <p:nvPr/>
        </p:nvSpPr>
        <p:spPr bwMode="auto">
          <a:xfrm>
            <a:off x="36576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72" name="Oval 64"/>
          <p:cNvSpPr>
            <a:spLocks noChangeArrowheads="1"/>
          </p:cNvSpPr>
          <p:nvPr/>
        </p:nvSpPr>
        <p:spPr bwMode="auto">
          <a:xfrm>
            <a:off x="36576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73" name="Oval 65"/>
          <p:cNvSpPr>
            <a:spLocks noChangeArrowheads="1"/>
          </p:cNvSpPr>
          <p:nvPr/>
        </p:nvSpPr>
        <p:spPr bwMode="auto">
          <a:xfrm>
            <a:off x="36576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74" name="Oval 66"/>
          <p:cNvSpPr>
            <a:spLocks noChangeArrowheads="1"/>
          </p:cNvSpPr>
          <p:nvPr/>
        </p:nvSpPr>
        <p:spPr bwMode="auto">
          <a:xfrm flipV="1">
            <a:off x="36576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75" name="Oval 67"/>
          <p:cNvSpPr>
            <a:spLocks noChangeArrowheads="1"/>
          </p:cNvSpPr>
          <p:nvPr/>
        </p:nvSpPr>
        <p:spPr bwMode="auto">
          <a:xfrm flipV="1">
            <a:off x="3657600" y="2590800"/>
            <a:ext cx="152400" cy="1524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76" name="Oval 68"/>
          <p:cNvSpPr>
            <a:spLocks noChangeArrowheads="1"/>
          </p:cNvSpPr>
          <p:nvPr/>
        </p:nvSpPr>
        <p:spPr bwMode="auto">
          <a:xfrm flipV="1">
            <a:off x="36576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77" name="Oval 69"/>
          <p:cNvSpPr>
            <a:spLocks noChangeArrowheads="1"/>
          </p:cNvSpPr>
          <p:nvPr/>
        </p:nvSpPr>
        <p:spPr bwMode="auto">
          <a:xfrm>
            <a:off x="4114800" y="4876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78" name="Oval 70"/>
          <p:cNvSpPr>
            <a:spLocks noChangeArrowheads="1"/>
          </p:cNvSpPr>
          <p:nvPr/>
        </p:nvSpPr>
        <p:spPr bwMode="auto">
          <a:xfrm>
            <a:off x="4114800" y="4419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79" name="Oval 71"/>
          <p:cNvSpPr>
            <a:spLocks noChangeArrowheads="1"/>
          </p:cNvSpPr>
          <p:nvPr/>
        </p:nvSpPr>
        <p:spPr bwMode="auto">
          <a:xfrm>
            <a:off x="4114800" y="39624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80" name="Oval 72"/>
          <p:cNvSpPr>
            <a:spLocks noChangeArrowheads="1"/>
          </p:cNvSpPr>
          <p:nvPr/>
        </p:nvSpPr>
        <p:spPr bwMode="auto">
          <a:xfrm>
            <a:off x="4114800" y="35052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81" name="Oval 73"/>
          <p:cNvSpPr>
            <a:spLocks noChangeArrowheads="1"/>
          </p:cNvSpPr>
          <p:nvPr/>
        </p:nvSpPr>
        <p:spPr bwMode="auto">
          <a:xfrm flipV="1">
            <a:off x="4114800" y="30480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82" name="Oval 74"/>
          <p:cNvSpPr>
            <a:spLocks noChangeArrowheads="1"/>
          </p:cNvSpPr>
          <p:nvPr/>
        </p:nvSpPr>
        <p:spPr bwMode="auto">
          <a:xfrm flipV="1">
            <a:off x="4114800" y="25908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83" name="Oval 75"/>
          <p:cNvSpPr>
            <a:spLocks noChangeArrowheads="1"/>
          </p:cNvSpPr>
          <p:nvPr/>
        </p:nvSpPr>
        <p:spPr bwMode="auto">
          <a:xfrm flipV="1">
            <a:off x="4114800" y="2133600"/>
            <a:ext cx="152400" cy="1524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17484" name="Line 76"/>
          <p:cNvSpPr>
            <a:spLocks noChangeShapeType="1"/>
          </p:cNvSpPr>
          <p:nvPr/>
        </p:nvSpPr>
        <p:spPr bwMode="auto">
          <a:xfrm flipV="1">
            <a:off x="1447800" y="2667000"/>
            <a:ext cx="2286000" cy="1828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485" name="Text Box 77"/>
          <p:cNvSpPr txBox="1">
            <a:spLocks noChangeArrowheads="1"/>
          </p:cNvSpPr>
          <p:nvPr/>
        </p:nvSpPr>
        <p:spPr bwMode="auto">
          <a:xfrm>
            <a:off x="5011717" y="1828801"/>
            <a:ext cx="3520723" cy="3046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 dirty="0">
                <a:sym typeface="Symbol" pitchFamily="18" charset="2"/>
              </a:rPr>
              <a:t>x=5, y=4</a:t>
            </a:r>
          </a:p>
          <a:p>
            <a:r>
              <a:rPr lang="en-US" altLang="tr-TR" sz="2400" dirty="0"/>
              <a:t>x	y	d</a:t>
            </a:r>
          </a:p>
          <a:p>
            <a:r>
              <a:rPr lang="en-US" altLang="tr-TR" sz="2400" dirty="0"/>
              <a:t>2	2	3</a:t>
            </a:r>
          </a:p>
          <a:p>
            <a:r>
              <a:rPr lang="en-US" altLang="tr-TR" sz="2400" dirty="0"/>
              <a:t>3	3	1</a:t>
            </a:r>
          </a:p>
          <a:p>
            <a:r>
              <a:rPr lang="en-US" altLang="tr-TR" sz="2400" dirty="0"/>
              <a:t>4	4	-1</a:t>
            </a:r>
          </a:p>
          <a:p>
            <a:r>
              <a:rPr lang="en-US" altLang="tr-TR" sz="2400" dirty="0"/>
              <a:t>5	4	7</a:t>
            </a:r>
          </a:p>
          <a:p>
            <a:r>
              <a:rPr lang="en-US" altLang="tr-TR" sz="2400" dirty="0"/>
              <a:t>6	5	5</a:t>
            </a:r>
          </a:p>
          <a:p>
            <a:r>
              <a:rPr lang="en-US" altLang="tr-TR" sz="2400" dirty="0"/>
              <a:t>7	6	3</a:t>
            </a:r>
          </a:p>
        </p:txBody>
      </p:sp>
      <p:sp>
        <p:nvSpPr>
          <p:cNvPr id="17486" name="Text Box 78"/>
          <p:cNvSpPr txBox="1">
            <a:spLocks noChangeArrowheads="1"/>
          </p:cNvSpPr>
          <p:nvPr/>
        </p:nvSpPr>
        <p:spPr bwMode="auto">
          <a:xfrm>
            <a:off x="399345" y="47244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1</a:t>
            </a:r>
          </a:p>
        </p:txBody>
      </p:sp>
      <p:sp>
        <p:nvSpPr>
          <p:cNvPr id="17487" name="Text Box 79"/>
          <p:cNvSpPr txBox="1">
            <a:spLocks noChangeArrowheads="1"/>
          </p:cNvSpPr>
          <p:nvPr/>
        </p:nvSpPr>
        <p:spPr bwMode="auto">
          <a:xfrm>
            <a:off x="13137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2</a:t>
            </a:r>
          </a:p>
        </p:txBody>
      </p:sp>
      <p:sp>
        <p:nvSpPr>
          <p:cNvPr id="17488" name="Text Box 80"/>
          <p:cNvSpPr txBox="1">
            <a:spLocks noChangeArrowheads="1"/>
          </p:cNvSpPr>
          <p:nvPr/>
        </p:nvSpPr>
        <p:spPr bwMode="auto">
          <a:xfrm>
            <a:off x="17709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3</a:t>
            </a:r>
          </a:p>
        </p:txBody>
      </p:sp>
      <p:sp>
        <p:nvSpPr>
          <p:cNvPr id="17489" name="Text Box 81"/>
          <p:cNvSpPr txBox="1">
            <a:spLocks noChangeArrowheads="1"/>
          </p:cNvSpPr>
          <p:nvPr/>
        </p:nvSpPr>
        <p:spPr bwMode="auto">
          <a:xfrm>
            <a:off x="22281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4</a:t>
            </a:r>
          </a:p>
        </p:txBody>
      </p:sp>
      <p:sp>
        <p:nvSpPr>
          <p:cNvPr id="17490" name="Text Box 82"/>
          <p:cNvSpPr txBox="1">
            <a:spLocks noChangeArrowheads="1"/>
          </p:cNvSpPr>
          <p:nvPr/>
        </p:nvSpPr>
        <p:spPr bwMode="auto">
          <a:xfrm>
            <a:off x="26853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5</a:t>
            </a:r>
          </a:p>
        </p:txBody>
      </p:sp>
      <p:sp>
        <p:nvSpPr>
          <p:cNvPr id="17491" name="Text Box 83"/>
          <p:cNvSpPr txBox="1">
            <a:spLocks noChangeArrowheads="1"/>
          </p:cNvSpPr>
          <p:nvPr/>
        </p:nvSpPr>
        <p:spPr bwMode="auto">
          <a:xfrm>
            <a:off x="31425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6</a:t>
            </a:r>
          </a:p>
        </p:txBody>
      </p:sp>
      <p:sp>
        <p:nvSpPr>
          <p:cNvPr id="17492" name="Text Box 84"/>
          <p:cNvSpPr txBox="1">
            <a:spLocks noChangeArrowheads="1"/>
          </p:cNvSpPr>
          <p:nvPr/>
        </p:nvSpPr>
        <p:spPr bwMode="auto">
          <a:xfrm>
            <a:off x="35997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7</a:t>
            </a:r>
          </a:p>
        </p:txBody>
      </p:sp>
      <p:sp>
        <p:nvSpPr>
          <p:cNvPr id="17493" name="Text Box 85"/>
          <p:cNvSpPr txBox="1">
            <a:spLocks noChangeArrowheads="1"/>
          </p:cNvSpPr>
          <p:nvPr/>
        </p:nvSpPr>
        <p:spPr bwMode="auto">
          <a:xfrm>
            <a:off x="40569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8</a:t>
            </a:r>
          </a:p>
        </p:txBody>
      </p:sp>
      <p:sp>
        <p:nvSpPr>
          <p:cNvPr id="17494" name="Text Box 86"/>
          <p:cNvSpPr txBox="1">
            <a:spLocks noChangeArrowheads="1"/>
          </p:cNvSpPr>
          <p:nvPr/>
        </p:nvSpPr>
        <p:spPr bwMode="auto">
          <a:xfrm>
            <a:off x="856545" y="5181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1</a:t>
            </a:r>
          </a:p>
        </p:txBody>
      </p:sp>
      <p:sp>
        <p:nvSpPr>
          <p:cNvPr id="17495" name="Text Box 87"/>
          <p:cNvSpPr txBox="1">
            <a:spLocks noChangeArrowheads="1"/>
          </p:cNvSpPr>
          <p:nvPr/>
        </p:nvSpPr>
        <p:spPr bwMode="auto">
          <a:xfrm>
            <a:off x="399345" y="42672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2</a:t>
            </a:r>
          </a:p>
        </p:txBody>
      </p:sp>
      <p:sp>
        <p:nvSpPr>
          <p:cNvPr id="17496" name="Text Box 88"/>
          <p:cNvSpPr txBox="1">
            <a:spLocks noChangeArrowheads="1"/>
          </p:cNvSpPr>
          <p:nvPr/>
        </p:nvSpPr>
        <p:spPr bwMode="auto">
          <a:xfrm>
            <a:off x="399345" y="38100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3</a:t>
            </a:r>
          </a:p>
        </p:txBody>
      </p:sp>
      <p:sp>
        <p:nvSpPr>
          <p:cNvPr id="17497" name="Text Box 89"/>
          <p:cNvSpPr txBox="1">
            <a:spLocks noChangeArrowheads="1"/>
          </p:cNvSpPr>
          <p:nvPr/>
        </p:nvSpPr>
        <p:spPr bwMode="auto">
          <a:xfrm>
            <a:off x="399345" y="33528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4</a:t>
            </a:r>
          </a:p>
        </p:txBody>
      </p:sp>
      <p:sp>
        <p:nvSpPr>
          <p:cNvPr id="17498" name="Text Box 90"/>
          <p:cNvSpPr txBox="1">
            <a:spLocks noChangeArrowheads="1"/>
          </p:cNvSpPr>
          <p:nvPr/>
        </p:nvSpPr>
        <p:spPr bwMode="auto">
          <a:xfrm>
            <a:off x="399345" y="28956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5</a:t>
            </a:r>
          </a:p>
        </p:txBody>
      </p:sp>
      <p:sp>
        <p:nvSpPr>
          <p:cNvPr id="17499" name="Text Box 91"/>
          <p:cNvSpPr txBox="1">
            <a:spLocks noChangeArrowheads="1"/>
          </p:cNvSpPr>
          <p:nvPr/>
        </p:nvSpPr>
        <p:spPr bwMode="auto">
          <a:xfrm>
            <a:off x="399345" y="24384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6</a:t>
            </a:r>
          </a:p>
        </p:txBody>
      </p:sp>
      <p:sp>
        <p:nvSpPr>
          <p:cNvPr id="17500" name="Text Box 92"/>
          <p:cNvSpPr txBox="1">
            <a:spLocks noChangeArrowheads="1"/>
          </p:cNvSpPr>
          <p:nvPr/>
        </p:nvSpPr>
        <p:spPr bwMode="auto">
          <a:xfrm>
            <a:off x="399345" y="1981201"/>
            <a:ext cx="3385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400"/>
              <a:t>7</a:t>
            </a:r>
          </a:p>
        </p:txBody>
      </p:sp>
      <p:sp>
        <p:nvSpPr>
          <p:cNvPr id="17501" name="Line 93"/>
          <p:cNvSpPr>
            <a:spLocks noChangeShapeType="1"/>
          </p:cNvSpPr>
          <p:nvPr/>
        </p:nvSpPr>
        <p:spPr bwMode="auto">
          <a:xfrm>
            <a:off x="4800600" y="2590800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502" name="Line 94"/>
          <p:cNvSpPr>
            <a:spLocks noChangeShapeType="1"/>
          </p:cNvSpPr>
          <p:nvPr/>
        </p:nvSpPr>
        <p:spPr bwMode="auto">
          <a:xfrm>
            <a:off x="5638800" y="2286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503" name="Line 95"/>
          <p:cNvSpPr>
            <a:spLocks noChangeShapeType="1"/>
          </p:cNvSpPr>
          <p:nvPr/>
        </p:nvSpPr>
        <p:spPr bwMode="auto">
          <a:xfrm>
            <a:off x="4800600" y="2286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504" name="Line 96"/>
          <p:cNvSpPr>
            <a:spLocks noChangeShapeType="1"/>
          </p:cNvSpPr>
          <p:nvPr/>
        </p:nvSpPr>
        <p:spPr bwMode="auto">
          <a:xfrm>
            <a:off x="6477000" y="2286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17505" name="Line 97"/>
          <p:cNvSpPr>
            <a:spLocks noChangeShapeType="1"/>
          </p:cNvSpPr>
          <p:nvPr/>
        </p:nvSpPr>
        <p:spPr bwMode="auto">
          <a:xfrm>
            <a:off x="7391400" y="2286000"/>
            <a:ext cx="0" cy="2514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71810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Çizgi Algoritmasında Diğer Eğimler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t>16</a:t>
            </a:fld>
            <a:endParaRPr lang="tr-TR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Eğim &gt;=1 ise</a:t>
            </a:r>
          </a:p>
          <a:p>
            <a:pPr lvl="1">
              <a:defRPr/>
            </a:pP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 arttırılır, x hesaplanır.</a:t>
            </a:r>
            <a:endParaRPr lang="en-US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defRPr/>
            </a:pPr>
            <a:r>
              <a:rPr lang="tr-TR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Algoritmada x</a:t>
            </a:r>
            <a:r>
              <a:rPr lang="tr-TR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y değişken isimleri değiştirilerek Algoritma-2 yazılır.</a:t>
            </a:r>
            <a:r>
              <a:rPr lang="tr-TR" sz="25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 </a:t>
            </a:r>
            <a:endParaRPr lang="en-US" sz="25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defRPr/>
            </a:pP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Eğim 0 ve -1 arasında ise</a:t>
            </a:r>
            <a:endParaRPr lang="tr-TR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defRPr/>
            </a:pPr>
            <a:r>
              <a:rPr lang="tr-TR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x-başlangıç </a:t>
            </a:r>
            <a:r>
              <a:rPr lang="tr-TR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 x-son yer değiştirilir.</a:t>
            </a:r>
          </a:p>
          <a:p>
            <a:pPr marL="742950" lvl="1" indent="-285750">
              <a:defRPr/>
            </a:pPr>
            <a:r>
              <a:rPr lang="tr-TR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Algortima-1 ile hesaplanır.</a:t>
            </a:r>
          </a:p>
          <a:p>
            <a:pPr>
              <a:defRPr/>
            </a:pP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Eğim &lt;= -1 ise</a:t>
            </a:r>
            <a:endParaRPr lang="tr-TR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defRPr/>
            </a:pPr>
            <a:r>
              <a:rPr lang="tr-TR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y-başlangıç </a:t>
            </a:r>
            <a:r>
              <a:rPr lang="tr-TR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 y-son yer değiştirilir.</a:t>
            </a:r>
          </a:p>
          <a:p>
            <a:pPr marL="742950" lvl="1" indent="-285750">
              <a:defRPr/>
            </a:pPr>
            <a:r>
              <a:rPr lang="tr-TR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Algortima-2 ile hesaplanır.</a:t>
            </a:r>
          </a:p>
          <a:p>
            <a:pPr marL="742950" lvl="1" indent="-285750">
              <a:defRPr/>
            </a:pPr>
            <a:endParaRPr lang="en-US" sz="22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6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AADGGXL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5" y="1577976"/>
            <a:ext cx="6768752" cy="503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7" name="Picture 3" descr="Hearn-Baker-cright-new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845" y="6173789"/>
            <a:ext cx="578837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228600"/>
            <a:ext cx="8229600" cy="914400"/>
          </a:xfrm>
          <a:prstGeom prst="rect">
            <a:avLst/>
          </a:prstGeom>
        </p:spPr>
        <p:txBody>
          <a:bodyPr anchor="ctr" anchorCtr="0"/>
          <a:lstStyle>
            <a:lvl1pPr algn="l" rtl="0" eaLnBrk="1" latinLnBrk="0" hangingPunct="1">
              <a:spcBef>
                <a:spcPct val="0"/>
              </a:spcBef>
              <a:buNone/>
              <a:defRPr kumimoji="0" sz="3200" b="1" kern="12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dirty="0"/>
              <a:t>Daire İçin Orta Nokta Algoritması</a:t>
            </a:r>
            <a:endParaRPr lang="en-US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tr-T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Detaylarını kitaplarda bulabilirsiniz.</a:t>
            </a:r>
          </a:p>
          <a:p>
            <a:pPr lvl="1">
              <a:defRPr/>
            </a:pP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0-45</a:t>
            </a:r>
            <a:r>
              <a:rPr lang="tr-TR" sz="2400" baseline="30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arası hesap yapılır.</a:t>
            </a:r>
          </a:p>
          <a:p>
            <a:pPr lvl="1">
              <a:defRPr/>
            </a:pPr>
            <a:r>
              <a:rPr lang="tr-T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 adet simetri bulunmaktadır.</a:t>
            </a:r>
            <a:endParaRPr lang="en-US" sz="24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0294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Poligon Doldurma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04864"/>
            <a:ext cx="4771256" cy="749300"/>
          </a:xfrm>
        </p:spPr>
        <p:txBody>
          <a:bodyPr>
            <a:normAutofit fontScale="92500" lnSpcReduction="20000"/>
          </a:bodyPr>
          <a:lstStyle/>
          <a:p>
            <a:pPr marL="0" indent="0">
              <a:buFontTx/>
              <a:buNone/>
              <a:defRPr/>
            </a:pPr>
            <a:r>
              <a:rPr lang="tr-TR" sz="2400" dirty="0"/>
              <a:t>Dışbükey 	      İçbükey</a:t>
            </a:r>
          </a:p>
          <a:p>
            <a:pPr marL="0" indent="0">
              <a:buFontTx/>
              <a:buNone/>
              <a:defRPr/>
            </a:pPr>
            <a:r>
              <a:rPr lang="tr-TR" sz="2400" dirty="0"/>
              <a:t>(</a:t>
            </a:r>
            <a:r>
              <a:rPr lang="tr-TR" sz="2400" dirty="0" err="1"/>
              <a:t>Convex</a:t>
            </a:r>
            <a:r>
              <a:rPr lang="tr-TR" sz="2400" dirty="0"/>
              <a:t>) 	    (</a:t>
            </a:r>
            <a:r>
              <a:rPr lang="tr-TR" sz="2400" dirty="0" err="1"/>
              <a:t>Concave</a:t>
            </a:r>
            <a:r>
              <a:rPr lang="tr-TR" sz="2400" dirty="0"/>
              <a:t>)</a:t>
            </a:r>
          </a:p>
        </p:txBody>
      </p:sp>
      <p:grpSp>
        <p:nvGrpSpPr>
          <p:cNvPr id="22532" name="Group 29"/>
          <p:cNvGrpSpPr>
            <a:grpSpLocks/>
          </p:cNvGrpSpPr>
          <p:nvPr/>
        </p:nvGrpSpPr>
        <p:grpSpPr bwMode="auto">
          <a:xfrm>
            <a:off x="372533" y="3886200"/>
            <a:ext cx="1896533" cy="1905001"/>
            <a:chOff x="2240" y="2291"/>
            <a:chExt cx="1344" cy="1357"/>
          </a:xfrm>
        </p:grpSpPr>
        <p:grpSp>
          <p:nvGrpSpPr>
            <p:cNvPr id="22570" name="Group 24"/>
            <p:cNvGrpSpPr>
              <a:grpSpLocks/>
            </p:cNvGrpSpPr>
            <p:nvPr/>
          </p:nvGrpSpPr>
          <p:grpSpPr bwMode="auto">
            <a:xfrm rot="1320000">
              <a:off x="2240" y="2304"/>
              <a:ext cx="1344" cy="1344"/>
              <a:chOff x="2240" y="2304"/>
              <a:chExt cx="1344" cy="1344"/>
            </a:xfrm>
          </p:grpSpPr>
          <p:sp>
            <p:nvSpPr>
              <p:cNvPr id="22573" name="Line 8"/>
              <p:cNvSpPr>
                <a:spLocks noChangeShapeType="1"/>
              </p:cNvSpPr>
              <p:nvPr/>
            </p:nvSpPr>
            <p:spPr bwMode="auto">
              <a:xfrm flipV="1">
                <a:off x="2432" y="2304"/>
                <a:ext cx="480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74" name="Line 9"/>
              <p:cNvSpPr>
                <a:spLocks noChangeShapeType="1"/>
              </p:cNvSpPr>
              <p:nvPr/>
            </p:nvSpPr>
            <p:spPr bwMode="auto">
              <a:xfrm flipH="1">
                <a:off x="2240" y="2496"/>
                <a:ext cx="192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75" name="Line 11"/>
              <p:cNvSpPr>
                <a:spLocks noChangeShapeType="1"/>
              </p:cNvSpPr>
              <p:nvPr/>
            </p:nvSpPr>
            <p:spPr bwMode="auto">
              <a:xfrm rot="5400000" flipV="1">
                <a:off x="3248" y="2640"/>
                <a:ext cx="480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76" name="Line 12"/>
              <p:cNvSpPr>
                <a:spLocks noChangeShapeType="1"/>
              </p:cNvSpPr>
              <p:nvPr/>
            </p:nvSpPr>
            <p:spPr bwMode="auto">
              <a:xfrm rot="5400000" flipH="1">
                <a:off x="3056" y="2160"/>
                <a:ext cx="192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77" name="Line 14"/>
              <p:cNvSpPr>
                <a:spLocks noChangeShapeType="1"/>
              </p:cNvSpPr>
              <p:nvPr/>
            </p:nvSpPr>
            <p:spPr bwMode="auto">
              <a:xfrm rot="16200000" flipV="1">
                <a:off x="2096" y="3119"/>
                <a:ext cx="480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78" name="Line 15"/>
              <p:cNvSpPr>
                <a:spLocks noChangeShapeType="1"/>
              </p:cNvSpPr>
              <p:nvPr/>
            </p:nvSpPr>
            <p:spPr bwMode="auto">
              <a:xfrm rot="16200000" flipH="1">
                <a:off x="2576" y="3311"/>
                <a:ext cx="192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79" name="Line 21"/>
              <p:cNvSpPr>
                <a:spLocks noChangeShapeType="1"/>
              </p:cNvSpPr>
              <p:nvPr/>
            </p:nvSpPr>
            <p:spPr bwMode="auto">
              <a:xfrm rot="10800000" flipV="1">
                <a:off x="2903" y="3456"/>
                <a:ext cx="480" cy="1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80" name="Line 22"/>
              <p:cNvSpPr>
                <a:spLocks noChangeShapeType="1"/>
              </p:cNvSpPr>
              <p:nvPr/>
            </p:nvSpPr>
            <p:spPr bwMode="auto">
              <a:xfrm rot="10800000" flipH="1">
                <a:off x="3383" y="2976"/>
                <a:ext cx="192" cy="48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</p:grpSp>
        <p:sp>
          <p:nvSpPr>
            <p:cNvPr id="22571" name="Arc 27"/>
            <p:cNvSpPr>
              <a:spLocks/>
            </p:cNvSpPr>
            <p:nvPr/>
          </p:nvSpPr>
          <p:spPr bwMode="auto">
            <a:xfrm rot="-905181" flipH="1" flipV="1">
              <a:off x="2998" y="2291"/>
              <a:ext cx="288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22572" name="Text Box 28"/>
            <p:cNvSpPr txBox="1">
              <a:spLocks noChangeArrowheads="1"/>
            </p:cNvSpPr>
            <p:nvPr/>
          </p:nvSpPr>
          <p:spPr bwMode="auto">
            <a:xfrm>
              <a:off x="2712" y="2448"/>
              <a:ext cx="65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2400"/>
                <a:t>&lt;180</a:t>
              </a:r>
              <a:r>
                <a:rPr lang="tr-TR" altLang="tr-TR" sz="2400" baseline="30000"/>
                <a:t>o</a:t>
              </a:r>
            </a:p>
          </p:txBody>
        </p:sp>
      </p:grpSp>
      <p:grpSp>
        <p:nvGrpSpPr>
          <p:cNvPr id="22533" name="Group 75"/>
          <p:cNvGrpSpPr>
            <a:grpSpLocks/>
          </p:cNvGrpSpPr>
          <p:nvPr/>
        </p:nvGrpSpPr>
        <p:grpSpPr bwMode="auto">
          <a:xfrm>
            <a:off x="2336800" y="2819400"/>
            <a:ext cx="2425700" cy="3124200"/>
            <a:chOff x="1800" y="1776"/>
            <a:chExt cx="1719" cy="1968"/>
          </a:xfrm>
        </p:grpSpPr>
        <p:grpSp>
          <p:nvGrpSpPr>
            <p:cNvPr id="22556" name="Group 43"/>
            <p:cNvGrpSpPr>
              <a:grpSpLocks/>
            </p:cNvGrpSpPr>
            <p:nvPr/>
          </p:nvGrpSpPr>
          <p:grpSpPr bwMode="auto">
            <a:xfrm>
              <a:off x="1800" y="1776"/>
              <a:ext cx="1719" cy="1968"/>
              <a:chOff x="2424" y="1776"/>
              <a:chExt cx="1719" cy="1968"/>
            </a:xfrm>
          </p:grpSpPr>
          <p:sp>
            <p:nvSpPr>
              <p:cNvPr id="22558" name="Line 30"/>
              <p:cNvSpPr>
                <a:spLocks noChangeShapeType="1"/>
              </p:cNvSpPr>
              <p:nvPr/>
            </p:nvSpPr>
            <p:spPr bwMode="auto">
              <a:xfrm>
                <a:off x="2712" y="2112"/>
                <a:ext cx="0" cy="16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59" name="Line 31"/>
              <p:cNvSpPr>
                <a:spLocks noChangeShapeType="1"/>
              </p:cNvSpPr>
              <p:nvPr/>
            </p:nvSpPr>
            <p:spPr bwMode="auto">
              <a:xfrm>
                <a:off x="2712" y="3744"/>
                <a:ext cx="96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60" name="Line 32"/>
              <p:cNvSpPr>
                <a:spLocks noChangeShapeType="1"/>
              </p:cNvSpPr>
              <p:nvPr/>
            </p:nvSpPr>
            <p:spPr bwMode="auto">
              <a:xfrm flipV="1">
                <a:off x="3672" y="3312"/>
                <a:ext cx="240" cy="43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61" name="Line 33"/>
              <p:cNvSpPr>
                <a:spLocks noChangeShapeType="1"/>
              </p:cNvSpPr>
              <p:nvPr/>
            </p:nvSpPr>
            <p:spPr bwMode="auto">
              <a:xfrm flipH="1" flipV="1">
                <a:off x="3528" y="3072"/>
                <a:ext cx="384" cy="2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62" name="Line 34"/>
              <p:cNvSpPr>
                <a:spLocks noChangeShapeType="1"/>
              </p:cNvSpPr>
              <p:nvPr/>
            </p:nvSpPr>
            <p:spPr bwMode="auto">
              <a:xfrm flipV="1">
                <a:off x="3528" y="2112"/>
                <a:ext cx="0" cy="96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63" name="Line 35"/>
              <p:cNvSpPr>
                <a:spLocks noChangeShapeType="1"/>
              </p:cNvSpPr>
              <p:nvPr/>
            </p:nvSpPr>
            <p:spPr bwMode="auto">
              <a:xfrm flipH="1">
                <a:off x="2712" y="2112"/>
                <a:ext cx="81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tr-TR"/>
              </a:p>
            </p:txBody>
          </p:sp>
          <p:sp>
            <p:nvSpPr>
              <p:cNvPr id="22564" name="Text Box 37"/>
              <p:cNvSpPr txBox="1">
                <a:spLocks noChangeArrowheads="1"/>
              </p:cNvSpPr>
              <p:nvPr/>
            </p:nvSpPr>
            <p:spPr bwMode="auto">
              <a:xfrm>
                <a:off x="2900" y="3434"/>
                <a:ext cx="33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tr-TR" altLang="tr-TR" sz="2400"/>
                  <a:t>E</a:t>
                </a:r>
                <a:r>
                  <a:rPr lang="tr-TR" altLang="tr-TR" sz="2400" baseline="-25000"/>
                  <a:t>1</a:t>
                </a:r>
              </a:p>
            </p:txBody>
          </p:sp>
          <p:sp>
            <p:nvSpPr>
              <p:cNvPr id="22565" name="Text Box 38"/>
              <p:cNvSpPr txBox="1">
                <a:spLocks noChangeArrowheads="1"/>
              </p:cNvSpPr>
              <p:nvPr/>
            </p:nvSpPr>
            <p:spPr bwMode="auto">
              <a:xfrm>
                <a:off x="3807" y="3408"/>
                <a:ext cx="33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tr-TR" altLang="tr-TR" sz="2400"/>
                  <a:t>E</a:t>
                </a:r>
                <a:r>
                  <a:rPr lang="tr-TR" altLang="tr-TR" sz="2400" baseline="-25000"/>
                  <a:t>2</a:t>
                </a:r>
              </a:p>
            </p:txBody>
          </p:sp>
          <p:sp>
            <p:nvSpPr>
              <p:cNvPr id="22566" name="Text Box 39"/>
              <p:cNvSpPr txBox="1">
                <a:spLocks noChangeArrowheads="1"/>
              </p:cNvSpPr>
              <p:nvPr/>
            </p:nvSpPr>
            <p:spPr bwMode="auto">
              <a:xfrm>
                <a:off x="3672" y="2928"/>
                <a:ext cx="33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tr-TR" altLang="tr-TR" sz="2400"/>
                  <a:t>E</a:t>
                </a:r>
                <a:r>
                  <a:rPr lang="tr-TR" altLang="tr-TR" sz="2400" baseline="-25000"/>
                  <a:t>3</a:t>
                </a:r>
              </a:p>
            </p:txBody>
          </p:sp>
          <p:sp>
            <p:nvSpPr>
              <p:cNvPr id="22567" name="Text Box 40"/>
              <p:cNvSpPr txBox="1">
                <a:spLocks noChangeArrowheads="1"/>
              </p:cNvSpPr>
              <p:nvPr/>
            </p:nvSpPr>
            <p:spPr bwMode="auto">
              <a:xfrm>
                <a:off x="3519" y="2400"/>
                <a:ext cx="33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tr-TR" altLang="tr-TR" sz="2400"/>
                  <a:t>E</a:t>
                </a:r>
                <a:r>
                  <a:rPr lang="tr-TR" altLang="tr-TR" sz="2400" baseline="-25000"/>
                  <a:t>4</a:t>
                </a:r>
              </a:p>
            </p:txBody>
          </p:sp>
          <p:sp>
            <p:nvSpPr>
              <p:cNvPr id="22568" name="Text Box 41"/>
              <p:cNvSpPr txBox="1">
                <a:spLocks noChangeArrowheads="1"/>
              </p:cNvSpPr>
              <p:nvPr/>
            </p:nvSpPr>
            <p:spPr bwMode="auto">
              <a:xfrm>
                <a:off x="2952" y="1776"/>
                <a:ext cx="33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tr-TR" altLang="tr-TR" sz="2400"/>
                  <a:t>E</a:t>
                </a:r>
                <a:r>
                  <a:rPr lang="tr-TR" altLang="tr-TR" sz="2400" baseline="-25000"/>
                  <a:t>5</a:t>
                </a:r>
              </a:p>
            </p:txBody>
          </p:sp>
          <p:sp>
            <p:nvSpPr>
              <p:cNvPr id="22569" name="Text Box 42"/>
              <p:cNvSpPr txBox="1">
                <a:spLocks noChangeArrowheads="1"/>
              </p:cNvSpPr>
              <p:nvPr/>
            </p:nvSpPr>
            <p:spPr bwMode="auto">
              <a:xfrm>
                <a:off x="2424" y="2736"/>
                <a:ext cx="336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tr-TR" altLang="tr-TR" sz="2400"/>
                  <a:t>E</a:t>
                </a:r>
                <a:r>
                  <a:rPr lang="tr-TR" altLang="tr-TR" sz="2400" baseline="-25000"/>
                  <a:t>6</a:t>
                </a:r>
              </a:p>
            </p:txBody>
          </p:sp>
        </p:grpSp>
        <p:sp>
          <p:nvSpPr>
            <p:cNvPr id="22557" name="Text Box 56"/>
            <p:cNvSpPr txBox="1">
              <a:spLocks noChangeArrowheads="1"/>
            </p:cNvSpPr>
            <p:nvPr/>
          </p:nvSpPr>
          <p:spPr bwMode="auto">
            <a:xfrm>
              <a:off x="2261" y="2954"/>
              <a:ext cx="65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tr-TR" altLang="tr-TR" sz="2400" dirty="0"/>
                <a:t>&gt;180</a:t>
              </a:r>
              <a:r>
                <a:rPr lang="tr-TR" altLang="tr-TR" sz="2400" baseline="30000" dirty="0"/>
                <a:t>o</a:t>
              </a:r>
            </a:p>
          </p:txBody>
        </p:sp>
      </p:grpSp>
      <p:sp>
        <p:nvSpPr>
          <p:cNvPr id="22534" name="Text Box 57"/>
          <p:cNvSpPr txBox="1">
            <a:spLocks noChangeArrowheads="1"/>
          </p:cNvSpPr>
          <p:nvPr/>
        </p:nvSpPr>
        <p:spPr bwMode="auto">
          <a:xfrm>
            <a:off x="4745567" y="3159125"/>
            <a:ext cx="15712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(E</a:t>
            </a:r>
            <a:r>
              <a:rPr lang="tr-TR" altLang="tr-TR" sz="2400" baseline="-25000"/>
              <a:t>1</a:t>
            </a:r>
            <a:r>
              <a:rPr lang="tr-TR" altLang="tr-TR" sz="2400">
                <a:latin typeface="Verdana" pitchFamily="34" charset="0"/>
              </a:rPr>
              <a:t>x</a:t>
            </a:r>
            <a:r>
              <a:rPr lang="tr-TR" altLang="tr-TR" sz="2400"/>
              <a:t>E</a:t>
            </a:r>
            <a:r>
              <a:rPr lang="tr-TR" altLang="tr-TR" sz="2400" baseline="-25000"/>
              <a:t>2</a:t>
            </a:r>
            <a:r>
              <a:rPr lang="tr-TR" altLang="tr-TR" sz="2400"/>
              <a:t>)</a:t>
            </a:r>
            <a:r>
              <a:rPr lang="tr-TR" altLang="tr-TR" sz="2400" baseline="-25000"/>
              <a:t>z</a:t>
            </a:r>
            <a:r>
              <a:rPr lang="tr-TR" altLang="tr-TR" sz="2400"/>
              <a:t>&gt;0</a:t>
            </a:r>
          </a:p>
        </p:txBody>
      </p:sp>
      <p:sp>
        <p:nvSpPr>
          <p:cNvPr id="22535" name="Text Box 58"/>
          <p:cNvSpPr txBox="1">
            <a:spLocks noChangeArrowheads="1"/>
          </p:cNvSpPr>
          <p:nvPr/>
        </p:nvSpPr>
        <p:spPr bwMode="auto">
          <a:xfrm>
            <a:off x="4745567" y="3505200"/>
            <a:ext cx="15712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(E</a:t>
            </a:r>
            <a:r>
              <a:rPr lang="tr-TR" altLang="tr-TR" sz="2400" baseline="-25000"/>
              <a:t>2</a:t>
            </a:r>
            <a:r>
              <a:rPr lang="tr-TR" altLang="tr-TR" sz="2400">
                <a:latin typeface="Verdana" pitchFamily="34" charset="0"/>
              </a:rPr>
              <a:t>x</a:t>
            </a:r>
            <a:r>
              <a:rPr lang="tr-TR" altLang="tr-TR" sz="2400"/>
              <a:t>E</a:t>
            </a:r>
            <a:r>
              <a:rPr lang="tr-TR" altLang="tr-TR" sz="2400" baseline="-25000"/>
              <a:t>3</a:t>
            </a:r>
            <a:r>
              <a:rPr lang="tr-TR" altLang="tr-TR" sz="2400"/>
              <a:t>)</a:t>
            </a:r>
            <a:r>
              <a:rPr lang="tr-TR" altLang="tr-TR" sz="2400" baseline="-25000"/>
              <a:t>z</a:t>
            </a:r>
            <a:r>
              <a:rPr lang="tr-TR" altLang="tr-TR" sz="2400"/>
              <a:t>&gt;0</a:t>
            </a:r>
          </a:p>
        </p:txBody>
      </p:sp>
      <p:sp>
        <p:nvSpPr>
          <p:cNvPr id="22536" name="Text Box 59"/>
          <p:cNvSpPr txBox="1">
            <a:spLocks noChangeArrowheads="1"/>
          </p:cNvSpPr>
          <p:nvPr/>
        </p:nvSpPr>
        <p:spPr bwMode="auto">
          <a:xfrm>
            <a:off x="4746978" y="3886200"/>
            <a:ext cx="15712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(E</a:t>
            </a:r>
            <a:r>
              <a:rPr lang="tr-TR" altLang="tr-TR" sz="2400" baseline="-25000"/>
              <a:t>3</a:t>
            </a:r>
            <a:r>
              <a:rPr lang="tr-TR" altLang="tr-TR" sz="2400">
                <a:latin typeface="Verdana" pitchFamily="34" charset="0"/>
              </a:rPr>
              <a:t>x</a:t>
            </a:r>
            <a:r>
              <a:rPr lang="tr-TR" altLang="tr-TR" sz="2400"/>
              <a:t>E</a:t>
            </a:r>
            <a:r>
              <a:rPr lang="tr-TR" altLang="tr-TR" sz="2400" baseline="-25000"/>
              <a:t>4</a:t>
            </a:r>
            <a:r>
              <a:rPr lang="tr-TR" altLang="tr-TR" sz="2400"/>
              <a:t>)</a:t>
            </a:r>
            <a:r>
              <a:rPr lang="tr-TR" altLang="tr-TR" sz="2400" baseline="-25000"/>
              <a:t>z</a:t>
            </a:r>
            <a:r>
              <a:rPr lang="tr-TR" altLang="tr-TR" sz="2400"/>
              <a:t>&lt;0</a:t>
            </a:r>
          </a:p>
        </p:txBody>
      </p:sp>
      <p:sp>
        <p:nvSpPr>
          <p:cNvPr id="22537" name="Text Box 60"/>
          <p:cNvSpPr txBox="1">
            <a:spLocks noChangeArrowheads="1"/>
          </p:cNvSpPr>
          <p:nvPr/>
        </p:nvSpPr>
        <p:spPr bwMode="auto">
          <a:xfrm>
            <a:off x="4746978" y="4267200"/>
            <a:ext cx="15712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(E</a:t>
            </a:r>
            <a:r>
              <a:rPr lang="tr-TR" altLang="tr-TR" sz="2400" baseline="-25000"/>
              <a:t>4</a:t>
            </a:r>
            <a:r>
              <a:rPr lang="tr-TR" altLang="tr-TR" sz="2400">
                <a:latin typeface="Verdana" pitchFamily="34" charset="0"/>
              </a:rPr>
              <a:t>x</a:t>
            </a:r>
            <a:r>
              <a:rPr lang="tr-TR" altLang="tr-TR" sz="2400"/>
              <a:t>E</a:t>
            </a:r>
            <a:r>
              <a:rPr lang="tr-TR" altLang="tr-TR" sz="2400" baseline="-25000"/>
              <a:t>5</a:t>
            </a:r>
            <a:r>
              <a:rPr lang="tr-TR" altLang="tr-TR" sz="2400"/>
              <a:t>)</a:t>
            </a:r>
            <a:r>
              <a:rPr lang="tr-TR" altLang="tr-TR" sz="2400" baseline="-25000"/>
              <a:t>z</a:t>
            </a:r>
            <a:r>
              <a:rPr lang="tr-TR" altLang="tr-TR" sz="2400"/>
              <a:t>&gt;0</a:t>
            </a:r>
          </a:p>
        </p:txBody>
      </p:sp>
      <p:sp>
        <p:nvSpPr>
          <p:cNvPr id="22538" name="Text Box 61"/>
          <p:cNvSpPr txBox="1">
            <a:spLocks noChangeArrowheads="1"/>
          </p:cNvSpPr>
          <p:nvPr/>
        </p:nvSpPr>
        <p:spPr bwMode="auto">
          <a:xfrm>
            <a:off x="4745567" y="4648200"/>
            <a:ext cx="15712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(E</a:t>
            </a:r>
            <a:r>
              <a:rPr lang="tr-TR" altLang="tr-TR" sz="2400" baseline="-25000"/>
              <a:t>5</a:t>
            </a:r>
            <a:r>
              <a:rPr lang="tr-TR" altLang="tr-TR" sz="2400">
                <a:latin typeface="Verdana" pitchFamily="34" charset="0"/>
              </a:rPr>
              <a:t>x</a:t>
            </a:r>
            <a:r>
              <a:rPr lang="tr-TR" altLang="tr-TR" sz="2400"/>
              <a:t>E</a:t>
            </a:r>
            <a:r>
              <a:rPr lang="tr-TR" altLang="tr-TR" sz="2400" baseline="-25000"/>
              <a:t>6</a:t>
            </a:r>
            <a:r>
              <a:rPr lang="tr-TR" altLang="tr-TR" sz="2400"/>
              <a:t>)</a:t>
            </a:r>
            <a:r>
              <a:rPr lang="tr-TR" altLang="tr-TR" sz="2400" baseline="-25000"/>
              <a:t>z</a:t>
            </a:r>
            <a:r>
              <a:rPr lang="tr-TR" altLang="tr-TR" sz="2400"/>
              <a:t>&gt;0</a:t>
            </a:r>
          </a:p>
        </p:txBody>
      </p:sp>
      <p:grpSp>
        <p:nvGrpSpPr>
          <p:cNvPr id="6" name="Group 79"/>
          <p:cNvGrpSpPr>
            <a:grpSpLocks/>
          </p:cNvGrpSpPr>
          <p:nvPr/>
        </p:nvGrpSpPr>
        <p:grpSpPr bwMode="auto">
          <a:xfrm>
            <a:off x="6333066" y="1447800"/>
            <a:ext cx="2425700" cy="4495800"/>
            <a:chOff x="4488" y="912"/>
            <a:chExt cx="1719" cy="2832"/>
          </a:xfrm>
        </p:grpSpPr>
        <p:sp>
          <p:nvSpPr>
            <p:cNvPr id="22540" name="Line 76"/>
            <p:cNvSpPr>
              <a:spLocks noChangeShapeType="1"/>
            </p:cNvSpPr>
            <p:nvPr/>
          </p:nvSpPr>
          <p:spPr bwMode="auto">
            <a:xfrm flipH="1" flipV="1">
              <a:off x="4776" y="2544"/>
              <a:ext cx="816" cy="5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grpSp>
          <p:nvGrpSpPr>
            <p:cNvPr id="22541" name="Group 78"/>
            <p:cNvGrpSpPr>
              <a:grpSpLocks/>
            </p:cNvGrpSpPr>
            <p:nvPr/>
          </p:nvGrpSpPr>
          <p:grpSpPr bwMode="auto">
            <a:xfrm>
              <a:off x="4488" y="912"/>
              <a:ext cx="1719" cy="2832"/>
              <a:chOff x="4488" y="912"/>
              <a:chExt cx="1719" cy="2832"/>
            </a:xfrm>
          </p:grpSpPr>
          <p:grpSp>
            <p:nvGrpSpPr>
              <p:cNvPr id="22542" name="Group 62"/>
              <p:cNvGrpSpPr>
                <a:grpSpLocks/>
              </p:cNvGrpSpPr>
              <p:nvPr/>
            </p:nvGrpSpPr>
            <p:grpSpPr bwMode="auto">
              <a:xfrm>
                <a:off x="4488" y="1776"/>
                <a:ext cx="1719" cy="1968"/>
                <a:chOff x="2424" y="1776"/>
                <a:chExt cx="1719" cy="1968"/>
              </a:xfrm>
            </p:grpSpPr>
            <p:sp>
              <p:nvSpPr>
                <p:cNvPr id="22544" name="Line 63"/>
                <p:cNvSpPr>
                  <a:spLocks noChangeShapeType="1"/>
                </p:cNvSpPr>
                <p:nvPr/>
              </p:nvSpPr>
              <p:spPr bwMode="auto">
                <a:xfrm>
                  <a:off x="2712" y="2112"/>
                  <a:ext cx="0" cy="16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2545" name="Line 64"/>
                <p:cNvSpPr>
                  <a:spLocks noChangeShapeType="1"/>
                </p:cNvSpPr>
                <p:nvPr/>
              </p:nvSpPr>
              <p:spPr bwMode="auto">
                <a:xfrm>
                  <a:off x="2712" y="3744"/>
                  <a:ext cx="960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2546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3672" y="3312"/>
                  <a:ext cx="240" cy="432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2547" name="Line 66"/>
                <p:cNvSpPr>
                  <a:spLocks noChangeShapeType="1"/>
                </p:cNvSpPr>
                <p:nvPr/>
              </p:nvSpPr>
              <p:spPr bwMode="auto">
                <a:xfrm flipH="1" flipV="1">
                  <a:off x="3528" y="3072"/>
                  <a:ext cx="384" cy="24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2548" name="Line 67"/>
                <p:cNvSpPr>
                  <a:spLocks noChangeShapeType="1"/>
                </p:cNvSpPr>
                <p:nvPr/>
              </p:nvSpPr>
              <p:spPr bwMode="auto">
                <a:xfrm flipV="1">
                  <a:off x="3528" y="2112"/>
                  <a:ext cx="0" cy="96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2549" name="Line 68"/>
                <p:cNvSpPr>
                  <a:spLocks noChangeShapeType="1"/>
                </p:cNvSpPr>
                <p:nvPr/>
              </p:nvSpPr>
              <p:spPr bwMode="auto">
                <a:xfrm flipH="1">
                  <a:off x="2712" y="2112"/>
                  <a:ext cx="816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tr-TR"/>
                </a:p>
              </p:txBody>
            </p:sp>
            <p:sp>
              <p:nvSpPr>
                <p:cNvPr id="22550" name="Text Box 69"/>
                <p:cNvSpPr txBox="1">
                  <a:spLocks noChangeArrowheads="1"/>
                </p:cNvSpPr>
                <p:nvPr/>
              </p:nvSpPr>
              <p:spPr bwMode="auto">
                <a:xfrm>
                  <a:off x="2900" y="3434"/>
                  <a:ext cx="336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tr-TR" altLang="tr-TR" sz="2400"/>
                    <a:t>E</a:t>
                  </a:r>
                  <a:r>
                    <a:rPr lang="tr-TR" altLang="tr-TR" sz="2400" baseline="-25000"/>
                    <a:t>1</a:t>
                  </a:r>
                </a:p>
              </p:txBody>
            </p:sp>
            <p:sp>
              <p:nvSpPr>
                <p:cNvPr id="22551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3807" y="3408"/>
                  <a:ext cx="336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tr-TR" altLang="tr-TR" sz="2400"/>
                    <a:t>E</a:t>
                  </a:r>
                  <a:r>
                    <a:rPr lang="tr-TR" altLang="tr-TR" sz="2400" baseline="-25000"/>
                    <a:t>2</a:t>
                  </a:r>
                </a:p>
              </p:txBody>
            </p:sp>
            <p:sp>
              <p:nvSpPr>
                <p:cNvPr id="22552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3672" y="2928"/>
                  <a:ext cx="336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tr-TR" altLang="tr-TR" sz="2400"/>
                    <a:t>E</a:t>
                  </a:r>
                  <a:r>
                    <a:rPr lang="tr-TR" altLang="tr-TR" sz="2400" baseline="-25000"/>
                    <a:t>3</a:t>
                  </a:r>
                </a:p>
              </p:txBody>
            </p:sp>
            <p:sp>
              <p:nvSpPr>
                <p:cNvPr id="22553" name="Text Box 72"/>
                <p:cNvSpPr txBox="1">
                  <a:spLocks noChangeArrowheads="1"/>
                </p:cNvSpPr>
                <p:nvPr/>
              </p:nvSpPr>
              <p:spPr bwMode="auto">
                <a:xfrm>
                  <a:off x="3519" y="2400"/>
                  <a:ext cx="336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tr-TR" altLang="tr-TR" sz="2400"/>
                    <a:t>E</a:t>
                  </a:r>
                  <a:r>
                    <a:rPr lang="tr-TR" altLang="tr-TR" sz="2400" baseline="-25000"/>
                    <a:t>4</a:t>
                  </a:r>
                </a:p>
              </p:txBody>
            </p:sp>
            <p:sp>
              <p:nvSpPr>
                <p:cNvPr id="22554" name="Text Box 73"/>
                <p:cNvSpPr txBox="1">
                  <a:spLocks noChangeArrowheads="1"/>
                </p:cNvSpPr>
                <p:nvPr/>
              </p:nvSpPr>
              <p:spPr bwMode="auto">
                <a:xfrm>
                  <a:off x="2952" y="1776"/>
                  <a:ext cx="336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tr-TR" altLang="tr-TR" sz="2400"/>
                    <a:t>E</a:t>
                  </a:r>
                  <a:r>
                    <a:rPr lang="tr-TR" altLang="tr-TR" sz="2400" baseline="-25000"/>
                    <a:t>5</a:t>
                  </a:r>
                </a:p>
              </p:txBody>
            </p:sp>
            <p:sp>
              <p:nvSpPr>
                <p:cNvPr id="22555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2424" y="2736"/>
                  <a:ext cx="336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270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8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r>
                    <a:rPr lang="tr-TR" altLang="tr-TR" sz="2400"/>
                    <a:t>E</a:t>
                  </a:r>
                  <a:r>
                    <a:rPr lang="tr-TR" altLang="tr-TR" sz="2400" baseline="-25000"/>
                    <a:t>6</a:t>
                  </a:r>
                </a:p>
              </p:txBody>
            </p:sp>
          </p:grpSp>
          <p:sp>
            <p:nvSpPr>
              <p:cNvPr id="219213" name="Rectangle 77"/>
              <p:cNvSpPr>
                <a:spLocks noChangeArrowheads="1"/>
              </p:cNvSpPr>
              <p:nvPr/>
            </p:nvSpPr>
            <p:spPr bwMode="auto">
              <a:xfrm>
                <a:off x="4609" y="912"/>
                <a:ext cx="1271" cy="808"/>
              </a:xfrm>
              <a:prstGeom prst="rect">
                <a:avLst/>
              </a:prstGeom>
              <a:solidFill>
                <a:schemeClr val="bg1"/>
              </a:solid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/>
              <a:lstStyle/>
              <a:p>
                <a:pPr algn="l">
                  <a:lnSpc>
                    <a:spcPct val="110000"/>
                  </a:lnSpc>
                  <a:spcBef>
                    <a:spcPts val="600"/>
                  </a:spcBef>
                  <a:spcAft>
                    <a:spcPts val="600"/>
                  </a:spcAft>
                  <a:defRPr/>
                </a:pPr>
                <a:r>
                  <a:rPr lang="tr-TR" sz="2700" b="1" dirty="0">
                    <a:solidFill>
                      <a:srgbClr val="0070C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</a:rPr>
                  <a:t>İçbükey poligonu düzeltme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2229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ko-KR" dirty="0"/>
              <a:t>Poligonları Üçgenlerine Ayırma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12900"/>
            <a:ext cx="8314267" cy="5016500"/>
          </a:xfrm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tr-TR" altLang="ko-KR" sz="2400" dirty="0" err="1"/>
              <a:t>OpenGL</a:t>
            </a:r>
            <a:r>
              <a:rPr lang="tr-TR" altLang="ko-KR" sz="2400" dirty="0"/>
              <a:t> poligonlar dışbükeyse düzgün olarak görüntülenmesini garanti eder.  Bir üçgen kesinlikle dışbükey bir poligondur.</a:t>
            </a:r>
          </a:p>
          <a:p>
            <a:pPr>
              <a:spcBef>
                <a:spcPct val="0"/>
              </a:spcBef>
              <a:defRPr/>
            </a:pPr>
            <a:r>
              <a:rPr lang="tr-TR" altLang="ko-KR" sz="2400" dirty="0"/>
              <a:t>Kenar sayısı &gt;3 olan poligonlar içbükey olabilir.</a:t>
            </a:r>
          </a:p>
          <a:p>
            <a:pPr>
              <a:spcBef>
                <a:spcPct val="0"/>
              </a:spcBef>
              <a:defRPr/>
            </a:pPr>
            <a:r>
              <a:rPr lang="tr-TR" altLang="ko-KR" sz="2400" dirty="0"/>
              <a:t>Karmaşık poligonları üçgenlerine ayırmak için </a:t>
            </a:r>
            <a:br>
              <a:rPr lang="tr-TR" altLang="ko-KR" sz="2400" dirty="0"/>
            </a:br>
            <a:r>
              <a:rPr lang="tr-TR" altLang="ko-KR" sz="2400" dirty="0"/>
              <a:t>GLU kütüphanesinde "</a:t>
            </a:r>
            <a:r>
              <a:rPr lang="tr-TR" altLang="ko-KR" sz="2400" dirty="0" err="1"/>
              <a:t>tesselator</a:t>
            </a:r>
            <a:r>
              <a:rPr lang="tr-TR" altLang="ko-KR" sz="2400" dirty="0"/>
              <a:t>" ismi verilen</a:t>
            </a:r>
            <a:br>
              <a:rPr lang="tr-TR" altLang="ko-KR" sz="2400" dirty="0"/>
            </a:br>
            <a:r>
              <a:rPr lang="tr-TR" altLang="ko-KR" sz="2400" dirty="0"/>
              <a:t>bir özellik vardır.</a:t>
            </a:r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7308304" y="2780928"/>
            <a:ext cx="935566" cy="1008063"/>
          </a:xfrm>
          <a:prstGeom prst="rtTriangle">
            <a:avLst/>
          </a:prstGeom>
          <a:solidFill>
            <a:srgbClr val="FF0000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3557" name="AutoShape 6"/>
          <p:cNvSpPr>
            <a:spLocks noChangeArrowheads="1"/>
          </p:cNvSpPr>
          <p:nvPr/>
        </p:nvSpPr>
        <p:spPr bwMode="auto">
          <a:xfrm>
            <a:off x="1524001" y="4641850"/>
            <a:ext cx="1748367" cy="1498600"/>
          </a:xfrm>
          <a:prstGeom prst="chevron">
            <a:avLst>
              <a:gd name="adj" fmla="val 32813"/>
            </a:avLst>
          </a:prstGeom>
          <a:solidFill>
            <a:srgbClr val="333399"/>
          </a:solidFill>
          <a:ln w="25400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22215" name="Line 7"/>
          <p:cNvSpPr>
            <a:spLocks noChangeShapeType="1"/>
          </p:cNvSpPr>
          <p:nvPr/>
        </p:nvSpPr>
        <p:spPr bwMode="auto">
          <a:xfrm flipV="1">
            <a:off x="1930400" y="4648200"/>
            <a:ext cx="874889" cy="7493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2216" name="Line 8"/>
          <p:cNvSpPr>
            <a:spLocks noChangeShapeType="1"/>
          </p:cNvSpPr>
          <p:nvPr/>
        </p:nvSpPr>
        <p:spPr bwMode="auto">
          <a:xfrm>
            <a:off x="1930400" y="5394325"/>
            <a:ext cx="1354667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22217" name="Line 9"/>
          <p:cNvSpPr>
            <a:spLocks noChangeShapeType="1"/>
          </p:cNvSpPr>
          <p:nvPr/>
        </p:nvSpPr>
        <p:spPr bwMode="auto">
          <a:xfrm>
            <a:off x="1930400" y="5375275"/>
            <a:ext cx="874889" cy="7493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pic>
        <p:nvPicPr>
          <p:cNvPr id="23561" name="Picture 10"/>
          <p:cNvPicPr>
            <a:picLocks noGrp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78286" y="4221088"/>
            <a:ext cx="4657148" cy="2360688"/>
          </a:xfrm>
        </p:spPr>
      </p:pic>
    </p:spTree>
    <p:extLst>
      <p:ext uri="{BB962C8B-B14F-4D97-AF65-F5344CB8AC3E}">
        <p14:creationId xmlns:p14="http://schemas.microsoft.com/office/powerpoint/2010/main" val="115506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15" grpId="0" animBg="1"/>
      <p:bldP spid="222216" grpId="0" animBg="1"/>
      <p:bldP spid="2222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ko-KR" dirty="0">
                <a:ea typeface="굴림" charset="-127"/>
              </a:rPr>
              <a:t>İç-Dış Testi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2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0267" y="2286001"/>
            <a:ext cx="6694311" cy="4367213"/>
          </a:xfrm>
        </p:spPr>
        <p:txBody>
          <a:bodyPr/>
          <a:lstStyle/>
          <a:p>
            <a:pPr>
              <a:defRPr/>
            </a:pPr>
            <a:r>
              <a:rPr lang="tr-TR" altLang="ko-KR" sz="2300" dirty="0" err="1"/>
              <a:t>OpenGL</a:t>
            </a:r>
            <a:r>
              <a:rPr lang="tr-TR" altLang="ko-KR" sz="2300" dirty="0"/>
              <a:t> poligonlar düzlemsel ve dışbükeyse düzgün olarak görüntülenmesini garanti eder.</a:t>
            </a:r>
          </a:p>
          <a:p>
            <a:pPr>
              <a:defRPr/>
            </a:pPr>
            <a:r>
              <a:rPr lang="tr-TR" altLang="ko-KR" sz="2300" dirty="0"/>
              <a:t>Düzlemsel olmayan poligonlar için:</a:t>
            </a:r>
          </a:p>
          <a:p>
            <a:pPr marL="742950" lvl="1" indent="-285750">
              <a:defRPr/>
            </a:pPr>
            <a:r>
              <a:rPr lang="tr-TR" altLang="ko-KR" sz="2000" dirty="0"/>
              <a:t>Üçgenlere ayırıp doldurabiliriz.</a:t>
            </a:r>
            <a:endParaRPr lang="en-US" altLang="ko-KR" sz="20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tr-TR" altLang="ko-KR" sz="2000" dirty="0"/>
              <a:t>Veya bir düzleme izdüşümünü alıp iç-dış kontrolü yapabiliriz.</a:t>
            </a:r>
          </a:p>
          <a:p>
            <a:pPr>
              <a:defRPr/>
            </a:pPr>
            <a:r>
              <a:rPr lang="tr-TR" altLang="ko-KR" sz="2300" dirty="0"/>
              <a:t>Basit olmayan poligonlar için özel algoritmalar her noktanın içeride veya dışarıda olduğuna karar verir.</a:t>
            </a:r>
            <a:endParaRPr lang="en-US" altLang="ko-KR" sz="2300" dirty="0">
              <a:ea typeface="굴림" charset="-127"/>
            </a:endParaRPr>
          </a:p>
        </p:txBody>
      </p:sp>
      <p:sp>
        <p:nvSpPr>
          <p:cNvPr id="24581" name="AutoShape 12"/>
          <p:cNvSpPr>
            <a:spLocks noChangeArrowheads="1"/>
          </p:cNvSpPr>
          <p:nvPr/>
        </p:nvSpPr>
        <p:spPr bwMode="auto">
          <a:xfrm flipH="1">
            <a:off x="7596012" y="3357563"/>
            <a:ext cx="1152877" cy="1079500"/>
          </a:xfrm>
          <a:prstGeom prst="wave">
            <a:avLst>
              <a:gd name="adj1" fmla="val 13005"/>
              <a:gd name="adj2" fmla="val 0"/>
            </a:avLst>
          </a:prstGeom>
          <a:solidFill>
            <a:srgbClr val="C0C0C0"/>
          </a:solidFill>
          <a:ln w="952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4582" name="AutoShape 13"/>
          <p:cNvSpPr>
            <a:spLocks noChangeArrowheads="1"/>
          </p:cNvSpPr>
          <p:nvPr/>
        </p:nvSpPr>
        <p:spPr bwMode="auto">
          <a:xfrm>
            <a:off x="7811912" y="2349501"/>
            <a:ext cx="793044" cy="574675"/>
          </a:xfrm>
          <a:prstGeom prst="rtTriangle">
            <a:avLst/>
          </a:prstGeom>
          <a:solidFill>
            <a:srgbClr val="C0C0C0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4583" name="Text Box 14"/>
          <p:cNvSpPr txBox="1">
            <a:spLocks noChangeArrowheads="1"/>
          </p:cNvSpPr>
          <p:nvPr/>
        </p:nvSpPr>
        <p:spPr bwMode="auto">
          <a:xfrm>
            <a:off x="468489" y="1630363"/>
            <a:ext cx="802335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latin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tr-TR" altLang="ko-K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굴림" charset="-127"/>
              </a:rPr>
              <a:t>Poligonların içini sabit bir renkle doldurmak istiyoruz.</a:t>
            </a:r>
            <a:endParaRPr lang="tr-TR" altLang="tr-TR" sz="2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ea typeface="굴림" charset="-127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807200" y="4535488"/>
            <a:ext cx="2022123" cy="2017712"/>
            <a:chOff x="6807200" y="4535488"/>
            <a:chExt cx="2022123" cy="2017712"/>
          </a:xfrm>
        </p:grpSpPr>
        <p:sp>
          <p:nvSpPr>
            <p:cNvPr id="24584" name="Freeform 5"/>
            <p:cNvSpPr>
              <a:spLocks/>
            </p:cNvSpPr>
            <p:nvPr/>
          </p:nvSpPr>
          <p:spPr bwMode="auto">
            <a:xfrm>
              <a:off x="6807200" y="4535488"/>
              <a:ext cx="2022123" cy="2017712"/>
            </a:xfrm>
            <a:custGeom>
              <a:avLst/>
              <a:gdLst>
                <a:gd name="T0" fmla="*/ 960 w 1728"/>
                <a:gd name="T1" fmla="*/ 0 h 1632"/>
                <a:gd name="T2" fmla="*/ 624 w 1728"/>
                <a:gd name="T3" fmla="*/ 1632 h 1632"/>
                <a:gd name="T4" fmla="*/ 192 w 1728"/>
                <a:gd name="T5" fmla="*/ 480 h 1632"/>
                <a:gd name="T6" fmla="*/ 1488 w 1728"/>
                <a:gd name="T7" fmla="*/ 192 h 1632"/>
                <a:gd name="T8" fmla="*/ 1728 w 1728"/>
                <a:gd name="T9" fmla="*/ 1296 h 1632"/>
                <a:gd name="T10" fmla="*/ 0 w 1728"/>
                <a:gd name="T11" fmla="*/ 1344 h 1632"/>
                <a:gd name="T12" fmla="*/ 1296 w 1728"/>
                <a:gd name="T13" fmla="*/ 576 h 1632"/>
                <a:gd name="T14" fmla="*/ 960 w 1728"/>
                <a:gd name="T15" fmla="*/ 0 h 16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28"/>
                <a:gd name="T25" fmla="*/ 0 h 1632"/>
                <a:gd name="T26" fmla="*/ 1728 w 1728"/>
                <a:gd name="T27" fmla="*/ 1632 h 16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28" h="1632">
                  <a:moveTo>
                    <a:pt x="960" y="0"/>
                  </a:moveTo>
                  <a:lnTo>
                    <a:pt x="624" y="1632"/>
                  </a:lnTo>
                  <a:lnTo>
                    <a:pt x="192" y="480"/>
                  </a:lnTo>
                  <a:lnTo>
                    <a:pt x="1488" y="192"/>
                  </a:lnTo>
                  <a:lnTo>
                    <a:pt x="1728" y="1296"/>
                  </a:lnTo>
                  <a:lnTo>
                    <a:pt x="0" y="1344"/>
                  </a:lnTo>
                  <a:lnTo>
                    <a:pt x="1296" y="576"/>
                  </a:lnTo>
                  <a:lnTo>
                    <a:pt x="960" y="0"/>
                  </a:lnTo>
                  <a:close/>
                </a:path>
              </a:pathLst>
            </a:custGeom>
            <a:solidFill>
              <a:srgbClr val="C0C0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4585" name="Line 6"/>
            <p:cNvSpPr>
              <a:spLocks noChangeShapeType="1"/>
            </p:cNvSpPr>
            <p:nvPr/>
          </p:nvSpPr>
          <p:spPr bwMode="auto">
            <a:xfrm flipH="1" flipV="1">
              <a:off x="7031880" y="5128933"/>
              <a:ext cx="505531" cy="142426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4586" name="Line 7"/>
            <p:cNvSpPr>
              <a:spLocks noChangeShapeType="1"/>
            </p:cNvSpPr>
            <p:nvPr/>
          </p:nvSpPr>
          <p:spPr bwMode="auto">
            <a:xfrm flipV="1">
              <a:off x="6807200" y="5247622"/>
              <a:ext cx="1516592" cy="94951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4587" name="Line 8"/>
            <p:cNvSpPr>
              <a:spLocks noChangeShapeType="1"/>
            </p:cNvSpPr>
            <p:nvPr/>
          </p:nvSpPr>
          <p:spPr bwMode="auto">
            <a:xfrm flipH="1">
              <a:off x="7537411" y="4535488"/>
              <a:ext cx="393191" cy="2017712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4588" name="Line 9"/>
            <p:cNvSpPr>
              <a:spLocks noChangeShapeType="1"/>
            </p:cNvSpPr>
            <p:nvPr/>
          </p:nvSpPr>
          <p:spPr bwMode="auto">
            <a:xfrm flipV="1">
              <a:off x="7031880" y="4772866"/>
              <a:ext cx="1516592" cy="356067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4589" name="Line 10"/>
            <p:cNvSpPr>
              <a:spLocks noChangeShapeType="1"/>
            </p:cNvSpPr>
            <p:nvPr/>
          </p:nvSpPr>
          <p:spPr bwMode="auto">
            <a:xfrm>
              <a:off x="8548473" y="4772866"/>
              <a:ext cx="280850" cy="1364923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4590" name="Line 11"/>
            <p:cNvSpPr>
              <a:spLocks noChangeShapeType="1"/>
            </p:cNvSpPr>
            <p:nvPr/>
          </p:nvSpPr>
          <p:spPr bwMode="auto">
            <a:xfrm flipH="1" flipV="1">
              <a:off x="7930602" y="4535488"/>
              <a:ext cx="393191" cy="712134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non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cxnSp>
          <p:nvCxnSpPr>
            <p:cNvPr id="3" name="Straight Connector 2"/>
            <p:cNvCxnSpPr>
              <a:stCxn id="24586" idx="0"/>
              <a:endCxn id="24589" idx="1"/>
            </p:cNvCxnSpPr>
            <p:nvPr/>
          </p:nvCxnSpPr>
          <p:spPr>
            <a:xfrm flipV="1">
              <a:off x="6807200" y="6137789"/>
              <a:ext cx="2022123" cy="59345"/>
            </a:xfrm>
            <a:prstGeom prst="line">
              <a:avLst/>
            </a:prstGeom>
            <a:ln w="254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76417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ko-KR" dirty="0">
                <a:ea typeface="굴림" charset="-127"/>
              </a:rPr>
              <a:t>İç-Dış Testi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24556" y="1676400"/>
            <a:ext cx="4463345" cy="1905000"/>
          </a:xfrm>
          <a:solidFill>
            <a:schemeClr val="bg2">
              <a:lumMod val="90000"/>
            </a:schemeClr>
          </a:solidFill>
          <a:ln>
            <a:solidFill>
              <a:schemeClr val="tx2"/>
            </a:solidFill>
          </a:ln>
        </p:spPr>
        <p:txBody>
          <a:bodyPr/>
          <a:lstStyle/>
          <a:p>
            <a:pPr>
              <a:buFontTx/>
              <a:buNone/>
              <a:defRPr/>
            </a:pPr>
            <a:r>
              <a:rPr lang="tr-TR" altLang="ko-KR" sz="2100" b="1" dirty="0">
                <a:solidFill>
                  <a:srgbClr val="C00000"/>
                </a:solidFill>
              </a:rPr>
              <a:t>Tek</a:t>
            </a:r>
            <a:r>
              <a:rPr lang="en-US" altLang="ko-KR" sz="2100" b="1" dirty="0">
                <a:solidFill>
                  <a:srgbClr val="C00000"/>
                </a:solidFill>
                <a:ea typeface="굴림" charset="-127"/>
              </a:rPr>
              <a:t>-</a:t>
            </a:r>
            <a:r>
              <a:rPr lang="tr-TR" altLang="ko-KR" sz="2100" b="1" dirty="0">
                <a:solidFill>
                  <a:srgbClr val="C00000"/>
                </a:solidFill>
                <a:ea typeface="굴림" charset="-127"/>
              </a:rPr>
              <a:t>Çift</a:t>
            </a:r>
            <a:r>
              <a:rPr lang="en-US" altLang="ko-KR" sz="2100" b="1" dirty="0">
                <a:solidFill>
                  <a:srgbClr val="C00000"/>
                </a:solidFill>
                <a:ea typeface="굴림" charset="-127"/>
              </a:rPr>
              <a:t> </a:t>
            </a:r>
            <a:r>
              <a:rPr lang="tr-TR" altLang="ko-KR" sz="2100" b="1" dirty="0">
                <a:solidFill>
                  <a:srgbClr val="C00000"/>
                </a:solidFill>
                <a:ea typeface="굴림" charset="-127"/>
              </a:rPr>
              <a:t>kuralı</a:t>
            </a:r>
            <a:r>
              <a:rPr lang="tr-TR" altLang="ko-KR" sz="2100" b="1" dirty="0">
                <a:solidFill>
                  <a:srgbClr val="C00000"/>
                </a:solidFill>
              </a:rPr>
              <a:t> (kolay uygulanır)</a:t>
            </a:r>
          </a:p>
          <a:p>
            <a:pPr>
              <a:buFontTx/>
              <a:buNone/>
              <a:tabLst>
                <a:tab pos="1879600" algn="l"/>
              </a:tabLst>
              <a:defRPr/>
            </a:pPr>
            <a:r>
              <a:rPr lang="tr-TR" altLang="ko-KR" sz="1900" dirty="0"/>
              <a:t>Tek kenar kesilirse	</a:t>
            </a:r>
            <a:r>
              <a:rPr lang="en-US" altLang="ko-KR" sz="1900" dirty="0">
                <a:ea typeface="굴림" charset="-127"/>
              </a:rPr>
              <a:t>: </a:t>
            </a:r>
            <a:r>
              <a:rPr lang="tr-TR" altLang="ko-KR" sz="1900" dirty="0"/>
              <a:t>içeride bir noktadır.</a:t>
            </a:r>
            <a:endParaRPr lang="en-US" altLang="ko-KR" sz="1900" dirty="0">
              <a:ea typeface="굴림" charset="-127"/>
            </a:endParaRPr>
          </a:p>
          <a:p>
            <a:pPr>
              <a:buFontTx/>
              <a:buNone/>
              <a:tabLst>
                <a:tab pos="1879600" algn="l"/>
              </a:tabLst>
              <a:defRPr/>
            </a:pPr>
            <a:r>
              <a:rPr lang="tr-TR" altLang="ko-KR" sz="1900" dirty="0"/>
              <a:t>Çift kenar kesilirse</a:t>
            </a:r>
            <a:r>
              <a:rPr lang="tr-TR" altLang="ko-KR" sz="1900" dirty="0">
                <a:ea typeface="굴림" charset="-127"/>
              </a:rPr>
              <a:t>	</a:t>
            </a:r>
            <a:r>
              <a:rPr lang="en-US" altLang="ko-KR" sz="1900" dirty="0">
                <a:ea typeface="굴림" charset="-127"/>
              </a:rPr>
              <a:t>: </a:t>
            </a:r>
            <a:r>
              <a:rPr lang="tr-TR" altLang="ko-KR" sz="1900" dirty="0"/>
              <a:t>dışarıda bir noktadır.</a:t>
            </a:r>
          </a:p>
          <a:p>
            <a:pPr>
              <a:buFontTx/>
              <a:buNone/>
              <a:tabLst>
                <a:tab pos="1879600" algn="l"/>
              </a:tabLst>
              <a:defRPr/>
            </a:pPr>
            <a:r>
              <a:rPr lang="tr-TR" altLang="ko-KR" sz="1900" dirty="0">
                <a:ea typeface="굴림" charset="-127"/>
              </a:rPr>
              <a:t>İçerideyse o bölgeyi doldur.</a:t>
            </a:r>
            <a:endParaRPr lang="en-US" altLang="ko-KR" sz="1900" dirty="0">
              <a:ea typeface="굴림" charset="-127"/>
            </a:endParaRPr>
          </a:p>
        </p:txBody>
      </p:sp>
      <p:sp>
        <p:nvSpPr>
          <p:cNvPr id="22118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010856" y="1676400"/>
            <a:ext cx="3810000" cy="1905000"/>
          </a:xfrm>
          <a:solidFill>
            <a:schemeClr val="bg2">
              <a:lumMod val="90000"/>
            </a:schemeClr>
          </a:solidFill>
          <a:ln>
            <a:solidFill>
              <a:schemeClr val="tx2"/>
            </a:solidFill>
          </a:ln>
        </p:spPr>
        <p:txBody>
          <a:bodyPr/>
          <a:lstStyle/>
          <a:p>
            <a:pPr>
              <a:buFontTx/>
              <a:buNone/>
              <a:defRPr/>
            </a:pPr>
            <a:r>
              <a:rPr lang="tr-TR" altLang="ko-KR" sz="2100" b="1" dirty="0">
                <a:solidFill>
                  <a:srgbClr val="C00000"/>
                </a:solidFill>
              </a:rPr>
              <a:t>Sıfır olmayan sarım kuralı</a:t>
            </a:r>
            <a:endParaRPr lang="en-US" altLang="ko-KR" sz="2100" b="1" dirty="0">
              <a:solidFill>
                <a:srgbClr val="C00000"/>
              </a:solidFill>
              <a:ea typeface="굴림" charset="-127"/>
            </a:endParaRPr>
          </a:p>
          <a:p>
            <a:pPr>
              <a:buFontTx/>
              <a:buNone/>
              <a:tabLst>
                <a:tab pos="3048000" algn="l"/>
              </a:tabLst>
              <a:defRPr/>
            </a:pPr>
            <a:r>
              <a:rPr lang="tr-TR" altLang="ko-KR" sz="1900" dirty="0"/>
              <a:t>Saat yönündeki köşeler	</a:t>
            </a:r>
            <a:r>
              <a:rPr lang="en-US" altLang="ko-KR" sz="1900" dirty="0">
                <a:ea typeface="굴림" charset="-127"/>
              </a:rPr>
              <a:t>: +1</a:t>
            </a:r>
          </a:p>
          <a:p>
            <a:pPr>
              <a:buFontTx/>
              <a:buNone/>
              <a:tabLst>
                <a:tab pos="3048000" algn="l"/>
              </a:tabLst>
              <a:defRPr/>
            </a:pPr>
            <a:r>
              <a:rPr lang="tr-TR" altLang="ko-KR" sz="1900" dirty="0"/>
              <a:t>Saatin tersi yönündeki köşeler	:</a:t>
            </a:r>
            <a:r>
              <a:rPr lang="en-US" altLang="ko-KR" sz="1900" dirty="0">
                <a:ea typeface="굴림" charset="-127"/>
              </a:rPr>
              <a:t> –1</a:t>
            </a:r>
          </a:p>
          <a:p>
            <a:pPr>
              <a:buFontTx/>
              <a:buNone/>
              <a:defRPr/>
            </a:pPr>
            <a:r>
              <a:rPr lang="tr-TR" altLang="ko-KR" sz="1900" dirty="0"/>
              <a:t>Toplam sıfırsa dışarıdadır, doldurma.</a:t>
            </a:r>
            <a:endParaRPr lang="en-US" altLang="ko-KR" sz="1900" dirty="0">
              <a:ea typeface="굴림" charset="-127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90600" y="3810000"/>
            <a:ext cx="7206544" cy="2590800"/>
            <a:chOff x="990600" y="3810000"/>
            <a:chExt cx="7206544" cy="2590800"/>
          </a:xfrm>
        </p:grpSpPr>
        <p:sp>
          <p:nvSpPr>
            <p:cNvPr id="25606" name="Freeform 5"/>
            <p:cNvSpPr>
              <a:spLocks/>
            </p:cNvSpPr>
            <p:nvPr/>
          </p:nvSpPr>
          <p:spPr bwMode="auto">
            <a:xfrm>
              <a:off x="990600" y="3810000"/>
              <a:ext cx="2743200" cy="2590800"/>
            </a:xfrm>
            <a:custGeom>
              <a:avLst/>
              <a:gdLst>
                <a:gd name="T0" fmla="*/ 1367 w 1728"/>
                <a:gd name="T1" fmla="*/ 0 h 1632"/>
                <a:gd name="T2" fmla="*/ 889 w 1728"/>
                <a:gd name="T3" fmla="*/ 1632 h 1632"/>
                <a:gd name="T4" fmla="*/ 273 w 1728"/>
                <a:gd name="T5" fmla="*/ 480 h 1632"/>
                <a:gd name="T6" fmla="*/ 2118 w 1728"/>
                <a:gd name="T7" fmla="*/ 192 h 1632"/>
                <a:gd name="T8" fmla="*/ 2460 w 1728"/>
                <a:gd name="T9" fmla="*/ 1296 h 1632"/>
                <a:gd name="T10" fmla="*/ 0 w 1728"/>
                <a:gd name="T11" fmla="*/ 1344 h 1632"/>
                <a:gd name="T12" fmla="*/ 1845 w 1728"/>
                <a:gd name="T13" fmla="*/ 576 h 1632"/>
                <a:gd name="T14" fmla="*/ 1367 w 1728"/>
                <a:gd name="T15" fmla="*/ 0 h 16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28"/>
                <a:gd name="T25" fmla="*/ 0 h 1632"/>
                <a:gd name="T26" fmla="*/ 1728 w 1728"/>
                <a:gd name="T27" fmla="*/ 1632 h 16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28" h="1632">
                  <a:moveTo>
                    <a:pt x="960" y="0"/>
                  </a:moveTo>
                  <a:lnTo>
                    <a:pt x="624" y="1632"/>
                  </a:lnTo>
                  <a:lnTo>
                    <a:pt x="192" y="480"/>
                  </a:lnTo>
                  <a:lnTo>
                    <a:pt x="1488" y="192"/>
                  </a:lnTo>
                  <a:lnTo>
                    <a:pt x="1728" y="1296"/>
                  </a:lnTo>
                  <a:lnTo>
                    <a:pt x="0" y="1344"/>
                  </a:lnTo>
                  <a:lnTo>
                    <a:pt x="1296" y="576"/>
                  </a:lnTo>
                  <a:lnTo>
                    <a:pt x="96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/>
            <a:lstStyle/>
            <a:p>
              <a:endParaRPr lang="tr-TR"/>
            </a:p>
          </p:txBody>
        </p:sp>
        <p:sp>
          <p:nvSpPr>
            <p:cNvPr id="25607" name="Line 6"/>
            <p:cNvSpPr>
              <a:spLocks noChangeShapeType="1"/>
            </p:cNvSpPr>
            <p:nvPr/>
          </p:nvSpPr>
          <p:spPr bwMode="auto">
            <a:xfrm flipH="1" flipV="1">
              <a:off x="1295400" y="4572000"/>
              <a:ext cx="685800" cy="18288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08" name="Line 7"/>
            <p:cNvSpPr>
              <a:spLocks noChangeShapeType="1"/>
            </p:cNvSpPr>
            <p:nvPr/>
          </p:nvSpPr>
          <p:spPr bwMode="auto">
            <a:xfrm flipH="1">
              <a:off x="990600" y="5867400"/>
              <a:ext cx="2743200" cy="762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09" name="Line 8"/>
            <p:cNvSpPr>
              <a:spLocks noChangeShapeType="1"/>
            </p:cNvSpPr>
            <p:nvPr/>
          </p:nvSpPr>
          <p:spPr bwMode="auto">
            <a:xfrm flipV="1">
              <a:off x="990600" y="4724400"/>
              <a:ext cx="2057400" cy="12192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10" name="Line 9"/>
            <p:cNvSpPr>
              <a:spLocks noChangeShapeType="1"/>
            </p:cNvSpPr>
            <p:nvPr/>
          </p:nvSpPr>
          <p:spPr bwMode="auto">
            <a:xfrm flipH="1">
              <a:off x="1981200" y="3810000"/>
              <a:ext cx="533400" cy="25908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11" name="Line 10"/>
            <p:cNvSpPr>
              <a:spLocks noChangeShapeType="1"/>
            </p:cNvSpPr>
            <p:nvPr/>
          </p:nvSpPr>
          <p:spPr bwMode="auto">
            <a:xfrm flipV="1">
              <a:off x="1295400" y="4114800"/>
              <a:ext cx="2057400" cy="4572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12" name="Line 11"/>
            <p:cNvSpPr>
              <a:spLocks noChangeShapeType="1"/>
            </p:cNvSpPr>
            <p:nvPr/>
          </p:nvSpPr>
          <p:spPr bwMode="auto">
            <a:xfrm>
              <a:off x="3352800" y="4114800"/>
              <a:ext cx="381000" cy="17526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13" name="Line 12"/>
            <p:cNvSpPr>
              <a:spLocks noChangeShapeType="1"/>
            </p:cNvSpPr>
            <p:nvPr/>
          </p:nvSpPr>
          <p:spPr bwMode="auto">
            <a:xfrm flipH="1" flipV="1">
              <a:off x="2514600" y="3810000"/>
              <a:ext cx="533400" cy="9144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sm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14" name="Line 13"/>
            <p:cNvSpPr>
              <a:spLocks noChangeShapeType="1"/>
            </p:cNvSpPr>
            <p:nvPr/>
          </p:nvSpPr>
          <p:spPr bwMode="auto">
            <a:xfrm flipV="1">
              <a:off x="1619956" y="4178300"/>
              <a:ext cx="2446867" cy="72072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15" name="Oval 14"/>
            <p:cNvSpPr>
              <a:spLocks noChangeArrowheads="1"/>
            </p:cNvSpPr>
            <p:nvPr/>
          </p:nvSpPr>
          <p:spPr bwMode="auto">
            <a:xfrm>
              <a:off x="2257778" y="4625975"/>
              <a:ext cx="152400" cy="1524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16" name="Oval 15"/>
            <p:cNvSpPr>
              <a:spLocks noChangeArrowheads="1"/>
            </p:cNvSpPr>
            <p:nvPr/>
          </p:nvSpPr>
          <p:spPr bwMode="auto">
            <a:xfrm>
              <a:off x="2851855" y="4435475"/>
              <a:ext cx="152400" cy="1524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17" name="Oval 16"/>
            <p:cNvSpPr>
              <a:spLocks noChangeArrowheads="1"/>
            </p:cNvSpPr>
            <p:nvPr/>
          </p:nvSpPr>
          <p:spPr bwMode="auto">
            <a:xfrm>
              <a:off x="3348567" y="4291013"/>
              <a:ext cx="152400" cy="1524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18" name="Line 17"/>
            <p:cNvSpPr>
              <a:spLocks noChangeShapeType="1"/>
            </p:cNvSpPr>
            <p:nvPr/>
          </p:nvSpPr>
          <p:spPr bwMode="auto">
            <a:xfrm>
              <a:off x="1835856" y="5707063"/>
              <a:ext cx="2230967" cy="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19" name="Oval 18"/>
            <p:cNvSpPr>
              <a:spLocks noChangeArrowheads="1"/>
            </p:cNvSpPr>
            <p:nvPr/>
          </p:nvSpPr>
          <p:spPr bwMode="auto">
            <a:xfrm>
              <a:off x="2057400" y="56388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20" name="Oval 19"/>
            <p:cNvSpPr>
              <a:spLocks noChangeArrowheads="1"/>
            </p:cNvSpPr>
            <p:nvPr/>
          </p:nvSpPr>
          <p:spPr bwMode="auto">
            <a:xfrm>
              <a:off x="3657600" y="56388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21" name="Freeform 20"/>
            <p:cNvSpPr>
              <a:spLocks/>
            </p:cNvSpPr>
            <p:nvPr/>
          </p:nvSpPr>
          <p:spPr bwMode="auto">
            <a:xfrm>
              <a:off x="5716411" y="5181600"/>
              <a:ext cx="684389" cy="762000"/>
            </a:xfrm>
            <a:custGeom>
              <a:avLst/>
              <a:gdLst>
                <a:gd name="T0" fmla="*/ 614 w 431"/>
                <a:gd name="T1" fmla="*/ 0 h 480"/>
                <a:gd name="T2" fmla="*/ 0 w 431"/>
                <a:gd name="T3" fmla="*/ 261 h 480"/>
                <a:gd name="T4" fmla="*/ 204 w 431"/>
                <a:gd name="T5" fmla="*/ 480 h 480"/>
                <a:gd name="T6" fmla="*/ 477 w 431"/>
                <a:gd name="T7" fmla="*/ 480 h 480"/>
                <a:gd name="T8" fmla="*/ 614 w 431"/>
                <a:gd name="T9" fmla="*/ 0 h 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1"/>
                <a:gd name="T16" fmla="*/ 0 h 480"/>
                <a:gd name="T17" fmla="*/ 431 w 431"/>
                <a:gd name="T18" fmla="*/ 480 h 48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1" h="480">
                  <a:moveTo>
                    <a:pt x="431" y="0"/>
                  </a:moveTo>
                  <a:lnTo>
                    <a:pt x="0" y="261"/>
                  </a:lnTo>
                  <a:lnTo>
                    <a:pt x="143" y="480"/>
                  </a:lnTo>
                  <a:lnTo>
                    <a:pt x="335" y="480"/>
                  </a:lnTo>
                  <a:lnTo>
                    <a:pt x="431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round/>
                  <a:headEnd/>
                  <a:tailEnd type="none" w="sm" len="med"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22" name="Freeform 21"/>
            <p:cNvSpPr>
              <a:spLocks/>
            </p:cNvSpPr>
            <p:nvPr/>
          </p:nvSpPr>
          <p:spPr bwMode="auto">
            <a:xfrm>
              <a:off x="5105400" y="3810000"/>
              <a:ext cx="2743200" cy="2590800"/>
            </a:xfrm>
            <a:custGeom>
              <a:avLst/>
              <a:gdLst>
                <a:gd name="T0" fmla="*/ 1367 w 1728"/>
                <a:gd name="T1" fmla="*/ 0 h 1632"/>
                <a:gd name="T2" fmla="*/ 889 w 1728"/>
                <a:gd name="T3" fmla="*/ 1632 h 1632"/>
                <a:gd name="T4" fmla="*/ 273 w 1728"/>
                <a:gd name="T5" fmla="*/ 480 h 1632"/>
                <a:gd name="T6" fmla="*/ 2118 w 1728"/>
                <a:gd name="T7" fmla="*/ 192 h 1632"/>
                <a:gd name="T8" fmla="*/ 2460 w 1728"/>
                <a:gd name="T9" fmla="*/ 1296 h 1632"/>
                <a:gd name="T10" fmla="*/ 0 w 1728"/>
                <a:gd name="T11" fmla="*/ 1344 h 1632"/>
                <a:gd name="T12" fmla="*/ 1845 w 1728"/>
                <a:gd name="T13" fmla="*/ 576 h 1632"/>
                <a:gd name="T14" fmla="*/ 1367 w 1728"/>
                <a:gd name="T15" fmla="*/ 0 h 163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28"/>
                <a:gd name="T25" fmla="*/ 0 h 1632"/>
                <a:gd name="T26" fmla="*/ 1728 w 1728"/>
                <a:gd name="T27" fmla="*/ 1632 h 163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28" h="1632">
                  <a:moveTo>
                    <a:pt x="960" y="0"/>
                  </a:moveTo>
                  <a:lnTo>
                    <a:pt x="624" y="1632"/>
                  </a:lnTo>
                  <a:lnTo>
                    <a:pt x="192" y="480"/>
                  </a:lnTo>
                  <a:lnTo>
                    <a:pt x="1488" y="192"/>
                  </a:lnTo>
                  <a:lnTo>
                    <a:pt x="1728" y="1296"/>
                  </a:lnTo>
                  <a:lnTo>
                    <a:pt x="0" y="1344"/>
                  </a:lnTo>
                  <a:lnTo>
                    <a:pt x="1296" y="576"/>
                  </a:lnTo>
                  <a:lnTo>
                    <a:pt x="96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23" name="Line 22"/>
            <p:cNvSpPr>
              <a:spLocks noChangeShapeType="1"/>
            </p:cNvSpPr>
            <p:nvPr/>
          </p:nvSpPr>
          <p:spPr bwMode="auto">
            <a:xfrm flipH="1" flipV="1">
              <a:off x="5410200" y="4572000"/>
              <a:ext cx="685800" cy="18288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24" name="Line 23"/>
            <p:cNvSpPr>
              <a:spLocks noChangeShapeType="1"/>
            </p:cNvSpPr>
            <p:nvPr/>
          </p:nvSpPr>
          <p:spPr bwMode="auto">
            <a:xfrm flipH="1">
              <a:off x="5105400" y="5867400"/>
              <a:ext cx="2743200" cy="762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25" name="Line 24"/>
            <p:cNvSpPr>
              <a:spLocks noChangeShapeType="1"/>
            </p:cNvSpPr>
            <p:nvPr/>
          </p:nvSpPr>
          <p:spPr bwMode="auto">
            <a:xfrm flipV="1">
              <a:off x="5105400" y="4724400"/>
              <a:ext cx="2057400" cy="12192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26" name="Line 25"/>
            <p:cNvSpPr>
              <a:spLocks noChangeShapeType="1"/>
            </p:cNvSpPr>
            <p:nvPr/>
          </p:nvSpPr>
          <p:spPr bwMode="auto">
            <a:xfrm flipH="1">
              <a:off x="6096000" y="3810000"/>
              <a:ext cx="533400" cy="25908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27" name="Line 26"/>
            <p:cNvSpPr>
              <a:spLocks noChangeShapeType="1"/>
            </p:cNvSpPr>
            <p:nvPr/>
          </p:nvSpPr>
          <p:spPr bwMode="auto">
            <a:xfrm flipV="1">
              <a:off x="5410200" y="4114800"/>
              <a:ext cx="2057400" cy="4572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28" name="Line 27"/>
            <p:cNvSpPr>
              <a:spLocks noChangeShapeType="1"/>
            </p:cNvSpPr>
            <p:nvPr/>
          </p:nvSpPr>
          <p:spPr bwMode="auto">
            <a:xfrm>
              <a:off x="7467600" y="4114800"/>
              <a:ext cx="381000" cy="17526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29" name="Line 28"/>
            <p:cNvSpPr>
              <a:spLocks noChangeShapeType="1"/>
            </p:cNvSpPr>
            <p:nvPr/>
          </p:nvSpPr>
          <p:spPr bwMode="auto">
            <a:xfrm flipH="1" flipV="1">
              <a:off x="6629400" y="3810000"/>
              <a:ext cx="533400" cy="914400"/>
            </a:xfrm>
            <a:prstGeom prst="line">
              <a:avLst/>
            </a:prstGeom>
            <a:noFill/>
            <a:ln w="28575">
              <a:solidFill>
                <a:schemeClr val="tx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30" name="Line 29"/>
            <p:cNvSpPr>
              <a:spLocks noChangeShapeType="1"/>
            </p:cNvSpPr>
            <p:nvPr/>
          </p:nvSpPr>
          <p:spPr bwMode="auto">
            <a:xfrm>
              <a:off x="4800600" y="4800600"/>
              <a:ext cx="335280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31" name="Oval 30"/>
            <p:cNvSpPr>
              <a:spLocks noChangeArrowheads="1"/>
            </p:cNvSpPr>
            <p:nvPr/>
          </p:nvSpPr>
          <p:spPr bwMode="auto">
            <a:xfrm>
              <a:off x="5410200" y="4724400"/>
              <a:ext cx="152400" cy="1524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32" name="Oval 31"/>
            <p:cNvSpPr>
              <a:spLocks noChangeArrowheads="1"/>
            </p:cNvSpPr>
            <p:nvPr/>
          </p:nvSpPr>
          <p:spPr bwMode="auto">
            <a:xfrm>
              <a:off x="6324600" y="4724400"/>
              <a:ext cx="152400" cy="1524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33" name="Oval 32"/>
            <p:cNvSpPr>
              <a:spLocks noChangeArrowheads="1"/>
            </p:cNvSpPr>
            <p:nvPr/>
          </p:nvSpPr>
          <p:spPr bwMode="auto">
            <a:xfrm>
              <a:off x="6934200" y="4724400"/>
              <a:ext cx="152400" cy="1524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34" name="Oval 33"/>
            <p:cNvSpPr>
              <a:spLocks noChangeArrowheads="1"/>
            </p:cNvSpPr>
            <p:nvPr/>
          </p:nvSpPr>
          <p:spPr bwMode="auto">
            <a:xfrm>
              <a:off x="7543800" y="4724400"/>
              <a:ext cx="152400" cy="152400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35" name="Line 34"/>
            <p:cNvSpPr>
              <a:spLocks noChangeShapeType="1"/>
            </p:cNvSpPr>
            <p:nvPr/>
          </p:nvSpPr>
          <p:spPr bwMode="auto">
            <a:xfrm>
              <a:off x="4800600" y="5715000"/>
              <a:ext cx="3352800" cy="0"/>
            </a:xfrm>
            <a:prstGeom prst="line">
              <a:avLst/>
            </a:prstGeom>
            <a:noFill/>
            <a:ln w="28575">
              <a:solidFill>
                <a:srgbClr val="0070C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25636" name="Oval 35"/>
            <p:cNvSpPr>
              <a:spLocks noChangeArrowheads="1"/>
            </p:cNvSpPr>
            <p:nvPr/>
          </p:nvSpPr>
          <p:spPr bwMode="auto">
            <a:xfrm>
              <a:off x="5410200" y="56388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37" name="Oval 36"/>
            <p:cNvSpPr>
              <a:spLocks noChangeArrowheads="1"/>
            </p:cNvSpPr>
            <p:nvPr/>
          </p:nvSpPr>
          <p:spPr bwMode="auto">
            <a:xfrm>
              <a:off x="5791200" y="56388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38" name="Oval 37"/>
            <p:cNvSpPr>
              <a:spLocks noChangeArrowheads="1"/>
            </p:cNvSpPr>
            <p:nvPr/>
          </p:nvSpPr>
          <p:spPr bwMode="auto">
            <a:xfrm>
              <a:off x="6172200" y="56388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39" name="Oval 38"/>
            <p:cNvSpPr>
              <a:spLocks noChangeArrowheads="1"/>
            </p:cNvSpPr>
            <p:nvPr/>
          </p:nvSpPr>
          <p:spPr bwMode="auto">
            <a:xfrm>
              <a:off x="7772400" y="5638800"/>
              <a:ext cx="152400" cy="1524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25640" name="Text Box 39"/>
            <p:cNvSpPr txBox="1">
              <a:spLocks noChangeArrowheads="1"/>
            </p:cNvSpPr>
            <p:nvPr/>
          </p:nvSpPr>
          <p:spPr bwMode="auto">
            <a:xfrm>
              <a:off x="5197122" y="5378450"/>
              <a:ext cx="389467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en-US" altLang="ko-KR" sz="1600" b="1">
                  <a:ea typeface="굴림" charset="-127"/>
                </a:rPr>
                <a:t>–1</a:t>
              </a:r>
            </a:p>
          </p:txBody>
        </p:sp>
        <p:sp>
          <p:nvSpPr>
            <p:cNvPr id="25641" name="Text Box 40"/>
            <p:cNvSpPr txBox="1">
              <a:spLocks noChangeArrowheads="1"/>
            </p:cNvSpPr>
            <p:nvPr/>
          </p:nvSpPr>
          <p:spPr bwMode="auto">
            <a:xfrm>
              <a:off x="5812366" y="5378450"/>
              <a:ext cx="389467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en-US" altLang="ko-KR" sz="1600" b="1">
                  <a:ea typeface="굴림" charset="-127"/>
                </a:rPr>
                <a:t>–1</a:t>
              </a:r>
            </a:p>
          </p:txBody>
        </p:sp>
        <p:sp>
          <p:nvSpPr>
            <p:cNvPr id="25642" name="Text Box 41"/>
            <p:cNvSpPr txBox="1">
              <a:spLocks noChangeArrowheads="1"/>
            </p:cNvSpPr>
            <p:nvPr/>
          </p:nvSpPr>
          <p:spPr bwMode="auto">
            <a:xfrm>
              <a:off x="6269566" y="5410200"/>
              <a:ext cx="40357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en-US" altLang="ko-KR" sz="1600" b="1">
                  <a:ea typeface="굴림" charset="-127"/>
                </a:rPr>
                <a:t>+1</a:t>
              </a:r>
            </a:p>
          </p:txBody>
        </p:sp>
        <p:sp>
          <p:nvSpPr>
            <p:cNvPr id="25643" name="Text Box 42"/>
            <p:cNvSpPr txBox="1">
              <a:spLocks noChangeArrowheads="1"/>
            </p:cNvSpPr>
            <p:nvPr/>
          </p:nvSpPr>
          <p:spPr bwMode="auto">
            <a:xfrm>
              <a:off x="7793566" y="5334000"/>
              <a:ext cx="403578" cy="3381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sm" len="med"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en-US" altLang="ko-KR" sz="1600" b="1" dirty="0">
                  <a:ea typeface="굴림" charset="-127"/>
                </a:rPr>
                <a:t>+1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1264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Poligon Tabloları</a:t>
            </a:r>
            <a:endParaRPr lang="en-US" altLang="tr-TR" dirty="0"/>
          </a:p>
        </p:txBody>
      </p:sp>
      <p:sp>
        <p:nvSpPr>
          <p:cNvPr id="26627" name="Text Box 32"/>
          <p:cNvSpPr txBox="1">
            <a:spLocks noChangeArrowheads="1"/>
          </p:cNvSpPr>
          <p:nvPr/>
        </p:nvSpPr>
        <p:spPr bwMode="auto">
          <a:xfrm>
            <a:off x="1049866" y="1772816"/>
            <a:ext cx="1793941" cy="646331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800" b="1" dirty="0">
                <a:solidFill>
                  <a:srgbClr val="FF0000"/>
                </a:solidFill>
                <a:latin typeface="Arial" charset="0"/>
              </a:rPr>
              <a:t>KÖŞE TABLOSU</a:t>
            </a:r>
            <a:endParaRPr lang="en-US" altLang="tr-TR" sz="1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6628" name="Text Box 33"/>
          <p:cNvSpPr txBox="1">
            <a:spLocks noChangeArrowheads="1"/>
          </p:cNvSpPr>
          <p:nvPr/>
        </p:nvSpPr>
        <p:spPr bwMode="auto">
          <a:xfrm>
            <a:off x="1049866" y="2379664"/>
            <a:ext cx="1793941" cy="1754326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V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1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:   x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1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   y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1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   z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1</a:t>
            </a:r>
          </a:p>
          <a:p>
            <a:pPr algn="l" eaLnBrk="1" hangingPunct="1"/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V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2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:   x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2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   y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2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   z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2</a:t>
            </a:r>
          </a:p>
          <a:p>
            <a:pPr algn="l" eaLnBrk="1" hangingPunct="1"/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V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3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:   x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3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   y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3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   z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3</a:t>
            </a:r>
          </a:p>
          <a:p>
            <a:pPr algn="l" eaLnBrk="1" hangingPunct="1"/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V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4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:   x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4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   y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4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   z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4</a:t>
            </a:r>
          </a:p>
          <a:p>
            <a:pPr algn="l" eaLnBrk="1" hangingPunct="1"/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V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5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:   x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5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   y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5</a:t>
            </a:r>
            <a:r>
              <a:rPr lang="tr-TR" altLang="tr-TR" sz="1800" b="1" i="1">
                <a:solidFill>
                  <a:schemeClr val="tx2"/>
                </a:solidFill>
                <a:latin typeface="Arial" charset="0"/>
              </a:rPr>
              <a:t>   z</a:t>
            </a:r>
            <a:r>
              <a:rPr lang="tr-TR" altLang="tr-TR" sz="1800" b="1" i="1" baseline="-25000">
                <a:solidFill>
                  <a:schemeClr val="tx2"/>
                </a:solidFill>
                <a:latin typeface="Arial" charset="0"/>
              </a:rPr>
              <a:t>5</a:t>
            </a:r>
          </a:p>
          <a:p>
            <a:pPr algn="l" eaLnBrk="1" hangingPunct="1"/>
            <a:endParaRPr lang="en-US" altLang="tr-TR" sz="1800" b="1" i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629" name="Text Box 34"/>
          <p:cNvSpPr txBox="1">
            <a:spLocks noChangeArrowheads="1"/>
          </p:cNvSpPr>
          <p:nvPr/>
        </p:nvSpPr>
        <p:spPr bwMode="auto">
          <a:xfrm>
            <a:off x="2962531" y="1772816"/>
            <a:ext cx="1555045" cy="646331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800" b="1" dirty="0">
                <a:solidFill>
                  <a:srgbClr val="FF0000"/>
                </a:solidFill>
                <a:latin typeface="Arial" charset="0"/>
              </a:rPr>
              <a:t>KENAR TABLOSU</a:t>
            </a:r>
            <a:endParaRPr lang="en-US" altLang="tr-TR" sz="1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6630" name="Text Box 35"/>
          <p:cNvSpPr txBox="1">
            <a:spLocks noChangeArrowheads="1"/>
          </p:cNvSpPr>
          <p:nvPr/>
        </p:nvSpPr>
        <p:spPr bwMode="auto">
          <a:xfrm>
            <a:off x="2962531" y="2379664"/>
            <a:ext cx="1555044" cy="1846659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1 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: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1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,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2</a:t>
            </a:r>
          </a:p>
          <a:p>
            <a:pPr algn="l" eaLnBrk="1" hangingPunct="1"/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2 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: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2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,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3</a:t>
            </a:r>
            <a:endParaRPr lang="tr-TR" altLang="tr-TR" sz="1600" b="1" i="1">
              <a:solidFill>
                <a:schemeClr val="tx2"/>
              </a:solidFill>
              <a:latin typeface="Arial" charset="0"/>
            </a:endParaRPr>
          </a:p>
          <a:p>
            <a:pPr algn="l" eaLnBrk="1" hangingPunct="1"/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3 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: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3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,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1</a:t>
            </a:r>
          </a:p>
          <a:p>
            <a:pPr algn="l" eaLnBrk="1" hangingPunct="1"/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4 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: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3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,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4</a:t>
            </a:r>
          </a:p>
          <a:p>
            <a:pPr algn="l" eaLnBrk="1" hangingPunct="1"/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5 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: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4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,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5</a:t>
            </a:r>
          </a:p>
          <a:p>
            <a:pPr algn="l" eaLnBrk="1" hangingPunct="1"/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6 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: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5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,   V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1</a:t>
            </a:r>
            <a:endParaRPr lang="tr-TR" altLang="tr-TR" sz="1600" b="1" i="1">
              <a:solidFill>
                <a:schemeClr val="tx2"/>
              </a:solidFill>
              <a:latin typeface="Arial" charset="0"/>
            </a:endParaRPr>
          </a:p>
          <a:p>
            <a:pPr algn="l" eaLnBrk="1" hangingPunct="1"/>
            <a:endParaRPr lang="en-US" altLang="tr-TR" sz="1800" b="1" i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631" name="Text Box 36"/>
          <p:cNvSpPr txBox="1">
            <a:spLocks noChangeArrowheads="1"/>
          </p:cNvSpPr>
          <p:nvPr/>
        </p:nvSpPr>
        <p:spPr bwMode="auto">
          <a:xfrm>
            <a:off x="4634089" y="1780753"/>
            <a:ext cx="1984022" cy="584775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dirty="0">
                <a:solidFill>
                  <a:srgbClr val="FF0000"/>
                </a:solidFill>
                <a:latin typeface="Arial" charset="0"/>
              </a:rPr>
              <a:t>POLİGON-YÜZEY TABLOSU</a:t>
            </a:r>
            <a:endParaRPr lang="en-US" altLang="tr-TR" sz="16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6632" name="Text Box 37"/>
          <p:cNvSpPr txBox="1">
            <a:spLocks noChangeArrowheads="1"/>
          </p:cNvSpPr>
          <p:nvPr/>
        </p:nvSpPr>
        <p:spPr bwMode="auto">
          <a:xfrm>
            <a:off x="4634089" y="2412096"/>
            <a:ext cx="1984022" cy="590550"/>
          </a:xfrm>
          <a:prstGeom prst="rect">
            <a:avLst/>
          </a:prstGeom>
          <a:noFill/>
          <a:ln w="9525">
            <a:solidFill>
              <a:schemeClr val="hlink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S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1 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:   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1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,  E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2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,  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3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 </a:t>
            </a:r>
            <a:endParaRPr lang="tr-TR" altLang="tr-TR" sz="1600" b="1" i="1" baseline="-25000">
              <a:solidFill>
                <a:schemeClr val="tx2"/>
              </a:solidFill>
              <a:latin typeface="Arial" charset="0"/>
            </a:endParaRPr>
          </a:p>
          <a:p>
            <a:pPr algn="l" eaLnBrk="1" hangingPunct="1"/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S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2 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:   E 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3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,  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4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, 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5</a:t>
            </a: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, 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6</a:t>
            </a:r>
            <a:endParaRPr lang="tr-TR" altLang="tr-TR" sz="1600" b="1" i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633" name="Line 38"/>
          <p:cNvSpPr>
            <a:spLocks noChangeShapeType="1"/>
          </p:cNvSpPr>
          <p:nvPr/>
        </p:nvSpPr>
        <p:spPr bwMode="auto">
          <a:xfrm flipV="1">
            <a:off x="4570589" y="3459163"/>
            <a:ext cx="2432756" cy="208915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4" name="Line 39"/>
          <p:cNvSpPr>
            <a:spLocks noChangeShapeType="1"/>
          </p:cNvSpPr>
          <p:nvPr/>
        </p:nvSpPr>
        <p:spPr bwMode="auto">
          <a:xfrm flipV="1">
            <a:off x="4570590" y="5114925"/>
            <a:ext cx="1600200" cy="4333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5" name="Line 40"/>
          <p:cNvSpPr>
            <a:spLocks noChangeShapeType="1"/>
          </p:cNvSpPr>
          <p:nvPr/>
        </p:nvSpPr>
        <p:spPr bwMode="auto">
          <a:xfrm>
            <a:off x="6170789" y="5114925"/>
            <a:ext cx="959556" cy="6492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6" name="Line 41"/>
          <p:cNvSpPr>
            <a:spLocks noChangeShapeType="1"/>
          </p:cNvSpPr>
          <p:nvPr/>
        </p:nvSpPr>
        <p:spPr bwMode="auto">
          <a:xfrm flipV="1">
            <a:off x="7130346" y="4899025"/>
            <a:ext cx="448733" cy="8651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7" name="Line 42"/>
          <p:cNvSpPr>
            <a:spLocks noChangeShapeType="1"/>
          </p:cNvSpPr>
          <p:nvPr/>
        </p:nvSpPr>
        <p:spPr bwMode="auto">
          <a:xfrm>
            <a:off x="7003345" y="3459163"/>
            <a:ext cx="575733" cy="14398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8" name="Line 43"/>
          <p:cNvSpPr>
            <a:spLocks noChangeShapeType="1"/>
          </p:cNvSpPr>
          <p:nvPr/>
        </p:nvSpPr>
        <p:spPr bwMode="auto">
          <a:xfrm flipV="1">
            <a:off x="6170790" y="3459163"/>
            <a:ext cx="832556" cy="1655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639" name="Text Box 44"/>
          <p:cNvSpPr txBox="1">
            <a:spLocks noChangeArrowheads="1"/>
          </p:cNvSpPr>
          <p:nvPr/>
        </p:nvSpPr>
        <p:spPr bwMode="auto">
          <a:xfrm>
            <a:off x="5530145" y="4035425"/>
            <a:ext cx="3838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1</a:t>
            </a:r>
            <a:endParaRPr lang="en-US" altLang="tr-TR" sz="1600" b="1" i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640" name="Text Box 45"/>
          <p:cNvSpPr txBox="1">
            <a:spLocks noChangeArrowheads="1"/>
          </p:cNvSpPr>
          <p:nvPr/>
        </p:nvSpPr>
        <p:spPr bwMode="auto">
          <a:xfrm>
            <a:off x="5771444" y="4540250"/>
            <a:ext cx="63923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latin typeface="Arial" charset="0"/>
              </a:rPr>
              <a:t>S</a:t>
            </a:r>
            <a:r>
              <a:rPr lang="tr-TR" altLang="tr-TR" sz="1600" b="1" i="1" baseline="-25000">
                <a:latin typeface="Arial" charset="0"/>
              </a:rPr>
              <a:t>1</a:t>
            </a:r>
            <a:endParaRPr lang="en-US" altLang="tr-TR" sz="1600" b="1" i="1">
              <a:latin typeface="Arial" charset="0"/>
            </a:endParaRPr>
          </a:p>
        </p:txBody>
      </p:sp>
      <p:sp>
        <p:nvSpPr>
          <p:cNvPr id="26641" name="Text Box 46"/>
          <p:cNvSpPr txBox="1">
            <a:spLocks noChangeArrowheads="1"/>
          </p:cNvSpPr>
          <p:nvPr/>
        </p:nvSpPr>
        <p:spPr bwMode="auto">
          <a:xfrm>
            <a:off x="6735234" y="4611688"/>
            <a:ext cx="63923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latin typeface="Arial" charset="0"/>
              </a:rPr>
              <a:t>S</a:t>
            </a:r>
            <a:r>
              <a:rPr lang="tr-TR" altLang="tr-TR" sz="1600" b="1" i="1" baseline="-25000">
                <a:latin typeface="Arial" charset="0"/>
              </a:rPr>
              <a:t>2</a:t>
            </a:r>
            <a:endParaRPr lang="en-US" altLang="tr-TR" sz="1600" b="1" i="1">
              <a:latin typeface="Arial" charset="0"/>
            </a:endParaRPr>
          </a:p>
        </p:txBody>
      </p:sp>
      <p:sp>
        <p:nvSpPr>
          <p:cNvPr id="26642" name="Text Box 47"/>
          <p:cNvSpPr txBox="1">
            <a:spLocks noChangeArrowheads="1"/>
          </p:cNvSpPr>
          <p:nvPr/>
        </p:nvSpPr>
        <p:spPr bwMode="auto">
          <a:xfrm>
            <a:off x="4378679" y="5691188"/>
            <a:ext cx="63923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latin typeface="Arial" charset="0"/>
              </a:rPr>
              <a:t>V</a:t>
            </a:r>
            <a:r>
              <a:rPr lang="tr-TR" altLang="tr-TR" sz="1600" b="1" i="1" baseline="-25000">
                <a:latin typeface="Arial" charset="0"/>
              </a:rPr>
              <a:t>2</a:t>
            </a:r>
            <a:endParaRPr lang="en-US" altLang="tr-TR" sz="1600" b="1" i="1">
              <a:latin typeface="Arial" charset="0"/>
            </a:endParaRPr>
          </a:p>
        </p:txBody>
      </p:sp>
      <p:sp>
        <p:nvSpPr>
          <p:cNvPr id="26643" name="Text Box 48"/>
          <p:cNvSpPr txBox="1">
            <a:spLocks noChangeArrowheads="1"/>
          </p:cNvSpPr>
          <p:nvPr/>
        </p:nvSpPr>
        <p:spPr bwMode="auto">
          <a:xfrm>
            <a:off x="7642578" y="4756150"/>
            <a:ext cx="63923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latin typeface="Arial" charset="0"/>
              </a:rPr>
              <a:t>V</a:t>
            </a:r>
            <a:r>
              <a:rPr lang="tr-TR" altLang="tr-TR" sz="1600" b="1" i="1" baseline="-25000">
                <a:latin typeface="Arial" charset="0"/>
              </a:rPr>
              <a:t>5</a:t>
            </a:r>
            <a:endParaRPr lang="en-US" altLang="tr-TR" sz="1600" b="1" i="1">
              <a:latin typeface="Arial" charset="0"/>
            </a:endParaRPr>
          </a:p>
        </p:txBody>
      </p:sp>
      <p:sp>
        <p:nvSpPr>
          <p:cNvPr id="26644" name="Text Box 49"/>
          <p:cNvSpPr txBox="1">
            <a:spLocks noChangeArrowheads="1"/>
          </p:cNvSpPr>
          <p:nvPr/>
        </p:nvSpPr>
        <p:spPr bwMode="auto">
          <a:xfrm>
            <a:off x="6841067" y="3027363"/>
            <a:ext cx="63923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latin typeface="Arial" charset="0"/>
              </a:rPr>
              <a:t>V</a:t>
            </a:r>
            <a:r>
              <a:rPr lang="tr-TR" altLang="tr-TR" sz="1600" b="1" i="1" baseline="-25000">
                <a:latin typeface="Arial" charset="0"/>
              </a:rPr>
              <a:t>1</a:t>
            </a:r>
            <a:endParaRPr lang="en-US" altLang="tr-TR" sz="1600" b="1" i="1">
              <a:latin typeface="Arial" charset="0"/>
            </a:endParaRPr>
          </a:p>
        </p:txBody>
      </p:sp>
      <p:sp>
        <p:nvSpPr>
          <p:cNvPr id="26645" name="Text Box 50"/>
          <p:cNvSpPr txBox="1">
            <a:spLocks noChangeArrowheads="1"/>
          </p:cNvSpPr>
          <p:nvPr/>
        </p:nvSpPr>
        <p:spPr bwMode="auto">
          <a:xfrm>
            <a:off x="6012745" y="5183188"/>
            <a:ext cx="63923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latin typeface="Arial" charset="0"/>
              </a:rPr>
              <a:t>V</a:t>
            </a:r>
            <a:r>
              <a:rPr lang="tr-TR" altLang="tr-TR" sz="1600" b="1" i="1" baseline="-25000">
                <a:latin typeface="Arial" charset="0"/>
              </a:rPr>
              <a:t>3</a:t>
            </a:r>
            <a:endParaRPr lang="en-US" altLang="tr-TR" sz="1600" b="1" i="1">
              <a:latin typeface="Arial" charset="0"/>
            </a:endParaRPr>
          </a:p>
        </p:txBody>
      </p:sp>
      <p:sp>
        <p:nvSpPr>
          <p:cNvPr id="26646" name="Text Box 51"/>
          <p:cNvSpPr txBox="1">
            <a:spLocks noChangeArrowheads="1"/>
          </p:cNvSpPr>
          <p:nvPr/>
        </p:nvSpPr>
        <p:spPr bwMode="auto">
          <a:xfrm>
            <a:off x="6983590" y="5835650"/>
            <a:ext cx="63923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latin typeface="Arial" charset="0"/>
              </a:rPr>
              <a:t>V</a:t>
            </a:r>
            <a:r>
              <a:rPr lang="tr-TR" altLang="tr-TR" sz="1600" b="1" i="1" baseline="-25000">
                <a:latin typeface="Arial" charset="0"/>
              </a:rPr>
              <a:t>4</a:t>
            </a:r>
            <a:endParaRPr lang="en-US" altLang="tr-TR" sz="1600" b="1" i="1">
              <a:latin typeface="Arial" charset="0"/>
            </a:endParaRPr>
          </a:p>
        </p:txBody>
      </p:sp>
      <p:sp>
        <p:nvSpPr>
          <p:cNvPr id="26647" name="Text Box 52"/>
          <p:cNvSpPr txBox="1">
            <a:spLocks noChangeArrowheads="1"/>
          </p:cNvSpPr>
          <p:nvPr/>
        </p:nvSpPr>
        <p:spPr bwMode="auto">
          <a:xfrm>
            <a:off x="5338234" y="5259388"/>
            <a:ext cx="3838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rgbClr val="009900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rgbClr val="009900"/>
                </a:solidFill>
                <a:latin typeface="Arial" charset="0"/>
              </a:rPr>
              <a:t>2</a:t>
            </a:r>
            <a:endParaRPr lang="en-US" altLang="tr-TR" sz="1600" b="1" i="1">
              <a:solidFill>
                <a:srgbClr val="009900"/>
              </a:solidFill>
              <a:latin typeface="Arial" charset="0"/>
            </a:endParaRPr>
          </a:p>
        </p:txBody>
      </p:sp>
      <p:sp>
        <p:nvSpPr>
          <p:cNvPr id="26648" name="Text Box 53"/>
          <p:cNvSpPr txBox="1">
            <a:spLocks noChangeArrowheads="1"/>
          </p:cNvSpPr>
          <p:nvPr/>
        </p:nvSpPr>
        <p:spPr bwMode="auto">
          <a:xfrm>
            <a:off x="5338234" y="5259388"/>
            <a:ext cx="3838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2</a:t>
            </a:r>
            <a:endParaRPr lang="en-US" altLang="tr-TR" sz="1600" b="1" i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649" name="Text Box 54"/>
          <p:cNvSpPr txBox="1">
            <a:spLocks noChangeArrowheads="1"/>
          </p:cNvSpPr>
          <p:nvPr/>
        </p:nvSpPr>
        <p:spPr bwMode="auto">
          <a:xfrm>
            <a:off x="6362701" y="5353050"/>
            <a:ext cx="3838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4</a:t>
            </a:r>
            <a:endParaRPr lang="en-US" altLang="tr-TR" sz="1600" b="1" i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650" name="Text Box 55"/>
          <p:cNvSpPr txBox="1">
            <a:spLocks noChangeArrowheads="1"/>
          </p:cNvSpPr>
          <p:nvPr/>
        </p:nvSpPr>
        <p:spPr bwMode="auto">
          <a:xfrm>
            <a:off x="7240412" y="5332413"/>
            <a:ext cx="3838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5</a:t>
            </a:r>
            <a:endParaRPr lang="en-US" altLang="tr-TR" sz="1600" b="1" i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651" name="Text Box 56"/>
          <p:cNvSpPr txBox="1">
            <a:spLocks noChangeArrowheads="1"/>
          </p:cNvSpPr>
          <p:nvPr/>
        </p:nvSpPr>
        <p:spPr bwMode="auto">
          <a:xfrm>
            <a:off x="7195256" y="3819525"/>
            <a:ext cx="3838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6</a:t>
            </a:r>
            <a:endParaRPr lang="en-US" altLang="tr-TR" sz="1600" b="1" i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26652" name="Text Box 57"/>
          <p:cNvSpPr txBox="1">
            <a:spLocks noChangeArrowheads="1"/>
          </p:cNvSpPr>
          <p:nvPr/>
        </p:nvSpPr>
        <p:spPr bwMode="auto">
          <a:xfrm>
            <a:off x="6231467" y="4086225"/>
            <a:ext cx="38382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1600" b="1" i="1">
                <a:solidFill>
                  <a:schemeClr val="tx2"/>
                </a:solidFill>
                <a:latin typeface="Arial" charset="0"/>
              </a:rPr>
              <a:t>E</a:t>
            </a:r>
            <a:r>
              <a:rPr lang="tr-TR" altLang="tr-TR" sz="1600" b="1" i="1" baseline="-25000">
                <a:solidFill>
                  <a:schemeClr val="tx2"/>
                </a:solidFill>
                <a:latin typeface="Arial" charset="0"/>
              </a:rPr>
              <a:t>3</a:t>
            </a:r>
            <a:endParaRPr lang="en-US" altLang="tr-TR" sz="1600" b="1" i="1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74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Köşe (</a:t>
            </a:r>
            <a:r>
              <a:rPr lang="tr-TR" altLang="tr-TR" dirty="0" err="1"/>
              <a:t>Vertex</a:t>
            </a:r>
            <a:r>
              <a:rPr lang="tr-TR" altLang="tr-TR" dirty="0"/>
              <a:t>) Dizileri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68760"/>
            <a:ext cx="7147520" cy="520824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tr-TR" sz="1600" dirty="0">
                <a:latin typeface="Lucida Console" panose="020B0609040504020204" pitchFamily="49" charset="0"/>
              </a:rPr>
              <a:t>float[][] </a:t>
            </a:r>
            <a:r>
              <a:rPr lang="en-US" altLang="tr-TR" sz="1600" dirty="0" err="1">
                <a:latin typeface="Lucida Console" panose="020B0609040504020204" pitchFamily="49" charset="0"/>
              </a:rPr>
              <a:t>pt</a:t>
            </a:r>
            <a:r>
              <a:rPr lang="en-US" altLang="tr-TR" sz="1600" dirty="0">
                <a:latin typeface="Lucida Console" panose="020B0609040504020204" pitchFamily="49" charset="0"/>
              </a:rPr>
              <a:t> = {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tr-TR" sz="1600" dirty="0">
                <a:latin typeface="Lucida Console" panose="020B0609040504020204" pitchFamily="49" charset="0"/>
              </a:rPr>
              <a:t>   new float[] {-1,-1,-1}, new float[] {-1,</a:t>
            </a:r>
            <a:r>
              <a:rPr lang="tr-TR" altLang="tr-TR" sz="1600" dirty="0">
                <a:latin typeface="Lucida Console" panose="020B0609040504020204" pitchFamily="49" charset="0"/>
              </a:rPr>
              <a:t> </a:t>
            </a:r>
            <a:r>
              <a:rPr lang="en-US" altLang="tr-TR" sz="1600" dirty="0">
                <a:latin typeface="Lucida Console" panose="020B0609040504020204" pitchFamily="49" charset="0"/>
              </a:rPr>
              <a:t>1,-1},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tr-TR" sz="1600" dirty="0">
                <a:latin typeface="Lucida Console" panose="020B0609040504020204" pitchFamily="49" charset="0"/>
              </a:rPr>
              <a:t>   new float[] { 1,-1,-1}, new float[] { 1, 1,-1},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tr-TR" sz="1600" dirty="0">
                <a:latin typeface="Lucida Console" panose="020B0609040504020204" pitchFamily="49" charset="0"/>
              </a:rPr>
              <a:t>   new float[] {-1,-1, 1}, new float[] {-1, 1, 1},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tr-TR" sz="1600" dirty="0">
                <a:latin typeface="Lucida Console" panose="020B0609040504020204" pitchFamily="49" charset="0"/>
              </a:rPr>
              <a:t>   new float[] { 1,-1, 1}, new float[] { 1, 1, 1}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US" altLang="tr-TR" sz="1600" dirty="0">
                <a:latin typeface="Lucida Console" panose="020B0609040504020204" pitchFamily="49" charset="0"/>
              </a:rPr>
              <a:t>};</a:t>
            </a: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public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void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quad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(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int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n1,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int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n2,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int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n3,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int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n4) </a:t>
            </a:r>
            <a:br>
              <a:rPr lang="tr-TR" altLang="tr-TR" sz="1600" b="0" i="0" dirty="0">
                <a:effectLst/>
                <a:latin typeface="Lucida Console" panose="020B0609040504020204" pitchFamily="49" charset="0"/>
              </a:rPr>
            </a:b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{</a:t>
            </a:r>
            <a:br>
              <a:rPr lang="tr-TR" altLang="tr-TR" sz="1600" b="0" i="0" dirty="0">
                <a:effectLst/>
                <a:latin typeface="Lucida Console" panose="020B0609040504020204" pitchFamily="49" charset="0"/>
              </a:rPr>
            </a:b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  </a:t>
            </a:r>
            <a:r>
              <a:rPr lang="tr-TR" altLang="tr-TR" sz="1600" dirty="0" err="1">
                <a:latin typeface="Lucida Console" panose="020B0609040504020204" pitchFamily="49" charset="0"/>
              </a:rPr>
              <a:t>GL.Begin</a:t>
            </a:r>
            <a:r>
              <a:rPr lang="tr-TR" altLang="tr-TR" sz="1600" dirty="0">
                <a:latin typeface="Lucida Console" panose="020B0609040504020204" pitchFamily="49" charset="0"/>
              </a:rPr>
              <a:t>(GL._LINE_LOOP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);</a:t>
            </a:r>
            <a:br>
              <a:rPr lang="tr-TR" altLang="tr-TR" sz="1600" b="0" i="0" dirty="0">
                <a:effectLst/>
                <a:latin typeface="Lucida Console" panose="020B0609040504020204" pitchFamily="49" charset="0"/>
              </a:rPr>
            </a:b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     </a:t>
            </a:r>
            <a:r>
              <a:rPr lang="tr-TR" altLang="tr-TR" sz="1600" dirty="0">
                <a:latin typeface="Lucida Console" panose="020B0609040504020204" pitchFamily="49" charset="0"/>
              </a:rPr>
              <a:t>GL.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Vertex3(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pt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[ n1 ] ); </a:t>
            </a:r>
            <a:br>
              <a:rPr lang="tr-TR" altLang="tr-TR" sz="1600" b="0" i="0" dirty="0">
                <a:effectLst/>
                <a:latin typeface="Lucida Console" panose="020B0609040504020204" pitchFamily="49" charset="0"/>
              </a:rPr>
            </a:b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     </a:t>
            </a:r>
            <a:r>
              <a:rPr lang="tr-TR" altLang="tr-TR" sz="1600" dirty="0">
                <a:latin typeface="Lucida Console" panose="020B0609040504020204" pitchFamily="49" charset="0"/>
              </a:rPr>
              <a:t>GL.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Vertex3(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pt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[ n2 ] );</a:t>
            </a:r>
            <a:br>
              <a:rPr lang="tr-TR" altLang="tr-TR" sz="1600" b="0" i="0" dirty="0">
                <a:effectLst/>
                <a:latin typeface="Lucida Console" panose="020B0609040504020204" pitchFamily="49" charset="0"/>
              </a:rPr>
            </a:b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     </a:t>
            </a:r>
            <a:r>
              <a:rPr lang="tr-TR" altLang="tr-TR" sz="1600" dirty="0">
                <a:latin typeface="Lucida Console" panose="020B0609040504020204" pitchFamily="49" charset="0"/>
              </a:rPr>
              <a:t>GL.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Vertex3(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pt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[ n3 ] ); </a:t>
            </a:r>
            <a:br>
              <a:rPr lang="tr-TR" altLang="tr-TR" sz="1600" b="0" i="0" dirty="0">
                <a:effectLst/>
                <a:latin typeface="Lucida Console" panose="020B0609040504020204" pitchFamily="49" charset="0"/>
              </a:rPr>
            </a:b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     </a:t>
            </a:r>
            <a:r>
              <a:rPr lang="tr-TR" altLang="tr-TR" sz="1600" dirty="0">
                <a:latin typeface="Lucida Console" panose="020B0609040504020204" pitchFamily="49" charset="0"/>
              </a:rPr>
              <a:t>GL.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Vertex3(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pt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[ n4 ] );</a:t>
            </a:r>
            <a:br>
              <a:rPr lang="tr-TR" altLang="tr-TR" sz="1600" b="0" i="0" dirty="0">
                <a:effectLst/>
                <a:latin typeface="Lucida Console" panose="020B0609040504020204" pitchFamily="49" charset="0"/>
              </a:rPr>
            </a:b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 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GL.End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();</a:t>
            </a:r>
            <a:br>
              <a:rPr lang="tr-TR" altLang="tr-TR" sz="1600" b="0" i="0" dirty="0">
                <a:effectLst/>
                <a:latin typeface="Lucida Console" panose="020B0609040504020204" pitchFamily="49" charset="0"/>
              </a:rPr>
            </a:b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}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tr-TR" altLang="tr-TR" sz="16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tr-TR" altLang="tr-TR" sz="1600" dirty="0" err="1">
                <a:latin typeface="Lucida Console" panose="020B0609040504020204" pitchFamily="49" charset="0"/>
              </a:rPr>
              <a:t>public</a:t>
            </a:r>
            <a:r>
              <a:rPr lang="tr-TR" altLang="tr-TR" sz="1600" dirty="0">
                <a:latin typeface="Lucida Console" panose="020B0609040504020204" pitchFamily="49" charset="0"/>
              </a:rPr>
              <a:t> </a:t>
            </a:r>
            <a:r>
              <a:rPr lang="tr-TR" altLang="tr-TR" sz="1600" dirty="0" err="1">
                <a:latin typeface="Lucida Console" panose="020B0609040504020204" pitchFamily="49" charset="0"/>
              </a:rPr>
              <a:t>void</a:t>
            </a:r>
            <a:r>
              <a:rPr lang="tr-TR" altLang="tr-TR" sz="1600" dirty="0">
                <a:latin typeface="Lucida Console" panose="020B0609040504020204" pitchFamily="49" charset="0"/>
              </a:rPr>
              <a:t>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cube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() {</a:t>
            </a:r>
            <a:br>
              <a:rPr lang="tr-TR" altLang="tr-TR" sz="1600" b="0" i="0" dirty="0">
                <a:effectLst/>
                <a:latin typeface="Lucida Console" panose="020B0609040504020204" pitchFamily="49" charset="0"/>
              </a:rPr>
            </a:b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 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quad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( 6,2,3,7 );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quad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( 5,1,0,4 );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quad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( 7,3,1,5 ); </a:t>
            </a:r>
            <a:br>
              <a:rPr lang="tr-TR" altLang="tr-TR" sz="1600" b="0" i="0" dirty="0">
                <a:effectLst/>
                <a:latin typeface="Lucida Console" panose="020B0609040504020204" pitchFamily="49" charset="0"/>
              </a:rPr>
            </a:b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  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quad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( 4,0,2,6 );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quad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( 2,0,1,3 ); </a:t>
            </a:r>
            <a:r>
              <a:rPr lang="tr-TR" altLang="tr-TR" sz="1600" b="0" i="0" dirty="0" err="1">
                <a:effectLst/>
                <a:latin typeface="Lucida Console" panose="020B0609040504020204" pitchFamily="49" charset="0"/>
              </a:rPr>
              <a:t>quad</a:t>
            </a: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( 7,5,4,6 );</a:t>
            </a:r>
            <a:br>
              <a:rPr lang="tr-TR" altLang="tr-TR" sz="1600" b="0" i="0" dirty="0">
                <a:effectLst/>
                <a:latin typeface="Lucida Console" panose="020B0609040504020204" pitchFamily="49" charset="0"/>
              </a:rPr>
            </a:br>
            <a:r>
              <a:rPr lang="tr-TR" altLang="tr-TR" sz="1600" b="0" i="0" dirty="0">
                <a:effectLst/>
                <a:latin typeface="Lucida Console" panose="020B0609040504020204" pitchFamily="49" charset="0"/>
              </a:rPr>
              <a:t>}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621624" y="3297560"/>
            <a:ext cx="1620000" cy="162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7095757" y="2687960"/>
            <a:ext cx="1620000" cy="1620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7056247" y="3957960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0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8769950" y="395327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1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6497447" y="496284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2</a:t>
            </a:r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8211150" y="4958160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3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6920780" y="2281560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4</a:t>
            </a:r>
          </a:p>
        </p:txBody>
      </p:sp>
      <p:sp>
        <p:nvSpPr>
          <p:cNvPr id="27659" name="Text Box 11"/>
          <p:cNvSpPr txBox="1">
            <a:spLocks noChangeArrowheads="1"/>
          </p:cNvSpPr>
          <p:nvPr/>
        </p:nvSpPr>
        <p:spPr bwMode="auto">
          <a:xfrm>
            <a:off x="8706492" y="2276872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 dirty="0"/>
              <a:t>5</a:t>
            </a:r>
          </a:p>
        </p:txBody>
      </p:sp>
      <p:sp>
        <p:nvSpPr>
          <p:cNvPr id="27660" name="Text Box 12"/>
          <p:cNvSpPr txBox="1">
            <a:spLocks noChangeArrowheads="1"/>
          </p:cNvSpPr>
          <p:nvPr/>
        </p:nvSpPr>
        <p:spPr bwMode="auto">
          <a:xfrm>
            <a:off x="6361980" y="3286448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6</a:t>
            </a:r>
          </a:p>
        </p:txBody>
      </p:sp>
      <p:sp>
        <p:nvSpPr>
          <p:cNvPr id="27661" name="Text Box 13"/>
          <p:cNvSpPr txBox="1">
            <a:spLocks noChangeArrowheads="1"/>
          </p:cNvSpPr>
          <p:nvPr/>
        </p:nvSpPr>
        <p:spPr bwMode="auto">
          <a:xfrm>
            <a:off x="8258450" y="3235151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7</a:t>
            </a:r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 flipH="1">
            <a:off x="6621625" y="2687960"/>
            <a:ext cx="474133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 flipH="1">
            <a:off x="8232281" y="2687960"/>
            <a:ext cx="474133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 flipH="1">
            <a:off x="6621625" y="4311608"/>
            <a:ext cx="474133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 flipH="1">
            <a:off x="8249865" y="4285232"/>
            <a:ext cx="474133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2840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Yüzey Eşitlikleri</a:t>
            </a:r>
            <a:endParaRPr lang="en-US" altLang="tr-TR" dirty="0"/>
          </a:p>
        </p:txBody>
      </p:sp>
      <p:pic>
        <p:nvPicPr>
          <p:cNvPr id="28677" name="Picture 6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48000"/>
            <a:ext cx="35433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Line 8"/>
          <p:cNvSpPr>
            <a:spLocks noChangeShapeType="1"/>
          </p:cNvSpPr>
          <p:nvPr/>
        </p:nvSpPr>
        <p:spPr bwMode="auto">
          <a:xfrm flipH="1">
            <a:off x="6333067" y="2438400"/>
            <a:ext cx="1016000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680" name="Line 9"/>
          <p:cNvSpPr>
            <a:spLocks noChangeShapeType="1"/>
          </p:cNvSpPr>
          <p:nvPr/>
        </p:nvSpPr>
        <p:spPr bwMode="auto">
          <a:xfrm>
            <a:off x="7349067" y="2438400"/>
            <a:ext cx="1354667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681" name="Line 10"/>
          <p:cNvSpPr>
            <a:spLocks noChangeShapeType="1"/>
          </p:cNvSpPr>
          <p:nvPr/>
        </p:nvSpPr>
        <p:spPr bwMode="auto">
          <a:xfrm>
            <a:off x="6333067" y="3581400"/>
            <a:ext cx="1693333" cy="1143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682" name="Line 11"/>
          <p:cNvSpPr>
            <a:spLocks noChangeShapeType="1"/>
          </p:cNvSpPr>
          <p:nvPr/>
        </p:nvSpPr>
        <p:spPr bwMode="auto">
          <a:xfrm flipV="1">
            <a:off x="8026400" y="3200400"/>
            <a:ext cx="677333" cy="1524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8683" name="Text Box 12"/>
          <p:cNvSpPr txBox="1">
            <a:spLocks noChangeArrowheads="1"/>
          </p:cNvSpPr>
          <p:nvPr/>
        </p:nvSpPr>
        <p:spPr bwMode="auto">
          <a:xfrm>
            <a:off x="6711244" y="3089275"/>
            <a:ext cx="96776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/>
              <a:t>(x,y,z)</a:t>
            </a:r>
            <a:endParaRPr lang="en-US" altLang="tr-TR" sz="2400"/>
          </a:p>
        </p:txBody>
      </p:sp>
      <p:sp>
        <p:nvSpPr>
          <p:cNvPr id="28684" name="Line 13"/>
          <p:cNvSpPr>
            <a:spLocks noChangeShapeType="1"/>
          </p:cNvSpPr>
          <p:nvPr/>
        </p:nvSpPr>
        <p:spPr bwMode="auto">
          <a:xfrm>
            <a:off x="7484533" y="3429000"/>
            <a:ext cx="338667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 useBgFill="1">
        <p:nvSpPr>
          <p:cNvPr id="28685" name="Oval 14"/>
          <p:cNvSpPr>
            <a:spLocks noChangeArrowheads="1"/>
          </p:cNvSpPr>
          <p:nvPr/>
        </p:nvSpPr>
        <p:spPr bwMode="auto">
          <a:xfrm>
            <a:off x="7811911" y="3644900"/>
            <a:ext cx="67733" cy="76200"/>
          </a:xfrm>
          <a:prstGeom prst="ellipse">
            <a:avLst/>
          </a:prstGeom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" name="TextBox 1"/>
          <p:cNvSpPr txBox="1"/>
          <p:nvPr/>
        </p:nvSpPr>
        <p:spPr>
          <a:xfrm>
            <a:off x="467544" y="1238071"/>
            <a:ext cx="6055056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/>
              <a:t>Yüzey eşitliği:  </a:t>
            </a:r>
            <a:r>
              <a:rPr lang="tr-TR" dirty="0" err="1"/>
              <a:t>Ax+By+Cz+D</a:t>
            </a:r>
            <a:r>
              <a:rPr lang="tr-TR" dirty="0"/>
              <a:t> = 0</a:t>
            </a:r>
          </a:p>
          <a:p>
            <a:r>
              <a:rPr lang="tr-TR" dirty="0"/>
              <a:t>Eğer </a:t>
            </a:r>
            <a:r>
              <a:rPr lang="tr-TR" dirty="0" err="1"/>
              <a:t>Ax+By+Cz+D</a:t>
            </a:r>
            <a:r>
              <a:rPr lang="tr-TR" dirty="0"/>
              <a:t> &lt; 0 ise (</a:t>
            </a:r>
            <a:r>
              <a:rPr lang="tr-TR" dirty="0" err="1"/>
              <a:t>x,y,z</a:t>
            </a:r>
            <a:r>
              <a:rPr lang="tr-TR" dirty="0"/>
              <a:t>) noktası yüzeyin arkasındadır. </a:t>
            </a:r>
          </a:p>
          <a:p>
            <a:r>
              <a:rPr lang="tr-TR" dirty="0"/>
              <a:t>Eğer </a:t>
            </a:r>
            <a:r>
              <a:rPr lang="tr-TR" dirty="0" err="1"/>
              <a:t>Ax+By+Cz+D</a:t>
            </a:r>
            <a:r>
              <a:rPr lang="tr-TR" dirty="0"/>
              <a:t> &gt; 0 ise (</a:t>
            </a:r>
            <a:r>
              <a:rPr lang="tr-TR" dirty="0" err="1"/>
              <a:t>x,y,z</a:t>
            </a:r>
            <a:r>
              <a:rPr lang="tr-TR" dirty="0"/>
              <a:t>) noktası yüzeyin önündedir. </a:t>
            </a:r>
          </a:p>
          <a:p>
            <a:endParaRPr lang="tr-TR" dirty="0"/>
          </a:p>
          <a:p>
            <a:r>
              <a:rPr lang="tr-TR" dirty="0"/>
              <a:t>(A/D)</a:t>
            </a:r>
            <a:r>
              <a:rPr lang="tr-TR" dirty="0" err="1"/>
              <a:t>x</a:t>
            </a:r>
            <a:r>
              <a:rPr lang="tr-TR" baseline="-25000" dirty="0" err="1"/>
              <a:t>k</a:t>
            </a:r>
            <a:r>
              <a:rPr lang="tr-TR" dirty="0"/>
              <a:t> + (B/D)</a:t>
            </a:r>
            <a:r>
              <a:rPr lang="tr-TR" dirty="0" err="1"/>
              <a:t>y</a:t>
            </a:r>
            <a:r>
              <a:rPr lang="tr-TR" baseline="-25000" dirty="0" err="1"/>
              <a:t>k</a:t>
            </a:r>
            <a:r>
              <a:rPr lang="tr-TR" dirty="0"/>
              <a:t> + (C/D)</a:t>
            </a:r>
            <a:r>
              <a:rPr lang="tr-TR" dirty="0" err="1"/>
              <a:t>z</a:t>
            </a:r>
            <a:r>
              <a:rPr lang="tr-TR" baseline="-25000" dirty="0" err="1"/>
              <a:t>k</a:t>
            </a:r>
            <a:r>
              <a:rPr lang="tr-TR" dirty="0"/>
              <a:t> = -1, k=1,2,3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A = y</a:t>
            </a:r>
            <a:r>
              <a:rPr lang="tr-TR" baseline="-25000" dirty="0"/>
              <a:t>1</a:t>
            </a:r>
            <a:r>
              <a:rPr lang="tr-TR" dirty="0"/>
              <a:t>(z</a:t>
            </a:r>
            <a:r>
              <a:rPr lang="tr-TR" baseline="-25000" dirty="0"/>
              <a:t>2 </a:t>
            </a:r>
            <a:r>
              <a:rPr lang="tr-TR" dirty="0"/>
              <a:t>- z</a:t>
            </a:r>
            <a:r>
              <a:rPr lang="tr-TR" baseline="-25000" dirty="0"/>
              <a:t>3</a:t>
            </a:r>
            <a:r>
              <a:rPr lang="tr-TR" dirty="0"/>
              <a:t>) + y</a:t>
            </a:r>
            <a:r>
              <a:rPr lang="tr-TR" baseline="-25000" dirty="0"/>
              <a:t>2</a:t>
            </a:r>
            <a:r>
              <a:rPr lang="tr-TR" dirty="0"/>
              <a:t>(z</a:t>
            </a:r>
            <a:r>
              <a:rPr lang="tr-TR" baseline="-25000" dirty="0"/>
              <a:t>3 </a:t>
            </a:r>
            <a:r>
              <a:rPr lang="tr-TR" dirty="0"/>
              <a:t>- z</a:t>
            </a:r>
            <a:r>
              <a:rPr lang="tr-TR" baseline="-25000" dirty="0"/>
              <a:t>1</a:t>
            </a:r>
            <a:r>
              <a:rPr lang="tr-TR" dirty="0"/>
              <a:t>) + y</a:t>
            </a:r>
            <a:r>
              <a:rPr lang="tr-TR" baseline="-25000" dirty="0"/>
              <a:t>3</a:t>
            </a:r>
            <a:r>
              <a:rPr lang="tr-TR" dirty="0"/>
              <a:t>(z</a:t>
            </a:r>
            <a:r>
              <a:rPr lang="tr-TR" baseline="-25000" dirty="0"/>
              <a:t>1 </a:t>
            </a:r>
            <a:r>
              <a:rPr lang="tr-TR" dirty="0"/>
              <a:t>- z</a:t>
            </a:r>
            <a:r>
              <a:rPr lang="tr-TR" baseline="-25000" dirty="0"/>
              <a:t>2</a:t>
            </a:r>
            <a:r>
              <a:rPr lang="tr-TR" dirty="0"/>
              <a:t>)</a:t>
            </a:r>
          </a:p>
          <a:p>
            <a:r>
              <a:rPr lang="tr-TR" dirty="0"/>
              <a:t>B = z</a:t>
            </a:r>
            <a:r>
              <a:rPr lang="tr-TR" baseline="-25000" dirty="0"/>
              <a:t>1</a:t>
            </a:r>
            <a:r>
              <a:rPr lang="tr-TR" dirty="0"/>
              <a:t>(x</a:t>
            </a:r>
            <a:r>
              <a:rPr lang="tr-TR" baseline="-25000" dirty="0"/>
              <a:t>2 </a:t>
            </a:r>
            <a:r>
              <a:rPr lang="tr-TR" dirty="0"/>
              <a:t>- x</a:t>
            </a:r>
            <a:r>
              <a:rPr lang="tr-TR" baseline="-25000" dirty="0"/>
              <a:t>3</a:t>
            </a:r>
            <a:r>
              <a:rPr lang="tr-TR" dirty="0"/>
              <a:t>) + z</a:t>
            </a:r>
            <a:r>
              <a:rPr lang="tr-TR" baseline="-25000" dirty="0"/>
              <a:t>2</a:t>
            </a:r>
            <a:r>
              <a:rPr lang="tr-TR" dirty="0"/>
              <a:t>(x</a:t>
            </a:r>
            <a:r>
              <a:rPr lang="tr-TR" baseline="-25000" dirty="0"/>
              <a:t>3 </a:t>
            </a:r>
            <a:r>
              <a:rPr lang="tr-TR" dirty="0"/>
              <a:t>- x</a:t>
            </a:r>
            <a:r>
              <a:rPr lang="tr-TR" baseline="-25000" dirty="0"/>
              <a:t>1</a:t>
            </a:r>
            <a:r>
              <a:rPr lang="tr-TR" dirty="0"/>
              <a:t>) + z</a:t>
            </a:r>
            <a:r>
              <a:rPr lang="tr-TR" baseline="-25000" dirty="0"/>
              <a:t>3</a:t>
            </a:r>
            <a:r>
              <a:rPr lang="tr-TR" dirty="0"/>
              <a:t>(x</a:t>
            </a:r>
            <a:r>
              <a:rPr lang="tr-TR" baseline="-25000" dirty="0"/>
              <a:t>1 </a:t>
            </a:r>
            <a:r>
              <a:rPr lang="tr-TR" dirty="0"/>
              <a:t>- x</a:t>
            </a:r>
            <a:r>
              <a:rPr lang="tr-TR" baseline="-25000" dirty="0"/>
              <a:t>2</a:t>
            </a:r>
            <a:r>
              <a:rPr lang="tr-TR" dirty="0"/>
              <a:t>)</a:t>
            </a:r>
          </a:p>
          <a:p>
            <a:r>
              <a:rPr lang="tr-TR" dirty="0"/>
              <a:t>C = x</a:t>
            </a:r>
            <a:r>
              <a:rPr lang="tr-TR" baseline="-25000" dirty="0"/>
              <a:t>1</a:t>
            </a:r>
            <a:r>
              <a:rPr lang="tr-TR" dirty="0"/>
              <a:t>(y</a:t>
            </a:r>
            <a:r>
              <a:rPr lang="tr-TR" baseline="-25000" dirty="0"/>
              <a:t>2 </a:t>
            </a:r>
            <a:r>
              <a:rPr lang="tr-TR" dirty="0"/>
              <a:t>- y</a:t>
            </a:r>
            <a:r>
              <a:rPr lang="tr-TR" baseline="-25000" dirty="0"/>
              <a:t>3</a:t>
            </a:r>
            <a:r>
              <a:rPr lang="tr-TR" dirty="0"/>
              <a:t>) + x</a:t>
            </a:r>
            <a:r>
              <a:rPr lang="tr-TR" baseline="-25000" dirty="0"/>
              <a:t>2</a:t>
            </a:r>
            <a:r>
              <a:rPr lang="tr-TR" dirty="0"/>
              <a:t>(y</a:t>
            </a:r>
            <a:r>
              <a:rPr lang="tr-TR" baseline="-25000" dirty="0"/>
              <a:t>3 </a:t>
            </a:r>
            <a:r>
              <a:rPr lang="tr-TR" dirty="0"/>
              <a:t>- y</a:t>
            </a:r>
            <a:r>
              <a:rPr lang="tr-TR" baseline="-25000" dirty="0"/>
              <a:t>1</a:t>
            </a:r>
            <a:r>
              <a:rPr lang="tr-TR" dirty="0"/>
              <a:t>) + x</a:t>
            </a:r>
            <a:r>
              <a:rPr lang="tr-TR" baseline="-25000" dirty="0"/>
              <a:t>3</a:t>
            </a:r>
            <a:r>
              <a:rPr lang="tr-TR" dirty="0"/>
              <a:t>(y</a:t>
            </a:r>
            <a:r>
              <a:rPr lang="tr-TR" baseline="-25000" dirty="0"/>
              <a:t>1 </a:t>
            </a:r>
            <a:r>
              <a:rPr lang="tr-TR" dirty="0"/>
              <a:t>- y</a:t>
            </a:r>
            <a:r>
              <a:rPr lang="tr-TR" baseline="-25000" dirty="0"/>
              <a:t>2</a:t>
            </a:r>
            <a:r>
              <a:rPr lang="tr-TR" dirty="0"/>
              <a:t>)</a:t>
            </a:r>
          </a:p>
          <a:p>
            <a:r>
              <a:rPr lang="tr-TR" dirty="0"/>
              <a:t>D = - x</a:t>
            </a:r>
            <a:r>
              <a:rPr lang="tr-TR" baseline="-25000" dirty="0"/>
              <a:t>1</a:t>
            </a:r>
            <a:r>
              <a:rPr lang="tr-TR" dirty="0"/>
              <a:t>(y</a:t>
            </a:r>
            <a:r>
              <a:rPr lang="tr-TR" baseline="-25000" dirty="0"/>
              <a:t>2</a:t>
            </a:r>
            <a:r>
              <a:rPr lang="tr-TR" dirty="0"/>
              <a:t>z</a:t>
            </a:r>
            <a:r>
              <a:rPr lang="tr-TR" baseline="-25000" dirty="0"/>
              <a:t>3</a:t>
            </a:r>
            <a:r>
              <a:rPr lang="tr-TR" dirty="0"/>
              <a:t> – y</a:t>
            </a:r>
            <a:r>
              <a:rPr lang="tr-TR" baseline="-25000" dirty="0"/>
              <a:t>3</a:t>
            </a:r>
            <a:r>
              <a:rPr lang="tr-TR" dirty="0"/>
              <a:t>z</a:t>
            </a:r>
            <a:r>
              <a:rPr lang="tr-TR" baseline="-25000" dirty="0"/>
              <a:t>2</a:t>
            </a:r>
            <a:r>
              <a:rPr lang="tr-TR" dirty="0"/>
              <a:t>) – x</a:t>
            </a:r>
            <a:r>
              <a:rPr lang="tr-TR" baseline="-25000" dirty="0"/>
              <a:t>2</a:t>
            </a:r>
            <a:r>
              <a:rPr lang="tr-TR" dirty="0"/>
              <a:t>(y</a:t>
            </a:r>
            <a:r>
              <a:rPr lang="tr-TR" baseline="-25000" dirty="0"/>
              <a:t>3</a:t>
            </a:r>
            <a:r>
              <a:rPr lang="tr-TR" dirty="0"/>
              <a:t>z</a:t>
            </a:r>
            <a:r>
              <a:rPr lang="tr-TR" baseline="-25000" dirty="0"/>
              <a:t>1</a:t>
            </a:r>
            <a:r>
              <a:rPr lang="tr-TR" dirty="0"/>
              <a:t> – y</a:t>
            </a:r>
            <a:r>
              <a:rPr lang="tr-TR" baseline="-25000" dirty="0"/>
              <a:t>1</a:t>
            </a:r>
            <a:r>
              <a:rPr lang="tr-TR" dirty="0"/>
              <a:t>z</a:t>
            </a:r>
            <a:r>
              <a:rPr lang="tr-TR" baseline="-25000" dirty="0"/>
              <a:t>3</a:t>
            </a:r>
            <a:r>
              <a:rPr lang="tr-TR" dirty="0"/>
              <a:t>) – x</a:t>
            </a:r>
            <a:r>
              <a:rPr lang="tr-TR" baseline="-25000" dirty="0"/>
              <a:t>3</a:t>
            </a:r>
            <a:r>
              <a:rPr lang="tr-TR" dirty="0"/>
              <a:t>(y</a:t>
            </a:r>
            <a:r>
              <a:rPr lang="tr-TR" baseline="-25000" dirty="0"/>
              <a:t>1</a:t>
            </a:r>
            <a:r>
              <a:rPr lang="tr-TR" dirty="0"/>
              <a:t>z</a:t>
            </a:r>
            <a:r>
              <a:rPr lang="tr-TR" baseline="-25000" dirty="0"/>
              <a:t>2</a:t>
            </a:r>
            <a:r>
              <a:rPr lang="tr-TR" dirty="0"/>
              <a:t> – y</a:t>
            </a:r>
            <a:r>
              <a:rPr lang="tr-TR" baseline="-25000" dirty="0"/>
              <a:t>2</a:t>
            </a:r>
            <a:r>
              <a:rPr lang="tr-TR" dirty="0"/>
              <a:t>z</a:t>
            </a:r>
            <a:r>
              <a:rPr lang="tr-TR" baseline="-25000" dirty="0"/>
              <a:t>1</a:t>
            </a:r>
            <a:r>
              <a:rPr lang="tr-TR" dirty="0"/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976317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Yüzey Normali</a:t>
            </a:r>
            <a:endParaRPr lang="en-US" altLang="tr-TR" dirty="0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tr-TR" dirty="0"/>
              <a:t>Yüzey Eşitliği : </a:t>
            </a:r>
            <a:br>
              <a:rPr lang="tr-TR" dirty="0"/>
            </a:br>
            <a:r>
              <a:rPr lang="tr-TR" dirty="0"/>
              <a:t>	</a:t>
            </a:r>
            <a:r>
              <a:rPr lang="tr-TR" i="0" dirty="0" err="1">
                <a:solidFill>
                  <a:schemeClr val="tx2"/>
                </a:solidFill>
              </a:rPr>
              <a:t>Ax+By+Cz+D</a:t>
            </a:r>
            <a:r>
              <a:rPr lang="tr-TR" i="0" dirty="0">
                <a:solidFill>
                  <a:schemeClr val="tx2"/>
                </a:solidFill>
              </a:rPr>
              <a:t>=0</a:t>
            </a:r>
          </a:p>
          <a:p>
            <a:pPr marL="0" indent="0">
              <a:buFontTx/>
              <a:buNone/>
              <a:defRPr/>
            </a:pPr>
            <a:r>
              <a:rPr lang="tr-TR" i="0" dirty="0">
                <a:solidFill>
                  <a:schemeClr val="tx2"/>
                </a:solidFill>
              </a:rPr>
              <a:t>	N = (V</a:t>
            </a:r>
            <a:r>
              <a:rPr lang="tr-TR" i="0" baseline="-25000" dirty="0">
                <a:solidFill>
                  <a:schemeClr val="tx2"/>
                </a:solidFill>
              </a:rPr>
              <a:t>1</a:t>
            </a:r>
            <a:r>
              <a:rPr lang="tr-TR" i="0" dirty="0">
                <a:solidFill>
                  <a:schemeClr val="tx2"/>
                </a:solidFill>
              </a:rPr>
              <a:t>-V</a:t>
            </a:r>
            <a:r>
              <a:rPr lang="tr-TR" i="0" baseline="-25000" dirty="0">
                <a:solidFill>
                  <a:schemeClr val="tx2"/>
                </a:solidFill>
              </a:rPr>
              <a:t>2</a:t>
            </a:r>
            <a:r>
              <a:rPr lang="tr-TR" i="0" dirty="0">
                <a:solidFill>
                  <a:schemeClr val="tx2"/>
                </a:solidFill>
              </a:rPr>
              <a:t>)x(V</a:t>
            </a:r>
            <a:r>
              <a:rPr lang="tr-TR" i="0" baseline="-25000" dirty="0">
                <a:solidFill>
                  <a:schemeClr val="tx2"/>
                </a:solidFill>
              </a:rPr>
              <a:t>1</a:t>
            </a:r>
            <a:r>
              <a:rPr lang="tr-TR" i="0" dirty="0">
                <a:solidFill>
                  <a:schemeClr val="tx2"/>
                </a:solidFill>
              </a:rPr>
              <a:t>-V</a:t>
            </a:r>
            <a:r>
              <a:rPr lang="tr-TR" i="0" baseline="-25000" dirty="0">
                <a:solidFill>
                  <a:schemeClr val="tx2"/>
                </a:solidFill>
              </a:rPr>
              <a:t>3</a:t>
            </a:r>
            <a:r>
              <a:rPr lang="tr-TR" i="0" dirty="0">
                <a:solidFill>
                  <a:schemeClr val="tx2"/>
                </a:solidFill>
              </a:rPr>
              <a:t>)</a:t>
            </a:r>
            <a:br>
              <a:rPr lang="tr-TR" i="0" dirty="0">
                <a:solidFill>
                  <a:schemeClr val="tx2"/>
                </a:solidFill>
              </a:rPr>
            </a:br>
            <a:r>
              <a:rPr lang="tr-TR" i="0" dirty="0">
                <a:solidFill>
                  <a:schemeClr val="tx2"/>
                </a:solidFill>
              </a:rPr>
              <a:t>	    = [ A  B  C]</a:t>
            </a:r>
            <a:r>
              <a:rPr lang="tr-TR" i="0" baseline="30000" dirty="0">
                <a:solidFill>
                  <a:schemeClr val="tx2"/>
                </a:solidFill>
              </a:rPr>
              <a:t>T</a:t>
            </a:r>
            <a:r>
              <a:rPr lang="tr-TR" i="0" dirty="0">
                <a:solidFill>
                  <a:schemeClr val="tx1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endParaRPr lang="tr-TR" dirty="0"/>
          </a:p>
          <a:p>
            <a:pPr marL="0" indent="0">
              <a:buFontTx/>
              <a:buNone/>
              <a:defRPr/>
            </a:pPr>
            <a:r>
              <a:rPr lang="tr-TR" dirty="0"/>
              <a:t>P düzlem üzerinde bir noktaysa:</a:t>
            </a:r>
          </a:p>
          <a:p>
            <a:pPr marL="0" indent="0">
              <a:buFontTx/>
              <a:buNone/>
              <a:defRPr/>
            </a:pPr>
            <a:r>
              <a:rPr lang="tr-TR" i="0" dirty="0"/>
              <a:t>	</a:t>
            </a:r>
            <a:r>
              <a:rPr lang="tr-TR" i="0" dirty="0">
                <a:solidFill>
                  <a:schemeClr val="tx2"/>
                </a:solidFill>
              </a:rPr>
              <a:t>N</a:t>
            </a:r>
            <a:r>
              <a:rPr lang="tr-TR" i="0" dirty="0">
                <a:solidFill>
                  <a:schemeClr val="tx2"/>
                </a:solidFill>
                <a:cs typeface="Arial" charset="0"/>
              </a:rPr>
              <a:t>•</a:t>
            </a:r>
            <a:r>
              <a:rPr lang="tr-TR" i="0" dirty="0">
                <a:solidFill>
                  <a:schemeClr val="tx2"/>
                </a:solidFill>
              </a:rPr>
              <a:t>P+D = 0 </a:t>
            </a:r>
            <a:br>
              <a:rPr lang="tr-TR" i="0" dirty="0">
                <a:solidFill>
                  <a:schemeClr val="tx2"/>
                </a:solidFill>
              </a:rPr>
            </a:br>
            <a:r>
              <a:rPr lang="tr-TR" i="0" dirty="0">
                <a:solidFill>
                  <a:schemeClr val="tx2"/>
                </a:solidFill>
              </a:rPr>
              <a:t>	N</a:t>
            </a:r>
            <a:r>
              <a:rPr lang="tr-TR" i="0" dirty="0">
                <a:solidFill>
                  <a:schemeClr val="tx2"/>
                </a:solidFill>
                <a:cs typeface="Arial" charset="0"/>
              </a:rPr>
              <a:t>•</a:t>
            </a:r>
            <a:r>
              <a:rPr lang="tr-TR" i="0" dirty="0">
                <a:solidFill>
                  <a:schemeClr val="tx2"/>
                </a:solidFill>
              </a:rPr>
              <a:t>P = -D</a:t>
            </a:r>
            <a:r>
              <a:rPr lang="tr-TR" i="0" dirty="0">
                <a:solidFill>
                  <a:schemeClr val="tx1"/>
                </a:solidFill>
              </a:rPr>
              <a:t>	</a:t>
            </a:r>
            <a:endParaRPr lang="en-US" i="0" dirty="0">
              <a:solidFill>
                <a:schemeClr val="tx1"/>
              </a:solidFill>
            </a:endParaRPr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 flipV="1">
            <a:off x="6751265" y="2276475"/>
            <a:ext cx="0" cy="2160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6751265" y="4437063"/>
            <a:ext cx="1855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 flipH="1">
            <a:off x="5791709" y="4437063"/>
            <a:ext cx="959556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3" name="AutoShape 7"/>
          <p:cNvSpPr>
            <a:spLocks noChangeArrowheads="1"/>
          </p:cNvSpPr>
          <p:nvPr/>
        </p:nvSpPr>
        <p:spPr bwMode="auto">
          <a:xfrm rot="-9112222">
            <a:off x="6375909" y="2752726"/>
            <a:ext cx="2353733" cy="1585913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 flipV="1">
            <a:off x="7579587" y="2120900"/>
            <a:ext cx="546100" cy="9906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5" name="Line 9"/>
          <p:cNvSpPr>
            <a:spLocks noChangeShapeType="1"/>
          </p:cNvSpPr>
          <p:nvPr/>
        </p:nvSpPr>
        <p:spPr bwMode="auto">
          <a:xfrm>
            <a:off x="7651554" y="2989264"/>
            <a:ext cx="127000" cy="7143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6" name="Line 10"/>
          <p:cNvSpPr>
            <a:spLocks noChangeShapeType="1"/>
          </p:cNvSpPr>
          <p:nvPr/>
        </p:nvSpPr>
        <p:spPr bwMode="auto">
          <a:xfrm flipH="1">
            <a:off x="7719287" y="3035300"/>
            <a:ext cx="67733" cy="152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07" name="Text Box 11"/>
          <p:cNvSpPr txBox="1">
            <a:spLocks noChangeArrowheads="1"/>
          </p:cNvSpPr>
          <p:nvPr/>
        </p:nvSpPr>
        <p:spPr bwMode="auto">
          <a:xfrm>
            <a:off x="8287966" y="4432301"/>
            <a:ext cx="63923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2000" b="1" i="1">
                <a:latin typeface="Arial" charset="0"/>
              </a:rPr>
              <a:t>x</a:t>
            </a:r>
            <a:endParaRPr lang="en-US" altLang="tr-TR" sz="2000" b="1" i="1">
              <a:latin typeface="Arial" charset="0"/>
            </a:endParaRPr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6381553" y="2314576"/>
            <a:ext cx="639234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2000" b="1" i="1">
                <a:latin typeface="Arial" charset="0"/>
              </a:rPr>
              <a:t>y</a:t>
            </a:r>
            <a:endParaRPr lang="en-US" altLang="tr-TR" sz="2000" b="1" i="1">
              <a:latin typeface="Arial" charset="0"/>
            </a:endParaRPr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5918709" y="4724401"/>
            <a:ext cx="639234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tr-TR" altLang="tr-TR" sz="2000" b="1" i="1">
                <a:latin typeface="Arial" charset="0"/>
              </a:rPr>
              <a:t>z</a:t>
            </a:r>
            <a:endParaRPr lang="en-US" altLang="tr-TR" sz="2000" b="1" i="1">
              <a:latin typeface="Arial" charset="0"/>
            </a:endParaRPr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6556531" y="3338513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1800" b="1" dirty="0">
                <a:solidFill>
                  <a:srgbClr val="FF0000"/>
                </a:solidFill>
              </a:rPr>
              <a:t>V</a:t>
            </a:r>
            <a:r>
              <a:rPr lang="tr-TR" altLang="tr-TR" sz="1800" b="1" baseline="-25000" dirty="0">
                <a:solidFill>
                  <a:srgbClr val="FF0000"/>
                </a:solidFill>
              </a:rPr>
              <a:t>2</a:t>
            </a:r>
            <a:endParaRPr lang="en-US" altLang="tr-TR" sz="1800" b="1" baseline="-25000" dirty="0">
              <a:solidFill>
                <a:srgbClr val="FF0000"/>
              </a:solidFill>
            </a:endParaRPr>
          </a:p>
        </p:txBody>
      </p:sp>
      <p:sp>
        <p:nvSpPr>
          <p:cNvPr id="29711" name="Oval 15"/>
          <p:cNvSpPr>
            <a:spLocks noChangeArrowheads="1"/>
          </p:cNvSpPr>
          <p:nvPr/>
        </p:nvSpPr>
        <p:spPr bwMode="auto">
          <a:xfrm>
            <a:off x="6895198" y="3581400"/>
            <a:ext cx="67733" cy="762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9712" name="Text Box 16"/>
          <p:cNvSpPr txBox="1">
            <a:spLocks noChangeArrowheads="1"/>
          </p:cNvSpPr>
          <p:nvPr/>
        </p:nvSpPr>
        <p:spPr bwMode="auto">
          <a:xfrm>
            <a:off x="7166131" y="2819401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1800" b="1" dirty="0">
                <a:solidFill>
                  <a:srgbClr val="FF0000"/>
                </a:solidFill>
              </a:rPr>
              <a:t>V</a:t>
            </a:r>
            <a:r>
              <a:rPr lang="tr-TR" altLang="tr-TR" sz="1800" b="1" baseline="-25000" dirty="0">
                <a:solidFill>
                  <a:srgbClr val="FF0000"/>
                </a:solidFill>
              </a:rPr>
              <a:t>1</a:t>
            </a:r>
            <a:endParaRPr lang="en-US" altLang="tr-TR" sz="1800" b="1" baseline="-25000" dirty="0">
              <a:solidFill>
                <a:srgbClr val="FF0000"/>
              </a:solidFill>
            </a:endParaRPr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7538665" y="3087688"/>
            <a:ext cx="67733" cy="762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9714" name="Text Box 18"/>
          <p:cNvSpPr txBox="1">
            <a:spLocks noChangeArrowheads="1"/>
          </p:cNvSpPr>
          <p:nvPr/>
        </p:nvSpPr>
        <p:spPr bwMode="auto">
          <a:xfrm>
            <a:off x="7455486" y="3900488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1800" b="1" dirty="0">
                <a:solidFill>
                  <a:srgbClr val="FF0000"/>
                </a:solidFill>
              </a:rPr>
              <a:t>V</a:t>
            </a:r>
            <a:r>
              <a:rPr lang="tr-TR" altLang="tr-TR" sz="1800" b="1" baseline="-25000" dirty="0">
                <a:solidFill>
                  <a:srgbClr val="FF0000"/>
                </a:solidFill>
              </a:rPr>
              <a:t>3</a:t>
            </a:r>
            <a:endParaRPr lang="en-US" altLang="tr-TR" sz="1800" b="1" baseline="-25000" dirty="0">
              <a:solidFill>
                <a:srgbClr val="FF0000"/>
              </a:solidFill>
            </a:endParaRPr>
          </a:p>
        </p:txBody>
      </p:sp>
      <p:sp>
        <p:nvSpPr>
          <p:cNvPr id="29715" name="Oval 19"/>
          <p:cNvSpPr>
            <a:spLocks noChangeArrowheads="1"/>
          </p:cNvSpPr>
          <p:nvPr/>
        </p:nvSpPr>
        <p:spPr bwMode="auto">
          <a:xfrm>
            <a:off x="7956354" y="4181475"/>
            <a:ext cx="67733" cy="76200"/>
          </a:xfrm>
          <a:prstGeom prst="ellipse">
            <a:avLst/>
          </a:prstGeom>
          <a:solidFill>
            <a:schemeClr val="bg2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29716" name="Line 20"/>
          <p:cNvSpPr>
            <a:spLocks noChangeShapeType="1"/>
          </p:cNvSpPr>
          <p:nvPr/>
        </p:nvSpPr>
        <p:spPr bwMode="auto">
          <a:xfrm flipH="1">
            <a:off x="6962931" y="3124200"/>
            <a:ext cx="609600" cy="457200"/>
          </a:xfrm>
          <a:prstGeom prst="line">
            <a:avLst/>
          </a:prstGeom>
          <a:noFill/>
          <a:ln w="12700">
            <a:solidFill>
              <a:srgbClr val="00206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9717" name="Line 21"/>
          <p:cNvSpPr>
            <a:spLocks noChangeShapeType="1"/>
          </p:cNvSpPr>
          <p:nvPr/>
        </p:nvSpPr>
        <p:spPr bwMode="auto">
          <a:xfrm>
            <a:off x="7572531" y="3124200"/>
            <a:ext cx="406400" cy="1066800"/>
          </a:xfrm>
          <a:prstGeom prst="line">
            <a:avLst/>
          </a:prstGeom>
          <a:noFill/>
          <a:ln w="12700">
            <a:solidFill>
              <a:srgbClr val="002060"/>
            </a:solidFill>
            <a:round/>
            <a:headEnd/>
            <a:tailEnd type="triangle" w="med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6757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en-US" altLang="tr-TR" dirty="0"/>
              <a:t>OpenGL: </a:t>
            </a:r>
            <a:r>
              <a:rPr lang="tr-TR" altLang="tr-TR" dirty="0"/>
              <a:t>Ön/Arka</a:t>
            </a:r>
            <a:r>
              <a:rPr lang="en-US" altLang="tr-TR" dirty="0"/>
              <a:t> </a:t>
            </a:r>
            <a:r>
              <a:rPr lang="tr-TR" altLang="tr-TR" dirty="0"/>
              <a:t>Görüntüleme</a:t>
            </a:r>
            <a:endParaRPr lang="en-US" altLang="tr-TR" dirty="0"/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90688"/>
            <a:ext cx="8566856" cy="476264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2800" dirty="0"/>
              <a:t>Her poligon iki yüzlüdür</a:t>
            </a:r>
            <a:r>
              <a:rPr lang="en-US" sz="2800" dirty="0"/>
              <a:t>, </a:t>
            </a:r>
            <a:endParaRPr lang="tr-TR" sz="2800" dirty="0"/>
          </a:p>
          <a:p>
            <a:pPr lvl="1">
              <a:defRPr/>
            </a:pPr>
            <a:r>
              <a:rPr lang="tr-TR" sz="2000" dirty="0"/>
              <a:t>Ön ve arka ayarı</a:t>
            </a:r>
            <a:br>
              <a:rPr lang="en-US" sz="2400" dirty="0"/>
            </a:br>
            <a:r>
              <a:rPr lang="tr-TR" sz="1800" b="1" dirty="0" err="1">
                <a:solidFill>
                  <a:srgbClr val="FF0000"/>
                </a:solidFill>
                <a:latin typeface="Lucida Console" panose="020B0609040504020204" pitchFamily="49" charset="0"/>
              </a:rPr>
              <a:t>GL.FrontFace</a:t>
            </a:r>
            <a:r>
              <a:rPr lang="tr-TR" sz="18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(</a:t>
            </a:r>
            <a:r>
              <a:rPr lang="tr-TR" sz="1800" b="1" dirty="0" err="1">
                <a:solidFill>
                  <a:srgbClr val="FF0000"/>
                </a:solidFill>
                <a:latin typeface="Lucida Console" panose="020B0609040504020204" pitchFamily="49" charset="0"/>
              </a:rPr>
              <a:t>FrontFaceDirection.Ccw</a:t>
            </a:r>
            <a:r>
              <a:rPr lang="tr-TR" sz="18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);</a:t>
            </a:r>
            <a:br>
              <a:rPr lang="en-AU" sz="1800" b="1" i="0" dirty="0">
                <a:solidFill>
                  <a:srgbClr val="FF0000"/>
                </a:solidFill>
                <a:latin typeface="Lucida Console" panose="020B0609040504020204" pitchFamily="49" charset="0"/>
              </a:rPr>
            </a:br>
            <a:r>
              <a:rPr lang="tr-TR" sz="1800" b="1" dirty="0" err="1">
                <a:solidFill>
                  <a:srgbClr val="FF0000"/>
                </a:solidFill>
                <a:latin typeface="Lucida Console" panose="020B0609040504020204" pitchFamily="49" charset="0"/>
              </a:rPr>
              <a:t>GL.CullFace</a:t>
            </a:r>
            <a:r>
              <a:rPr lang="tr-TR" sz="18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(</a:t>
            </a:r>
            <a:r>
              <a:rPr lang="tr-TR" sz="1800" b="1" dirty="0" err="1">
                <a:solidFill>
                  <a:srgbClr val="FF0000"/>
                </a:solidFill>
                <a:latin typeface="Lucida Console" panose="020B0609040504020204" pitchFamily="49" charset="0"/>
              </a:rPr>
              <a:t>CullFaceMode.Back</a:t>
            </a:r>
            <a:r>
              <a:rPr lang="tr-TR" sz="18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);</a:t>
            </a:r>
            <a:br>
              <a:rPr lang="tr-TR" sz="1800" b="1" dirty="0">
                <a:solidFill>
                  <a:srgbClr val="FF0000"/>
                </a:solidFill>
                <a:latin typeface="Lucida Console" panose="020B0609040504020204" pitchFamily="49" charset="0"/>
              </a:rPr>
            </a:br>
            <a:r>
              <a:rPr lang="tr-TR" sz="1800" b="1" dirty="0" err="1">
                <a:solidFill>
                  <a:srgbClr val="FF0000"/>
                </a:solidFill>
                <a:latin typeface="Lucida Console" panose="020B0609040504020204" pitchFamily="49" charset="0"/>
              </a:rPr>
              <a:t>GL.Enable</a:t>
            </a:r>
            <a:r>
              <a:rPr lang="tr-TR" sz="18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(</a:t>
            </a:r>
            <a:r>
              <a:rPr lang="tr-TR" sz="1800" b="1" dirty="0" err="1">
                <a:solidFill>
                  <a:srgbClr val="FF0000"/>
                </a:solidFill>
                <a:latin typeface="Lucida Console" panose="020B0609040504020204" pitchFamily="49" charset="0"/>
              </a:rPr>
              <a:t>EnableCap.CullFace</a:t>
            </a:r>
            <a:r>
              <a:rPr lang="tr-TR" sz="1800" b="1" dirty="0">
                <a:solidFill>
                  <a:srgbClr val="FF0000"/>
                </a:solidFill>
                <a:latin typeface="Lucida Console" panose="020B0609040504020204" pitchFamily="49" charset="0"/>
              </a:rPr>
              <a:t>);</a:t>
            </a:r>
            <a:endParaRPr lang="en-US" sz="1800" b="1" i="0" dirty="0">
              <a:solidFill>
                <a:srgbClr val="FF0000"/>
              </a:solidFill>
              <a:latin typeface="Lucida Console" panose="020B0609040504020204" pitchFamily="49" charset="0"/>
            </a:endParaRPr>
          </a:p>
          <a:p>
            <a:pPr>
              <a:defRPr/>
            </a:pPr>
            <a:r>
              <a:rPr lang="en-US" sz="2800" dirty="0"/>
              <a:t>OpenGL </a:t>
            </a:r>
            <a:r>
              <a:rPr lang="tr-TR" sz="2800" dirty="0"/>
              <a:t>ön yüzü köşe noktalarının </a:t>
            </a:r>
            <a:br>
              <a:rPr lang="tr-TR" sz="2800" dirty="0"/>
            </a:br>
            <a:r>
              <a:rPr lang="tr-TR" sz="2800" dirty="0"/>
              <a:t>diziliş sırasından hesaplar</a:t>
            </a:r>
            <a:r>
              <a:rPr lang="en-US" sz="2800" dirty="0"/>
              <a:t>:</a:t>
            </a:r>
          </a:p>
          <a:p>
            <a:pPr lvl="1">
              <a:defRPr/>
            </a:pPr>
            <a:r>
              <a:rPr lang="tr-TR" sz="2200" dirty="0"/>
              <a:t>Biz ön yüze bakarken</a:t>
            </a:r>
            <a:r>
              <a:rPr lang="en-US" sz="2200" dirty="0"/>
              <a:t>, </a:t>
            </a:r>
            <a:r>
              <a:rPr lang="tr-TR" sz="2200" dirty="0"/>
              <a:t>köşeler</a:t>
            </a:r>
            <a:r>
              <a:rPr lang="en-US" sz="2200" dirty="0"/>
              <a:t> </a:t>
            </a:r>
            <a:r>
              <a:rPr lang="tr-TR" sz="2200" b="1" i="1" dirty="0">
                <a:solidFill>
                  <a:srgbClr val="FF0000"/>
                </a:solidFill>
              </a:rPr>
              <a:t>saat yönünün tersine </a:t>
            </a:r>
            <a:r>
              <a:rPr lang="tr-TR" sz="2200" dirty="0"/>
              <a:t>dizilmiştirler</a:t>
            </a:r>
            <a:r>
              <a:rPr lang="tr-TR" sz="2200" b="1" i="1" dirty="0">
                <a:solidFill>
                  <a:srgbClr val="FF0000"/>
                </a:solidFill>
              </a:rPr>
              <a:t>.</a:t>
            </a:r>
            <a:endParaRPr lang="en-US" sz="2200" b="1" dirty="0">
              <a:solidFill>
                <a:srgbClr val="FF0000"/>
              </a:solidFill>
            </a:endParaRPr>
          </a:p>
          <a:p>
            <a:pPr lvl="2">
              <a:defRPr/>
            </a:pPr>
            <a:r>
              <a:rPr lang="tr-TR" sz="2200" dirty="0"/>
              <a:t>Bu temel sağ-el kuralının gereğidir. </a:t>
            </a:r>
            <a:endParaRPr lang="en-US" sz="2200" dirty="0"/>
          </a:p>
          <a:p>
            <a:pPr lvl="2">
              <a:buFontTx/>
              <a:buNone/>
              <a:defRPr/>
            </a:pPr>
            <a:endParaRPr lang="en-US" sz="2200" dirty="0"/>
          </a:p>
        </p:txBody>
      </p:sp>
      <p:sp>
        <p:nvSpPr>
          <p:cNvPr id="30724" name="AutoShape 4"/>
          <p:cNvSpPr>
            <a:spLocks noChangeArrowheads="1"/>
          </p:cNvSpPr>
          <p:nvPr/>
        </p:nvSpPr>
        <p:spPr bwMode="auto">
          <a:xfrm>
            <a:off x="7324328" y="1503818"/>
            <a:ext cx="1752600" cy="685800"/>
          </a:xfrm>
          <a:prstGeom prst="leftArrow">
            <a:avLst>
              <a:gd name="adj1" fmla="val 50000"/>
              <a:gd name="adj2" fmla="val 71875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 rot="3894164">
            <a:off x="6181328" y="1884818"/>
            <a:ext cx="2133600" cy="609600"/>
          </a:xfrm>
          <a:prstGeom prst="flowChartManualOperat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30726" name="AutoShape 6"/>
          <p:cNvSpPr>
            <a:spLocks noChangeArrowheads="1"/>
          </p:cNvSpPr>
          <p:nvPr/>
        </p:nvSpPr>
        <p:spPr bwMode="auto">
          <a:xfrm>
            <a:off x="5724128" y="1961018"/>
            <a:ext cx="1524000" cy="685800"/>
          </a:xfrm>
          <a:prstGeom prst="rightArrow">
            <a:avLst>
              <a:gd name="adj1" fmla="val 50000"/>
              <a:gd name="adj2" fmla="val 62500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382616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tr-TR" dirty="0"/>
              <a:t>Kesme (</a:t>
            </a:r>
            <a:r>
              <a:rPr lang="tr-TR" altLang="tr-TR" dirty="0" err="1"/>
              <a:t>Culling</a:t>
            </a:r>
            <a:r>
              <a:rPr lang="tr-TR" altLang="tr-TR" dirty="0"/>
              <a:t>)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49414"/>
            <a:ext cx="8566856" cy="4827587"/>
          </a:xfrm>
        </p:spPr>
        <p:txBody>
          <a:bodyPr/>
          <a:lstStyle/>
          <a:p>
            <a:pPr>
              <a:defRPr/>
            </a:pPr>
            <a:r>
              <a:rPr lang="tr-TR" sz="2300" dirty="0"/>
              <a:t>Küp gibi dışbükey objelerde, bize bakmayan yüzleri göstermeye uğraşmamalıyız.</a:t>
            </a:r>
          </a:p>
          <a:p>
            <a:pPr lvl="1">
              <a:defRPr/>
            </a:pPr>
            <a:r>
              <a:rPr lang="tr-TR" sz="2000" dirty="0" err="1">
                <a:latin typeface="Lucida Console" panose="020B0609040504020204" pitchFamily="49" charset="0"/>
              </a:rPr>
              <a:t>GL.Enable</a:t>
            </a:r>
            <a:r>
              <a:rPr lang="tr-TR" sz="2000" dirty="0">
                <a:latin typeface="Lucida Console" panose="020B0609040504020204" pitchFamily="49" charset="0"/>
              </a:rPr>
              <a:t>(</a:t>
            </a:r>
            <a:r>
              <a:rPr lang="tr-TR" sz="2000" dirty="0" err="1">
                <a:latin typeface="Lucida Console" panose="020B0609040504020204" pitchFamily="49" charset="0"/>
              </a:rPr>
              <a:t>EnableCap.CullFace</a:t>
            </a:r>
            <a:r>
              <a:rPr lang="tr-TR" sz="2000" dirty="0">
                <a:latin typeface="Lucida Console" panose="020B0609040504020204" pitchFamily="49" charset="0"/>
              </a:rPr>
              <a:t>);</a:t>
            </a:r>
            <a:endParaRPr lang="tr-TR" sz="2000" dirty="0">
              <a:solidFill>
                <a:schemeClr val="tx2"/>
              </a:solidFill>
            </a:endParaRPr>
          </a:p>
          <a:p>
            <a:pPr>
              <a:defRPr/>
            </a:pPr>
            <a:r>
              <a:rPr lang="tr-TR" sz="2300" dirty="0"/>
              <a:t>Normalde n adet küp için, sadece z-</a:t>
            </a:r>
            <a:r>
              <a:rPr lang="tr-TR" sz="2300" dirty="0" err="1"/>
              <a:t>buffer</a:t>
            </a:r>
            <a:r>
              <a:rPr lang="tr-TR" sz="2300" dirty="0"/>
              <a:t> (göreceğiz) algoritmasını kullansak, 6n poligon iş hattına girer.</a:t>
            </a:r>
          </a:p>
          <a:p>
            <a:pPr>
              <a:defRPr/>
            </a:pPr>
            <a:r>
              <a:rPr lang="tr-TR" sz="2300" dirty="0"/>
              <a:t>Eğer kesme </a:t>
            </a:r>
            <a:r>
              <a:rPr lang="tr-TR" sz="2300" dirty="0" err="1"/>
              <a:t>modunu</a:t>
            </a:r>
            <a:r>
              <a:rPr lang="tr-TR" sz="2300" dirty="0"/>
              <a:t> (</a:t>
            </a:r>
            <a:r>
              <a:rPr lang="tr-TR" sz="2300" dirty="0" err="1"/>
              <a:t>culling</a:t>
            </a:r>
            <a:r>
              <a:rPr lang="tr-TR" sz="2300" dirty="0"/>
              <a:t>) açarsak, sadece 3n poligon iş hattına girer.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2122312" y="4870450"/>
            <a:ext cx="1511300" cy="1511300"/>
          </a:xfrm>
          <a:prstGeom prst="rect">
            <a:avLst/>
          </a:prstGeom>
          <a:solidFill>
            <a:srgbClr val="FF9900"/>
          </a:solidFill>
          <a:ln w="9525">
            <a:miter lim="800000"/>
            <a:headEnd/>
            <a:tailEnd/>
          </a:ln>
          <a:scene3d>
            <a:camera prst="legacyPerspectiveTopRight"/>
            <a:lightRig rig="legacyFlat3" dir="b"/>
          </a:scene3d>
          <a:sp3d extrusionH="1801800" prstMaterial="legacyMatte">
            <a:bevelT w="13500" h="13500" prst="angle"/>
            <a:bevelB w="13500" h="13500" prst="angle"/>
            <a:extrusionClr>
              <a:srgbClr val="FF9900"/>
            </a:extrusionClr>
          </a:sp3d>
        </p:spPr>
        <p:txBody>
          <a:bodyPr wrap="none" anchor="ctr">
            <a:flatTx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4930423" y="4868863"/>
            <a:ext cx="1511300" cy="1511300"/>
          </a:xfrm>
          <a:prstGeom prst="rect">
            <a:avLst/>
          </a:prstGeom>
          <a:noFill/>
          <a:ln w="38100" cap="rnd" algn="ctr">
            <a:solidFill>
              <a:srgbClr val="FF9900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 flipH="1">
            <a:off x="4930423" y="4652963"/>
            <a:ext cx="431800" cy="215900"/>
          </a:xfrm>
          <a:prstGeom prst="line">
            <a:avLst/>
          </a:prstGeom>
          <a:noFill/>
          <a:ln w="38100" cap="rnd">
            <a:solidFill>
              <a:srgbClr val="FF99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H="1">
            <a:off x="5363634" y="4630739"/>
            <a:ext cx="1295400" cy="22225"/>
          </a:xfrm>
          <a:prstGeom prst="line">
            <a:avLst/>
          </a:prstGeom>
          <a:noFill/>
          <a:ln w="38100" cap="rnd">
            <a:solidFill>
              <a:srgbClr val="FF99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H="1">
            <a:off x="6443134" y="4652963"/>
            <a:ext cx="215900" cy="215900"/>
          </a:xfrm>
          <a:prstGeom prst="line">
            <a:avLst/>
          </a:prstGeom>
          <a:noFill/>
          <a:ln w="38100" cap="rnd">
            <a:solidFill>
              <a:srgbClr val="FF99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6657622" y="4652964"/>
            <a:ext cx="1412" cy="1296987"/>
          </a:xfrm>
          <a:prstGeom prst="line">
            <a:avLst/>
          </a:prstGeom>
          <a:noFill/>
          <a:ln w="38100" cap="rnd">
            <a:solidFill>
              <a:srgbClr val="FF99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>
            <a:off x="6441723" y="6021388"/>
            <a:ext cx="217311" cy="360362"/>
          </a:xfrm>
          <a:prstGeom prst="line">
            <a:avLst/>
          </a:prstGeom>
          <a:noFill/>
          <a:ln w="38100" cap="rnd">
            <a:solidFill>
              <a:srgbClr val="FF9900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24007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Ekran Listeleri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FontTx/>
              <a:buNone/>
              <a:defRPr/>
            </a:pPr>
            <a:r>
              <a:rPr lang="tr-TR" dirty="0"/>
              <a:t>Sık kullanılan objeler derlenip bu liste objesinde saklanırsa, gerektiğinde tekrar derlenmeden hızlıca gösterilirler.</a:t>
            </a:r>
          </a:p>
          <a:p>
            <a:pPr marL="0" indent="0">
              <a:buFontTx/>
              <a:buNone/>
              <a:defRPr/>
            </a:pPr>
            <a:endParaRPr lang="tr-TR" sz="2700" i="0" dirty="0">
              <a:solidFill>
                <a:schemeClr val="hlink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r-TR" sz="2400" i="0" dirty="0">
                <a:solidFill>
                  <a:srgbClr val="FF0000"/>
                </a:solidFill>
              </a:rPr>
              <a:t>Oluşturma:</a:t>
            </a:r>
            <a:r>
              <a:rPr lang="tr-TR" sz="2400" i="0" dirty="0">
                <a:latin typeface="Lucida Console" panose="020B0609040504020204" pitchFamily="49" charset="0"/>
              </a:rPr>
              <a:t>	</a:t>
            </a:r>
            <a:r>
              <a:rPr kumimoji="0" lang="tr-TR" altLang="tr-T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listnum</a:t>
            </a: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 = </a:t>
            </a:r>
            <a:r>
              <a:rPr kumimoji="0" lang="tr-TR" altLang="tr-T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GL.GenLists</a:t>
            </a: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(1);</a:t>
            </a:r>
            <a:endParaRPr kumimoji="0" lang="tr-TR" alt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Console" panose="020B060904050402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C7254E"/>
                </a:solidFill>
                <a:effectLst/>
                <a:latin typeface="Lucida Console" panose="020B0609040504020204" pitchFamily="49" charset="0"/>
              </a:rPr>
              <a:t>            </a:t>
            </a:r>
            <a:r>
              <a:rPr kumimoji="0" lang="tr-TR" altLang="tr-T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GL.NewList</a:t>
            </a:r>
            <a:r>
              <a:rPr lang="tr-TR" altLang="tr-TR" sz="2000" dirty="0" err="1">
                <a:solidFill>
                  <a:srgbClr val="000000"/>
                </a:solidFill>
                <a:latin typeface="Lucida Console" panose="020B0609040504020204" pitchFamily="49" charset="0"/>
              </a:rPr>
              <a:t>n</a:t>
            </a:r>
            <a:r>
              <a:rPr kumimoji="0" lang="tr-TR" altLang="tr-T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listnum</a:t>
            </a: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(</a:t>
            </a:r>
            <a:r>
              <a:rPr kumimoji="0" lang="tr-TR" altLang="tr-T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ListMode.Compile</a:t>
            </a: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);</a:t>
            </a:r>
            <a:endParaRPr kumimoji="0" lang="tr-TR" alt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Console" panose="020B060904050402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C7254E"/>
                </a:solidFill>
                <a:effectLst/>
                <a:latin typeface="Lucida Console" panose="020B0609040504020204" pitchFamily="49" charset="0"/>
              </a:rPr>
              <a:t>            </a:t>
            </a:r>
            <a:r>
              <a:rPr kumimoji="0" lang="tr-TR" altLang="tr-T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GL.Begin</a:t>
            </a: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(</a:t>
            </a:r>
            <a:r>
              <a:rPr kumimoji="0" lang="tr-TR" altLang="tr-T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PrimitiveType.Triangles</a:t>
            </a: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);</a:t>
            </a:r>
            <a:endParaRPr kumimoji="0" lang="tr-TR" alt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Console" panose="020B060904050402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C7254E"/>
                </a:solidFill>
                <a:effectLst/>
                <a:latin typeface="Lucida Console" panose="020B0609040504020204" pitchFamily="49" charset="0"/>
              </a:rPr>
              <a:t>                </a:t>
            </a:r>
            <a:r>
              <a:rPr kumimoji="0" lang="tr-TR" altLang="tr-TR" sz="2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Lucida Console" panose="020B0609040504020204" pitchFamily="49" charset="0"/>
              </a:rPr>
              <a:t>  … </a:t>
            </a:r>
            <a:r>
              <a:rPr kumimoji="0" lang="tr-TR" altLang="tr-TR" sz="2000" b="1" i="0" u="none" strike="noStrike" cap="none" normalizeH="0" baseline="0" dirty="0" err="1">
                <a:ln>
                  <a:noFill/>
                </a:ln>
                <a:solidFill>
                  <a:srgbClr val="006699"/>
                </a:solidFill>
                <a:effectLst/>
                <a:latin typeface="Lucida Console" panose="020B0609040504020204" pitchFamily="49" charset="0"/>
              </a:rPr>
              <a:t>OpenGL</a:t>
            </a:r>
            <a:r>
              <a:rPr kumimoji="0" lang="tr-TR" altLang="tr-TR" sz="2000" b="1" i="0" u="none" strike="noStrike" cap="none" normalizeH="0" baseline="0" dirty="0">
                <a:ln>
                  <a:noFill/>
                </a:ln>
                <a:solidFill>
                  <a:srgbClr val="006699"/>
                </a:solidFill>
                <a:effectLst/>
                <a:latin typeface="Lucida Console" panose="020B0609040504020204" pitchFamily="49" charset="0"/>
              </a:rPr>
              <a:t> komutları</a:t>
            </a:r>
            <a:endParaRPr kumimoji="0" lang="tr-TR" alt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Console" panose="020B060904050402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C7254E"/>
                </a:solidFill>
                <a:effectLst/>
                <a:latin typeface="Lucida Console" panose="020B0609040504020204" pitchFamily="49" charset="0"/>
              </a:rPr>
              <a:t>            </a:t>
            </a:r>
            <a:r>
              <a:rPr kumimoji="0" lang="tr-TR" altLang="tr-T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GL.End</a:t>
            </a: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();</a:t>
            </a:r>
            <a:endParaRPr kumimoji="0" lang="tr-TR" altLang="tr-TR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Console" panose="020B060904050402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C7254E"/>
                </a:solidFill>
                <a:effectLst/>
                <a:latin typeface="Lucida Console" panose="020B0609040504020204" pitchFamily="49" charset="0"/>
              </a:rPr>
              <a:t>            </a:t>
            </a:r>
            <a:r>
              <a:rPr kumimoji="0" lang="tr-TR" altLang="tr-TR" sz="20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GL.EndList</a:t>
            </a:r>
            <a:r>
              <a:rPr kumimoji="0" lang="tr-TR" altLang="tr-TR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Lucida Console" panose="020B0609040504020204" pitchFamily="49" charset="0"/>
              </a:rPr>
              <a:t>();</a:t>
            </a:r>
            <a:endParaRPr kumimoji="0" lang="tr-TR" altLang="tr-TR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Lucida Console" panose="020B0609040504020204" pitchFamily="49" charset="0"/>
            </a:endParaRPr>
          </a:p>
          <a:p>
            <a:pPr marL="0" indent="0">
              <a:buFontTx/>
              <a:buNone/>
              <a:tabLst>
                <a:tab pos="1881188" algn="l"/>
              </a:tabLst>
              <a:defRPr/>
            </a:pPr>
            <a:endParaRPr lang="tr-TR" sz="2400" i="0" dirty="0">
              <a:latin typeface="Lucida Console" panose="020B0609040504020204" pitchFamily="49" charset="0"/>
            </a:endParaRPr>
          </a:p>
          <a:p>
            <a:pPr marL="0" indent="0">
              <a:buFontTx/>
              <a:buNone/>
              <a:tabLst>
                <a:tab pos="1881188" algn="l"/>
              </a:tabLst>
              <a:defRPr/>
            </a:pPr>
            <a:r>
              <a:rPr lang="tr-TR" sz="2400" i="0" dirty="0">
                <a:solidFill>
                  <a:srgbClr val="FF0000"/>
                </a:solidFill>
              </a:rPr>
              <a:t>Çağırma:</a:t>
            </a:r>
            <a:r>
              <a:rPr lang="tr-TR" sz="2400" i="0" dirty="0">
                <a:solidFill>
                  <a:schemeClr val="hlink"/>
                </a:solidFill>
                <a:latin typeface="Lucida Console" panose="020B0609040504020204" pitchFamily="49" charset="0"/>
              </a:rPr>
              <a:t>	</a:t>
            </a:r>
            <a:r>
              <a:rPr lang="tr-TR" altLang="tr-TR" sz="2000" u="sng" dirty="0" err="1">
                <a:solidFill>
                  <a:schemeClr val="tx2"/>
                </a:solidFill>
              </a:rPr>
              <a:t>GL.</a:t>
            </a:r>
            <a:r>
              <a:rPr lang="tr-TR" sz="20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CallList</a:t>
            </a:r>
            <a:r>
              <a:rPr lang="tr-TR" sz="2000" i="0" dirty="0">
                <a:solidFill>
                  <a:schemeClr val="tx2"/>
                </a:solidFill>
                <a:latin typeface="Lucida Console" panose="020B0609040504020204" pitchFamily="49" charset="0"/>
              </a:rPr>
              <a:t>( </a:t>
            </a:r>
            <a:r>
              <a:rPr lang="tr-TR" sz="20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listnum</a:t>
            </a:r>
            <a:r>
              <a:rPr lang="tr-TR" sz="2000" i="0" dirty="0">
                <a:solidFill>
                  <a:schemeClr val="tx2"/>
                </a:solidFill>
                <a:latin typeface="Lucida Console" panose="020B0609040504020204" pitchFamily="49" charset="0"/>
              </a:rPr>
              <a:t> );</a:t>
            </a:r>
          </a:p>
          <a:p>
            <a:pPr marL="0" indent="0">
              <a:buFontTx/>
              <a:buNone/>
              <a:tabLst>
                <a:tab pos="1881188" algn="l"/>
              </a:tabLst>
              <a:defRPr/>
            </a:pPr>
            <a:r>
              <a:rPr lang="tr-TR" sz="2400" i="0" dirty="0">
                <a:solidFill>
                  <a:srgbClr val="FF0000"/>
                </a:solidFill>
              </a:rPr>
              <a:t>Silme:</a:t>
            </a:r>
            <a:r>
              <a:rPr lang="tr-TR" sz="2400" dirty="0">
                <a:solidFill>
                  <a:schemeClr val="tx2"/>
                </a:solidFill>
                <a:latin typeface="Lucida Console" panose="020B0609040504020204" pitchFamily="49" charset="0"/>
              </a:rPr>
              <a:t>	</a:t>
            </a:r>
            <a:r>
              <a:rPr lang="tr-TR" altLang="tr-TR" sz="2000" u="sng" dirty="0" err="1">
                <a:solidFill>
                  <a:schemeClr val="tx2"/>
                </a:solidFill>
              </a:rPr>
              <a:t>GL.</a:t>
            </a:r>
            <a:r>
              <a:rPr lang="tr-TR" sz="20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DeleteLists</a:t>
            </a:r>
            <a:r>
              <a:rPr lang="tr-TR" sz="2000" i="0" dirty="0">
                <a:solidFill>
                  <a:schemeClr val="tx2"/>
                </a:solidFill>
                <a:latin typeface="Lucida Console" panose="020B0609040504020204" pitchFamily="49" charset="0"/>
              </a:rPr>
              <a:t>(</a:t>
            </a:r>
            <a:r>
              <a:rPr lang="tr-TR" sz="20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listnum</a:t>
            </a:r>
            <a:r>
              <a:rPr lang="tr-TR" sz="2000" i="0" dirty="0">
                <a:solidFill>
                  <a:schemeClr val="tx2"/>
                </a:solidFill>
                <a:latin typeface="Lucida Console" panose="020B0609040504020204" pitchFamily="49" charset="0"/>
              </a:rPr>
              <a:t>, 1);</a:t>
            </a:r>
            <a:r>
              <a:rPr lang="tr-TR" sz="2400" i="0" dirty="0"/>
              <a:t>	</a:t>
            </a:r>
            <a:r>
              <a:rPr lang="tr-TR" sz="2700" i="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0283480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tr-TR" sz="3200" dirty="0"/>
              <a:t>Temel Grafik Elemanlarının Özellikleri</a:t>
            </a:r>
            <a:endParaRPr lang="tr-TR" dirty="0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0093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/>
              <a:t>OpenGL</a:t>
            </a:r>
            <a:r>
              <a:rPr lang="tr-TR" altLang="tr-TR" dirty="0"/>
              <a:t> Bir Durum Makinesidir </a:t>
            </a:r>
          </a:p>
        </p:txBody>
      </p:sp>
      <p:sp>
        <p:nvSpPr>
          <p:cNvPr id="24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  <a:defRPr/>
            </a:pPr>
            <a:r>
              <a:rPr lang="tr-TR" dirty="0"/>
              <a:t>Şu anki özelliği kullanır, değiştirseniz, yeni özelliği kullanır.</a:t>
            </a:r>
          </a:p>
        </p:txBody>
      </p:sp>
      <p:sp>
        <p:nvSpPr>
          <p:cNvPr id="240644" name="Text Box 4"/>
          <p:cNvSpPr txBox="1">
            <a:spLocks noChangeArrowheads="1"/>
          </p:cNvSpPr>
          <p:nvPr/>
        </p:nvSpPr>
        <p:spPr bwMode="auto">
          <a:xfrm>
            <a:off x="711200" y="4419601"/>
            <a:ext cx="7992533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dirty="0"/>
              <a:t>zaman2 : 	</a:t>
            </a:r>
            <a:r>
              <a:rPr lang="tr-T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GL.Color3( </a:t>
            </a:r>
            <a:r>
              <a:rPr lang="tr-TR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Color.Red</a:t>
            </a:r>
            <a:r>
              <a:rPr lang="tr-T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);</a:t>
            </a:r>
            <a:r>
              <a:rPr lang="tr-TR" dirty="0"/>
              <a:t>      // Yeni renk kırmızı</a:t>
            </a:r>
          </a:p>
        </p:txBody>
      </p:sp>
      <p:sp>
        <p:nvSpPr>
          <p:cNvPr id="240645" name="Text Box 5"/>
          <p:cNvSpPr txBox="1">
            <a:spLocks noChangeArrowheads="1"/>
          </p:cNvSpPr>
          <p:nvPr/>
        </p:nvSpPr>
        <p:spPr bwMode="auto">
          <a:xfrm>
            <a:off x="711200" y="2514600"/>
            <a:ext cx="7992533" cy="9233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dirty="0"/>
              <a:t>zaman1 : 	</a:t>
            </a:r>
            <a:r>
              <a:rPr lang="tr-TR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GL.Begin</a:t>
            </a:r>
            <a:r>
              <a:rPr lang="tr-T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 ... );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		... 	// Şu anki renk ?		</a:t>
            </a:r>
            <a:br>
              <a:rPr lang="tr-TR" dirty="0"/>
            </a:br>
            <a:r>
              <a:rPr lang="tr-TR" dirty="0"/>
              <a:t>	</a:t>
            </a:r>
            <a:r>
              <a:rPr lang="tr-TR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GL.End</a:t>
            </a:r>
            <a:r>
              <a:rPr lang="tr-T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 );</a:t>
            </a:r>
          </a:p>
        </p:txBody>
      </p:sp>
      <p:sp>
        <p:nvSpPr>
          <p:cNvPr id="240646" name="Text Box 6"/>
          <p:cNvSpPr txBox="1">
            <a:spLocks noChangeArrowheads="1"/>
          </p:cNvSpPr>
          <p:nvPr/>
        </p:nvSpPr>
        <p:spPr bwMode="auto">
          <a:xfrm>
            <a:off x="711200" y="5500688"/>
            <a:ext cx="8060267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tr-TR" dirty="0"/>
              <a:t>zaman3 : 	</a:t>
            </a:r>
            <a:r>
              <a:rPr lang="tr-TR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GL.Begin</a:t>
            </a:r>
            <a:r>
              <a:rPr lang="tr-T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 ... );</a:t>
            </a:r>
            <a:r>
              <a:rPr lang="tr-TR" dirty="0"/>
              <a:t> ... </a:t>
            </a:r>
            <a:r>
              <a:rPr lang="tr-TR" b="1" dirty="0" err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GL.End</a:t>
            </a:r>
            <a:r>
              <a:rPr lang="tr-TR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 );</a:t>
            </a:r>
          </a:p>
        </p:txBody>
      </p:sp>
      <p:sp>
        <p:nvSpPr>
          <p:cNvPr id="40967" name="Line 7"/>
          <p:cNvSpPr>
            <a:spLocks noChangeShapeType="1"/>
          </p:cNvSpPr>
          <p:nvPr/>
        </p:nvSpPr>
        <p:spPr bwMode="auto">
          <a:xfrm>
            <a:off x="2743200" y="3962400"/>
            <a:ext cx="0" cy="533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2743200" y="4953000"/>
            <a:ext cx="0" cy="609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438102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116632"/>
            <a:ext cx="8371656" cy="1143000"/>
          </a:xfrm>
        </p:spPr>
        <p:txBody>
          <a:bodyPr/>
          <a:lstStyle/>
          <a:p>
            <a:r>
              <a:rPr lang="tr-TR" altLang="ko-KR" dirty="0">
                <a:ea typeface="굴림" charset="-127"/>
              </a:rPr>
              <a:t>Işıklar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altLang="ko-KR" dirty="0"/>
              <a:t>E</a:t>
            </a:r>
            <a:r>
              <a:rPr lang="tr-TR" altLang="ko-KR" dirty="0">
                <a:ea typeface="굴림" charset="-127"/>
              </a:rPr>
              <a:t>lektromanyetik 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/>
              <a:t>Spektrum içinde görünür ışık </a:t>
            </a:r>
            <a:r>
              <a:rPr lang="tr-TR" dirty="0"/>
              <a:t> kısa bir aralıktır.</a:t>
            </a:r>
            <a:br>
              <a:rPr lang="tr-TR" altLang="ko-KR" dirty="0"/>
            </a:br>
            <a:r>
              <a:rPr lang="tr-TR" altLang="ko-KR" dirty="0"/>
              <a:t>			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41988" name="Line 4"/>
          <p:cNvSpPr>
            <a:spLocks noChangeShapeType="1"/>
          </p:cNvSpPr>
          <p:nvPr/>
        </p:nvSpPr>
        <p:spPr bwMode="auto">
          <a:xfrm>
            <a:off x="1295400" y="5486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>
            <a:off x="914400" y="5562600"/>
            <a:ext cx="617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>
            <a:off x="1945923" y="5486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991" name="Line 7"/>
          <p:cNvSpPr>
            <a:spLocks noChangeShapeType="1"/>
          </p:cNvSpPr>
          <p:nvPr/>
        </p:nvSpPr>
        <p:spPr bwMode="auto">
          <a:xfrm>
            <a:off x="2631723" y="5486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3317523" y="5486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4003323" y="5486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994" name="Line 10"/>
          <p:cNvSpPr>
            <a:spLocks noChangeShapeType="1"/>
          </p:cNvSpPr>
          <p:nvPr/>
        </p:nvSpPr>
        <p:spPr bwMode="auto">
          <a:xfrm>
            <a:off x="4689123" y="5486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>
            <a:off x="5374923" y="5486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6060723" y="5486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997" name="Line 13"/>
          <p:cNvSpPr>
            <a:spLocks noChangeShapeType="1"/>
          </p:cNvSpPr>
          <p:nvPr/>
        </p:nvSpPr>
        <p:spPr bwMode="auto">
          <a:xfrm>
            <a:off x="6746523" y="5486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1998" name="Text Box 14"/>
          <p:cNvSpPr txBox="1">
            <a:spLocks noChangeArrowheads="1"/>
          </p:cNvSpPr>
          <p:nvPr/>
        </p:nvSpPr>
        <p:spPr bwMode="auto">
          <a:xfrm>
            <a:off x="1066800" y="5607050"/>
            <a:ext cx="457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600">
                <a:ea typeface="굴림" charset="-127"/>
              </a:rPr>
              <a:t>10</a:t>
            </a:r>
            <a:r>
              <a:rPr kumimoji="1" lang="en-US" altLang="ko-KR" sz="1600" baseline="30000">
                <a:ea typeface="굴림" charset="-127"/>
              </a:rPr>
              <a:t>4</a:t>
            </a:r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1717323" y="5607050"/>
            <a:ext cx="457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600">
                <a:ea typeface="굴림" charset="-127"/>
              </a:rPr>
              <a:t>10</a:t>
            </a:r>
            <a:r>
              <a:rPr kumimoji="1" lang="en-US" altLang="ko-KR" sz="1600" baseline="30000">
                <a:ea typeface="굴림" charset="-127"/>
              </a:rPr>
              <a:t>6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2403123" y="5607050"/>
            <a:ext cx="457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600">
                <a:ea typeface="굴림" charset="-127"/>
              </a:rPr>
              <a:t>10</a:t>
            </a:r>
            <a:r>
              <a:rPr kumimoji="1" lang="en-US" altLang="ko-KR" sz="1600" baseline="30000">
                <a:ea typeface="굴림" charset="-127"/>
              </a:rPr>
              <a:t>8</a:t>
            </a:r>
          </a:p>
        </p:txBody>
      </p:sp>
      <p:sp>
        <p:nvSpPr>
          <p:cNvPr id="42001" name="Text Box 17"/>
          <p:cNvSpPr txBox="1">
            <a:spLocks noChangeArrowheads="1"/>
          </p:cNvSpPr>
          <p:nvPr/>
        </p:nvSpPr>
        <p:spPr bwMode="auto">
          <a:xfrm>
            <a:off x="3055056" y="5607050"/>
            <a:ext cx="52634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600">
                <a:ea typeface="굴림" charset="-127"/>
              </a:rPr>
              <a:t>10</a:t>
            </a:r>
            <a:r>
              <a:rPr kumimoji="1" lang="en-US" altLang="ko-KR" sz="1600" baseline="30000">
                <a:ea typeface="굴림" charset="-127"/>
              </a:rPr>
              <a:t>10</a:t>
            </a:r>
          </a:p>
        </p:txBody>
      </p:sp>
      <p:sp>
        <p:nvSpPr>
          <p:cNvPr id="42002" name="Text Box 18"/>
          <p:cNvSpPr txBox="1">
            <a:spLocks noChangeArrowheads="1"/>
          </p:cNvSpPr>
          <p:nvPr/>
        </p:nvSpPr>
        <p:spPr bwMode="auto">
          <a:xfrm>
            <a:off x="3740856" y="5607050"/>
            <a:ext cx="52634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600">
                <a:ea typeface="굴림" charset="-127"/>
              </a:rPr>
              <a:t>10</a:t>
            </a:r>
            <a:r>
              <a:rPr kumimoji="1" lang="en-US" altLang="ko-KR" sz="1600" baseline="30000">
                <a:ea typeface="굴림" charset="-127"/>
              </a:rPr>
              <a:t>12</a:t>
            </a:r>
          </a:p>
        </p:txBody>
      </p:sp>
      <p:sp>
        <p:nvSpPr>
          <p:cNvPr id="42003" name="Text Box 19"/>
          <p:cNvSpPr txBox="1">
            <a:spLocks noChangeArrowheads="1"/>
          </p:cNvSpPr>
          <p:nvPr/>
        </p:nvSpPr>
        <p:spPr bwMode="auto">
          <a:xfrm>
            <a:off x="4426656" y="5607050"/>
            <a:ext cx="52634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600">
                <a:ea typeface="굴림" charset="-127"/>
              </a:rPr>
              <a:t>10</a:t>
            </a:r>
            <a:r>
              <a:rPr kumimoji="1" lang="en-US" altLang="ko-KR" sz="1600" baseline="30000">
                <a:ea typeface="굴림" charset="-127"/>
              </a:rPr>
              <a:t>14</a:t>
            </a:r>
          </a:p>
        </p:txBody>
      </p:sp>
      <p:sp>
        <p:nvSpPr>
          <p:cNvPr id="42004" name="Text Box 20"/>
          <p:cNvSpPr txBox="1">
            <a:spLocks noChangeArrowheads="1"/>
          </p:cNvSpPr>
          <p:nvPr/>
        </p:nvSpPr>
        <p:spPr bwMode="auto">
          <a:xfrm>
            <a:off x="5112456" y="5607050"/>
            <a:ext cx="52634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600">
                <a:ea typeface="굴림" charset="-127"/>
              </a:rPr>
              <a:t>10</a:t>
            </a:r>
            <a:r>
              <a:rPr kumimoji="1" lang="en-US" altLang="ko-KR" sz="1600" baseline="30000">
                <a:ea typeface="굴림" charset="-127"/>
              </a:rPr>
              <a:t>16</a:t>
            </a:r>
          </a:p>
        </p:txBody>
      </p:sp>
      <p:sp>
        <p:nvSpPr>
          <p:cNvPr id="42005" name="Text Box 21"/>
          <p:cNvSpPr txBox="1">
            <a:spLocks noChangeArrowheads="1"/>
          </p:cNvSpPr>
          <p:nvPr/>
        </p:nvSpPr>
        <p:spPr bwMode="auto">
          <a:xfrm>
            <a:off x="5798256" y="5607050"/>
            <a:ext cx="52634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600">
                <a:ea typeface="굴림" charset="-127"/>
              </a:rPr>
              <a:t>10</a:t>
            </a:r>
            <a:r>
              <a:rPr kumimoji="1" lang="en-US" altLang="ko-KR" sz="1600" baseline="30000">
                <a:ea typeface="굴림" charset="-127"/>
              </a:rPr>
              <a:t>18</a:t>
            </a:r>
          </a:p>
        </p:txBody>
      </p:sp>
      <p:sp>
        <p:nvSpPr>
          <p:cNvPr id="42006" name="Text Box 22"/>
          <p:cNvSpPr txBox="1">
            <a:spLocks noChangeArrowheads="1"/>
          </p:cNvSpPr>
          <p:nvPr/>
        </p:nvSpPr>
        <p:spPr bwMode="auto">
          <a:xfrm>
            <a:off x="6484056" y="5607050"/>
            <a:ext cx="52634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600">
                <a:ea typeface="굴림" charset="-127"/>
              </a:rPr>
              <a:t>10</a:t>
            </a:r>
            <a:r>
              <a:rPr kumimoji="1" lang="en-US" altLang="ko-KR" sz="1600" baseline="30000">
                <a:ea typeface="굴림" charset="-127"/>
              </a:rPr>
              <a:t>20</a:t>
            </a:r>
          </a:p>
        </p:txBody>
      </p:sp>
      <p:sp>
        <p:nvSpPr>
          <p:cNvPr id="42007" name="Line 23"/>
          <p:cNvSpPr>
            <a:spLocks noChangeShapeType="1"/>
          </p:cNvSpPr>
          <p:nvPr/>
        </p:nvSpPr>
        <p:spPr bwMode="auto">
          <a:xfrm>
            <a:off x="1752600" y="5410200"/>
            <a:ext cx="533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08" name="Line 24"/>
          <p:cNvSpPr>
            <a:spLocks noChangeShapeType="1"/>
          </p:cNvSpPr>
          <p:nvPr/>
        </p:nvSpPr>
        <p:spPr bwMode="auto">
          <a:xfrm>
            <a:off x="2362200" y="5410200"/>
            <a:ext cx="533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09" name="Line 25"/>
          <p:cNvSpPr>
            <a:spLocks noChangeShapeType="1"/>
          </p:cNvSpPr>
          <p:nvPr/>
        </p:nvSpPr>
        <p:spPr bwMode="auto">
          <a:xfrm>
            <a:off x="3048000" y="5410200"/>
            <a:ext cx="533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10" name="Line 26"/>
          <p:cNvSpPr>
            <a:spLocks noChangeShapeType="1"/>
          </p:cNvSpPr>
          <p:nvPr/>
        </p:nvSpPr>
        <p:spPr bwMode="auto">
          <a:xfrm>
            <a:off x="3810000" y="5410200"/>
            <a:ext cx="91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11" name="Line 27"/>
          <p:cNvSpPr>
            <a:spLocks noChangeShapeType="1"/>
          </p:cNvSpPr>
          <p:nvPr/>
        </p:nvSpPr>
        <p:spPr bwMode="auto">
          <a:xfrm>
            <a:off x="4800600" y="5410200"/>
            <a:ext cx="3048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12" name="Line 28"/>
          <p:cNvSpPr>
            <a:spLocks noChangeShapeType="1"/>
          </p:cNvSpPr>
          <p:nvPr/>
        </p:nvSpPr>
        <p:spPr bwMode="auto">
          <a:xfrm>
            <a:off x="5181600" y="5410200"/>
            <a:ext cx="609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13" name="Line 29"/>
          <p:cNvSpPr>
            <a:spLocks noChangeShapeType="1"/>
          </p:cNvSpPr>
          <p:nvPr/>
        </p:nvSpPr>
        <p:spPr bwMode="auto">
          <a:xfrm>
            <a:off x="5867400" y="5410200"/>
            <a:ext cx="914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14" name="Text Box 30"/>
          <p:cNvSpPr txBox="1">
            <a:spLocks noChangeArrowheads="1"/>
          </p:cNvSpPr>
          <p:nvPr/>
        </p:nvSpPr>
        <p:spPr bwMode="auto">
          <a:xfrm>
            <a:off x="1752600" y="5029201"/>
            <a:ext cx="553156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800">
                <a:ea typeface="굴림" charset="-127"/>
              </a:rPr>
              <a:t>AM</a:t>
            </a:r>
          </a:p>
        </p:txBody>
      </p:sp>
      <p:sp>
        <p:nvSpPr>
          <p:cNvPr id="42015" name="Text Box 31"/>
          <p:cNvSpPr txBox="1">
            <a:spLocks noChangeArrowheads="1"/>
          </p:cNvSpPr>
          <p:nvPr/>
        </p:nvSpPr>
        <p:spPr bwMode="auto">
          <a:xfrm>
            <a:off x="2381956" y="4814888"/>
            <a:ext cx="513644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800">
                <a:ea typeface="굴림" charset="-127"/>
              </a:rPr>
              <a:t>FM</a:t>
            </a:r>
          </a:p>
        </p:txBody>
      </p:sp>
      <p:sp>
        <p:nvSpPr>
          <p:cNvPr id="42016" name="Text Box 32"/>
          <p:cNvSpPr txBox="1">
            <a:spLocks noChangeArrowheads="1"/>
          </p:cNvSpPr>
          <p:nvPr/>
        </p:nvSpPr>
        <p:spPr bwMode="auto">
          <a:xfrm>
            <a:off x="2758723" y="5029201"/>
            <a:ext cx="12362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tr-TR" altLang="ko-KR" sz="1800" dirty="0">
                <a:ea typeface="굴림" charset="-127"/>
              </a:rPr>
              <a:t>mikrodalga</a:t>
            </a:r>
            <a:endParaRPr kumimoji="1" lang="en-US" altLang="ko-KR" sz="1800" dirty="0">
              <a:ea typeface="굴림" charset="-127"/>
            </a:endParaRPr>
          </a:p>
        </p:txBody>
      </p:sp>
      <p:sp>
        <p:nvSpPr>
          <p:cNvPr id="42017" name="Text Box 33"/>
          <p:cNvSpPr txBox="1">
            <a:spLocks noChangeArrowheads="1"/>
          </p:cNvSpPr>
          <p:nvPr/>
        </p:nvSpPr>
        <p:spPr bwMode="auto">
          <a:xfrm>
            <a:off x="3810000" y="4814888"/>
            <a:ext cx="103105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tr-TR" altLang="ko-KR" sz="1800" dirty="0">
                <a:ea typeface="굴림" charset="-127"/>
              </a:rPr>
              <a:t>kızılötesi</a:t>
            </a:r>
            <a:endParaRPr kumimoji="1" lang="en-US" altLang="ko-KR" sz="1800" dirty="0">
              <a:ea typeface="굴림" charset="-127"/>
            </a:endParaRPr>
          </a:p>
        </p:txBody>
      </p:sp>
      <p:sp>
        <p:nvSpPr>
          <p:cNvPr id="42018" name="Text Box 34"/>
          <p:cNvSpPr txBox="1">
            <a:spLocks noChangeArrowheads="1"/>
          </p:cNvSpPr>
          <p:nvPr/>
        </p:nvSpPr>
        <p:spPr bwMode="auto">
          <a:xfrm>
            <a:off x="4474528" y="4005064"/>
            <a:ext cx="96693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latinLnBrk="1" hangingPunct="1"/>
            <a:r>
              <a:rPr kumimoji="1" lang="tr-TR" altLang="ko-KR" sz="1800" dirty="0">
                <a:solidFill>
                  <a:schemeClr val="tx2"/>
                </a:solidFill>
                <a:ea typeface="굴림" charset="-127"/>
              </a:rPr>
              <a:t>Görünür</a:t>
            </a:r>
            <a:br>
              <a:rPr kumimoji="1" lang="tr-TR" altLang="ko-KR" sz="1800" dirty="0">
                <a:solidFill>
                  <a:schemeClr val="tx2"/>
                </a:solidFill>
                <a:ea typeface="굴림" charset="-127"/>
              </a:rPr>
            </a:br>
            <a:r>
              <a:rPr kumimoji="1" lang="tr-TR" altLang="ko-KR" sz="1800" dirty="0">
                <a:solidFill>
                  <a:schemeClr val="tx2"/>
                </a:solidFill>
                <a:ea typeface="굴림" charset="-127"/>
              </a:rPr>
              <a:t>Işık</a:t>
            </a:r>
            <a:endParaRPr kumimoji="1" lang="en-US" altLang="ko-KR" sz="1800" dirty="0">
              <a:solidFill>
                <a:schemeClr val="tx2"/>
              </a:solidFill>
              <a:ea typeface="굴림" charset="-127"/>
            </a:endParaRPr>
          </a:p>
        </p:txBody>
      </p:sp>
      <p:sp>
        <p:nvSpPr>
          <p:cNvPr id="42019" name="Text Box 35"/>
          <p:cNvSpPr txBox="1">
            <a:spLocks noChangeArrowheads="1"/>
          </p:cNvSpPr>
          <p:nvPr/>
        </p:nvSpPr>
        <p:spPr bwMode="auto">
          <a:xfrm>
            <a:off x="5029200" y="4800601"/>
            <a:ext cx="99257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tr-TR" altLang="ko-KR" sz="1800" dirty="0">
                <a:ea typeface="굴림" charset="-127"/>
              </a:rPr>
              <a:t>morötesi</a:t>
            </a:r>
            <a:endParaRPr kumimoji="1" lang="en-US" altLang="ko-KR" sz="1800" dirty="0">
              <a:ea typeface="굴림" charset="-127"/>
            </a:endParaRPr>
          </a:p>
        </p:txBody>
      </p:sp>
      <p:sp>
        <p:nvSpPr>
          <p:cNvPr id="42020" name="Text Box 36"/>
          <p:cNvSpPr txBox="1">
            <a:spLocks noChangeArrowheads="1"/>
          </p:cNvSpPr>
          <p:nvPr/>
        </p:nvSpPr>
        <p:spPr bwMode="auto">
          <a:xfrm>
            <a:off x="6141156" y="5029201"/>
            <a:ext cx="716844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en-US" altLang="ko-KR" sz="1800">
                <a:ea typeface="굴림" charset="-127"/>
              </a:rPr>
              <a:t>X-ray</a:t>
            </a:r>
          </a:p>
        </p:txBody>
      </p:sp>
      <p:sp>
        <p:nvSpPr>
          <p:cNvPr id="42021" name="Text Box 37"/>
          <p:cNvSpPr txBox="1">
            <a:spLocks noChangeArrowheads="1"/>
          </p:cNvSpPr>
          <p:nvPr/>
        </p:nvSpPr>
        <p:spPr bwMode="auto">
          <a:xfrm>
            <a:off x="7131756" y="5226050"/>
            <a:ext cx="86433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latinLnBrk="1" hangingPunct="1"/>
            <a:r>
              <a:rPr kumimoji="1" lang="tr-TR" altLang="ko-KR" sz="1800" dirty="0">
                <a:ea typeface="굴림" charset="-127"/>
              </a:rPr>
              <a:t>frekans</a:t>
            </a:r>
            <a:endParaRPr kumimoji="1" lang="en-US" altLang="ko-KR" sz="1800" dirty="0">
              <a:ea typeface="굴림" charset="-127"/>
            </a:endParaRPr>
          </a:p>
          <a:p>
            <a:pPr algn="l" eaLnBrk="1" latinLnBrk="1" hangingPunct="1"/>
            <a:r>
              <a:rPr kumimoji="1" lang="en-US" altLang="ko-KR" sz="1800" dirty="0">
                <a:ea typeface="굴림" charset="-127"/>
              </a:rPr>
              <a:t>(Hz)</a:t>
            </a:r>
          </a:p>
        </p:txBody>
      </p:sp>
      <p:grpSp>
        <p:nvGrpSpPr>
          <p:cNvPr id="42022" name="Group 38"/>
          <p:cNvGrpSpPr>
            <a:grpSpLocks/>
          </p:cNvGrpSpPr>
          <p:nvPr/>
        </p:nvGrpSpPr>
        <p:grpSpPr bwMode="auto">
          <a:xfrm>
            <a:off x="1600200" y="3292475"/>
            <a:ext cx="5791200" cy="457200"/>
            <a:chOff x="960" y="2160"/>
            <a:chExt cx="3648" cy="288"/>
          </a:xfrm>
        </p:grpSpPr>
        <p:sp>
          <p:nvSpPr>
            <p:cNvPr id="42031" name="Rectangle 39"/>
            <p:cNvSpPr>
              <a:spLocks noChangeArrowheads="1"/>
            </p:cNvSpPr>
            <p:nvPr/>
          </p:nvSpPr>
          <p:spPr bwMode="auto">
            <a:xfrm>
              <a:off x="960" y="2160"/>
              <a:ext cx="912" cy="288"/>
            </a:xfrm>
            <a:prstGeom prst="rect">
              <a:avLst/>
            </a:prstGeom>
            <a:gradFill rotWithShape="0">
              <a:gsLst>
                <a:gs pos="0">
                  <a:srgbClr val="FF0000"/>
                </a:gs>
                <a:gs pos="100000">
                  <a:srgbClr val="FFFF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42032" name="Rectangle 40"/>
            <p:cNvSpPr>
              <a:spLocks noChangeArrowheads="1"/>
            </p:cNvSpPr>
            <p:nvPr/>
          </p:nvSpPr>
          <p:spPr bwMode="auto">
            <a:xfrm>
              <a:off x="1872" y="2160"/>
              <a:ext cx="912" cy="288"/>
            </a:xfrm>
            <a:prstGeom prst="rect">
              <a:avLst/>
            </a:prstGeom>
            <a:gradFill rotWithShape="0">
              <a:gsLst>
                <a:gs pos="0">
                  <a:srgbClr val="FFFF00"/>
                </a:gs>
                <a:gs pos="100000">
                  <a:srgbClr val="00FF00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42033" name="Rectangle 41"/>
            <p:cNvSpPr>
              <a:spLocks noChangeArrowheads="1"/>
            </p:cNvSpPr>
            <p:nvPr/>
          </p:nvSpPr>
          <p:spPr bwMode="auto">
            <a:xfrm>
              <a:off x="2784" y="2160"/>
              <a:ext cx="912" cy="288"/>
            </a:xfrm>
            <a:prstGeom prst="rect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0000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42034" name="Rectangle 42"/>
            <p:cNvSpPr>
              <a:spLocks noChangeArrowheads="1"/>
            </p:cNvSpPr>
            <p:nvPr/>
          </p:nvSpPr>
          <p:spPr bwMode="auto">
            <a:xfrm>
              <a:off x="3696" y="2160"/>
              <a:ext cx="912" cy="288"/>
            </a:xfrm>
            <a:prstGeom prst="rect">
              <a:avLst/>
            </a:prstGeom>
            <a:gradFill rotWithShape="0">
              <a:gsLst>
                <a:gs pos="0">
                  <a:srgbClr val="0000FF"/>
                </a:gs>
                <a:gs pos="100000">
                  <a:srgbClr val="FF00FF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</p:grpSp>
      <p:sp>
        <p:nvSpPr>
          <p:cNvPr id="42023" name="Text Box 43"/>
          <p:cNvSpPr txBox="1">
            <a:spLocks noChangeArrowheads="1"/>
          </p:cNvSpPr>
          <p:nvPr/>
        </p:nvSpPr>
        <p:spPr bwMode="auto">
          <a:xfrm>
            <a:off x="1346200" y="2895601"/>
            <a:ext cx="92204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tr-TR" altLang="ko-KR" sz="2000" dirty="0">
                <a:ea typeface="굴림" charset="-127"/>
              </a:rPr>
              <a:t>kırmızı</a:t>
            </a:r>
            <a:endParaRPr kumimoji="1" lang="en-US" altLang="ko-KR" sz="2000" dirty="0">
              <a:ea typeface="굴림" charset="-127"/>
            </a:endParaRPr>
          </a:p>
        </p:txBody>
      </p:sp>
      <p:sp>
        <p:nvSpPr>
          <p:cNvPr id="42024" name="Text Box 44"/>
          <p:cNvSpPr txBox="1">
            <a:spLocks noChangeArrowheads="1"/>
          </p:cNvSpPr>
          <p:nvPr/>
        </p:nvSpPr>
        <p:spPr bwMode="auto">
          <a:xfrm>
            <a:off x="2477911" y="2911476"/>
            <a:ext cx="55335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tr-TR" altLang="ko-KR" sz="2000" dirty="0">
                <a:ea typeface="굴림" charset="-127"/>
              </a:rPr>
              <a:t>sarı</a:t>
            </a:r>
            <a:endParaRPr kumimoji="1" lang="en-US" altLang="ko-KR" sz="2000" dirty="0">
              <a:ea typeface="굴림" charset="-127"/>
            </a:endParaRPr>
          </a:p>
        </p:txBody>
      </p:sp>
      <p:sp>
        <p:nvSpPr>
          <p:cNvPr id="42025" name="Text Box 45"/>
          <p:cNvSpPr txBox="1">
            <a:spLocks noChangeArrowheads="1"/>
          </p:cNvSpPr>
          <p:nvPr/>
        </p:nvSpPr>
        <p:spPr bwMode="auto">
          <a:xfrm>
            <a:off x="4052712" y="2895601"/>
            <a:ext cx="66717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tr-TR" altLang="ko-KR" sz="2000" dirty="0">
                <a:ea typeface="굴림" charset="-127"/>
              </a:rPr>
              <a:t>yeşil</a:t>
            </a:r>
            <a:endParaRPr kumimoji="1" lang="en-US" altLang="ko-KR" sz="2000" dirty="0">
              <a:ea typeface="굴림" charset="-127"/>
            </a:endParaRPr>
          </a:p>
        </p:txBody>
      </p:sp>
      <p:sp>
        <p:nvSpPr>
          <p:cNvPr id="42026" name="Text Box 46"/>
          <p:cNvSpPr txBox="1">
            <a:spLocks noChangeArrowheads="1"/>
          </p:cNvSpPr>
          <p:nvPr/>
        </p:nvSpPr>
        <p:spPr bwMode="auto">
          <a:xfrm>
            <a:off x="5475111" y="2911476"/>
            <a:ext cx="6960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tr-TR" altLang="ko-KR" sz="2000" dirty="0">
                <a:ea typeface="굴림" charset="-127"/>
              </a:rPr>
              <a:t>mavi</a:t>
            </a:r>
            <a:endParaRPr kumimoji="1" lang="en-US" altLang="ko-KR" sz="2000" dirty="0">
              <a:ea typeface="굴림" charset="-127"/>
            </a:endParaRPr>
          </a:p>
        </p:txBody>
      </p:sp>
      <p:sp>
        <p:nvSpPr>
          <p:cNvPr id="42027" name="Text Box 47"/>
          <p:cNvSpPr txBox="1">
            <a:spLocks noChangeArrowheads="1"/>
          </p:cNvSpPr>
          <p:nvPr/>
        </p:nvSpPr>
        <p:spPr bwMode="auto">
          <a:xfrm>
            <a:off x="7011812" y="2911476"/>
            <a:ext cx="59663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tr-TR" altLang="ko-KR" sz="2000" dirty="0">
                <a:ea typeface="굴림" charset="-127"/>
              </a:rPr>
              <a:t>mor</a:t>
            </a:r>
            <a:endParaRPr kumimoji="1" lang="en-US" altLang="ko-KR" sz="2000" dirty="0">
              <a:ea typeface="굴림" charset="-127"/>
            </a:endParaRPr>
          </a:p>
        </p:txBody>
      </p:sp>
      <p:sp>
        <p:nvSpPr>
          <p:cNvPr id="42028" name="Line 48"/>
          <p:cNvSpPr>
            <a:spLocks noChangeShapeType="1"/>
          </p:cNvSpPr>
          <p:nvPr/>
        </p:nvSpPr>
        <p:spPr bwMode="auto">
          <a:xfrm>
            <a:off x="1600200" y="3825876"/>
            <a:ext cx="3200400" cy="104328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29" name="Line 49"/>
          <p:cNvSpPr>
            <a:spLocks noChangeShapeType="1"/>
          </p:cNvSpPr>
          <p:nvPr/>
        </p:nvSpPr>
        <p:spPr bwMode="auto">
          <a:xfrm flipV="1">
            <a:off x="5112456" y="3825874"/>
            <a:ext cx="2278944" cy="104328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2030" name="Line 50"/>
          <p:cNvSpPr>
            <a:spLocks noChangeShapeType="1"/>
          </p:cNvSpPr>
          <p:nvPr/>
        </p:nvSpPr>
        <p:spPr bwMode="auto">
          <a:xfrm>
            <a:off x="1547990" y="2781300"/>
            <a:ext cx="5832122" cy="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cxnSp>
        <p:nvCxnSpPr>
          <p:cNvPr id="3" name="Straight Connector 2"/>
          <p:cNvCxnSpPr>
            <a:endCxn id="42011" idx="0"/>
          </p:cNvCxnSpPr>
          <p:nvPr/>
        </p:nvCxnSpPr>
        <p:spPr>
          <a:xfrm>
            <a:off x="4800600" y="4800601"/>
            <a:ext cx="0" cy="609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>
            <a:off x="5092682" y="4797152"/>
            <a:ext cx="0" cy="6095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7644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6"/>
          <p:cNvGrpSpPr>
            <a:grpSpLocks/>
          </p:cNvGrpSpPr>
          <p:nvPr/>
        </p:nvGrpSpPr>
        <p:grpSpPr bwMode="auto">
          <a:xfrm>
            <a:off x="6874934" y="4343400"/>
            <a:ext cx="1905000" cy="1752600"/>
            <a:chOff x="720" y="2544"/>
            <a:chExt cx="1200" cy="1104"/>
          </a:xfrm>
        </p:grpSpPr>
        <p:sp>
          <p:nvSpPr>
            <p:cNvPr id="43023" name="Rectangle 7"/>
            <p:cNvSpPr>
              <a:spLocks noChangeArrowheads="1"/>
            </p:cNvSpPr>
            <p:nvPr/>
          </p:nvSpPr>
          <p:spPr bwMode="auto">
            <a:xfrm>
              <a:off x="720" y="2784"/>
              <a:ext cx="720" cy="672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b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latinLnBrk="1" hangingPunct="1">
                <a:spcBef>
                  <a:spcPct val="20000"/>
                </a:spcBef>
                <a:buClr>
                  <a:srgbClr val="660066"/>
                </a:buClr>
                <a:buFont typeface="Wingdings" pitchFamily="2" charset="2"/>
                <a:buNone/>
              </a:pPr>
              <a:r>
                <a:rPr kumimoji="1" lang="tr-TR" altLang="ko-KR" sz="1600" b="1" dirty="0">
                  <a:solidFill>
                    <a:schemeClr val="bg1"/>
                  </a:solidFill>
                  <a:ea typeface="굴림" charset="-127"/>
                </a:rPr>
                <a:t>Kırmızı</a:t>
              </a:r>
              <a:endParaRPr kumimoji="1" lang="en-US" altLang="ko-KR" sz="1600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43024" name="Rectangle 8"/>
            <p:cNvSpPr>
              <a:spLocks noChangeArrowheads="1"/>
            </p:cNvSpPr>
            <p:nvPr/>
          </p:nvSpPr>
          <p:spPr bwMode="auto">
            <a:xfrm>
              <a:off x="960" y="2544"/>
              <a:ext cx="720" cy="672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Ctr="1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>
                <a:spcBef>
                  <a:spcPct val="20000"/>
                </a:spcBef>
                <a:buClr>
                  <a:srgbClr val="660066"/>
                </a:buClr>
                <a:buFont typeface="Wingdings" pitchFamily="2" charset="2"/>
                <a:buNone/>
              </a:pPr>
              <a:r>
                <a:rPr kumimoji="1" lang="tr-TR" altLang="ko-KR" sz="1800" b="1" dirty="0">
                  <a:solidFill>
                    <a:schemeClr val="bg1"/>
                  </a:solidFill>
                  <a:ea typeface="굴림" charset="-127"/>
                </a:rPr>
                <a:t>Mavi</a:t>
              </a:r>
              <a:endParaRPr kumimoji="1" lang="en-US" altLang="ko-KR" sz="1800" b="1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43025" name="Rectangle 9"/>
            <p:cNvSpPr>
              <a:spLocks noChangeArrowheads="1"/>
            </p:cNvSpPr>
            <p:nvPr/>
          </p:nvSpPr>
          <p:spPr bwMode="auto">
            <a:xfrm>
              <a:off x="1200" y="2976"/>
              <a:ext cx="720" cy="672"/>
            </a:xfrm>
            <a:prstGeom prst="rect">
              <a:avLst/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b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latinLnBrk="1" hangingPunct="1">
                <a:spcBef>
                  <a:spcPct val="20000"/>
                </a:spcBef>
                <a:buClr>
                  <a:srgbClr val="660066"/>
                </a:buClr>
                <a:buFont typeface="Wingdings" pitchFamily="2" charset="2"/>
                <a:buNone/>
              </a:pPr>
              <a:r>
                <a:rPr kumimoji="1" lang="tr-TR" altLang="ko-KR" sz="1800" b="1" dirty="0">
                  <a:solidFill>
                    <a:srgbClr val="000066"/>
                  </a:solidFill>
                  <a:ea typeface="굴림" charset="-127"/>
                </a:rPr>
                <a:t>Yeşil</a:t>
              </a:r>
              <a:endParaRPr kumimoji="1" lang="en-US" altLang="ko-KR" sz="1800" b="1" dirty="0">
                <a:solidFill>
                  <a:srgbClr val="000066"/>
                </a:solidFill>
                <a:ea typeface="굴림" charset="-127"/>
              </a:endParaRPr>
            </a:p>
          </p:txBody>
        </p:sp>
        <p:sp>
          <p:nvSpPr>
            <p:cNvPr id="43026" name="Rectangle 10"/>
            <p:cNvSpPr>
              <a:spLocks noChangeArrowheads="1"/>
            </p:cNvSpPr>
            <p:nvPr/>
          </p:nvSpPr>
          <p:spPr bwMode="auto">
            <a:xfrm>
              <a:off x="960" y="2784"/>
              <a:ext cx="480" cy="432"/>
            </a:xfrm>
            <a:prstGeom prst="rect">
              <a:avLst/>
            </a:prstGeom>
            <a:solidFill>
              <a:srgbClr val="FF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Ctr="1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>
                <a:spcBef>
                  <a:spcPct val="20000"/>
                </a:spcBef>
                <a:buClr>
                  <a:srgbClr val="660066"/>
                </a:buClr>
                <a:buFont typeface="Wingdings" pitchFamily="2" charset="2"/>
                <a:buNone/>
              </a:pPr>
              <a:r>
                <a:rPr kumimoji="1" lang="en-US" altLang="ko-KR" sz="1800" b="1">
                  <a:ea typeface="굴림" charset="-127"/>
                </a:rPr>
                <a:t>M</a:t>
              </a:r>
            </a:p>
          </p:txBody>
        </p:sp>
        <p:sp>
          <p:nvSpPr>
            <p:cNvPr id="43027" name="Rectangle 11"/>
            <p:cNvSpPr>
              <a:spLocks noChangeArrowheads="1"/>
            </p:cNvSpPr>
            <p:nvPr/>
          </p:nvSpPr>
          <p:spPr bwMode="auto">
            <a:xfrm>
              <a:off x="1200" y="2976"/>
              <a:ext cx="240" cy="480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b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>
                <a:spcBef>
                  <a:spcPct val="20000"/>
                </a:spcBef>
                <a:buClr>
                  <a:srgbClr val="660066"/>
                </a:buClr>
                <a:buFont typeface="Wingdings" pitchFamily="2" charset="2"/>
                <a:buNone/>
              </a:pPr>
              <a:r>
                <a:rPr kumimoji="1" lang="en-US" altLang="ko-KR" sz="1800" b="1">
                  <a:solidFill>
                    <a:srgbClr val="000066"/>
                  </a:solidFill>
                  <a:ea typeface="굴림" charset="-127"/>
                </a:rPr>
                <a:t>Y</a:t>
              </a:r>
            </a:p>
          </p:txBody>
        </p:sp>
        <p:sp>
          <p:nvSpPr>
            <p:cNvPr id="43028" name="Rectangle 12"/>
            <p:cNvSpPr>
              <a:spLocks noChangeArrowheads="1"/>
            </p:cNvSpPr>
            <p:nvPr/>
          </p:nvSpPr>
          <p:spPr bwMode="auto">
            <a:xfrm>
              <a:off x="1200" y="2976"/>
              <a:ext cx="480" cy="240"/>
            </a:xfrm>
            <a:prstGeom prst="rect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latinLnBrk="1" hangingPunct="1">
                <a:spcBef>
                  <a:spcPct val="20000"/>
                </a:spcBef>
                <a:buClr>
                  <a:srgbClr val="660066"/>
                </a:buClr>
                <a:buFont typeface="Wingdings" pitchFamily="2" charset="2"/>
                <a:buNone/>
              </a:pPr>
              <a:r>
                <a:rPr kumimoji="1" lang="en-US" altLang="ko-KR" sz="1800" b="1">
                  <a:solidFill>
                    <a:srgbClr val="000066"/>
                  </a:solidFill>
                  <a:ea typeface="굴림" charset="-127"/>
                </a:rPr>
                <a:t>C</a:t>
              </a:r>
            </a:p>
          </p:txBody>
        </p:sp>
        <p:sp>
          <p:nvSpPr>
            <p:cNvPr id="43029" name="Rectangle 13"/>
            <p:cNvSpPr>
              <a:spLocks noChangeArrowheads="1"/>
            </p:cNvSpPr>
            <p:nvPr/>
          </p:nvSpPr>
          <p:spPr bwMode="auto">
            <a:xfrm>
              <a:off x="1200" y="2976"/>
              <a:ext cx="240" cy="2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</p:grpSp>
      <p:sp>
        <p:nvSpPr>
          <p:cNvPr id="43011" name="Line 20"/>
          <p:cNvSpPr>
            <a:spLocks noChangeShapeType="1"/>
          </p:cNvSpPr>
          <p:nvPr/>
        </p:nvSpPr>
        <p:spPr bwMode="auto">
          <a:xfrm>
            <a:off x="5926667" y="5181600"/>
            <a:ext cx="1354667" cy="228600"/>
          </a:xfrm>
          <a:prstGeom prst="line">
            <a:avLst/>
          </a:prstGeom>
          <a:noFill/>
          <a:ln w="12700">
            <a:solidFill>
              <a:srgbClr val="00CC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12" name="Oval 17"/>
          <p:cNvSpPr>
            <a:spLocks noChangeArrowheads="1"/>
          </p:cNvSpPr>
          <p:nvPr/>
        </p:nvSpPr>
        <p:spPr bwMode="auto">
          <a:xfrm>
            <a:off x="5384800" y="5105400"/>
            <a:ext cx="135467" cy="304800"/>
          </a:xfrm>
          <a:prstGeom prst="ellipse">
            <a:avLst/>
          </a:prstGeom>
          <a:solidFill>
            <a:srgbClr val="FF9900"/>
          </a:solidFill>
          <a:ln w="9525">
            <a:round/>
            <a:headEnd/>
            <a:tailEnd/>
          </a:ln>
          <a:scene3d>
            <a:camera prst="legacyPerspectiveTopRight">
              <a:rot lat="20999993" lon="300000" rev="0"/>
            </a:camera>
            <a:lightRig rig="legacyFlat4" dir="b"/>
          </a:scene3d>
          <a:sp3d extrusionH="1801800" prstMaterial="legacyMatte">
            <a:bevelT w="13500" h="13500" prst="angle"/>
            <a:bevelB w="13500" h="13500" prst="angle"/>
            <a:extrusionClr>
              <a:srgbClr val="FF0000"/>
            </a:extrusionClr>
          </a:sp3d>
        </p:spPr>
        <p:txBody>
          <a:bodyPr wrap="none" anchor="ctr">
            <a:flatTx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43013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ko-KR" dirty="0">
                <a:ea typeface="굴림" charset="-127"/>
              </a:rPr>
              <a:t>Renk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524000"/>
            <a:ext cx="6366933" cy="4864100"/>
          </a:xfrm>
        </p:spPr>
        <p:txBody>
          <a:bodyPr/>
          <a:lstStyle/>
          <a:p>
            <a:pPr>
              <a:defRPr/>
            </a:pPr>
            <a:r>
              <a:rPr lang="en-US" altLang="ko-KR" sz="2800" dirty="0">
                <a:ea typeface="굴림" charset="-127"/>
              </a:rPr>
              <a:t>C(</a:t>
            </a:r>
            <a:r>
              <a:rPr lang="en-US" altLang="ko-KR" sz="2800" i="0" dirty="0">
                <a:ea typeface="굴림" charset="-127"/>
                <a:sym typeface="Symbol" pitchFamily="18" charset="2"/>
              </a:rPr>
              <a:t></a:t>
            </a:r>
            <a:r>
              <a:rPr lang="en-US" altLang="ko-KR" sz="2800" dirty="0">
                <a:ea typeface="굴림" charset="-127"/>
                <a:sym typeface="Symbol" pitchFamily="18" charset="2"/>
              </a:rPr>
              <a:t>) : </a:t>
            </a:r>
            <a:r>
              <a:rPr lang="tr-TR" altLang="ko-KR" sz="2800" dirty="0">
                <a:sym typeface="Symbol" pitchFamily="18" charset="2"/>
              </a:rPr>
              <a:t>Renk içinde </a:t>
            </a:r>
            <a:r>
              <a:rPr lang="en-US" altLang="ko-KR" sz="2800" i="0" dirty="0">
                <a:ea typeface="굴림" charset="-127"/>
                <a:sym typeface="Symbol" pitchFamily="18" charset="2"/>
              </a:rPr>
              <a:t></a:t>
            </a:r>
            <a:r>
              <a:rPr lang="en-US" altLang="ko-KR" sz="2800" dirty="0">
                <a:ea typeface="굴림" charset="-127"/>
                <a:sym typeface="Symbol" pitchFamily="18" charset="2"/>
              </a:rPr>
              <a:t> </a:t>
            </a:r>
            <a:r>
              <a:rPr lang="tr-TR" altLang="ko-KR" sz="2800" dirty="0">
                <a:ea typeface="굴림" charset="-127"/>
                <a:sym typeface="Symbol" pitchFamily="18" charset="2"/>
              </a:rPr>
              <a:t>dalga boyunun gücü</a:t>
            </a:r>
            <a:r>
              <a:rPr lang="tr-TR" altLang="ko-KR" sz="2800" dirty="0">
                <a:sym typeface="Symbol" pitchFamily="18" charset="2"/>
              </a:rPr>
              <a:t> (</a:t>
            </a:r>
            <a:r>
              <a:rPr lang="tr-TR" altLang="ko-KR" sz="2800" dirty="0">
                <a:ea typeface="굴림" charset="-127"/>
                <a:sym typeface="Symbol" pitchFamily="18" charset="2"/>
              </a:rPr>
              <a:t>enerji</a:t>
            </a:r>
            <a:r>
              <a:rPr lang="en-US" altLang="ko-KR" sz="2800" dirty="0">
                <a:ea typeface="굴림" charset="-127"/>
                <a:sym typeface="Symbol" pitchFamily="18" charset="2"/>
              </a:rPr>
              <a:t> </a:t>
            </a:r>
            <a:r>
              <a:rPr lang="tr-TR" altLang="ko-KR" sz="2800" dirty="0">
                <a:ea typeface="굴림" charset="-127"/>
                <a:sym typeface="Symbol" pitchFamily="18" charset="2"/>
              </a:rPr>
              <a:t>dağılımı</a:t>
            </a:r>
            <a:r>
              <a:rPr lang="tr-TR" altLang="ko-KR" sz="2800" dirty="0">
                <a:sym typeface="Symbol" pitchFamily="18" charset="2"/>
              </a:rPr>
              <a:t>)</a:t>
            </a:r>
            <a:endParaRPr lang="en-US" altLang="ko-KR" sz="2800" dirty="0">
              <a:ea typeface="굴림" charset="-127"/>
              <a:sym typeface="Symbol" pitchFamily="18" charset="2"/>
            </a:endParaRPr>
          </a:p>
          <a:p>
            <a:pPr>
              <a:defRPr/>
            </a:pPr>
            <a:r>
              <a:rPr lang="tr-TR" altLang="ko-KR" sz="2800" dirty="0"/>
              <a:t>Eklemeli renk modeli</a:t>
            </a:r>
            <a:endParaRPr lang="en-US" altLang="ko-KR" sz="28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en-US" altLang="ko-KR" sz="2400" dirty="0">
                <a:ea typeface="굴림" charset="-127"/>
              </a:rPr>
              <a:t>C(</a:t>
            </a:r>
            <a:r>
              <a:rPr lang="en-US" altLang="ko-KR" sz="2400" i="1" dirty="0">
                <a:ea typeface="굴림" charset="-127"/>
                <a:sym typeface="Symbol" pitchFamily="18" charset="2"/>
              </a:rPr>
              <a:t></a:t>
            </a:r>
            <a:r>
              <a:rPr lang="en-US" altLang="ko-KR" sz="2400" dirty="0">
                <a:ea typeface="굴림" charset="-127"/>
                <a:sym typeface="Symbol" pitchFamily="18" charset="2"/>
              </a:rPr>
              <a:t>) </a:t>
            </a:r>
            <a:r>
              <a:rPr lang="tr-TR" altLang="ko-KR" sz="2400" dirty="0">
                <a:sym typeface="Symbol" pitchFamily="18" charset="2"/>
              </a:rPr>
              <a:t>= 3 rengin enerji toplamı</a:t>
            </a:r>
            <a:endParaRPr lang="en-US" altLang="ko-KR" sz="2400" dirty="0">
              <a:ea typeface="굴림" charset="-127"/>
              <a:sym typeface="Symbol" pitchFamily="18" charset="2"/>
            </a:endParaRPr>
          </a:p>
          <a:p>
            <a:pPr>
              <a:defRPr/>
            </a:pPr>
            <a:r>
              <a:rPr lang="tr-TR" altLang="ko-KR" sz="2800" dirty="0">
                <a:sym typeface="Symbol" pitchFamily="18" charset="2"/>
              </a:rPr>
              <a:t>Üç renk teorisi</a:t>
            </a:r>
            <a:endParaRPr lang="en-US" altLang="ko-KR" sz="2800" dirty="0">
              <a:ea typeface="굴림" charset="-127"/>
              <a:sym typeface="Symbol" pitchFamily="18" charset="2"/>
            </a:endParaRPr>
          </a:p>
          <a:p>
            <a:pPr marL="742950" lvl="1" indent="-285750">
              <a:tabLst>
                <a:tab pos="1071563" algn="l"/>
              </a:tabLst>
              <a:defRPr/>
            </a:pPr>
            <a:r>
              <a:rPr lang="en-US" altLang="ko-KR" sz="2400" b="1" dirty="0">
                <a:ea typeface="굴림" charset="-127"/>
                <a:sym typeface="Symbol" pitchFamily="18" charset="2"/>
              </a:rPr>
              <a:t>C</a:t>
            </a:r>
            <a:r>
              <a:rPr lang="tr-TR" altLang="ko-KR" sz="2400" dirty="0">
                <a:ea typeface="굴림" charset="-127"/>
                <a:sym typeface="Symbol" pitchFamily="18" charset="2"/>
              </a:rPr>
              <a:t>	</a:t>
            </a:r>
            <a:r>
              <a:rPr lang="en-US" altLang="ko-KR" sz="2400" dirty="0">
                <a:ea typeface="굴림" charset="-127"/>
                <a:sym typeface="Symbol" pitchFamily="18" charset="2"/>
              </a:rPr>
              <a:t>= </a:t>
            </a:r>
            <a:r>
              <a:rPr lang="en-US" altLang="ko-KR" sz="2400" i="1" dirty="0">
                <a:ea typeface="굴림" charset="-127"/>
                <a:sym typeface="Symbol" pitchFamily="18" charset="2"/>
              </a:rPr>
              <a:t>T</a:t>
            </a:r>
            <a:r>
              <a:rPr lang="en-US" altLang="ko-KR" sz="2400" baseline="-25000" dirty="0">
                <a:ea typeface="굴림" charset="-127"/>
                <a:sym typeface="Symbol" pitchFamily="18" charset="2"/>
              </a:rPr>
              <a:t>1</a:t>
            </a:r>
            <a:r>
              <a:rPr lang="en-US" altLang="ko-KR" sz="2400" dirty="0">
                <a:ea typeface="굴림" charset="-127"/>
                <a:sym typeface="Symbol" pitchFamily="18" charset="2"/>
              </a:rPr>
              <a:t> </a:t>
            </a:r>
            <a:r>
              <a:rPr lang="en-US" altLang="ko-KR" sz="2400" b="1" dirty="0">
                <a:ea typeface="굴림" charset="-127"/>
                <a:sym typeface="Symbol" pitchFamily="18" charset="2"/>
              </a:rPr>
              <a:t>R</a:t>
            </a:r>
            <a:r>
              <a:rPr lang="en-US" altLang="ko-KR" sz="2400" dirty="0">
                <a:ea typeface="굴림" charset="-127"/>
                <a:sym typeface="Symbol" pitchFamily="18" charset="2"/>
              </a:rPr>
              <a:t> + </a:t>
            </a:r>
            <a:r>
              <a:rPr lang="en-US" altLang="ko-KR" sz="2400" i="1" dirty="0">
                <a:ea typeface="굴림" charset="-127"/>
                <a:sym typeface="Symbol" pitchFamily="18" charset="2"/>
              </a:rPr>
              <a:t>T</a:t>
            </a:r>
            <a:r>
              <a:rPr lang="en-US" altLang="ko-KR" sz="2400" baseline="-25000" dirty="0">
                <a:ea typeface="굴림" charset="-127"/>
                <a:sym typeface="Symbol" pitchFamily="18" charset="2"/>
              </a:rPr>
              <a:t>2</a:t>
            </a:r>
            <a:r>
              <a:rPr lang="en-US" altLang="ko-KR" sz="2400" dirty="0">
                <a:ea typeface="굴림" charset="-127"/>
                <a:sym typeface="Symbol" pitchFamily="18" charset="2"/>
              </a:rPr>
              <a:t> </a:t>
            </a:r>
            <a:r>
              <a:rPr lang="en-US" altLang="ko-KR" sz="2400" b="1" dirty="0">
                <a:ea typeface="굴림" charset="-127"/>
                <a:sym typeface="Symbol" pitchFamily="18" charset="2"/>
              </a:rPr>
              <a:t>G</a:t>
            </a:r>
            <a:r>
              <a:rPr lang="en-US" altLang="ko-KR" sz="2400" dirty="0">
                <a:ea typeface="굴림" charset="-127"/>
                <a:sym typeface="Symbol" pitchFamily="18" charset="2"/>
              </a:rPr>
              <a:t> + </a:t>
            </a:r>
            <a:r>
              <a:rPr lang="en-US" altLang="ko-KR" sz="2400" i="1" dirty="0">
                <a:ea typeface="굴림" charset="-127"/>
                <a:sym typeface="Symbol" pitchFamily="18" charset="2"/>
              </a:rPr>
              <a:t>T</a:t>
            </a:r>
            <a:r>
              <a:rPr lang="en-US" altLang="ko-KR" sz="2400" baseline="-25000" dirty="0">
                <a:ea typeface="굴림" charset="-127"/>
                <a:sym typeface="Symbol" pitchFamily="18" charset="2"/>
              </a:rPr>
              <a:t>3</a:t>
            </a:r>
            <a:r>
              <a:rPr lang="en-US" altLang="ko-KR" sz="2400" dirty="0">
                <a:ea typeface="굴림" charset="-127"/>
                <a:sym typeface="Symbol" pitchFamily="18" charset="2"/>
              </a:rPr>
              <a:t> </a:t>
            </a:r>
            <a:r>
              <a:rPr lang="en-US" altLang="ko-KR" sz="2400" b="1" dirty="0">
                <a:ea typeface="굴림" charset="-127"/>
                <a:sym typeface="Symbol" pitchFamily="18" charset="2"/>
              </a:rPr>
              <a:t>B</a:t>
            </a:r>
            <a:r>
              <a:rPr lang="tr-TR" altLang="ko-KR" sz="2400" b="1" dirty="0">
                <a:sym typeface="Symbol" pitchFamily="18" charset="2"/>
              </a:rPr>
              <a:t> </a:t>
            </a:r>
            <a:br>
              <a:rPr lang="tr-TR" altLang="ko-KR" sz="2400" b="1" dirty="0">
                <a:sym typeface="Symbol" pitchFamily="18" charset="2"/>
              </a:rPr>
            </a:br>
            <a:r>
              <a:rPr lang="tr-TR" altLang="ko-KR" sz="2400" b="1" dirty="0">
                <a:sym typeface="Symbol" pitchFamily="18" charset="2"/>
              </a:rPr>
              <a:t>	</a:t>
            </a:r>
            <a:r>
              <a:rPr lang="tr-TR" altLang="ko-KR" sz="2400" dirty="0">
                <a:sym typeface="Symbol" pitchFamily="18" charset="2"/>
              </a:rPr>
              <a:t>= İstenen rengi verir</a:t>
            </a:r>
          </a:p>
          <a:p>
            <a:pPr marL="742950" lvl="1" indent="-285750">
              <a:defRPr/>
            </a:pPr>
            <a:r>
              <a:rPr lang="en-US" altLang="ko-KR" sz="2400" i="1" dirty="0">
                <a:ea typeface="굴림" charset="-127"/>
                <a:sym typeface="Symbol" pitchFamily="18" charset="2"/>
              </a:rPr>
              <a:t>T1, T2, T3</a:t>
            </a:r>
            <a:r>
              <a:rPr lang="tr-TR" altLang="ko-KR" sz="2400" i="1" dirty="0">
                <a:sym typeface="Symbol" pitchFamily="18" charset="2"/>
              </a:rPr>
              <a:t> </a:t>
            </a:r>
            <a:r>
              <a:rPr lang="tr-TR" altLang="ko-KR" sz="2400" dirty="0">
                <a:sym typeface="Symbol" pitchFamily="18" charset="2"/>
              </a:rPr>
              <a:t>(</a:t>
            </a:r>
            <a:r>
              <a:rPr lang="tr-TR" altLang="ko-KR" sz="2400" dirty="0" err="1">
                <a:sym typeface="Symbol" pitchFamily="18" charset="2"/>
              </a:rPr>
              <a:t>Tristimulus</a:t>
            </a:r>
            <a:r>
              <a:rPr lang="tr-TR" altLang="ko-KR" sz="2400" dirty="0">
                <a:sym typeface="Symbol" pitchFamily="18" charset="2"/>
              </a:rPr>
              <a:t> </a:t>
            </a:r>
            <a:r>
              <a:rPr lang="tr-TR" altLang="ko-KR" sz="2400" dirty="0" err="1">
                <a:sym typeface="Symbol" pitchFamily="18" charset="2"/>
              </a:rPr>
              <a:t>Values</a:t>
            </a:r>
            <a:r>
              <a:rPr lang="tr-TR" altLang="ko-KR" sz="2400" dirty="0">
                <a:sym typeface="Symbol" pitchFamily="18" charset="2"/>
              </a:rPr>
              <a:t>)</a:t>
            </a:r>
            <a:r>
              <a:rPr lang="tr-TR" altLang="ko-KR" sz="2400" i="1" dirty="0">
                <a:sym typeface="Symbol" pitchFamily="18" charset="2"/>
              </a:rPr>
              <a:t> </a:t>
            </a:r>
            <a:r>
              <a:rPr lang="en-US" altLang="ko-KR" sz="2400" dirty="0">
                <a:ea typeface="굴림" charset="-127"/>
                <a:sym typeface="Symbol" pitchFamily="18" charset="2"/>
              </a:rPr>
              <a:t>: </a:t>
            </a:r>
            <a:br>
              <a:rPr lang="tr-TR" altLang="ko-KR" sz="2400" dirty="0">
                <a:sym typeface="Symbol" pitchFamily="18" charset="2"/>
              </a:rPr>
            </a:br>
            <a:r>
              <a:rPr lang="en-US" altLang="ko-KR" sz="2400" dirty="0">
                <a:ea typeface="굴림" charset="-127"/>
                <a:sym typeface="Symbol" pitchFamily="18" charset="2"/>
              </a:rPr>
              <a:t>R, G, B</a:t>
            </a:r>
            <a:r>
              <a:rPr lang="tr-TR" altLang="ko-KR" sz="2400" dirty="0">
                <a:ea typeface="굴림" charset="-127"/>
                <a:sym typeface="Symbol" pitchFamily="18" charset="2"/>
              </a:rPr>
              <a:t> (Kırmızı, </a:t>
            </a:r>
            <a:r>
              <a:rPr lang="tr-TR" altLang="ko-KR" sz="2400" dirty="0" err="1">
                <a:ea typeface="굴림" charset="-127"/>
                <a:sym typeface="Symbol" pitchFamily="18" charset="2"/>
              </a:rPr>
              <a:t>Yeşi</a:t>
            </a:r>
            <a:r>
              <a:rPr lang="tr-TR" altLang="ko-KR" sz="2400" dirty="0">
                <a:ea typeface="굴림" charset="-127"/>
                <a:sym typeface="Symbol" pitchFamily="18" charset="2"/>
              </a:rPr>
              <a:t> ve Mavi)</a:t>
            </a:r>
            <a:br>
              <a:rPr lang="tr-TR" altLang="ko-KR" sz="2400" dirty="0">
                <a:ea typeface="굴림" charset="-127"/>
                <a:sym typeface="Symbol" pitchFamily="18" charset="2"/>
              </a:rPr>
            </a:br>
            <a:r>
              <a:rPr lang="tr-TR" altLang="ko-KR" sz="2400" dirty="0">
                <a:ea typeface="굴림" charset="-127"/>
                <a:sym typeface="Symbol" pitchFamily="18" charset="2"/>
              </a:rPr>
              <a:t>‘</a:t>
            </a:r>
            <a:r>
              <a:rPr lang="tr-TR" altLang="ko-KR" sz="2400" dirty="0" err="1">
                <a:ea typeface="굴림" charset="-127"/>
                <a:sym typeface="Symbol" pitchFamily="18" charset="2"/>
              </a:rPr>
              <a:t>nin</a:t>
            </a:r>
            <a:r>
              <a:rPr lang="tr-TR" altLang="ko-KR" sz="2400" dirty="0">
                <a:ea typeface="굴림" charset="-127"/>
                <a:sym typeface="Symbol" pitchFamily="18" charset="2"/>
              </a:rPr>
              <a:t> katsayılarıdır.</a:t>
            </a:r>
            <a:endParaRPr lang="en-US" altLang="ko-KR" sz="2400" dirty="0">
              <a:ea typeface="굴림" charset="-127"/>
              <a:sym typeface="Symbol" pitchFamily="18" charset="2"/>
            </a:endParaRPr>
          </a:p>
          <a:p>
            <a:pPr marL="742950" lvl="1" indent="-285750">
              <a:defRPr/>
            </a:pPr>
            <a:endParaRPr lang="en-US" altLang="ko-KR" sz="2400" dirty="0">
              <a:ea typeface="굴림" charset="-127"/>
              <a:sym typeface="Symbol" pitchFamily="18" charset="2"/>
            </a:endParaRPr>
          </a:p>
        </p:txBody>
      </p:sp>
      <p:pic>
        <p:nvPicPr>
          <p:cNvPr id="43015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71733" y="2438401"/>
            <a:ext cx="2133600" cy="1666875"/>
          </a:xfrm>
        </p:spPr>
      </p:pic>
      <p:sp>
        <p:nvSpPr>
          <p:cNvPr id="43016" name="Oval 14"/>
          <p:cNvSpPr>
            <a:spLocks noChangeArrowheads="1"/>
          </p:cNvSpPr>
          <p:nvPr/>
        </p:nvSpPr>
        <p:spPr bwMode="auto">
          <a:xfrm>
            <a:off x="5452533" y="4876800"/>
            <a:ext cx="135467" cy="304800"/>
          </a:xfrm>
          <a:prstGeom prst="ellipse">
            <a:avLst/>
          </a:prstGeom>
          <a:solidFill>
            <a:srgbClr val="00CCFF"/>
          </a:solidFill>
          <a:ln w="9525">
            <a:round/>
            <a:headEnd/>
            <a:tailEnd/>
          </a:ln>
          <a:scene3d>
            <a:camera prst="legacyPerspectiveTopRight">
              <a:rot lat="20999993" lon="300000" rev="0"/>
            </a:camera>
            <a:lightRig rig="legacyFlat4" dir="b"/>
          </a:scene3d>
          <a:sp3d extrusionH="1801800" prstMaterial="legacyMatte">
            <a:bevelT w="13500" h="13500" prst="angle"/>
            <a:bevelB w="13500" h="13500" prst="angle"/>
            <a:extrusionClr>
              <a:srgbClr val="00CCFF"/>
            </a:extrusionClr>
          </a:sp3d>
        </p:spPr>
        <p:txBody>
          <a:bodyPr wrap="none" anchor="ctr">
            <a:flatTx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43017" name="Oval 16"/>
          <p:cNvSpPr>
            <a:spLocks noChangeArrowheads="1"/>
          </p:cNvSpPr>
          <p:nvPr/>
        </p:nvSpPr>
        <p:spPr bwMode="auto">
          <a:xfrm>
            <a:off x="5588000" y="5029200"/>
            <a:ext cx="135467" cy="304800"/>
          </a:xfrm>
          <a:prstGeom prst="ellipse">
            <a:avLst/>
          </a:prstGeom>
          <a:solidFill>
            <a:srgbClr val="00FF00"/>
          </a:solidFill>
          <a:ln w="9525">
            <a:round/>
            <a:headEnd/>
            <a:tailEnd/>
          </a:ln>
          <a:scene3d>
            <a:camera prst="legacyPerspectiveTopRight">
              <a:rot lat="20999993" lon="300000" rev="0"/>
            </a:camera>
            <a:lightRig rig="legacyFlat4" dir="b"/>
          </a:scene3d>
          <a:sp3d extrusionH="1801800" prstMaterial="legacyMatte">
            <a:bevelT w="13500" h="13500" prst="angle"/>
            <a:bevelB w="13500" h="13500" prst="angle"/>
            <a:extrusionClr>
              <a:srgbClr val="00FF00"/>
            </a:extrusionClr>
          </a:sp3d>
        </p:spPr>
        <p:txBody>
          <a:bodyPr wrap="none" anchor="ctr">
            <a:flatTx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43018" name="Line 18"/>
          <p:cNvSpPr>
            <a:spLocks noChangeShapeType="1"/>
          </p:cNvSpPr>
          <p:nvPr/>
        </p:nvSpPr>
        <p:spPr bwMode="auto">
          <a:xfrm>
            <a:off x="6062133" y="5334000"/>
            <a:ext cx="1625600" cy="762000"/>
          </a:xfrm>
          <a:prstGeom prst="line">
            <a:avLst/>
          </a:prstGeom>
          <a:noFill/>
          <a:ln w="19050">
            <a:solidFill>
              <a:srgbClr val="CC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19" name="Line 19"/>
          <p:cNvSpPr>
            <a:spLocks noChangeShapeType="1"/>
          </p:cNvSpPr>
          <p:nvPr/>
        </p:nvSpPr>
        <p:spPr bwMode="auto">
          <a:xfrm flipV="1">
            <a:off x="5926667" y="4343400"/>
            <a:ext cx="1354667" cy="609600"/>
          </a:xfrm>
          <a:prstGeom prst="line">
            <a:avLst/>
          </a:prstGeom>
          <a:noFill/>
          <a:ln w="12700">
            <a:solidFill>
              <a:srgbClr val="00CCFF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20" name="Line 21"/>
          <p:cNvSpPr>
            <a:spLocks noChangeShapeType="1"/>
          </p:cNvSpPr>
          <p:nvPr/>
        </p:nvSpPr>
        <p:spPr bwMode="auto">
          <a:xfrm flipV="1">
            <a:off x="6062133" y="5054600"/>
            <a:ext cx="1557867" cy="50800"/>
          </a:xfrm>
          <a:prstGeom prst="line">
            <a:avLst/>
          </a:prstGeom>
          <a:noFill/>
          <a:ln w="19050">
            <a:solidFill>
              <a:srgbClr val="CC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21" name="Line 22"/>
          <p:cNvSpPr>
            <a:spLocks noChangeShapeType="1"/>
          </p:cNvSpPr>
          <p:nvPr/>
        </p:nvSpPr>
        <p:spPr bwMode="auto">
          <a:xfrm>
            <a:off x="5858933" y="5410200"/>
            <a:ext cx="1016000" cy="381000"/>
          </a:xfrm>
          <a:prstGeom prst="line">
            <a:avLst/>
          </a:prstGeom>
          <a:noFill/>
          <a:ln w="127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3022" name="Line 23"/>
          <p:cNvSpPr>
            <a:spLocks noChangeShapeType="1"/>
          </p:cNvSpPr>
          <p:nvPr/>
        </p:nvSpPr>
        <p:spPr bwMode="auto">
          <a:xfrm flipV="1">
            <a:off x="5858933" y="4762500"/>
            <a:ext cx="1016000" cy="419100"/>
          </a:xfrm>
          <a:prstGeom prst="line">
            <a:avLst/>
          </a:prstGeom>
          <a:noFill/>
          <a:ln w="12700">
            <a:solidFill>
              <a:srgbClr val="FFCC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426851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altLang="tr-TR"/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tr-TR" altLang="tr-TR"/>
          </a:p>
        </p:txBody>
      </p:sp>
      <p:pic>
        <p:nvPicPr>
          <p:cNvPr id="44036" name="Picture 3" descr="http://www.fotokritik.com/photos/orig/0/3/9/039598/2761a81e6c6721e61bc2c9c9fc38f0e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1" y="76200"/>
            <a:ext cx="7001933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48379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ko-KR" dirty="0">
                <a:ea typeface="굴림" charset="-127"/>
              </a:rPr>
              <a:t>İnsan Görüş Sistemi</a:t>
            </a:r>
            <a:endParaRPr lang="en-US" altLang="ko-KR" dirty="0">
              <a:ea typeface="굴림" charset="-127"/>
            </a:endParaRPr>
          </a:p>
        </p:txBody>
      </p:sp>
      <p:pic>
        <p:nvPicPr>
          <p:cNvPr id="45059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401" y="3732214"/>
            <a:ext cx="5833533" cy="282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0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067" y="1772816"/>
            <a:ext cx="2875844" cy="2799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261823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ko-KR" dirty="0">
                <a:ea typeface="굴림" charset="-127"/>
              </a:rPr>
              <a:t>İnsan Görüş Sistemi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altLang="ko-KR" sz="2700" dirty="0">
                <a:ea typeface="굴림" charset="-127"/>
              </a:rPr>
              <a:t>C</a:t>
            </a:r>
            <a:r>
              <a:rPr lang="en-US" altLang="ko-KR" sz="2700" dirty="0">
                <a:ea typeface="굴림" charset="-127"/>
              </a:rPr>
              <a:t>ones : </a:t>
            </a:r>
            <a:r>
              <a:rPr lang="tr-TR" altLang="ko-KR" sz="2700" dirty="0">
                <a:solidFill>
                  <a:schemeClr val="tx2"/>
                </a:solidFill>
                <a:ea typeface="굴림" charset="-127"/>
              </a:rPr>
              <a:t>Kırmızı, yeşil ve mavi alıcılar</a:t>
            </a:r>
            <a:endParaRPr lang="en-US" altLang="ko-KR" sz="2700" dirty="0">
              <a:ea typeface="굴림" charset="-127"/>
            </a:endParaRPr>
          </a:p>
          <a:p>
            <a:pPr>
              <a:defRPr/>
            </a:pPr>
            <a:r>
              <a:rPr lang="tr-TR" altLang="ko-KR" sz="2700" dirty="0">
                <a:ea typeface="굴림" charset="-127"/>
              </a:rPr>
              <a:t>Bir </a:t>
            </a:r>
            <a:r>
              <a:rPr lang="tr-TR" altLang="ko-KR" sz="2700" dirty="0" err="1">
                <a:ea typeface="굴림" charset="-127"/>
              </a:rPr>
              <a:t>cone’a</a:t>
            </a:r>
            <a:r>
              <a:rPr lang="tr-TR" altLang="ko-KR" sz="2700" dirty="0">
                <a:ea typeface="굴림" charset="-127"/>
              </a:rPr>
              <a:t> ait duyarlılık eğrisi</a:t>
            </a:r>
            <a:r>
              <a:rPr lang="tr-TR" altLang="ko-KR" sz="2700" dirty="0"/>
              <a:t> : </a:t>
            </a:r>
            <a:r>
              <a:rPr lang="en-US" altLang="ko-KR" sz="2700" i="0" dirty="0">
                <a:solidFill>
                  <a:schemeClr val="tx2"/>
                </a:solidFill>
                <a:ea typeface="굴림" charset="-127"/>
              </a:rPr>
              <a:t>S</a:t>
            </a:r>
            <a:r>
              <a:rPr lang="en-US" altLang="ko-KR" sz="2700" i="0" baseline="-25000" dirty="0">
                <a:solidFill>
                  <a:schemeClr val="tx2"/>
                </a:solidFill>
                <a:ea typeface="굴림" charset="-127"/>
              </a:rPr>
              <a:t>i</a:t>
            </a:r>
            <a:r>
              <a:rPr lang="en-US" altLang="ko-KR" sz="2700" dirty="0">
                <a:solidFill>
                  <a:schemeClr val="tx2"/>
                </a:solidFill>
                <a:ea typeface="굴림" charset="-127"/>
              </a:rPr>
              <a:t>(</a:t>
            </a:r>
            <a:r>
              <a:rPr lang="en-US" altLang="ko-KR" sz="2700" i="0" dirty="0">
                <a:solidFill>
                  <a:schemeClr val="tx2"/>
                </a:solidFill>
                <a:ea typeface="굴림" charset="-127"/>
                <a:sym typeface="Symbol" pitchFamily="18" charset="2"/>
              </a:rPr>
              <a:t></a:t>
            </a:r>
            <a:r>
              <a:rPr lang="en-US" altLang="ko-KR" sz="2700" dirty="0">
                <a:solidFill>
                  <a:schemeClr val="tx2"/>
                </a:solidFill>
                <a:ea typeface="굴림" charset="-127"/>
                <a:sym typeface="Symbol" pitchFamily="18" charset="2"/>
              </a:rPr>
              <a:t>)</a:t>
            </a:r>
            <a:endParaRPr lang="tr-TR" altLang="ko-KR" sz="2700" dirty="0">
              <a:solidFill>
                <a:schemeClr val="tx2"/>
              </a:solidFill>
              <a:ea typeface="굴림" charset="-127"/>
              <a:sym typeface="Symbol" pitchFamily="18" charset="2"/>
            </a:endParaRPr>
          </a:p>
          <a:p>
            <a:pPr>
              <a:buFontTx/>
              <a:buNone/>
              <a:defRPr/>
            </a:pPr>
            <a:endParaRPr lang="tr-TR" altLang="ko-KR" sz="1200" dirty="0">
              <a:ea typeface="굴림" charset="-127"/>
              <a:sym typeface="Symbol" pitchFamily="18" charset="2"/>
            </a:endParaRPr>
          </a:p>
          <a:p>
            <a:pPr>
              <a:buFontTx/>
              <a:buNone/>
              <a:defRPr/>
            </a:pPr>
            <a:r>
              <a:rPr lang="tr-TR" altLang="ko-KR" sz="2700" dirty="0">
                <a:ea typeface="굴림" charset="-127"/>
                <a:sym typeface="Symbol" pitchFamily="18" charset="2"/>
              </a:rPr>
              <a:t>						</a:t>
            </a:r>
            <a:r>
              <a:rPr lang="tr-TR" altLang="ko-KR" sz="2000" dirty="0">
                <a:ea typeface="굴림" charset="-127"/>
                <a:sym typeface="Symbol" pitchFamily="18" charset="2"/>
              </a:rPr>
              <a:t>, </a:t>
            </a:r>
            <a:r>
              <a:rPr lang="tr-TR" altLang="ko-KR" sz="2000" i="1" dirty="0">
                <a:latin typeface="Times New Roman" panose="02020603050405020304" pitchFamily="18" charset="0"/>
                <a:ea typeface="굴림" charset="-127"/>
                <a:cs typeface="Times New Roman" panose="02020603050405020304" pitchFamily="18" charset="0"/>
                <a:sym typeface="Symbol" pitchFamily="18" charset="2"/>
              </a:rPr>
              <a:t>i</a:t>
            </a:r>
            <a:r>
              <a:rPr lang="tr-TR" altLang="ko-KR" sz="2000" dirty="0">
                <a:ea typeface="굴림" charset="-127"/>
                <a:sym typeface="Symbol" pitchFamily="18" charset="2"/>
              </a:rPr>
              <a:t> = kırmızı, yeşil, mavi</a:t>
            </a:r>
          </a:p>
          <a:p>
            <a:pPr>
              <a:buFontTx/>
              <a:buNone/>
              <a:defRPr/>
            </a:pPr>
            <a:endParaRPr lang="tr-TR" altLang="ko-KR" sz="2700" dirty="0">
              <a:ea typeface="굴림" charset="-127"/>
              <a:sym typeface="Symbol" pitchFamily="18" charset="2"/>
            </a:endParaRPr>
          </a:p>
          <a:p>
            <a:pPr>
              <a:defRPr/>
            </a:pPr>
            <a:r>
              <a:rPr lang="tr-TR" altLang="ko-KR" sz="2700" dirty="0">
                <a:ea typeface="굴림" charset="-127"/>
                <a:sym typeface="Symbol" pitchFamily="18" charset="2"/>
              </a:rPr>
              <a:t>İnsan gözü için beyin algı değerleri 3 renk teorisine uygun çalışır.</a:t>
            </a:r>
            <a:endParaRPr lang="en-US" altLang="ko-KR" sz="2700" dirty="0">
              <a:ea typeface="굴림" charset="-127"/>
              <a:sym typeface="Symbol" pitchFamily="18" charset="2"/>
            </a:endParaRPr>
          </a:p>
          <a:p>
            <a:pPr marL="742950" lvl="1" indent="-285750">
              <a:defRPr/>
            </a:pPr>
            <a:r>
              <a:rPr lang="en-US" altLang="ko-KR" dirty="0">
                <a:ea typeface="굴림" charset="-127"/>
                <a:sym typeface="Symbol" pitchFamily="18" charset="2"/>
              </a:rPr>
              <a:t>(</a:t>
            </a:r>
            <a:r>
              <a:rPr lang="en-US" altLang="ko-KR" i="1" dirty="0">
                <a:ea typeface="굴림" charset="-127"/>
                <a:sym typeface="Symbol" pitchFamily="18" charset="2"/>
              </a:rPr>
              <a:t>A</a:t>
            </a:r>
            <a:r>
              <a:rPr lang="tr-TR" altLang="ko-KR" baseline="-25000" dirty="0">
                <a:ea typeface="굴림" charset="-127"/>
                <a:sym typeface="Symbol" pitchFamily="18" charset="2"/>
              </a:rPr>
              <a:t>kırmızı</a:t>
            </a:r>
            <a:r>
              <a:rPr lang="en-US" altLang="ko-KR" dirty="0">
                <a:ea typeface="굴림" charset="-127"/>
                <a:sym typeface="Symbol" pitchFamily="18" charset="2"/>
              </a:rPr>
              <a:t>, </a:t>
            </a:r>
            <a:r>
              <a:rPr lang="en-US" altLang="ko-KR" i="1" dirty="0">
                <a:ea typeface="굴림" charset="-127"/>
                <a:sym typeface="Symbol" pitchFamily="18" charset="2"/>
              </a:rPr>
              <a:t>A</a:t>
            </a:r>
            <a:r>
              <a:rPr lang="tr-TR" altLang="ko-KR" baseline="-25000" dirty="0">
                <a:ea typeface="굴림" charset="-127"/>
                <a:sym typeface="Symbol" pitchFamily="18" charset="2"/>
              </a:rPr>
              <a:t>yeşil</a:t>
            </a:r>
            <a:r>
              <a:rPr lang="en-US" altLang="ko-KR" dirty="0">
                <a:ea typeface="굴림" charset="-127"/>
                <a:sym typeface="Symbol" pitchFamily="18" charset="2"/>
              </a:rPr>
              <a:t>, </a:t>
            </a:r>
            <a:r>
              <a:rPr lang="en-US" altLang="ko-KR" i="1" dirty="0">
                <a:ea typeface="굴림" charset="-127"/>
                <a:sym typeface="Symbol" pitchFamily="18" charset="2"/>
              </a:rPr>
              <a:t>A</a:t>
            </a:r>
            <a:r>
              <a:rPr lang="tr-TR" altLang="ko-KR" baseline="-25000" dirty="0">
                <a:ea typeface="굴림" charset="-127"/>
                <a:sym typeface="Symbol" pitchFamily="18" charset="2"/>
              </a:rPr>
              <a:t>mavi</a:t>
            </a:r>
            <a:r>
              <a:rPr lang="en-US" altLang="ko-KR" dirty="0">
                <a:ea typeface="굴림" charset="-127"/>
                <a:sym typeface="Symbol" pitchFamily="18" charset="2"/>
              </a:rPr>
              <a:t>) </a:t>
            </a:r>
            <a:br>
              <a:rPr lang="tr-TR" altLang="ko-KR" dirty="0">
                <a:sym typeface="Symbol" pitchFamily="18" charset="2"/>
              </a:rPr>
            </a:br>
            <a:r>
              <a:rPr lang="tr-TR" altLang="ko-KR" dirty="0">
                <a:sym typeface="Symbol" pitchFamily="18" charset="2"/>
              </a:rPr>
              <a:t>rengin 3 parametresi</a:t>
            </a:r>
            <a:endParaRPr lang="en-US" altLang="ko-KR" dirty="0">
              <a:ea typeface="굴림" charset="-127"/>
              <a:sym typeface="Symbol" pitchFamily="18" charset="2"/>
            </a:endParaRPr>
          </a:p>
        </p:txBody>
      </p:sp>
      <p:pic>
        <p:nvPicPr>
          <p:cNvPr id="46084" name="Picture 4" descr="an01f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451350"/>
            <a:ext cx="2518834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608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005328"/>
              </p:ext>
            </p:extLst>
          </p:nvPr>
        </p:nvGraphicFramePr>
        <p:xfrm>
          <a:off x="1916113" y="2415465"/>
          <a:ext cx="2871911" cy="694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10" name="Denklem" r:id="rId4" imgW="1269720" imgH="279360" progId="Equation.3">
                  <p:embed/>
                </p:oleObj>
              </mc:Choice>
              <mc:Fallback>
                <p:oleObj name="Denklem" r:id="rId4" imgW="12697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grayscl/>
                        <a:lum bright="-100000"/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916113" y="2415465"/>
                        <a:ext cx="2871911" cy="6944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6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729468"/>
              </p:ext>
            </p:extLst>
          </p:nvPr>
        </p:nvGraphicFramePr>
        <p:xfrm>
          <a:off x="467544" y="5675560"/>
          <a:ext cx="3083292" cy="633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11" name="Equation" r:id="rId6" imgW="845840" imgH="160056" progId="Equation.3">
                  <p:embed/>
                </p:oleObj>
              </mc:Choice>
              <mc:Fallback>
                <p:oleObj name="Equation" r:id="rId6" imgW="845840" imgH="16005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grayscl/>
                        <a:lum bright="-100000" contras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467544" y="5675560"/>
                        <a:ext cx="3083292" cy="63376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7" name="Line 7"/>
          <p:cNvSpPr>
            <a:spLocks noChangeShapeType="1"/>
          </p:cNvSpPr>
          <p:nvPr/>
        </p:nvSpPr>
        <p:spPr bwMode="auto">
          <a:xfrm flipH="1">
            <a:off x="7391400" y="5441950"/>
            <a:ext cx="1447800" cy="0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 flipH="1">
            <a:off x="3657600" y="6051550"/>
            <a:ext cx="1447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graphicFrame>
        <p:nvGraphicFramePr>
          <p:cNvPr id="46089" name="Object 9"/>
          <p:cNvGraphicFramePr>
            <a:graphicFrameLocks noChangeAspect="1"/>
          </p:cNvGraphicFramePr>
          <p:nvPr/>
        </p:nvGraphicFramePr>
        <p:xfrm>
          <a:off x="8328378" y="5060950"/>
          <a:ext cx="510822" cy="306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812" name="Equation" r:id="rId8" imgW="236204" imgH="137160" progId="Equation.3">
                  <p:embed/>
                </p:oleObj>
              </mc:Choice>
              <mc:Fallback>
                <p:oleObj name="Equation" r:id="rId8" imgW="236204" imgH="1371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28378" y="5060950"/>
                        <a:ext cx="510822" cy="306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06926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861048"/>
            <a:ext cx="2489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ko-KR" dirty="0">
                <a:ea typeface="굴림" charset="-127"/>
              </a:rPr>
              <a:t>Renk Modeli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8566856" cy="4864100"/>
          </a:xfrm>
        </p:spPr>
        <p:txBody>
          <a:bodyPr/>
          <a:lstStyle/>
          <a:p>
            <a:pPr>
              <a:defRPr/>
            </a:pPr>
            <a:r>
              <a:rPr lang="tr-TR" altLang="ko-KR" sz="2800" dirty="0">
                <a:ea typeface="굴림" charset="-127"/>
              </a:rPr>
              <a:t>Renk modelleri</a:t>
            </a:r>
            <a:r>
              <a:rPr lang="tr-TR" altLang="ko-KR" sz="2800" dirty="0"/>
              <a:t> ekran, film veya yazıcı için renkler farklıdır. </a:t>
            </a:r>
            <a:endParaRPr lang="en-US" altLang="ko-KR" sz="24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tr-TR" altLang="ko-KR" sz="2400" dirty="0"/>
              <a:t>Renk modelleri</a:t>
            </a:r>
            <a:r>
              <a:rPr lang="en-US" altLang="ko-KR" sz="2400" dirty="0">
                <a:ea typeface="굴림" charset="-127"/>
              </a:rPr>
              <a:t> :	RGB, CMY, YIQ, CIE, …</a:t>
            </a:r>
            <a:endParaRPr lang="en-US" altLang="ko-KR" sz="2400" dirty="0">
              <a:solidFill>
                <a:schemeClr val="accent2"/>
              </a:solidFill>
              <a:ea typeface="굴림" charset="-127"/>
            </a:endParaRPr>
          </a:p>
          <a:p>
            <a:pPr>
              <a:defRPr/>
            </a:pPr>
            <a:r>
              <a:rPr lang="tr-TR" altLang="ko-KR" sz="2700" dirty="0"/>
              <a:t>Renk gamı (paleti)</a:t>
            </a:r>
            <a:endParaRPr lang="en-US" altLang="ko-KR" sz="27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tr-TR" altLang="ko-KR" sz="2400" dirty="0"/>
              <a:t>Eldeki sistemin ürettiği renklerin çeşitleri</a:t>
            </a:r>
            <a:r>
              <a:rPr lang="tr-TR" altLang="ko-KR" dirty="0"/>
              <a:t>.</a:t>
            </a:r>
            <a:endParaRPr lang="en-US" altLang="ko-KR" dirty="0">
              <a:solidFill>
                <a:schemeClr val="accent2"/>
              </a:solidFill>
              <a:ea typeface="굴림" charset="-127"/>
            </a:endParaRPr>
          </a:p>
          <a:p>
            <a:pPr>
              <a:defRPr/>
            </a:pPr>
            <a:r>
              <a:rPr lang="tr-TR" altLang="ko-KR" sz="2700" dirty="0"/>
              <a:t>Renk küpü</a:t>
            </a:r>
            <a:endParaRPr lang="en-US" altLang="ko-KR" sz="2700" dirty="0">
              <a:solidFill>
                <a:schemeClr val="tx2"/>
              </a:solidFill>
              <a:ea typeface="굴림" charset="-127"/>
            </a:endParaRPr>
          </a:p>
          <a:p>
            <a:pPr marL="742950" lvl="1" indent="-285750">
              <a:defRPr/>
            </a:pPr>
            <a:r>
              <a:rPr lang="tr-TR" altLang="ko-KR" sz="2400" dirty="0"/>
              <a:t>Üç temel renk üzerine kuruludur.</a:t>
            </a:r>
            <a:endParaRPr lang="en-US" altLang="ko-KR" sz="24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tr-TR" altLang="ko-KR" sz="2400" dirty="0"/>
              <a:t>Üç temel renk küpün 3 eksenidir.</a:t>
            </a:r>
            <a:endParaRPr lang="en-US" altLang="ko-KR" sz="24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tr-TR" altLang="ko-KR" sz="2400" dirty="0"/>
              <a:t>Renk gamı renk küpü içindeki </a:t>
            </a:r>
            <a:br>
              <a:rPr lang="tr-TR" altLang="ko-KR" sz="2400" dirty="0"/>
            </a:br>
            <a:r>
              <a:rPr lang="tr-TR" altLang="ko-KR" sz="2400" dirty="0"/>
              <a:t>tüm noktalardır.</a:t>
            </a:r>
            <a:endParaRPr lang="en-US" altLang="ko-KR" sz="2400" dirty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236047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charset="-127"/>
              </a:rPr>
              <a:t>RGB </a:t>
            </a:r>
            <a:r>
              <a:rPr lang="tr-TR" altLang="ko-KR" dirty="0">
                <a:ea typeface="굴림" charset="-127"/>
              </a:rPr>
              <a:t>Renk Modeli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defRPr/>
            </a:pPr>
            <a:r>
              <a:rPr lang="tr-TR" altLang="ko-KR" sz="2700" dirty="0">
                <a:ea typeface="굴림" charset="-127"/>
              </a:rPr>
              <a:t>Kırmızı(</a:t>
            </a:r>
            <a:r>
              <a:rPr lang="en-US" altLang="ko-KR" sz="2700" dirty="0">
                <a:ea typeface="굴림" charset="-127"/>
              </a:rPr>
              <a:t>R</a:t>
            </a:r>
            <a:r>
              <a:rPr lang="tr-TR" altLang="ko-KR" sz="2700" dirty="0">
                <a:ea typeface="굴림" charset="-127"/>
              </a:rPr>
              <a:t>)</a:t>
            </a:r>
            <a:r>
              <a:rPr lang="en-US" altLang="ko-KR" sz="2700" dirty="0">
                <a:ea typeface="굴림" charset="-127"/>
              </a:rPr>
              <a:t>, </a:t>
            </a:r>
            <a:r>
              <a:rPr lang="tr-TR" altLang="ko-KR" sz="2700" dirty="0">
                <a:ea typeface="굴림" charset="-127"/>
              </a:rPr>
              <a:t>Yeşil(G)</a:t>
            </a:r>
            <a:r>
              <a:rPr lang="en-US" altLang="ko-KR" sz="2700" dirty="0">
                <a:ea typeface="굴림" charset="-127"/>
              </a:rPr>
              <a:t>, </a:t>
            </a:r>
            <a:r>
              <a:rPr lang="tr-TR" altLang="ko-KR" sz="2700" dirty="0">
                <a:ea typeface="굴림" charset="-127"/>
              </a:rPr>
              <a:t>Mavi(</a:t>
            </a:r>
            <a:r>
              <a:rPr lang="en-US" altLang="ko-KR" sz="2700" dirty="0">
                <a:ea typeface="굴림" charset="-127"/>
              </a:rPr>
              <a:t>B</a:t>
            </a:r>
            <a:r>
              <a:rPr lang="tr-TR" altLang="ko-KR" sz="2700" dirty="0">
                <a:ea typeface="굴림" charset="-127"/>
              </a:rPr>
              <a:t>)</a:t>
            </a:r>
            <a:endParaRPr lang="en-US" altLang="ko-KR" sz="27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tr-TR" altLang="ko-KR" sz="2200" dirty="0"/>
              <a:t>Bir üç renk modelidir.</a:t>
            </a:r>
          </a:p>
          <a:p>
            <a:pPr marL="742950" lvl="1" indent="-285750">
              <a:defRPr/>
            </a:pPr>
            <a:r>
              <a:rPr lang="tr-TR" altLang="ko-KR" sz="2200" dirty="0">
                <a:ea typeface="굴림" charset="-127"/>
              </a:rPr>
              <a:t>Eklemeli sistem</a:t>
            </a:r>
            <a:r>
              <a:rPr lang="tr-TR" altLang="ko-KR" sz="2200" dirty="0"/>
              <a:t>: Siyah noktaya ışık ekleniyor.</a:t>
            </a:r>
            <a:endParaRPr lang="en-US" altLang="ko-KR" sz="22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en-US" altLang="ko-KR" sz="2200" dirty="0">
                <a:ea typeface="굴림" charset="-127"/>
              </a:rPr>
              <a:t>RGB </a:t>
            </a:r>
            <a:r>
              <a:rPr lang="tr-TR" altLang="ko-KR" sz="2200" dirty="0">
                <a:ea typeface="굴림" charset="-127"/>
              </a:rPr>
              <a:t>küpün </a:t>
            </a:r>
            <a:r>
              <a:rPr lang="tr-TR" altLang="ko-KR" sz="2200" dirty="0"/>
              <a:t>0’dan 1’e değişen </a:t>
            </a:r>
            <a:r>
              <a:rPr lang="tr-TR" altLang="ko-KR" sz="2200" dirty="0">
                <a:ea typeface="굴림" charset="-127"/>
              </a:rPr>
              <a:t>3 ekseni vardır.</a:t>
            </a:r>
            <a:endParaRPr lang="en-US" altLang="ko-KR" sz="2200" dirty="0">
              <a:ea typeface="굴림" charset="-127"/>
            </a:endParaRPr>
          </a:p>
        </p:txBody>
      </p:sp>
      <p:grpSp>
        <p:nvGrpSpPr>
          <p:cNvPr id="48133" name="Group 5"/>
          <p:cNvGrpSpPr>
            <a:grpSpLocks/>
          </p:cNvGrpSpPr>
          <p:nvPr/>
        </p:nvGrpSpPr>
        <p:grpSpPr bwMode="auto">
          <a:xfrm>
            <a:off x="6400800" y="1752600"/>
            <a:ext cx="1905000" cy="1905000"/>
            <a:chOff x="4536" y="960"/>
            <a:chExt cx="1350" cy="1200"/>
          </a:xfrm>
        </p:grpSpPr>
        <p:sp>
          <p:nvSpPr>
            <p:cNvPr id="48135" name="Freeform 6"/>
            <p:cNvSpPr>
              <a:spLocks/>
            </p:cNvSpPr>
            <p:nvPr/>
          </p:nvSpPr>
          <p:spPr bwMode="auto">
            <a:xfrm>
              <a:off x="4806" y="1200"/>
              <a:ext cx="540" cy="480"/>
            </a:xfrm>
            <a:custGeom>
              <a:avLst/>
              <a:gdLst>
                <a:gd name="T0" fmla="*/ 0 w 480"/>
                <a:gd name="T1" fmla="*/ 0 h 480"/>
                <a:gd name="T2" fmla="*/ 0 w 480"/>
                <a:gd name="T3" fmla="*/ 480 h 480"/>
                <a:gd name="T4" fmla="*/ 342 w 480"/>
                <a:gd name="T5" fmla="*/ 480 h 480"/>
                <a:gd name="T6" fmla="*/ 342 w 480"/>
                <a:gd name="T7" fmla="*/ 240 h 480"/>
                <a:gd name="T8" fmla="*/ 684 w 480"/>
                <a:gd name="T9" fmla="*/ 240 h 480"/>
                <a:gd name="T10" fmla="*/ 684 w 480"/>
                <a:gd name="T11" fmla="*/ 0 h 480"/>
                <a:gd name="T12" fmla="*/ 0 w 480"/>
                <a:gd name="T13" fmla="*/ 0 h 4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0"/>
                <a:gd name="T22" fmla="*/ 0 h 480"/>
                <a:gd name="T23" fmla="*/ 480 w 480"/>
                <a:gd name="T24" fmla="*/ 480 h 4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0" h="480">
                  <a:moveTo>
                    <a:pt x="0" y="0"/>
                  </a:moveTo>
                  <a:lnTo>
                    <a:pt x="0" y="480"/>
                  </a:lnTo>
                  <a:lnTo>
                    <a:pt x="240" y="480"/>
                  </a:lnTo>
                  <a:lnTo>
                    <a:pt x="240" y="240"/>
                  </a:lnTo>
                  <a:lnTo>
                    <a:pt x="480" y="240"/>
                  </a:lnTo>
                  <a:lnTo>
                    <a:pt x="4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8136" name="Rectangle 7"/>
            <p:cNvSpPr>
              <a:spLocks noChangeArrowheads="1"/>
            </p:cNvSpPr>
            <p:nvPr/>
          </p:nvSpPr>
          <p:spPr bwMode="auto">
            <a:xfrm>
              <a:off x="5346" y="1440"/>
              <a:ext cx="270" cy="240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48137" name="Rectangle 8"/>
            <p:cNvSpPr>
              <a:spLocks noChangeArrowheads="1"/>
            </p:cNvSpPr>
            <p:nvPr/>
          </p:nvSpPr>
          <p:spPr bwMode="auto">
            <a:xfrm>
              <a:off x="5076" y="1680"/>
              <a:ext cx="270" cy="240"/>
            </a:xfrm>
            <a:prstGeom prst="rect">
              <a:avLst/>
            </a:prstGeom>
            <a:solidFill>
              <a:srgbClr val="FF00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48138" name="Freeform 9"/>
            <p:cNvSpPr>
              <a:spLocks/>
            </p:cNvSpPr>
            <p:nvPr/>
          </p:nvSpPr>
          <p:spPr bwMode="auto">
            <a:xfrm>
              <a:off x="4806" y="960"/>
              <a:ext cx="810" cy="480"/>
            </a:xfrm>
            <a:custGeom>
              <a:avLst/>
              <a:gdLst>
                <a:gd name="T0" fmla="*/ 0 w 720"/>
                <a:gd name="T1" fmla="*/ 0 h 480"/>
                <a:gd name="T2" fmla="*/ 0 w 720"/>
                <a:gd name="T3" fmla="*/ 240 h 480"/>
                <a:gd name="T4" fmla="*/ 684 w 720"/>
                <a:gd name="T5" fmla="*/ 240 h 480"/>
                <a:gd name="T6" fmla="*/ 684 w 720"/>
                <a:gd name="T7" fmla="*/ 480 h 480"/>
                <a:gd name="T8" fmla="*/ 1025 w 720"/>
                <a:gd name="T9" fmla="*/ 480 h 480"/>
                <a:gd name="T10" fmla="*/ 1025 w 720"/>
                <a:gd name="T11" fmla="*/ 0 h 480"/>
                <a:gd name="T12" fmla="*/ 0 w 720"/>
                <a:gd name="T13" fmla="*/ 0 h 4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20"/>
                <a:gd name="T22" fmla="*/ 0 h 480"/>
                <a:gd name="T23" fmla="*/ 720 w 720"/>
                <a:gd name="T24" fmla="*/ 480 h 4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20" h="480">
                  <a:moveTo>
                    <a:pt x="0" y="0"/>
                  </a:moveTo>
                  <a:lnTo>
                    <a:pt x="0" y="240"/>
                  </a:lnTo>
                  <a:lnTo>
                    <a:pt x="480" y="240"/>
                  </a:lnTo>
                  <a:lnTo>
                    <a:pt x="480" y="480"/>
                  </a:lnTo>
                  <a:lnTo>
                    <a:pt x="720" y="480"/>
                  </a:lnTo>
                  <a:lnTo>
                    <a:pt x="7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8139" name="Freeform 10"/>
            <p:cNvSpPr>
              <a:spLocks/>
            </p:cNvSpPr>
            <p:nvPr/>
          </p:nvSpPr>
          <p:spPr bwMode="ltGray">
            <a:xfrm>
              <a:off x="5076" y="1440"/>
              <a:ext cx="810" cy="720"/>
            </a:xfrm>
            <a:custGeom>
              <a:avLst/>
              <a:gdLst>
                <a:gd name="T0" fmla="*/ 684 w 720"/>
                <a:gd name="T1" fmla="*/ 0 h 720"/>
                <a:gd name="T2" fmla="*/ 684 w 720"/>
                <a:gd name="T3" fmla="*/ 240 h 720"/>
                <a:gd name="T4" fmla="*/ 342 w 720"/>
                <a:gd name="T5" fmla="*/ 240 h 720"/>
                <a:gd name="T6" fmla="*/ 342 w 720"/>
                <a:gd name="T7" fmla="*/ 480 h 720"/>
                <a:gd name="T8" fmla="*/ 0 w 720"/>
                <a:gd name="T9" fmla="*/ 480 h 720"/>
                <a:gd name="T10" fmla="*/ 0 w 720"/>
                <a:gd name="T11" fmla="*/ 720 h 720"/>
                <a:gd name="T12" fmla="*/ 1025 w 720"/>
                <a:gd name="T13" fmla="*/ 720 h 720"/>
                <a:gd name="T14" fmla="*/ 1025 w 720"/>
                <a:gd name="T15" fmla="*/ 0 h 720"/>
                <a:gd name="T16" fmla="*/ 684 w 720"/>
                <a:gd name="T17" fmla="*/ 0 h 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0"/>
                <a:gd name="T28" fmla="*/ 0 h 720"/>
                <a:gd name="T29" fmla="*/ 720 w 720"/>
                <a:gd name="T30" fmla="*/ 720 h 7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0" h="720">
                  <a:moveTo>
                    <a:pt x="480" y="0"/>
                  </a:moveTo>
                  <a:lnTo>
                    <a:pt x="480" y="240"/>
                  </a:lnTo>
                  <a:lnTo>
                    <a:pt x="240" y="240"/>
                  </a:lnTo>
                  <a:lnTo>
                    <a:pt x="240" y="480"/>
                  </a:lnTo>
                  <a:lnTo>
                    <a:pt x="0" y="480"/>
                  </a:lnTo>
                  <a:lnTo>
                    <a:pt x="0" y="720"/>
                  </a:lnTo>
                  <a:lnTo>
                    <a:pt x="720" y="720"/>
                  </a:lnTo>
                  <a:lnTo>
                    <a:pt x="7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8140" name="Freeform 11"/>
            <p:cNvSpPr>
              <a:spLocks/>
            </p:cNvSpPr>
            <p:nvPr/>
          </p:nvSpPr>
          <p:spPr bwMode="ltGray">
            <a:xfrm>
              <a:off x="4536" y="1200"/>
              <a:ext cx="540" cy="720"/>
            </a:xfrm>
            <a:custGeom>
              <a:avLst/>
              <a:gdLst>
                <a:gd name="T0" fmla="*/ 0 w 480"/>
                <a:gd name="T1" fmla="*/ 0 h 720"/>
                <a:gd name="T2" fmla="*/ 0 w 480"/>
                <a:gd name="T3" fmla="*/ 720 h 720"/>
                <a:gd name="T4" fmla="*/ 684 w 480"/>
                <a:gd name="T5" fmla="*/ 720 h 720"/>
                <a:gd name="T6" fmla="*/ 684 w 480"/>
                <a:gd name="T7" fmla="*/ 480 h 720"/>
                <a:gd name="T8" fmla="*/ 342 w 480"/>
                <a:gd name="T9" fmla="*/ 480 h 720"/>
                <a:gd name="T10" fmla="*/ 342 w 480"/>
                <a:gd name="T11" fmla="*/ 0 h 720"/>
                <a:gd name="T12" fmla="*/ 0 w 480"/>
                <a:gd name="T13" fmla="*/ 0 h 7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0"/>
                <a:gd name="T22" fmla="*/ 0 h 720"/>
                <a:gd name="T23" fmla="*/ 480 w 480"/>
                <a:gd name="T24" fmla="*/ 720 h 7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0" h="720">
                  <a:moveTo>
                    <a:pt x="0" y="0"/>
                  </a:moveTo>
                  <a:lnTo>
                    <a:pt x="0" y="720"/>
                  </a:lnTo>
                  <a:lnTo>
                    <a:pt x="480" y="720"/>
                  </a:lnTo>
                  <a:lnTo>
                    <a:pt x="480" y="480"/>
                  </a:lnTo>
                  <a:lnTo>
                    <a:pt x="240" y="480"/>
                  </a:lnTo>
                  <a:lnTo>
                    <a:pt x="24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8141" name="Rectangle 12"/>
            <p:cNvSpPr>
              <a:spLocks noChangeArrowheads="1"/>
            </p:cNvSpPr>
            <p:nvPr/>
          </p:nvSpPr>
          <p:spPr bwMode="auto">
            <a:xfrm>
              <a:off x="4806" y="960"/>
              <a:ext cx="810" cy="7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tr-TR" altLang="ko-KR" sz="2000" dirty="0">
                  <a:ea typeface="굴림" charset="-127"/>
                </a:rPr>
                <a:t>Yeşil</a:t>
              </a:r>
              <a:endParaRPr kumimoji="1" lang="en-US" altLang="ko-KR" sz="2000" dirty="0">
                <a:ea typeface="굴림" charset="-127"/>
              </a:endParaRPr>
            </a:p>
          </p:txBody>
        </p:sp>
        <p:sp>
          <p:nvSpPr>
            <p:cNvPr id="48142" name="Rectangle 13"/>
            <p:cNvSpPr>
              <a:spLocks noChangeArrowheads="1"/>
            </p:cNvSpPr>
            <p:nvPr/>
          </p:nvSpPr>
          <p:spPr bwMode="auto">
            <a:xfrm>
              <a:off x="5076" y="1440"/>
              <a:ext cx="810" cy="7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b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r" eaLnBrk="1" latinLnBrk="1" hangingPunct="1"/>
              <a:r>
                <a:rPr kumimoji="1" lang="tr-TR" altLang="ko-KR" sz="2000" dirty="0">
                  <a:solidFill>
                    <a:schemeClr val="bg1"/>
                  </a:solidFill>
                  <a:ea typeface="굴림" charset="-127"/>
                </a:rPr>
                <a:t>Kırmızı</a:t>
              </a:r>
              <a:endParaRPr kumimoji="1" lang="en-US" altLang="ko-KR" sz="2000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48143" name="Rectangle 14"/>
            <p:cNvSpPr>
              <a:spLocks noChangeArrowheads="1"/>
            </p:cNvSpPr>
            <p:nvPr/>
          </p:nvSpPr>
          <p:spPr bwMode="auto">
            <a:xfrm>
              <a:off x="4536" y="1200"/>
              <a:ext cx="810" cy="7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b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latinLnBrk="1" hangingPunct="1"/>
              <a:r>
                <a:rPr kumimoji="1" lang="tr-TR" altLang="ko-KR" sz="2000" dirty="0">
                  <a:solidFill>
                    <a:schemeClr val="bg1"/>
                  </a:solidFill>
                  <a:ea typeface="굴림" charset="-127"/>
                </a:rPr>
                <a:t>Mavi</a:t>
              </a:r>
              <a:endParaRPr kumimoji="1" lang="en-US" altLang="ko-KR" sz="2000" dirty="0">
                <a:solidFill>
                  <a:schemeClr val="bg1"/>
                </a:solidFill>
                <a:ea typeface="굴림" charset="-127"/>
              </a:endParaRPr>
            </a:p>
          </p:txBody>
        </p:sp>
        <p:sp>
          <p:nvSpPr>
            <p:cNvPr id="48144" name="Text Box 15"/>
            <p:cNvSpPr txBox="1">
              <a:spLocks noChangeArrowheads="1"/>
            </p:cNvSpPr>
            <p:nvPr/>
          </p:nvSpPr>
          <p:spPr bwMode="auto">
            <a:xfrm>
              <a:off x="4809" y="1190"/>
              <a:ext cx="25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en-US" altLang="ko-KR" sz="2000" dirty="0">
                  <a:ea typeface="굴림" charset="-127"/>
                </a:rPr>
                <a:t>C</a:t>
              </a:r>
            </a:p>
          </p:txBody>
        </p:sp>
        <p:sp>
          <p:nvSpPr>
            <p:cNvPr id="48145" name="Text Box 16"/>
            <p:cNvSpPr txBox="1">
              <a:spLocks noChangeArrowheads="1"/>
            </p:cNvSpPr>
            <p:nvPr/>
          </p:nvSpPr>
          <p:spPr bwMode="auto">
            <a:xfrm>
              <a:off x="5076" y="1671"/>
              <a:ext cx="27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en-US" altLang="ko-KR" sz="2000" dirty="0">
                  <a:solidFill>
                    <a:schemeClr val="bg1"/>
                  </a:solidFill>
                  <a:ea typeface="굴림" charset="-127"/>
                </a:rPr>
                <a:t>M</a:t>
              </a:r>
            </a:p>
          </p:txBody>
        </p:sp>
        <p:sp>
          <p:nvSpPr>
            <p:cNvPr id="48146" name="Text Box 17"/>
            <p:cNvSpPr txBox="1">
              <a:spLocks noChangeArrowheads="1"/>
            </p:cNvSpPr>
            <p:nvPr/>
          </p:nvSpPr>
          <p:spPr bwMode="auto">
            <a:xfrm>
              <a:off x="5349" y="1431"/>
              <a:ext cx="26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en-US" altLang="ko-KR" sz="2000" dirty="0">
                  <a:ea typeface="굴림" charset="-127"/>
                </a:rPr>
                <a:t>Y</a:t>
              </a:r>
            </a:p>
          </p:txBody>
        </p:sp>
        <p:sp>
          <p:nvSpPr>
            <p:cNvPr id="48147" name="Rectangle 18"/>
            <p:cNvSpPr>
              <a:spLocks noChangeArrowheads="1"/>
            </p:cNvSpPr>
            <p:nvPr/>
          </p:nvSpPr>
          <p:spPr bwMode="auto">
            <a:xfrm>
              <a:off x="5076" y="1440"/>
              <a:ext cx="270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</p:grpSp>
      <p:pic>
        <p:nvPicPr>
          <p:cNvPr id="48134" name="Picture 19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0267" y="4137025"/>
            <a:ext cx="5215467" cy="2427288"/>
          </a:xfrm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248" y="3849960"/>
            <a:ext cx="2489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69803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6DFAC72-D7A1-4C6A-8B89-382E14505A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367" y="288032"/>
            <a:ext cx="7417129" cy="63093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9141BB2-EA1A-44CA-86CD-00CD63C41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304800"/>
            <a:ext cx="8579556" cy="1143000"/>
          </a:xfrm>
        </p:spPr>
        <p:txBody>
          <a:bodyPr/>
          <a:lstStyle/>
          <a:p>
            <a:r>
              <a:rPr lang="tr-TR" dirty="0"/>
              <a:t>Örnek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AD4D58-849B-4F8B-8E2B-E59BA802E4B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 rot="16200000">
            <a:off x="1040567" y="1612900"/>
            <a:ext cx="4214989" cy="4864100"/>
          </a:xfrm>
        </p:spPr>
        <p:txBody>
          <a:bodyPr/>
          <a:lstStyle/>
          <a:p>
            <a:r>
              <a:rPr lang="tr-TR" dirty="0"/>
              <a:t>Disco ışıkları uygulamam.</a:t>
            </a:r>
          </a:p>
        </p:txBody>
      </p:sp>
    </p:spTree>
    <p:extLst>
      <p:ext uri="{BB962C8B-B14F-4D97-AF65-F5344CB8AC3E}">
        <p14:creationId xmlns:p14="http://schemas.microsoft.com/office/powerpoint/2010/main" val="201084003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>
            <a:extLst>
              <a:ext uri="{FF2B5EF4-FFF2-40B4-BE49-F238E27FC236}">
                <a16:creationId xmlns:a16="http://schemas.microsoft.com/office/drawing/2014/main" id="{D01E14C0-8B4D-418C-9F45-EF847A1B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RGB Pikseller</a:t>
            </a:r>
          </a:p>
        </p:txBody>
      </p:sp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7B89B1D7-4121-4A03-BF27-96905011E95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Küçüldükçe gözümüz detayı kaybeder.</a:t>
            </a:r>
          </a:p>
          <a:p>
            <a:r>
              <a:rPr lang="tr-TR"/>
              <a:t>Bu görsel temsilidir</a:t>
            </a:r>
            <a:r>
              <a:rPr lang="tr-TR" dirty="0"/>
              <a:t>, sonraki </a:t>
            </a:r>
            <a:r>
              <a:rPr lang="tr-TR"/>
              <a:t>slayta bakınız.</a:t>
            </a:r>
            <a:endParaRPr lang="tr-TR" dirty="0"/>
          </a:p>
        </p:txBody>
      </p:sp>
      <p:pic>
        <p:nvPicPr>
          <p:cNvPr id="26" name="Picture 25" descr="A picture containing building&#10;&#10;Description automatically generated">
            <a:extLst>
              <a:ext uri="{FF2B5EF4-FFF2-40B4-BE49-F238E27FC236}">
                <a16:creationId xmlns:a16="http://schemas.microsoft.com/office/drawing/2014/main" id="{5B3B42F8-CBB0-45CE-989A-D650525127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493" y="2322280"/>
            <a:ext cx="1988840" cy="1988840"/>
          </a:xfrm>
          <a:prstGeom prst="rect">
            <a:avLst/>
          </a:prstGeom>
        </p:spPr>
      </p:pic>
      <p:pic>
        <p:nvPicPr>
          <p:cNvPr id="28" name="Picture 27" descr="A picture containing schematic&#10;&#10;Description automatically generated">
            <a:extLst>
              <a:ext uri="{FF2B5EF4-FFF2-40B4-BE49-F238E27FC236}">
                <a16:creationId xmlns:a16="http://schemas.microsoft.com/office/drawing/2014/main" id="{AEA39456-0A89-4FD2-8ADF-71CE48099E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2341072"/>
            <a:ext cx="1988840" cy="1988840"/>
          </a:xfrm>
          <a:prstGeom prst="rect">
            <a:avLst/>
          </a:prstGeom>
        </p:spPr>
      </p:pic>
      <p:pic>
        <p:nvPicPr>
          <p:cNvPr id="30" name="Picture 29" descr="Background pattern&#10;&#10;Description automatically generated">
            <a:extLst>
              <a:ext uri="{FF2B5EF4-FFF2-40B4-BE49-F238E27FC236}">
                <a16:creationId xmlns:a16="http://schemas.microsoft.com/office/drawing/2014/main" id="{CF186CB0-67CD-45EB-8B9A-FD791F8003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2304256"/>
            <a:ext cx="1988840" cy="1988840"/>
          </a:xfrm>
          <a:prstGeom prst="rect">
            <a:avLst/>
          </a:prstGeom>
        </p:spPr>
      </p:pic>
      <p:pic>
        <p:nvPicPr>
          <p:cNvPr id="32" name="Picture 31" descr="Background pattern&#10;&#10;Description automatically generated">
            <a:extLst>
              <a:ext uri="{FF2B5EF4-FFF2-40B4-BE49-F238E27FC236}">
                <a16:creationId xmlns:a16="http://schemas.microsoft.com/office/drawing/2014/main" id="{4AC53020-FF03-496E-B240-A8E059A8D5C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304256"/>
            <a:ext cx="2009273" cy="1988840"/>
          </a:xfrm>
          <a:prstGeom prst="rect">
            <a:avLst/>
          </a:prstGeom>
        </p:spPr>
      </p:pic>
      <p:pic>
        <p:nvPicPr>
          <p:cNvPr id="34" name="Picture 33" descr="Background pattern&#10;&#10;Description automatically generated">
            <a:extLst>
              <a:ext uri="{FF2B5EF4-FFF2-40B4-BE49-F238E27FC236}">
                <a16:creationId xmlns:a16="http://schemas.microsoft.com/office/drawing/2014/main" id="{3C61B339-6BD8-4BFF-8D34-EE4A77FBDC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3" y="4383768"/>
            <a:ext cx="2028018" cy="1988840"/>
          </a:xfrm>
          <a:prstGeom prst="rect">
            <a:avLst/>
          </a:prstGeom>
        </p:spPr>
      </p:pic>
      <p:pic>
        <p:nvPicPr>
          <p:cNvPr id="36" name="Picture 35" descr="A picture containing building, green, people, group&#10;&#10;Description automatically generated">
            <a:extLst>
              <a:ext uri="{FF2B5EF4-FFF2-40B4-BE49-F238E27FC236}">
                <a16:creationId xmlns:a16="http://schemas.microsoft.com/office/drawing/2014/main" id="{77265ADA-58C5-49F2-A415-774EC153F5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4404088"/>
            <a:ext cx="2025670" cy="1988840"/>
          </a:xfrm>
          <a:prstGeom prst="rect">
            <a:avLst/>
          </a:prstGeom>
        </p:spPr>
      </p:pic>
      <p:pic>
        <p:nvPicPr>
          <p:cNvPr id="38" name="Picture 37" descr="A picture containing building, group, green, large&#10;&#10;Description automatically generated">
            <a:extLst>
              <a:ext uri="{FF2B5EF4-FFF2-40B4-BE49-F238E27FC236}">
                <a16:creationId xmlns:a16="http://schemas.microsoft.com/office/drawing/2014/main" id="{7386C98D-D43F-483D-9EE2-7D6036EE14B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79" y="4404088"/>
            <a:ext cx="2025670" cy="1988840"/>
          </a:xfrm>
          <a:prstGeom prst="rect">
            <a:avLst/>
          </a:prstGeom>
        </p:spPr>
      </p:pic>
      <p:sp>
        <p:nvSpPr>
          <p:cNvPr id="42" name="Arrow: Right 41">
            <a:extLst>
              <a:ext uri="{FF2B5EF4-FFF2-40B4-BE49-F238E27FC236}">
                <a16:creationId xmlns:a16="http://schemas.microsoft.com/office/drawing/2014/main" id="{0520D8B0-3D87-45B9-9BEA-573EE076BA4E}"/>
              </a:ext>
            </a:extLst>
          </p:cNvPr>
          <p:cNvSpPr/>
          <p:nvPr/>
        </p:nvSpPr>
        <p:spPr>
          <a:xfrm>
            <a:off x="3959932" y="6353944"/>
            <a:ext cx="1224136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E3C08F8-113A-4F7F-9939-52133E73C615}"/>
              </a:ext>
            </a:extLst>
          </p:cNvPr>
          <p:cNvSpPr/>
          <p:nvPr/>
        </p:nvSpPr>
        <p:spPr>
          <a:xfrm>
            <a:off x="6588224" y="4404088"/>
            <a:ext cx="2009273" cy="1988840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64315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>
            <a:extLst>
              <a:ext uri="{FF2B5EF4-FFF2-40B4-BE49-F238E27FC236}">
                <a16:creationId xmlns:a16="http://schemas.microsoft.com/office/drawing/2014/main" id="{D01E14C0-8B4D-418C-9F45-EF847A1B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RGB Pikseller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1AA215-0C50-43F1-961F-8336BB02E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1117426"/>
            <a:ext cx="6657975" cy="5695950"/>
          </a:xfrm>
          <a:prstGeom prst="rect">
            <a:avLst/>
          </a:prstGeom>
        </p:spPr>
      </p:pic>
      <p:sp>
        <p:nvSpPr>
          <p:cNvPr id="43" name="Content Placeholder 42">
            <a:extLst>
              <a:ext uri="{FF2B5EF4-FFF2-40B4-BE49-F238E27FC236}">
                <a16:creationId xmlns:a16="http://schemas.microsoft.com/office/drawing/2014/main" id="{7B89B1D7-4121-4A03-BF27-96905011E95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6851104" cy="553616"/>
          </a:xfrm>
          <a:solidFill>
            <a:srgbClr val="FFFF00"/>
          </a:solidFill>
        </p:spPr>
        <p:txBody>
          <a:bodyPr/>
          <a:lstStyle/>
          <a:p>
            <a:r>
              <a:rPr lang="tr-TR" dirty="0"/>
              <a:t>Küçüldükçe gözümüz detayı kaybeder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FD7E82-544B-4D3F-8225-92D5E42F68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6000" contrast="1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11960" y="3212976"/>
            <a:ext cx="3797445" cy="324874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4179CF-A462-4EE9-A2AE-398F9E3046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9000" contras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48264" y="4293096"/>
            <a:ext cx="1955507" cy="1672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368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en-US" altLang="ko-KR" dirty="0">
                <a:ea typeface="굴림" charset="-127"/>
              </a:rPr>
              <a:t>CMY, CMYK </a:t>
            </a:r>
            <a:r>
              <a:rPr lang="tr-TR" altLang="ko-KR" dirty="0">
                <a:ea typeface="굴림" charset="-127"/>
              </a:rPr>
              <a:t>Renk Modeli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760"/>
            <a:ext cx="8229600" cy="5589240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tr-TR" altLang="ko-KR" sz="2700" dirty="0"/>
              <a:t>Kağıt sistemleri: yazıcı, çizici...</a:t>
            </a:r>
            <a:endParaRPr lang="en-US" altLang="ko-KR" sz="27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tr-TR" altLang="ko-KR" sz="2200" dirty="0"/>
              <a:t>Çıkartmalı sistem: Beyaz yüzeye </a:t>
            </a:r>
            <a:br>
              <a:rPr lang="tr-TR" altLang="ko-KR" sz="2200" dirty="0"/>
            </a:br>
            <a:r>
              <a:rPr lang="tr-TR" altLang="ko-KR" sz="2200" dirty="0"/>
              <a:t>(örneğin: sayfa) renk eklenir.</a:t>
            </a:r>
            <a:endParaRPr lang="en-US" altLang="ko-KR" sz="22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tr-TR" altLang="ko-KR" sz="2200" dirty="0" err="1"/>
              <a:t>CMY’den</a:t>
            </a:r>
            <a:r>
              <a:rPr lang="tr-TR" altLang="ko-KR" sz="2200" dirty="0"/>
              <a:t> </a:t>
            </a:r>
            <a:r>
              <a:rPr lang="tr-TR" altLang="ko-KR" sz="2200" dirty="0" err="1"/>
              <a:t>RGB’ye</a:t>
            </a:r>
            <a:r>
              <a:rPr lang="tr-TR" altLang="ko-KR" sz="2200" dirty="0"/>
              <a:t> ve tersine </a:t>
            </a:r>
            <a:br>
              <a:rPr lang="tr-TR" altLang="ko-KR" sz="2200" dirty="0"/>
            </a:br>
            <a:r>
              <a:rPr lang="tr-TR" altLang="ko-KR" sz="2200" dirty="0"/>
              <a:t>dönüşüm vardır.</a:t>
            </a:r>
          </a:p>
          <a:p>
            <a:pPr marL="742950" lvl="1" indent="-285750">
              <a:defRPr/>
            </a:pPr>
            <a:endParaRPr lang="tr-TR" altLang="ko-KR" sz="2200" dirty="0">
              <a:ea typeface="굴림" charset="-127"/>
            </a:endParaRPr>
          </a:p>
          <a:p>
            <a:pPr marL="742950" lvl="1" indent="-285750">
              <a:defRPr/>
            </a:pPr>
            <a:endParaRPr lang="tr-TR" altLang="ko-KR" sz="2200" dirty="0">
              <a:ea typeface="굴림" charset="-127"/>
            </a:endParaRPr>
          </a:p>
          <a:p>
            <a:pPr marL="742950" lvl="1" indent="-285750">
              <a:defRPr/>
            </a:pPr>
            <a:endParaRPr lang="tr-TR" altLang="ko-KR" sz="2200" dirty="0">
              <a:ea typeface="굴림" charset="-127"/>
            </a:endParaRPr>
          </a:p>
          <a:p>
            <a:pPr marL="742950" lvl="1" indent="-285750">
              <a:defRPr/>
            </a:pPr>
            <a:endParaRPr lang="en-US" altLang="ko-KR" sz="2200" dirty="0">
              <a:ea typeface="굴림" charset="-127"/>
            </a:endParaRPr>
          </a:p>
          <a:p>
            <a:pPr>
              <a:defRPr/>
            </a:pPr>
            <a:r>
              <a:rPr lang="en-US" altLang="ko-KR" sz="2700" dirty="0">
                <a:ea typeface="굴림" charset="-127"/>
              </a:rPr>
              <a:t>CMYK </a:t>
            </a:r>
            <a:r>
              <a:rPr lang="tr-TR" altLang="ko-KR" sz="2700" dirty="0">
                <a:ea typeface="굴림" charset="-127"/>
              </a:rPr>
              <a:t>renk modeli</a:t>
            </a:r>
            <a:r>
              <a:rPr lang="en-US" altLang="ko-KR" sz="2700" dirty="0">
                <a:ea typeface="굴림" charset="-127"/>
              </a:rPr>
              <a:t>: K (</a:t>
            </a:r>
            <a:r>
              <a:rPr lang="tr-TR" altLang="ko-KR" sz="2700" dirty="0">
                <a:ea typeface="굴림" charset="-127"/>
              </a:rPr>
              <a:t>siyah</a:t>
            </a:r>
            <a:r>
              <a:rPr lang="en-US" altLang="ko-KR" sz="2700" dirty="0">
                <a:ea typeface="굴림" charset="-127"/>
              </a:rPr>
              <a:t>) </a:t>
            </a:r>
            <a:br>
              <a:rPr lang="tr-TR" altLang="ko-KR" sz="2700" dirty="0">
                <a:ea typeface="굴림" charset="-127"/>
              </a:rPr>
            </a:br>
            <a:r>
              <a:rPr lang="tr-TR" altLang="ko-KR" sz="2700" dirty="0"/>
              <a:t>kartuş tasarrufu içindir.</a:t>
            </a:r>
            <a:endParaRPr lang="en-US" altLang="ko-KR" sz="27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tr-TR" altLang="ko-KR" sz="2200" dirty="0"/>
              <a:t>Normalde</a:t>
            </a:r>
            <a:r>
              <a:rPr lang="tr-TR" altLang="ko-KR" sz="2200" dirty="0">
                <a:ea typeface="굴림" charset="-127"/>
              </a:rPr>
              <a:t>;</a:t>
            </a:r>
            <a:r>
              <a:rPr lang="en-US" altLang="ko-KR" sz="2200" dirty="0">
                <a:ea typeface="굴림" charset="-127"/>
              </a:rPr>
              <a:t> cyan + magenta + yellow = black</a:t>
            </a:r>
          </a:p>
          <a:p>
            <a:pPr marL="742950" lvl="1" indent="-285750">
              <a:defRPr/>
            </a:pPr>
            <a:r>
              <a:rPr lang="tr-TR" altLang="ko-KR" sz="2200" dirty="0"/>
              <a:t>CMY sadece gri için kullanılır.</a:t>
            </a:r>
            <a:endParaRPr lang="en-US" altLang="ko-KR" sz="22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en-US" altLang="ko-KR" sz="2200" dirty="0">
                <a:ea typeface="굴림" charset="-127"/>
              </a:rPr>
              <a:t>(K) </a:t>
            </a:r>
            <a:r>
              <a:rPr lang="tr-TR" altLang="ko-KR" sz="2200" dirty="0">
                <a:ea typeface="굴림" charset="-127"/>
              </a:rPr>
              <a:t>siyah içindir</a:t>
            </a:r>
            <a:r>
              <a:rPr lang="tr-TR" altLang="ko-KR" sz="2200" dirty="0"/>
              <a:t>.</a:t>
            </a:r>
            <a:endParaRPr lang="en-US" altLang="ko-KR" sz="2200" dirty="0">
              <a:ea typeface="굴림" charset="-127"/>
            </a:endParaRPr>
          </a:p>
        </p:txBody>
      </p:sp>
      <p:grpSp>
        <p:nvGrpSpPr>
          <p:cNvPr id="49156" name="Group 4"/>
          <p:cNvGrpSpPr>
            <a:grpSpLocks/>
          </p:cNvGrpSpPr>
          <p:nvPr/>
        </p:nvGrpSpPr>
        <p:grpSpPr bwMode="auto">
          <a:xfrm>
            <a:off x="6477000" y="1752600"/>
            <a:ext cx="1905000" cy="1905000"/>
            <a:chOff x="4590" y="1104"/>
            <a:chExt cx="1350" cy="1200"/>
          </a:xfrm>
        </p:grpSpPr>
        <p:sp>
          <p:nvSpPr>
            <p:cNvPr id="49158" name="Rectangle 5"/>
            <p:cNvSpPr>
              <a:spLocks noChangeArrowheads="1"/>
            </p:cNvSpPr>
            <p:nvPr/>
          </p:nvSpPr>
          <p:spPr bwMode="ltGray">
            <a:xfrm>
              <a:off x="5130" y="1584"/>
              <a:ext cx="270" cy="240"/>
            </a:xfrm>
            <a:prstGeom prst="rect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49159" name="Freeform 6"/>
            <p:cNvSpPr>
              <a:spLocks/>
            </p:cNvSpPr>
            <p:nvPr/>
          </p:nvSpPr>
          <p:spPr bwMode="ltGray">
            <a:xfrm>
              <a:off x="4860" y="1344"/>
              <a:ext cx="540" cy="480"/>
            </a:xfrm>
            <a:custGeom>
              <a:avLst/>
              <a:gdLst>
                <a:gd name="T0" fmla="*/ 0 w 480"/>
                <a:gd name="T1" fmla="*/ 0 h 480"/>
                <a:gd name="T2" fmla="*/ 0 w 480"/>
                <a:gd name="T3" fmla="*/ 480 h 480"/>
                <a:gd name="T4" fmla="*/ 342 w 480"/>
                <a:gd name="T5" fmla="*/ 480 h 480"/>
                <a:gd name="T6" fmla="*/ 342 w 480"/>
                <a:gd name="T7" fmla="*/ 240 h 480"/>
                <a:gd name="T8" fmla="*/ 684 w 480"/>
                <a:gd name="T9" fmla="*/ 240 h 480"/>
                <a:gd name="T10" fmla="*/ 684 w 480"/>
                <a:gd name="T11" fmla="*/ 0 h 480"/>
                <a:gd name="T12" fmla="*/ 0 w 480"/>
                <a:gd name="T13" fmla="*/ 0 h 4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0"/>
                <a:gd name="T22" fmla="*/ 0 h 480"/>
                <a:gd name="T23" fmla="*/ 480 w 480"/>
                <a:gd name="T24" fmla="*/ 480 h 4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0" h="480">
                  <a:moveTo>
                    <a:pt x="0" y="0"/>
                  </a:moveTo>
                  <a:lnTo>
                    <a:pt x="0" y="480"/>
                  </a:lnTo>
                  <a:lnTo>
                    <a:pt x="240" y="480"/>
                  </a:lnTo>
                  <a:lnTo>
                    <a:pt x="240" y="240"/>
                  </a:lnTo>
                  <a:lnTo>
                    <a:pt x="480" y="240"/>
                  </a:lnTo>
                  <a:lnTo>
                    <a:pt x="48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9160" name="Rectangle 7"/>
            <p:cNvSpPr>
              <a:spLocks noChangeArrowheads="1"/>
            </p:cNvSpPr>
            <p:nvPr/>
          </p:nvSpPr>
          <p:spPr bwMode="ltGray">
            <a:xfrm>
              <a:off x="5400" y="1584"/>
              <a:ext cx="270" cy="240"/>
            </a:xfrm>
            <a:prstGeom prst="rect">
              <a:avLst/>
            </a:prstGeom>
            <a:solidFill>
              <a:srgbClr val="FF00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49161" name="Rectangle 8"/>
            <p:cNvSpPr>
              <a:spLocks noChangeArrowheads="1"/>
            </p:cNvSpPr>
            <p:nvPr/>
          </p:nvSpPr>
          <p:spPr bwMode="ltGray">
            <a:xfrm>
              <a:off x="5130" y="1824"/>
              <a:ext cx="270" cy="240"/>
            </a:xfrm>
            <a:prstGeom prst="rect">
              <a:avLst/>
            </a:prstGeom>
            <a:solidFill>
              <a:srgbClr val="0000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49162" name="Freeform 9"/>
            <p:cNvSpPr>
              <a:spLocks/>
            </p:cNvSpPr>
            <p:nvPr/>
          </p:nvSpPr>
          <p:spPr bwMode="ltGray">
            <a:xfrm>
              <a:off x="4860" y="1104"/>
              <a:ext cx="810" cy="480"/>
            </a:xfrm>
            <a:custGeom>
              <a:avLst/>
              <a:gdLst>
                <a:gd name="T0" fmla="*/ 0 w 720"/>
                <a:gd name="T1" fmla="*/ 0 h 480"/>
                <a:gd name="T2" fmla="*/ 0 w 720"/>
                <a:gd name="T3" fmla="*/ 240 h 480"/>
                <a:gd name="T4" fmla="*/ 684 w 720"/>
                <a:gd name="T5" fmla="*/ 240 h 480"/>
                <a:gd name="T6" fmla="*/ 684 w 720"/>
                <a:gd name="T7" fmla="*/ 480 h 480"/>
                <a:gd name="T8" fmla="*/ 1025 w 720"/>
                <a:gd name="T9" fmla="*/ 480 h 480"/>
                <a:gd name="T10" fmla="*/ 1025 w 720"/>
                <a:gd name="T11" fmla="*/ 0 h 480"/>
                <a:gd name="T12" fmla="*/ 0 w 720"/>
                <a:gd name="T13" fmla="*/ 0 h 4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720"/>
                <a:gd name="T22" fmla="*/ 0 h 480"/>
                <a:gd name="T23" fmla="*/ 720 w 720"/>
                <a:gd name="T24" fmla="*/ 480 h 4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720" h="480">
                  <a:moveTo>
                    <a:pt x="0" y="0"/>
                  </a:moveTo>
                  <a:lnTo>
                    <a:pt x="0" y="240"/>
                  </a:lnTo>
                  <a:lnTo>
                    <a:pt x="480" y="240"/>
                  </a:lnTo>
                  <a:lnTo>
                    <a:pt x="480" y="480"/>
                  </a:lnTo>
                  <a:lnTo>
                    <a:pt x="720" y="480"/>
                  </a:lnTo>
                  <a:lnTo>
                    <a:pt x="7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9163" name="Freeform 10"/>
            <p:cNvSpPr>
              <a:spLocks/>
            </p:cNvSpPr>
            <p:nvPr/>
          </p:nvSpPr>
          <p:spPr bwMode="ltGray">
            <a:xfrm>
              <a:off x="5130" y="1584"/>
              <a:ext cx="810" cy="720"/>
            </a:xfrm>
            <a:custGeom>
              <a:avLst/>
              <a:gdLst>
                <a:gd name="T0" fmla="*/ 684 w 720"/>
                <a:gd name="T1" fmla="*/ 0 h 720"/>
                <a:gd name="T2" fmla="*/ 684 w 720"/>
                <a:gd name="T3" fmla="*/ 240 h 720"/>
                <a:gd name="T4" fmla="*/ 342 w 720"/>
                <a:gd name="T5" fmla="*/ 240 h 720"/>
                <a:gd name="T6" fmla="*/ 342 w 720"/>
                <a:gd name="T7" fmla="*/ 480 h 720"/>
                <a:gd name="T8" fmla="*/ 0 w 720"/>
                <a:gd name="T9" fmla="*/ 480 h 720"/>
                <a:gd name="T10" fmla="*/ 0 w 720"/>
                <a:gd name="T11" fmla="*/ 720 h 720"/>
                <a:gd name="T12" fmla="*/ 1025 w 720"/>
                <a:gd name="T13" fmla="*/ 720 h 720"/>
                <a:gd name="T14" fmla="*/ 1025 w 720"/>
                <a:gd name="T15" fmla="*/ 0 h 720"/>
                <a:gd name="T16" fmla="*/ 684 w 720"/>
                <a:gd name="T17" fmla="*/ 0 h 7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20"/>
                <a:gd name="T28" fmla="*/ 0 h 720"/>
                <a:gd name="T29" fmla="*/ 720 w 720"/>
                <a:gd name="T30" fmla="*/ 720 h 7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20" h="720">
                  <a:moveTo>
                    <a:pt x="480" y="0"/>
                  </a:moveTo>
                  <a:lnTo>
                    <a:pt x="480" y="240"/>
                  </a:lnTo>
                  <a:lnTo>
                    <a:pt x="240" y="240"/>
                  </a:lnTo>
                  <a:lnTo>
                    <a:pt x="240" y="480"/>
                  </a:lnTo>
                  <a:lnTo>
                    <a:pt x="0" y="480"/>
                  </a:lnTo>
                  <a:lnTo>
                    <a:pt x="0" y="720"/>
                  </a:lnTo>
                  <a:lnTo>
                    <a:pt x="720" y="720"/>
                  </a:lnTo>
                  <a:lnTo>
                    <a:pt x="720" y="0"/>
                  </a:lnTo>
                  <a:lnTo>
                    <a:pt x="480" y="0"/>
                  </a:lnTo>
                  <a:close/>
                </a:path>
              </a:pathLst>
            </a:custGeom>
            <a:solidFill>
              <a:srgbClr val="FF00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9164" name="Freeform 11"/>
            <p:cNvSpPr>
              <a:spLocks/>
            </p:cNvSpPr>
            <p:nvPr/>
          </p:nvSpPr>
          <p:spPr bwMode="ltGray">
            <a:xfrm>
              <a:off x="4590" y="1344"/>
              <a:ext cx="540" cy="720"/>
            </a:xfrm>
            <a:custGeom>
              <a:avLst/>
              <a:gdLst>
                <a:gd name="T0" fmla="*/ 0 w 480"/>
                <a:gd name="T1" fmla="*/ 0 h 720"/>
                <a:gd name="T2" fmla="*/ 0 w 480"/>
                <a:gd name="T3" fmla="*/ 720 h 720"/>
                <a:gd name="T4" fmla="*/ 684 w 480"/>
                <a:gd name="T5" fmla="*/ 720 h 720"/>
                <a:gd name="T6" fmla="*/ 684 w 480"/>
                <a:gd name="T7" fmla="*/ 480 h 720"/>
                <a:gd name="T8" fmla="*/ 342 w 480"/>
                <a:gd name="T9" fmla="*/ 480 h 720"/>
                <a:gd name="T10" fmla="*/ 342 w 480"/>
                <a:gd name="T11" fmla="*/ 0 h 720"/>
                <a:gd name="T12" fmla="*/ 0 w 480"/>
                <a:gd name="T13" fmla="*/ 0 h 72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80"/>
                <a:gd name="T22" fmla="*/ 0 h 720"/>
                <a:gd name="T23" fmla="*/ 480 w 480"/>
                <a:gd name="T24" fmla="*/ 720 h 72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80" h="720">
                  <a:moveTo>
                    <a:pt x="0" y="0"/>
                  </a:moveTo>
                  <a:lnTo>
                    <a:pt x="0" y="720"/>
                  </a:lnTo>
                  <a:lnTo>
                    <a:pt x="480" y="720"/>
                  </a:lnTo>
                  <a:lnTo>
                    <a:pt x="480" y="480"/>
                  </a:lnTo>
                  <a:lnTo>
                    <a:pt x="240" y="480"/>
                  </a:lnTo>
                  <a:lnTo>
                    <a:pt x="24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FF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/>
            </a:p>
          </p:txBody>
        </p:sp>
        <p:sp>
          <p:nvSpPr>
            <p:cNvPr id="49165" name="Rectangle 12"/>
            <p:cNvSpPr>
              <a:spLocks noChangeArrowheads="1"/>
            </p:cNvSpPr>
            <p:nvPr/>
          </p:nvSpPr>
          <p:spPr bwMode="ltGray">
            <a:xfrm>
              <a:off x="4860" y="1104"/>
              <a:ext cx="810" cy="7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tr-TR" altLang="ko-KR" sz="2000" dirty="0">
                  <a:ea typeface="굴림" charset="-127"/>
                </a:rPr>
                <a:t>Sarı</a:t>
              </a:r>
              <a:endParaRPr kumimoji="1" lang="en-US" altLang="ko-KR" sz="2000" dirty="0">
                <a:ea typeface="굴림" charset="-127"/>
              </a:endParaRPr>
            </a:p>
          </p:txBody>
        </p:sp>
        <p:sp>
          <p:nvSpPr>
            <p:cNvPr id="49166" name="Rectangle 13"/>
            <p:cNvSpPr>
              <a:spLocks noChangeArrowheads="1"/>
            </p:cNvSpPr>
            <p:nvPr/>
          </p:nvSpPr>
          <p:spPr bwMode="ltGray">
            <a:xfrm>
              <a:off x="5130" y="1584"/>
              <a:ext cx="810" cy="7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b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latinLnBrk="1" hangingPunct="1"/>
              <a:r>
                <a:rPr kumimoji="1" lang="en-US" altLang="ko-KR" sz="1800" dirty="0">
                  <a:solidFill>
                    <a:schemeClr val="bg2"/>
                  </a:solidFill>
                  <a:ea typeface="굴림" charset="-127"/>
                </a:rPr>
                <a:t>M</a:t>
              </a:r>
              <a:r>
                <a:rPr kumimoji="1" lang="tr-TR" altLang="ko-KR" sz="1800" dirty="0" err="1">
                  <a:solidFill>
                    <a:schemeClr val="bg2"/>
                  </a:solidFill>
                  <a:ea typeface="굴림" charset="-127"/>
                </a:rPr>
                <a:t>or</a:t>
              </a:r>
              <a:r>
                <a:rPr kumimoji="1" lang="tr-TR" altLang="ko-KR" sz="1800" dirty="0">
                  <a:solidFill>
                    <a:schemeClr val="bg2"/>
                  </a:solidFill>
                  <a:ea typeface="굴림" charset="-127"/>
                </a:rPr>
                <a:t>-pembe</a:t>
              </a:r>
              <a:endParaRPr kumimoji="1" lang="en-US" altLang="ko-KR" sz="1800" dirty="0">
                <a:solidFill>
                  <a:schemeClr val="bg2"/>
                </a:solidFill>
                <a:ea typeface="굴림" charset="-127"/>
              </a:endParaRPr>
            </a:p>
          </p:txBody>
        </p:sp>
        <p:sp>
          <p:nvSpPr>
            <p:cNvPr id="49167" name="Rectangle 14"/>
            <p:cNvSpPr>
              <a:spLocks noChangeArrowheads="1"/>
            </p:cNvSpPr>
            <p:nvPr/>
          </p:nvSpPr>
          <p:spPr bwMode="ltGray">
            <a:xfrm>
              <a:off x="4590" y="1344"/>
              <a:ext cx="810" cy="72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b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latinLnBrk="1" hangingPunct="1"/>
              <a:r>
                <a:rPr kumimoji="1" lang="tr-TR" altLang="ko-KR" sz="1600" dirty="0">
                  <a:ea typeface="굴림" charset="-127"/>
                </a:rPr>
                <a:t>Cam</a:t>
              </a:r>
              <a:br>
                <a:rPr kumimoji="1" lang="tr-TR" altLang="ko-KR" sz="1600" dirty="0">
                  <a:ea typeface="굴림" charset="-127"/>
                </a:rPr>
              </a:br>
              <a:r>
                <a:rPr kumimoji="1" lang="tr-TR" altLang="ko-KR" sz="1600" dirty="0">
                  <a:ea typeface="굴림" charset="-127"/>
                </a:rPr>
                <a:t>Göbeği</a:t>
              </a:r>
              <a:endParaRPr kumimoji="1" lang="en-US" altLang="ko-KR" sz="1600" b="1" dirty="0">
                <a:ea typeface="굴림" charset="-127"/>
              </a:endParaRPr>
            </a:p>
          </p:txBody>
        </p:sp>
        <p:sp>
          <p:nvSpPr>
            <p:cNvPr id="49168" name="Text Box 15"/>
            <p:cNvSpPr txBox="1">
              <a:spLocks noChangeArrowheads="1"/>
            </p:cNvSpPr>
            <p:nvPr/>
          </p:nvSpPr>
          <p:spPr bwMode="ltGray">
            <a:xfrm>
              <a:off x="4843" y="1335"/>
              <a:ext cx="26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en-US" altLang="ko-KR" sz="2000" dirty="0">
                  <a:ea typeface="굴림" charset="-127"/>
                </a:rPr>
                <a:t>G</a:t>
              </a:r>
            </a:p>
          </p:txBody>
        </p:sp>
        <p:sp>
          <p:nvSpPr>
            <p:cNvPr id="49169" name="Text Box 16"/>
            <p:cNvSpPr txBox="1">
              <a:spLocks noChangeArrowheads="1"/>
            </p:cNvSpPr>
            <p:nvPr/>
          </p:nvSpPr>
          <p:spPr bwMode="ltGray">
            <a:xfrm>
              <a:off x="5130" y="1815"/>
              <a:ext cx="270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en-US" altLang="ko-KR" sz="2000">
                  <a:solidFill>
                    <a:schemeClr val="bg1"/>
                  </a:solidFill>
                  <a:ea typeface="굴림" charset="-127"/>
                </a:rPr>
                <a:t>B</a:t>
              </a:r>
            </a:p>
          </p:txBody>
        </p:sp>
        <p:sp>
          <p:nvSpPr>
            <p:cNvPr id="49170" name="Text Box 17"/>
            <p:cNvSpPr txBox="1">
              <a:spLocks noChangeArrowheads="1"/>
            </p:cNvSpPr>
            <p:nvPr/>
          </p:nvSpPr>
          <p:spPr bwMode="ltGray">
            <a:xfrm>
              <a:off x="5403" y="1575"/>
              <a:ext cx="26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latinLnBrk="1" hangingPunct="1"/>
              <a:r>
                <a:rPr kumimoji="1" lang="en-US" altLang="ko-KR" sz="2000">
                  <a:solidFill>
                    <a:schemeClr val="bg1"/>
                  </a:solidFill>
                  <a:ea typeface="굴림" charset="-127"/>
                </a:rPr>
                <a:t>R</a:t>
              </a:r>
            </a:p>
          </p:txBody>
        </p:sp>
      </p:grp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851544"/>
              </p:ext>
            </p:extLst>
          </p:nvPr>
        </p:nvGraphicFramePr>
        <p:xfrm>
          <a:off x="1308844" y="3083991"/>
          <a:ext cx="4559300" cy="1281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26" name="수식" r:id="rId3" imgW="2225031" imgH="685800" progId="Equation.3">
                  <p:embed/>
                </p:oleObj>
              </mc:Choice>
              <mc:Fallback>
                <p:oleObj name="수식" r:id="rId3" imgW="2225031" imgH="6858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1308844" y="3083991"/>
                        <a:ext cx="4559300" cy="1281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173670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en-US" altLang="ko-KR" dirty="0">
                <a:ea typeface="굴림" charset="-127"/>
              </a:rPr>
              <a:t>RGB </a:t>
            </a:r>
            <a:r>
              <a:rPr lang="tr-TR" altLang="ko-KR" dirty="0">
                <a:ea typeface="굴림" charset="-127"/>
              </a:rPr>
              <a:t>–</a:t>
            </a:r>
            <a:r>
              <a:rPr lang="en-US" altLang="ko-KR" dirty="0">
                <a:ea typeface="굴림" charset="-127"/>
              </a:rPr>
              <a:t> CMY</a:t>
            </a:r>
            <a:r>
              <a:rPr lang="tr-TR" altLang="ko-KR" dirty="0">
                <a:ea typeface="굴림" charset="-127"/>
              </a:rPr>
              <a:t> Karşılaştırma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12900"/>
            <a:ext cx="4452056" cy="4864100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RGB </a:t>
            </a:r>
            <a:r>
              <a:rPr lang="tr-TR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renk sistemi</a:t>
            </a:r>
            <a:endParaRPr lang="en-US" altLang="ko-K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None/>
              <a:defRPr/>
            </a:pPr>
            <a:r>
              <a:rPr lang="tr-TR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Eklemeli sistem</a:t>
            </a:r>
            <a:endParaRPr lang="en-US" altLang="ko-K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defRPr/>
            </a:pPr>
            <a:r>
              <a:rPr lang="tr-TR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Işıklar eklenir</a:t>
            </a:r>
            <a:endParaRPr lang="en-US" altLang="ko-K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None/>
              <a:defRPr/>
            </a:pPr>
            <a:r>
              <a:rPr lang="tr-TR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Ekran, projektör için…</a:t>
            </a:r>
            <a:endParaRPr lang="en-US" altLang="ko-K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defRPr/>
            </a:pPr>
            <a:r>
              <a:rPr lang="en-US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R, G, B </a:t>
            </a:r>
            <a:r>
              <a:rPr lang="tr-TR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ışıkları.</a:t>
            </a:r>
            <a:endParaRPr lang="en-US" altLang="ko-K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None/>
              <a:defRPr/>
            </a:pPr>
            <a:r>
              <a:rPr lang="tr-TR" altLang="ko-KR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Grafik sistemler RGB tercih eder.</a:t>
            </a:r>
            <a:endParaRPr lang="en-US" altLang="ko-KR" dirty="0">
              <a:solidFill>
                <a:schemeClr val="tx2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4781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42934" y="1612900"/>
            <a:ext cx="4028723" cy="4864100"/>
          </a:xfrm>
          <a:ln>
            <a:solidFill>
              <a:schemeClr val="tx1"/>
            </a:solidFill>
          </a:ln>
        </p:spPr>
        <p:txBody>
          <a:bodyPr/>
          <a:lstStyle/>
          <a:p>
            <a:pPr>
              <a:buFontTx/>
              <a:buNone/>
              <a:defRPr/>
            </a:pPr>
            <a:r>
              <a:rPr lang="en-US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CMY </a:t>
            </a:r>
            <a:r>
              <a:rPr lang="tr-TR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renk sistemi</a:t>
            </a:r>
            <a:endParaRPr lang="en-US" altLang="ko-K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None/>
              <a:defRPr/>
            </a:pPr>
            <a:r>
              <a:rPr lang="tr-TR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Çıkartmalı sistem</a:t>
            </a:r>
            <a:endParaRPr lang="en-US" altLang="ko-K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defRPr/>
            </a:pPr>
            <a:r>
              <a:rPr lang="tr-TR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Renk pigmentleri eklenir</a:t>
            </a:r>
            <a:endParaRPr lang="en-US" altLang="ko-K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Tx/>
              <a:buNone/>
              <a:defRPr/>
            </a:pPr>
            <a:r>
              <a:rPr lang="tr-TR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Yazıcı, çizici için…</a:t>
            </a:r>
            <a:endParaRPr lang="en-US" altLang="ko-K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742950" lvl="1" indent="-285750">
              <a:defRPr/>
            </a:pPr>
            <a:r>
              <a:rPr lang="en-US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C, M, Y</a:t>
            </a:r>
            <a:r>
              <a:rPr lang="tr-TR" altLang="ko-KR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boyaları.</a:t>
            </a:r>
            <a:endParaRPr lang="en-US" altLang="ko-KR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928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en-US" altLang="ko-KR" dirty="0">
                <a:ea typeface="굴림" charset="-127"/>
              </a:rPr>
              <a:t>Dire</a:t>
            </a:r>
            <a:r>
              <a:rPr lang="tr-TR" altLang="ko-KR" dirty="0" err="1">
                <a:ea typeface="굴림" charset="-127"/>
              </a:rPr>
              <a:t>kt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>
                <a:ea typeface="굴림" charset="-127"/>
              </a:rPr>
              <a:t>Renk Sistemi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3568"/>
            <a:ext cx="8229600" cy="493776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altLang="ko-KR" dirty="0"/>
              <a:t>Grafik kartı karakteristikleri:</a:t>
            </a:r>
            <a:endParaRPr lang="en-US" altLang="ko-KR" dirty="0">
              <a:ea typeface="굴림" charset="-127"/>
            </a:endParaRPr>
          </a:p>
          <a:p>
            <a:pPr marL="742950" lvl="1" indent="-285750">
              <a:lnSpc>
                <a:spcPct val="90000"/>
              </a:lnSpc>
              <a:defRPr/>
            </a:pPr>
            <a:r>
              <a:rPr lang="tr-TR" altLang="ko-KR" sz="2400" dirty="0"/>
              <a:t>Her piksel çerçeve belleğine (</a:t>
            </a:r>
            <a:r>
              <a:rPr lang="en-US" altLang="ko-KR" sz="2400" dirty="0">
                <a:ea typeface="굴림" charset="-127"/>
              </a:rPr>
              <a:t>frame buffer</a:t>
            </a:r>
            <a:r>
              <a:rPr lang="tr-TR" altLang="ko-KR" sz="2400" dirty="0"/>
              <a:t>) RGB değerleri ile saklanır.</a:t>
            </a:r>
            <a:endParaRPr lang="en-US" altLang="ko-KR" sz="2400" dirty="0">
              <a:ea typeface="굴림" charset="-127"/>
            </a:endParaRPr>
          </a:p>
          <a:p>
            <a:pPr>
              <a:defRPr/>
            </a:pPr>
            <a:r>
              <a:rPr lang="en-US" altLang="ko-KR" dirty="0">
                <a:ea typeface="굴림" charset="-127"/>
              </a:rPr>
              <a:t>OpenGL </a:t>
            </a:r>
            <a:r>
              <a:rPr lang="tr-TR" altLang="ko-KR" dirty="0">
                <a:ea typeface="굴림" charset="-127"/>
              </a:rPr>
              <a:t>fonksiyonları</a:t>
            </a:r>
            <a:endParaRPr lang="en-US" altLang="ko-KR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tr-TR" altLang="ko-KR" dirty="0" err="1"/>
              <a:t>OpenGL</a:t>
            </a:r>
            <a:r>
              <a:rPr lang="tr-TR" altLang="ko-KR" dirty="0"/>
              <a:t> kırmızı, yeşil ve mavi için daima</a:t>
            </a:r>
            <a:br>
              <a:rPr lang="tr-TR" altLang="ko-KR" dirty="0"/>
            </a:br>
            <a:r>
              <a:rPr lang="en-US" altLang="ko-KR" dirty="0">
                <a:ea typeface="굴림" charset="-127"/>
              </a:rPr>
              <a:t>0.0 ~ 1.0</a:t>
            </a:r>
            <a:r>
              <a:rPr lang="tr-TR" altLang="ko-KR" dirty="0"/>
              <a:t> aralığında değerler kullanır.</a:t>
            </a:r>
          </a:p>
          <a:p>
            <a:pPr marL="742950" lvl="1" indent="-285750">
              <a:defRPr/>
            </a:pPr>
            <a:r>
              <a:rPr lang="tr-TR" altLang="ko-KR" dirty="0"/>
              <a:t>Bunun manası, </a:t>
            </a:r>
            <a:r>
              <a:rPr lang="tr-TR" altLang="ko-KR" dirty="0" err="1"/>
              <a:t>OpenGL’in</a:t>
            </a:r>
            <a:r>
              <a:rPr lang="tr-TR" altLang="ko-KR" dirty="0"/>
              <a:t> donanımdan bağımsız olduğudur.</a:t>
            </a:r>
            <a:endParaRPr lang="en-US" altLang="ko-KR" dirty="0">
              <a:ea typeface="굴림" charset="-127"/>
            </a:endParaRPr>
          </a:p>
          <a:p>
            <a:pPr>
              <a:buFontTx/>
              <a:buNone/>
              <a:defRPr/>
            </a:pPr>
            <a:endParaRPr lang="en-US" altLang="ko-KR" dirty="0">
              <a:ea typeface="굴림" charset="-127"/>
            </a:endParaRPr>
          </a:p>
          <a:p>
            <a:pPr>
              <a:defRPr/>
            </a:pPr>
            <a:r>
              <a:rPr lang="tr-TR" altLang="ko-KR" dirty="0">
                <a:solidFill>
                  <a:schemeClr val="tx2"/>
                </a:solidFill>
                <a:ea typeface="굴림" charset="-127"/>
              </a:rPr>
              <a:t>GL.</a:t>
            </a:r>
            <a:r>
              <a:rPr lang="en-US" altLang="ko-KR" dirty="0">
                <a:solidFill>
                  <a:schemeClr val="tx2"/>
                </a:solidFill>
                <a:ea typeface="굴림" charset="-127"/>
              </a:rPr>
              <a:t>Color</a:t>
            </a:r>
            <a:r>
              <a:rPr lang="tr-TR" altLang="ko-KR" dirty="0">
                <a:solidFill>
                  <a:schemeClr val="tx2"/>
                </a:solidFill>
              </a:rPr>
              <a:t>*</a:t>
            </a:r>
            <a:r>
              <a:rPr lang="en-US" altLang="ko-KR" dirty="0">
                <a:solidFill>
                  <a:schemeClr val="tx2"/>
                </a:solidFill>
                <a:ea typeface="굴림" charset="-127"/>
              </a:rPr>
              <a:t>();</a:t>
            </a:r>
            <a:endParaRPr lang="tr-TR" altLang="ko-KR" dirty="0">
              <a:solidFill>
                <a:schemeClr val="tx2"/>
              </a:solidFill>
            </a:endParaRPr>
          </a:p>
          <a:p>
            <a:pPr marL="742950" lvl="1" indent="-285750">
              <a:defRPr/>
            </a:pPr>
            <a:r>
              <a:rPr lang="tr-TR" altLang="ko-KR" dirty="0"/>
              <a:t>Renkleri ayarlamak için kullanılan komuttur.</a:t>
            </a:r>
            <a:endParaRPr lang="en-US" altLang="ko-KR" dirty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633967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en-US" altLang="ko-KR" dirty="0">
                <a:ea typeface="굴림" charset="-127"/>
              </a:rPr>
              <a:t>Dire</a:t>
            </a:r>
            <a:r>
              <a:rPr lang="tr-TR" altLang="ko-KR" dirty="0" err="1">
                <a:ea typeface="굴림" charset="-127"/>
              </a:rPr>
              <a:t>kt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>
                <a:ea typeface="굴림" charset="-127"/>
              </a:rPr>
              <a:t>Renk Sistemi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3568"/>
            <a:ext cx="8229600" cy="4937760"/>
          </a:xfrm>
        </p:spPr>
        <p:txBody>
          <a:bodyPr/>
          <a:lstStyle/>
          <a:p>
            <a:pPr>
              <a:defRPr/>
            </a:pPr>
            <a:r>
              <a:rPr lang="en-US" altLang="ko-KR" sz="2700" dirty="0">
                <a:ea typeface="굴림" charset="-127"/>
              </a:rPr>
              <a:t>RGBA </a:t>
            </a:r>
            <a:r>
              <a:rPr lang="tr-TR" altLang="ko-KR" sz="2700" dirty="0">
                <a:ea typeface="굴림" charset="-127"/>
              </a:rPr>
              <a:t>renk modeli</a:t>
            </a:r>
            <a:endParaRPr lang="en-US" altLang="ko-KR" sz="2700" dirty="0">
              <a:ea typeface="굴림" charset="-127"/>
            </a:endParaRPr>
          </a:p>
          <a:p>
            <a:pPr marL="742950" lvl="1" indent="-285750">
              <a:defRPr/>
            </a:pPr>
            <a:r>
              <a:rPr lang="en-US" altLang="ko-KR" dirty="0">
                <a:ea typeface="굴림" charset="-127"/>
              </a:rPr>
              <a:t>RGB + A (</a:t>
            </a:r>
            <a:r>
              <a:rPr lang="tr-TR" altLang="ko-KR" dirty="0">
                <a:ea typeface="굴림" charset="-127"/>
              </a:rPr>
              <a:t>alfa kanalı </a:t>
            </a:r>
            <a:r>
              <a:rPr lang="tr-TR" altLang="ko-KR" dirty="0"/>
              <a:t>= </a:t>
            </a:r>
            <a:r>
              <a:rPr lang="tr-TR" altLang="ko-KR" dirty="0">
                <a:ea typeface="굴림" charset="-127"/>
              </a:rPr>
              <a:t>şeffaflık değeri</a:t>
            </a:r>
            <a:r>
              <a:rPr lang="en-US" altLang="ko-KR" dirty="0">
                <a:ea typeface="굴림" charset="-127"/>
              </a:rPr>
              <a:t>)</a:t>
            </a:r>
            <a:endParaRPr lang="tr-TR" altLang="ko-KR" dirty="0"/>
          </a:p>
          <a:p>
            <a:pPr marL="742950" lvl="1" indent="-285750">
              <a:defRPr/>
            </a:pPr>
            <a:r>
              <a:rPr lang="en-US" altLang="ko-KR" dirty="0">
                <a:ea typeface="굴림" charset="-127"/>
              </a:rPr>
              <a:t>A = 1.0 </a:t>
            </a:r>
            <a:r>
              <a:rPr lang="tr-TR" altLang="ko-KR" dirty="0"/>
              <a:t>ise görünmez objedir.</a:t>
            </a:r>
          </a:p>
          <a:p>
            <a:pPr marL="742950" lvl="1" indent="-285750">
              <a:defRPr/>
            </a:pPr>
            <a:endParaRPr lang="en-US" altLang="ko-KR" dirty="0">
              <a:ea typeface="굴림" charset="-127"/>
            </a:endParaRPr>
          </a:p>
          <a:p>
            <a:pPr>
              <a:defRPr/>
            </a:pPr>
            <a:r>
              <a:rPr lang="tr-TR" altLang="ko-KR" sz="2800" dirty="0">
                <a:solidFill>
                  <a:schemeClr val="tx2"/>
                </a:solidFill>
                <a:ea typeface="굴림" charset="-127"/>
              </a:rPr>
              <a:t>GL.</a:t>
            </a:r>
            <a:r>
              <a:rPr lang="en-US" altLang="ko-KR" sz="2700" i="0" dirty="0">
                <a:solidFill>
                  <a:schemeClr val="tx2"/>
                </a:solidFill>
                <a:effectLst/>
                <a:ea typeface="굴림" charset="-127"/>
              </a:rPr>
              <a:t>Color4(red, green, blue, alpha);</a:t>
            </a:r>
            <a:br>
              <a:rPr lang="tr-TR" altLang="ko-KR" sz="2700" i="0" dirty="0">
                <a:solidFill>
                  <a:schemeClr val="tx2"/>
                </a:solidFill>
                <a:effectLst/>
              </a:rPr>
            </a:br>
            <a:endParaRPr lang="en-US" altLang="ko-KR" sz="2700" i="0" dirty="0">
              <a:solidFill>
                <a:schemeClr val="tx2"/>
              </a:solidFill>
              <a:effectLst/>
              <a:ea typeface="굴림" charset="-127"/>
            </a:endParaRPr>
          </a:p>
          <a:p>
            <a:pPr>
              <a:defRPr/>
            </a:pPr>
            <a:r>
              <a:rPr lang="tr-TR" altLang="ko-KR" sz="2700" dirty="0">
                <a:ea typeface="굴림" charset="-127"/>
              </a:rPr>
              <a:t>Ekranı silmek (renkle doldurmak)</a:t>
            </a:r>
            <a:r>
              <a:rPr lang="en-US" altLang="ko-KR" sz="2700" dirty="0">
                <a:ea typeface="굴림" charset="-127"/>
              </a:rPr>
              <a:t> </a:t>
            </a:r>
            <a:br>
              <a:rPr lang="tr-TR" altLang="ko-KR" sz="2700" dirty="0"/>
            </a:br>
            <a:r>
              <a:rPr lang="en-US" altLang="ko-KR" sz="2700" dirty="0">
                <a:ea typeface="굴림" charset="-127"/>
              </a:rPr>
              <a:t>(</a:t>
            </a:r>
            <a:r>
              <a:rPr lang="tr-TR" altLang="ko-KR" sz="2700" dirty="0">
                <a:ea typeface="굴림" charset="-127"/>
              </a:rPr>
              <a:t>Örneğin:</a:t>
            </a:r>
            <a:r>
              <a:rPr lang="en-US" altLang="ko-KR" sz="2700" dirty="0">
                <a:ea typeface="굴림" charset="-127"/>
              </a:rPr>
              <a:t> al</a:t>
            </a:r>
            <a:r>
              <a:rPr lang="tr-TR" altLang="ko-KR" sz="2700" dirty="0">
                <a:ea typeface="굴림" charset="-127"/>
              </a:rPr>
              <a:t>f</a:t>
            </a:r>
            <a:r>
              <a:rPr lang="en-US" altLang="ko-KR" sz="2700" dirty="0">
                <a:ea typeface="굴림" charset="-127"/>
              </a:rPr>
              <a:t>a</a:t>
            </a:r>
            <a:r>
              <a:rPr lang="tr-TR" altLang="ko-KR" sz="2700" dirty="0"/>
              <a:t>=</a:t>
            </a:r>
            <a:r>
              <a:rPr lang="en-US" altLang="ko-KR" sz="2700" dirty="0">
                <a:ea typeface="굴림" charset="-127"/>
              </a:rPr>
              <a:t>0.0</a:t>
            </a:r>
            <a:r>
              <a:rPr lang="tr-TR" altLang="ko-KR" sz="2700" dirty="0">
                <a:ea typeface="굴림" charset="-127"/>
              </a:rPr>
              <a:t> düz beyaz için</a:t>
            </a:r>
            <a:r>
              <a:rPr lang="en-US" altLang="ko-KR" sz="2700" dirty="0">
                <a:ea typeface="굴림" charset="-127"/>
              </a:rPr>
              <a:t>)</a:t>
            </a:r>
            <a:endParaRPr lang="tr-TR" altLang="ko-KR" sz="2700" dirty="0"/>
          </a:p>
          <a:p>
            <a:pPr>
              <a:buFontTx/>
              <a:buNone/>
              <a:defRPr/>
            </a:pPr>
            <a:r>
              <a:rPr lang="tr-TR" altLang="ko-KR" sz="24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	GL.</a:t>
            </a:r>
            <a:r>
              <a:rPr lang="en-US" altLang="ko-KR" sz="24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굴림" charset="-127"/>
              </a:rPr>
              <a:t>ClearColor</a:t>
            </a:r>
            <a:r>
              <a:rPr lang="en-US" altLang="ko-KR" sz="24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굴림" charset="-127"/>
              </a:rPr>
              <a:t>(1.0, 1.0, 1.0, 0.0);</a:t>
            </a:r>
            <a:br>
              <a:rPr lang="tr-TR" altLang="ko-KR" sz="24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</a:br>
            <a:r>
              <a:rPr lang="tr-TR" altLang="ko-KR" sz="2400" dirty="0">
                <a:solidFill>
                  <a:schemeClr val="tx2"/>
                </a:solidFill>
                <a:latin typeface="Lucida Console" panose="020B0609040504020204" pitchFamily="49" charset="0"/>
              </a:rPr>
              <a:t>GL.</a:t>
            </a:r>
            <a:r>
              <a:rPr lang="en-US" altLang="ko-KR" sz="24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굴림" charset="-127"/>
              </a:rPr>
              <a:t>Clear(</a:t>
            </a:r>
            <a:r>
              <a:rPr lang="tr-TR" altLang="ko-KR" sz="24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ClearBufferMask.ColorBufferBit</a:t>
            </a:r>
            <a:r>
              <a:rPr lang="en-US" altLang="ko-KR" sz="24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굴림" charset="-127"/>
              </a:rPr>
              <a:t>);</a:t>
            </a:r>
            <a:endParaRPr lang="en-US" altLang="ko-KR" sz="2400" dirty="0">
              <a:latin typeface="Lucida Console" panose="020B0609040504020204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346119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Picture">
            <a:extLst>
              <a:ext uri="{FF2B5EF4-FFF2-40B4-BE49-F238E27FC236}">
                <a16:creationId xmlns:a16="http://schemas.microsoft.com/office/drawing/2014/main" id="{15D01965-6E0C-4300-8606-001E1F9A43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763" y="3205906"/>
            <a:ext cx="3386733" cy="3607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ko-KR" dirty="0" err="1"/>
              <a:t>OpenGL</a:t>
            </a:r>
            <a:r>
              <a:rPr lang="tr-TR" altLang="ko-KR" dirty="0"/>
              <a:t> Harmanlama (</a:t>
            </a:r>
            <a:r>
              <a:rPr lang="en-US" altLang="ko-KR" dirty="0">
                <a:ea typeface="굴림" charset="-127"/>
              </a:rPr>
              <a:t>Blend</a:t>
            </a:r>
            <a:r>
              <a:rPr lang="tr-TR" altLang="ko-KR" dirty="0" err="1"/>
              <a:t>ing</a:t>
            </a:r>
            <a:r>
              <a:rPr lang="tr-TR" altLang="ko-KR" dirty="0"/>
              <a:t>)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24672"/>
            <a:ext cx="8229600" cy="5431536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00000"/>
              </a:lnSpc>
              <a:buFontTx/>
              <a:buNone/>
              <a:defRPr/>
            </a:pPr>
            <a:r>
              <a:rPr lang="en-US" altLang="ko-KR" dirty="0">
                <a:ea typeface="굴림" charset="-127"/>
              </a:rPr>
              <a:t>// </a:t>
            </a:r>
            <a:r>
              <a:rPr lang="tr-TR" altLang="ko-KR" dirty="0">
                <a:solidFill>
                  <a:schemeClr val="hlink"/>
                </a:solidFill>
                <a:ea typeface="굴림" charset="-127"/>
              </a:rPr>
              <a:t>Hedef</a:t>
            </a:r>
            <a:endParaRPr lang="tr-TR" altLang="ko-KR" dirty="0">
              <a:solidFill>
                <a:schemeClr val="hlink"/>
              </a:solidFill>
            </a:endParaRPr>
          </a:p>
          <a:p>
            <a:pPr>
              <a:defRPr/>
            </a:pPr>
            <a:r>
              <a:rPr lang="tr-TR" altLang="ko-KR" dirty="0"/>
              <a:t>Küpü çiz</a:t>
            </a:r>
            <a:r>
              <a:rPr lang="tr-TR" altLang="ko-KR" dirty="0">
                <a:ea typeface="굴림" charset="-127"/>
              </a:rPr>
              <a:t> </a:t>
            </a:r>
            <a:r>
              <a:rPr lang="en-US" altLang="ko-KR" dirty="0">
                <a:ea typeface="굴림" charset="-127"/>
              </a:rPr>
              <a:t>(</a:t>
            </a:r>
            <a:r>
              <a:rPr lang="tr-TR" altLang="ko-KR" dirty="0">
                <a:ea typeface="굴림" charset="-127"/>
              </a:rPr>
              <a:t>kup</a:t>
            </a:r>
            <a:r>
              <a:rPr lang="en-US" altLang="ko-KR" dirty="0">
                <a:ea typeface="굴림" charset="-127"/>
              </a:rPr>
              <a:t>r, </a:t>
            </a:r>
            <a:r>
              <a:rPr lang="tr-TR" altLang="ko-KR" dirty="0">
                <a:ea typeface="굴림" charset="-127"/>
              </a:rPr>
              <a:t>kup</a:t>
            </a:r>
            <a:r>
              <a:rPr lang="en-US" altLang="ko-KR" dirty="0">
                <a:ea typeface="굴림" charset="-127"/>
              </a:rPr>
              <a:t>g, </a:t>
            </a:r>
            <a:r>
              <a:rPr lang="tr-TR" altLang="ko-KR" dirty="0">
                <a:ea typeface="굴림" charset="-127"/>
              </a:rPr>
              <a:t>kup</a:t>
            </a:r>
            <a:r>
              <a:rPr lang="en-US" altLang="ko-KR" dirty="0">
                <a:ea typeface="굴림" charset="-127"/>
              </a:rPr>
              <a:t>b, </a:t>
            </a:r>
            <a:r>
              <a:rPr lang="tr-TR" altLang="ko-KR" dirty="0">
                <a:ea typeface="굴림" charset="-127"/>
              </a:rPr>
              <a:t>kup</a:t>
            </a:r>
            <a:r>
              <a:rPr lang="en-US" altLang="ko-KR" dirty="0">
                <a:ea typeface="굴림" charset="-127"/>
              </a:rPr>
              <a:t>a)</a:t>
            </a:r>
            <a:r>
              <a:rPr lang="tr-TR" altLang="ko-KR" dirty="0">
                <a:ea typeface="굴림" charset="-127"/>
              </a:rPr>
              <a:t> renkleriyle</a:t>
            </a:r>
            <a:br>
              <a:rPr lang="tr-TR" altLang="ko-KR" dirty="0">
                <a:ea typeface="굴림" charset="-127"/>
              </a:rPr>
            </a:br>
            <a:r>
              <a:rPr lang="tr-TR" altLang="ko-KR" sz="22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</a:t>
            </a:r>
            <a:r>
              <a:rPr lang="tr-TR" altLang="ko-KR" sz="22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Dis</a:t>
            </a:r>
            <a:r>
              <a:rPr lang="en-US" altLang="ko-KR" sz="2200" i="0" dirty="0">
                <a:solidFill>
                  <a:schemeClr val="tx2"/>
                </a:solidFill>
                <a:latin typeface="Lucida Console" panose="020B0609040504020204" pitchFamily="49" charset="0"/>
              </a:rPr>
              <a:t>able(</a:t>
            </a:r>
            <a:r>
              <a:rPr lang="tr-TR" altLang="ko-KR" sz="22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EnableCap.</a:t>
            </a:r>
            <a:r>
              <a:rPr lang="tr-TR" altLang="ko-KR" sz="22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CullFace</a:t>
            </a:r>
            <a:r>
              <a:rPr lang="en-US" altLang="ko-KR" sz="2200" i="0" dirty="0">
                <a:solidFill>
                  <a:schemeClr val="tx2"/>
                </a:solidFill>
                <a:latin typeface="Lucida Console" panose="020B0609040504020204" pitchFamily="49" charset="0"/>
              </a:rPr>
              <a:t>);</a:t>
            </a:r>
            <a:br>
              <a:rPr lang="tr-TR" altLang="ko-KR" sz="2200" i="0" dirty="0">
                <a:solidFill>
                  <a:schemeClr val="tx2"/>
                </a:solidFill>
                <a:latin typeface="Lucida Console" panose="020B0609040504020204" pitchFamily="49" charset="0"/>
              </a:rPr>
            </a:br>
            <a:r>
              <a:rPr lang="tr-TR" altLang="ko-KR" sz="22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GL.Enable</a:t>
            </a:r>
            <a:r>
              <a:rPr lang="tr-TR" altLang="ko-KR" sz="2200" i="0" dirty="0">
                <a:solidFill>
                  <a:schemeClr val="tx2"/>
                </a:solidFill>
                <a:latin typeface="Lucida Console" panose="020B0609040504020204" pitchFamily="49" charset="0"/>
              </a:rPr>
              <a:t>(</a:t>
            </a:r>
            <a:r>
              <a:rPr lang="tr-TR" altLang="ko-KR" sz="22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EnableCap.Blend</a:t>
            </a:r>
            <a:r>
              <a:rPr lang="tr-TR" altLang="ko-KR" sz="2200" i="0" dirty="0">
                <a:solidFill>
                  <a:schemeClr val="tx2"/>
                </a:solidFill>
                <a:latin typeface="Lucida Console" panose="020B0609040504020204" pitchFamily="49" charset="0"/>
              </a:rPr>
              <a:t>);</a:t>
            </a:r>
            <a:br>
              <a:rPr lang="tr-TR" altLang="ko-KR" sz="2200" i="0" dirty="0">
                <a:solidFill>
                  <a:schemeClr val="tx2"/>
                </a:solidFill>
                <a:latin typeface="Lucida Console" panose="020B0609040504020204" pitchFamily="49" charset="0"/>
              </a:rPr>
            </a:br>
            <a:r>
              <a:rPr kumimoji="0" lang="tr-TR" altLang="tr-TR" sz="2200" b="0" i="0" u="none" strike="noStrike" cap="none" normalizeH="0" baseline="0" dirty="0" err="1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GL.BlendFunc</a:t>
            </a:r>
            <a:r>
              <a:rPr kumimoji="0" lang="tr-TR" altLang="tr-TR" sz="22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(</a:t>
            </a:r>
            <a:r>
              <a:rPr kumimoji="0" lang="tr-TR" altLang="tr-TR" sz="2200" b="0" i="0" u="none" strike="noStrike" cap="none" normalizeH="0" baseline="0" dirty="0" err="1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BlendingFactorSrc.SrcAlpha</a:t>
            </a:r>
            <a:r>
              <a:rPr kumimoji="0" lang="tr-TR" altLang="tr-TR" sz="22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,</a:t>
            </a:r>
            <a:br>
              <a:rPr kumimoji="0" lang="tr-TR" altLang="tr-TR" sz="22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</a:br>
            <a:r>
              <a:rPr kumimoji="0" lang="tr-TR" altLang="tr-TR" sz="22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    </a:t>
            </a:r>
            <a:r>
              <a:rPr kumimoji="0" lang="tr-TR" altLang="tr-TR" sz="2200" b="0" i="0" u="none" strike="noStrike" cap="none" normalizeH="0" baseline="0" dirty="0" err="1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BlendingFactorDest.OneMinusSrcAlpha</a:t>
            </a:r>
            <a:r>
              <a:rPr kumimoji="0" lang="tr-TR" altLang="tr-TR" sz="22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); </a:t>
            </a:r>
            <a:br>
              <a:rPr kumimoji="0" lang="tr-TR" altLang="tr-TR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lang="en-US" altLang="ko-KR" sz="2400" i="0" dirty="0">
              <a:solidFill>
                <a:schemeClr val="tx2"/>
              </a:solidFill>
              <a:latin typeface="Lucida Console" panose="020B0609040504020204" pitchFamily="49" charset="0"/>
            </a:endParaRPr>
          </a:p>
          <a:p>
            <a:pPr marL="457200" indent="-457200">
              <a:lnSpc>
                <a:spcPct val="100000"/>
              </a:lnSpc>
              <a:buFontTx/>
              <a:buNone/>
              <a:defRPr/>
            </a:pPr>
            <a:r>
              <a:rPr lang="en-US" altLang="ko-KR" dirty="0">
                <a:ea typeface="굴림" charset="-127"/>
              </a:rPr>
              <a:t>// </a:t>
            </a:r>
            <a:r>
              <a:rPr lang="tr-TR" altLang="ko-KR" dirty="0">
                <a:solidFill>
                  <a:schemeClr val="hlink"/>
                </a:solidFill>
                <a:ea typeface="굴림" charset="-127"/>
              </a:rPr>
              <a:t>Kaynak</a:t>
            </a:r>
            <a:endParaRPr lang="tr-TR" altLang="ko-KR" dirty="0"/>
          </a:p>
          <a:p>
            <a:pPr>
              <a:defRPr/>
            </a:pPr>
            <a:r>
              <a:rPr lang="tr-TR" altLang="ko-KR" dirty="0"/>
              <a:t>Küreyi çiz</a:t>
            </a:r>
            <a:r>
              <a:rPr lang="en-US" altLang="ko-KR" dirty="0">
                <a:ea typeface="굴림" charset="-127"/>
              </a:rPr>
              <a:t> (</a:t>
            </a:r>
            <a:r>
              <a:rPr lang="tr-TR" altLang="ko-KR" dirty="0">
                <a:ea typeface="굴림" charset="-127"/>
              </a:rPr>
              <a:t>kendi renkleriyle)</a:t>
            </a:r>
            <a:endParaRPr lang="en-US" altLang="ko-KR" dirty="0">
              <a:solidFill>
                <a:schemeClr val="hlink"/>
              </a:solidFill>
              <a:ea typeface="굴림" charset="-127"/>
            </a:endParaRPr>
          </a:p>
          <a:p>
            <a:pPr>
              <a:defRPr/>
            </a:pPr>
            <a:r>
              <a:rPr lang="tr-TR" altLang="ko-KR" dirty="0"/>
              <a:t>Fonksiyonu kapatmayı </a:t>
            </a:r>
            <a:br>
              <a:rPr lang="tr-TR" altLang="ko-KR" dirty="0"/>
            </a:br>
            <a:r>
              <a:rPr lang="tr-TR" altLang="ko-KR" dirty="0"/>
              <a:t>unutmayın!</a:t>
            </a:r>
            <a:br>
              <a:rPr lang="tr-TR" altLang="ko-KR" dirty="0"/>
            </a:br>
            <a:r>
              <a:rPr lang="tr-TR" sz="2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GL.Disable</a:t>
            </a:r>
            <a:r>
              <a:rPr lang="tr-TR" sz="2200" dirty="0">
                <a:solidFill>
                  <a:srgbClr val="000000"/>
                </a:solidFill>
                <a:latin typeface="Cascadia Mono" panose="020B0609020000020004" pitchFamily="49" charset="0"/>
              </a:rPr>
              <a:t>(</a:t>
            </a:r>
            <a:r>
              <a:rPr lang="tr-TR" sz="22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EnableCap.Blend</a:t>
            </a:r>
            <a:r>
              <a:rPr lang="tr-TR" sz="2200" dirty="0">
                <a:solidFill>
                  <a:srgbClr val="000000"/>
                </a:solidFill>
                <a:latin typeface="Cascadia Mono" panose="020B0609020000020004" pitchFamily="49" charset="0"/>
              </a:rPr>
              <a:t>);</a:t>
            </a:r>
            <a:endParaRPr lang="en-US" altLang="ko-KR" sz="2400" i="0" dirty="0">
              <a:solidFill>
                <a:schemeClr val="tx2"/>
              </a:solidFill>
              <a:latin typeface="Lucida Console" panose="020B0609040504020204" pitchFamily="49" charset="0"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307650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/>
              <a:t>Nokta Özellikleri</a:t>
            </a:r>
            <a:endParaRPr lang="en-US" altLang="tr-TR" dirty="0"/>
          </a:p>
        </p:txBody>
      </p:sp>
      <p:sp>
        <p:nvSpPr>
          <p:cNvPr id="25600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5842992" cy="493776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defRPr/>
            </a:pPr>
            <a:r>
              <a:rPr lang="tr-TR" altLang="ko-KR" sz="2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Nokta rengi ve boyutu: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tr-TR" altLang="ko-KR" sz="2000" dirty="0" err="1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GL.Begin</a:t>
            </a: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lang="tr-TR" altLang="ko-KR" sz="2000" dirty="0" err="1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PrimitiveType.Points</a:t>
            </a: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);</a:t>
            </a:r>
            <a:b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  GL.Color3(1f, 0f, 0f);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  </a:t>
            </a:r>
            <a:r>
              <a:rPr lang="tr-TR" altLang="ko-KR" sz="2000" dirty="0" err="1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GL.PointSize</a:t>
            </a: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(1f);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  GL.Vertex2(50, 100);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tr-TR" altLang="ko-KR" sz="2000" dirty="0">
              <a:latin typeface="Lucida Console" panose="020B0609040504020204" pitchFamily="49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  	  GL.Color3(0f, 1f, 0f);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  </a:t>
            </a:r>
            <a:r>
              <a:rPr lang="tr-TR" altLang="ko-KR" sz="2000" dirty="0" err="1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GL.PointSize</a:t>
            </a: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(2f);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  GL.Vertex2(25, 130);</a:t>
            </a:r>
          </a:p>
          <a:p>
            <a:pPr marL="0" indent="0">
              <a:lnSpc>
                <a:spcPct val="80000"/>
              </a:lnSpc>
              <a:buNone/>
              <a:defRPr/>
            </a:pPr>
            <a:endParaRPr lang="tr-TR" altLang="ko-KR" sz="2000" dirty="0">
              <a:latin typeface="Lucida Console" panose="020B0609040504020204" pitchFamily="49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  GL.Color3(0f, 0f, 1f);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  </a:t>
            </a:r>
            <a:r>
              <a:rPr lang="tr-TR" altLang="ko-KR" sz="2000" dirty="0" err="1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GL.PointSize</a:t>
            </a: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(3f);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  GL.Vertex2(100, 200);</a:t>
            </a:r>
            <a:b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tr-TR" altLang="ko-KR" sz="2000" dirty="0" err="1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GL.End</a:t>
            </a: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();</a:t>
            </a:r>
            <a:endParaRPr lang="en-US" altLang="ko-KR" sz="2400" dirty="0">
              <a:latin typeface="Lucida Console" panose="020B0609040504020204" pitchFamily="49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5587999" y="5133976"/>
            <a:ext cx="360000" cy="360363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57350" name="Rectangle 6"/>
          <p:cNvSpPr>
            <a:spLocks noChangeArrowheads="1"/>
          </p:cNvSpPr>
          <p:nvPr/>
        </p:nvSpPr>
        <p:spPr bwMode="auto">
          <a:xfrm>
            <a:off x="6041824" y="4364459"/>
            <a:ext cx="720000" cy="720725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57351" name="Rectangle 7"/>
          <p:cNvSpPr>
            <a:spLocks noChangeArrowheads="1"/>
          </p:cNvSpPr>
          <p:nvPr/>
        </p:nvSpPr>
        <p:spPr bwMode="auto">
          <a:xfrm>
            <a:off x="6876256" y="2925241"/>
            <a:ext cx="1440000" cy="1439863"/>
          </a:xfrm>
          <a:prstGeom prst="rect">
            <a:avLst/>
          </a:prstGeom>
          <a:solidFill>
            <a:srgbClr val="0000FF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57352" name="Line 8"/>
          <p:cNvSpPr>
            <a:spLocks noChangeShapeType="1"/>
          </p:cNvSpPr>
          <p:nvPr/>
        </p:nvSpPr>
        <p:spPr bwMode="auto">
          <a:xfrm>
            <a:off x="5384800" y="5546725"/>
            <a:ext cx="203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7353" name="Line 9"/>
          <p:cNvSpPr>
            <a:spLocks noChangeShapeType="1"/>
          </p:cNvSpPr>
          <p:nvPr/>
        </p:nvSpPr>
        <p:spPr bwMode="auto">
          <a:xfrm flipH="1">
            <a:off x="5956516" y="5562600"/>
            <a:ext cx="203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7354" name="Text Box 10"/>
          <p:cNvSpPr txBox="1">
            <a:spLocks noChangeArrowheads="1"/>
          </p:cNvSpPr>
          <p:nvPr/>
        </p:nvSpPr>
        <p:spPr bwMode="auto">
          <a:xfrm>
            <a:off x="5391632" y="5631631"/>
            <a:ext cx="23487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tr-TR" altLang="tr-TR" sz="2400" dirty="0"/>
              <a:t>Piksel boyutu = 1</a:t>
            </a:r>
          </a:p>
        </p:txBody>
      </p:sp>
    </p:spTree>
    <p:extLst>
      <p:ext uri="{BB962C8B-B14F-4D97-AF65-F5344CB8AC3E}">
        <p14:creationId xmlns:p14="http://schemas.microsoft.com/office/powerpoint/2010/main" val="27626866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/>
              <a:t>Çizgi Özellikleri</a:t>
            </a:r>
            <a:endParaRPr lang="en-US" altLang="tr-TR" dirty="0"/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12900"/>
            <a:ext cx="8602133" cy="48641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tr-TR" altLang="ko-KR" sz="2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Çizgi rengi, kalınlığı ve stili: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tr-TR" altLang="ko-KR" sz="2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tr-TR" altLang="ko-K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LineWidth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( 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width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 );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tr-TR" altLang="ko-K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LineStipple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( 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repeatFactor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pattern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 );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// 0x1c47 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for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dash-dot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pattern</a:t>
            </a:r>
            <a:endParaRPr lang="tr-TR" altLang="ko-KR" sz="2000" i="0" dirty="0">
              <a:solidFill>
                <a:schemeClr val="tx2"/>
              </a:solidFill>
              <a:effectLst/>
              <a:latin typeface="Lucida Console" panose="020B0609040504020204" pitchFamily="49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// 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binary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: </a:t>
            </a:r>
            <a:r>
              <a:rPr lang="tr-TR" altLang="ko-KR" sz="2000" i="0" dirty="0"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1110001000111</a:t>
            </a:r>
            <a:endParaRPr lang="tr-TR" altLang="ko-KR" sz="2000" i="0" dirty="0">
              <a:solidFill>
                <a:schemeClr val="tx2"/>
              </a:solidFill>
              <a:effectLst/>
              <a:latin typeface="Lucida Console" panose="020B0609040504020204" pitchFamily="49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tr-TR" altLang="ko-K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Enable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( </a:t>
            </a:r>
            <a:r>
              <a:rPr lang="tr-TR" altLang="ko-KR" sz="2000" dirty="0">
                <a:solidFill>
                  <a:schemeClr val="tx2"/>
                </a:solidFill>
                <a:latin typeface="Lucida Console" panose="020B0609040504020204" pitchFamily="49" charset="0"/>
              </a:rPr>
              <a:t>GL.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_LINE_STIPPLE );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	...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tr-TR" altLang="ko-K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Disable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( 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EnableCap.LineStipple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  <a:ea typeface="Verdana" panose="020B0604030504040204" pitchFamily="34" charset="0"/>
                <a:cs typeface="Verdana" panose="020B0604030504040204" pitchFamily="34" charset="0"/>
              </a:rPr>
              <a:t>  );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tr-TR" altLang="ko-KR" sz="2600" i="0" dirty="0">
              <a:solidFill>
                <a:schemeClr val="tx2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ko-KR"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8372" name="Line 4"/>
          <p:cNvSpPr>
            <a:spLocks noChangeShapeType="1"/>
          </p:cNvSpPr>
          <p:nvPr/>
        </p:nvSpPr>
        <p:spPr bwMode="auto">
          <a:xfrm flipV="1">
            <a:off x="6127576" y="2348880"/>
            <a:ext cx="1972816" cy="318782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8373" name="Line 5"/>
          <p:cNvSpPr>
            <a:spLocks noChangeShapeType="1"/>
          </p:cNvSpPr>
          <p:nvPr/>
        </p:nvSpPr>
        <p:spPr bwMode="auto">
          <a:xfrm flipV="1">
            <a:off x="6300192" y="2519536"/>
            <a:ext cx="1944216" cy="3141712"/>
          </a:xfrm>
          <a:prstGeom prst="line">
            <a:avLst/>
          </a:prstGeom>
          <a:noFill/>
          <a:ln w="63500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8374" name="Line 6"/>
          <p:cNvSpPr>
            <a:spLocks noChangeShapeType="1"/>
          </p:cNvSpPr>
          <p:nvPr/>
        </p:nvSpPr>
        <p:spPr bwMode="auto">
          <a:xfrm flipV="1">
            <a:off x="6011498" y="2204864"/>
            <a:ext cx="1944877" cy="3120752"/>
          </a:xfrm>
          <a:prstGeom prst="line">
            <a:avLst/>
          </a:prstGeom>
          <a:noFill/>
          <a:ln w="63500">
            <a:solidFill>
              <a:srgbClr val="FF000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58375" name="Freeform 7"/>
          <p:cNvSpPr>
            <a:spLocks/>
          </p:cNvSpPr>
          <p:nvPr/>
        </p:nvSpPr>
        <p:spPr bwMode="auto">
          <a:xfrm rot="301618">
            <a:off x="4972688" y="3210510"/>
            <a:ext cx="1726168" cy="805804"/>
          </a:xfrm>
          <a:custGeom>
            <a:avLst/>
            <a:gdLst>
              <a:gd name="T0" fmla="*/ 0 w 1056"/>
              <a:gd name="T1" fmla="*/ 2147483647 h 448"/>
              <a:gd name="T2" fmla="*/ 2147483647 w 1056"/>
              <a:gd name="T3" fmla="*/ 2147483647 h 448"/>
              <a:gd name="T4" fmla="*/ 2147483647 w 1056"/>
              <a:gd name="T5" fmla="*/ 2147483647 h 448"/>
              <a:gd name="T6" fmla="*/ 0 60000 65536"/>
              <a:gd name="T7" fmla="*/ 0 60000 65536"/>
              <a:gd name="T8" fmla="*/ 0 60000 65536"/>
              <a:gd name="T9" fmla="*/ 0 w 1056"/>
              <a:gd name="T10" fmla="*/ 0 h 448"/>
              <a:gd name="T11" fmla="*/ 1056 w 1056"/>
              <a:gd name="T12" fmla="*/ 448 h 4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56" h="448">
                <a:moveTo>
                  <a:pt x="0" y="64"/>
                </a:moveTo>
                <a:cubicBezTo>
                  <a:pt x="248" y="32"/>
                  <a:pt x="496" y="0"/>
                  <a:pt x="672" y="64"/>
                </a:cubicBezTo>
                <a:cubicBezTo>
                  <a:pt x="848" y="128"/>
                  <a:pt x="952" y="288"/>
                  <a:pt x="1056" y="448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84242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/>
              <a:t>Çizgi Özellikleri</a:t>
            </a:r>
            <a:endParaRPr lang="en-US" altLang="tr-TR" dirty="0"/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12900"/>
            <a:ext cx="8602133" cy="48641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tr-TR" altLang="ko-KR" sz="2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Çizgi kalınlığının uygulanması:</a:t>
            </a:r>
            <a:endParaRPr lang="en-US" altLang="ko-KR" sz="2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59396" name="Group 4"/>
          <p:cNvGrpSpPr>
            <a:grpSpLocks/>
          </p:cNvGrpSpPr>
          <p:nvPr/>
        </p:nvGrpSpPr>
        <p:grpSpPr bwMode="auto">
          <a:xfrm>
            <a:off x="1049867" y="4005064"/>
            <a:ext cx="3031067" cy="2481462"/>
            <a:chOff x="2165" y="1319"/>
            <a:chExt cx="2148" cy="1686"/>
          </a:xfrm>
        </p:grpSpPr>
        <p:pic>
          <p:nvPicPr>
            <p:cNvPr id="59402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5" y="1319"/>
              <a:ext cx="2148" cy="1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403" name="Line 6"/>
            <p:cNvSpPr>
              <a:spLocks noChangeShapeType="1"/>
            </p:cNvSpPr>
            <p:nvPr/>
          </p:nvSpPr>
          <p:spPr bwMode="auto">
            <a:xfrm>
              <a:off x="2896" y="1608"/>
              <a:ext cx="864" cy="1104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59397" name="Group 7"/>
          <p:cNvGrpSpPr>
            <a:grpSpLocks/>
          </p:cNvGrpSpPr>
          <p:nvPr/>
        </p:nvGrpSpPr>
        <p:grpSpPr bwMode="auto">
          <a:xfrm>
            <a:off x="846667" y="2276872"/>
            <a:ext cx="3462867" cy="1456928"/>
            <a:chOff x="744" y="1584"/>
            <a:chExt cx="2454" cy="996"/>
          </a:xfrm>
        </p:grpSpPr>
        <p:pic>
          <p:nvPicPr>
            <p:cNvPr id="59400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4" y="1584"/>
              <a:ext cx="2454" cy="9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401" name="Line 9"/>
            <p:cNvSpPr>
              <a:spLocks noChangeShapeType="1"/>
            </p:cNvSpPr>
            <p:nvPr/>
          </p:nvSpPr>
          <p:spPr bwMode="auto">
            <a:xfrm flipV="1">
              <a:off x="1008" y="2096"/>
              <a:ext cx="1920" cy="215"/>
            </a:xfrm>
            <a:prstGeom prst="line">
              <a:avLst/>
            </a:prstGeom>
            <a:noFill/>
            <a:ln w="38100">
              <a:solidFill>
                <a:srgbClr val="FFCC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pic>
        <p:nvPicPr>
          <p:cNvPr id="59398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533" y="2971801"/>
            <a:ext cx="44196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9" name="Picture 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4314825"/>
            <a:ext cx="4275667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533533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Özellik Yığını Kullanımı (</a:t>
            </a:r>
            <a:r>
              <a:rPr lang="tr-TR" altLang="tr-TR" dirty="0" err="1"/>
              <a:t>Push</a:t>
            </a:r>
            <a:r>
              <a:rPr lang="tr-TR" altLang="tr-TR" dirty="0"/>
              <a:t>/Pop)</a:t>
            </a:r>
            <a:endParaRPr lang="en-US" altLang="tr-TR" dirty="0"/>
          </a:p>
        </p:txBody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  <a:tabLst>
                <a:tab pos="357188" algn="l"/>
              </a:tabLst>
              <a:defRPr/>
            </a:pPr>
            <a:r>
              <a:rPr lang="tr-TR" altLang="ko-KR" sz="28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</a:t>
            </a:r>
            <a:r>
              <a:rPr lang="tr-TR" dirty="0" err="1">
                <a:latin typeface="Lucida Console" panose="020B0609040504020204" pitchFamily="49" charset="0"/>
              </a:rPr>
              <a:t>PushAttrib</a:t>
            </a:r>
            <a:r>
              <a:rPr lang="tr-TR" dirty="0">
                <a:latin typeface="Lucida Console" panose="020B0609040504020204" pitchFamily="49" charset="0"/>
              </a:rPr>
              <a:t>( </a:t>
            </a:r>
            <a:r>
              <a:rPr lang="tr-TR" dirty="0" err="1">
                <a:latin typeface="Lucida Console" panose="020B0609040504020204" pitchFamily="49" charset="0"/>
              </a:rPr>
              <a:t>mode</a:t>
            </a:r>
            <a:r>
              <a:rPr lang="tr-TR" dirty="0">
                <a:latin typeface="Lucida Console" panose="020B0609040504020204" pitchFamily="49" charset="0"/>
              </a:rPr>
              <a:t> );</a:t>
            </a:r>
          </a:p>
          <a:p>
            <a:pPr marL="0" indent="0">
              <a:buFontTx/>
              <a:buNone/>
              <a:tabLst>
                <a:tab pos="357188" algn="l"/>
              </a:tabLst>
              <a:defRPr/>
            </a:pPr>
            <a:r>
              <a:rPr lang="tr-TR" sz="2700" b="0" i="0" dirty="0">
                <a:solidFill>
                  <a:schemeClr val="tx2"/>
                </a:solidFill>
              </a:rPr>
              <a:t>	</a:t>
            </a:r>
            <a:r>
              <a:rPr lang="tr-TR" sz="2700" b="0" i="0" u="sng" dirty="0">
                <a:solidFill>
                  <a:schemeClr val="tx2"/>
                </a:solidFill>
              </a:rPr>
              <a:t>Bazı </a:t>
            </a:r>
            <a:r>
              <a:rPr lang="tr-TR" sz="2700" b="0" i="0" u="sng" dirty="0" err="1">
                <a:solidFill>
                  <a:schemeClr val="tx2"/>
                </a:solidFill>
              </a:rPr>
              <a:t>Mode</a:t>
            </a:r>
            <a:r>
              <a:rPr lang="tr-TR" sz="2700" b="0" i="0" u="sng" dirty="0">
                <a:solidFill>
                  <a:schemeClr val="tx2"/>
                </a:solidFill>
              </a:rPr>
              <a:t> Değerleri</a:t>
            </a:r>
            <a:r>
              <a:rPr lang="tr-TR" sz="2700" b="0" i="0" dirty="0">
                <a:solidFill>
                  <a:schemeClr val="tx2"/>
                </a:solidFill>
              </a:rPr>
              <a:t>:</a:t>
            </a:r>
            <a:br>
              <a:rPr lang="tr-TR" sz="2700" b="0" i="0" u="sng" dirty="0">
                <a:solidFill>
                  <a:schemeClr val="tx2"/>
                </a:solidFill>
              </a:rPr>
            </a:br>
            <a:r>
              <a:rPr lang="tr-TR" dirty="0"/>
              <a:t>	</a:t>
            </a:r>
            <a:r>
              <a:rPr lang="tr-TR" sz="23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AttribMask.AllAtribBits</a:t>
            </a:r>
            <a:br>
              <a:rPr lang="tr-TR" sz="2300" i="0" dirty="0">
                <a:solidFill>
                  <a:schemeClr val="tx2"/>
                </a:solidFill>
                <a:latin typeface="Lucida Console" panose="020B0609040504020204" pitchFamily="49" charset="0"/>
              </a:rPr>
            </a:br>
            <a:r>
              <a:rPr lang="tr-TR" sz="2300" i="0" dirty="0">
                <a:solidFill>
                  <a:schemeClr val="tx2"/>
                </a:solidFill>
                <a:latin typeface="Lucida Console" panose="020B0609040504020204" pitchFamily="49" charset="0"/>
              </a:rPr>
              <a:t>  </a:t>
            </a:r>
            <a:r>
              <a:rPr lang="tr-TR" sz="23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AttribMask.</a:t>
            </a:r>
            <a:r>
              <a:rPr lang="tr-TR" sz="23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PointBit</a:t>
            </a:r>
            <a:br>
              <a:rPr lang="tr-TR" sz="2300" i="0" dirty="0">
                <a:solidFill>
                  <a:schemeClr val="tx2"/>
                </a:solidFill>
                <a:latin typeface="Lucida Console" panose="020B0609040504020204" pitchFamily="49" charset="0"/>
              </a:rPr>
            </a:br>
            <a:r>
              <a:rPr lang="tr-TR" sz="2300" i="0" dirty="0">
                <a:solidFill>
                  <a:schemeClr val="tx2"/>
                </a:solidFill>
                <a:latin typeface="Lucida Console" panose="020B0609040504020204" pitchFamily="49" charset="0"/>
              </a:rPr>
              <a:t>  </a:t>
            </a:r>
            <a:r>
              <a:rPr lang="tr-TR" sz="23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AttribMask.</a:t>
            </a:r>
            <a:r>
              <a:rPr lang="tr-TR" sz="23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LineBit</a:t>
            </a:r>
            <a:br>
              <a:rPr lang="tr-TR" sz="2300" i="0" dirty="0">
                <a:solidFill>
                  <a:schemeClr val="tx2"/>
                </a:solidFill>
                <a:latin typeface="Lucida Console" panose="020B0609040504020204" pitchFamily="49" charset="0"/>
              </a:rPr>
            </a:br>
            <a:r>
              <a:rPr lang="tr-TR" sz="2300" i="0" dirty="0">
                <a:solidFill>
                  <a:schemeClr val="tx2"/>
                </a:solidFill>
                <a:latin typeface="Lucida Console" panose="020B0609040504020204" pitchFamily="49" charset="0"/>
              </a:rPr>
              <a:t>	</a:t>
            </a:r>
            <a:r>
              <a:rPr lang="tr-TR" sz="230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AttribMask.</a:t>
            </a:r>
            <a:r>
              <a:rPr lang="tr-TR" sz="23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PolygonBit</a:t>
            </a:r>
            <a:endParaRPr lang="tr-TR" dirty="0">
              <a:latin typeface="Lucida Console" panose="020B0609040504020204" pitchFamily="49" charset="0"/>
            </a:endParaRPr>
          </a:p>
          <a:p>
            <a:pPr marL="0" indent="0">
              <a:buFontTx/>
              <a:buNone/>
              <a:tabLst>
                <a:tab pos="357188" algn="l"/>
              </a:tabLst>
              <a:defRPr/>
            </a:pPr>
            <a:endParaRPr lang="tr-TR" dirty="0"/>
          </a:p>
          <a:p>
            <a:pPr marL="0" indent="0">
              <a:buFontTx/>
              <a:buNone/>
              <a:tabLst>
                <a:tab pos="357188" algn="l"/>
              </a:tabLst>
              <a:defRPr/>
            </a:pPr>
            <a:r>
              <a:rPr lang="tr-TR" sz="28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</a:t>
            </a:r>
            <a:r>
              <a:rPr lang="tr-TR" dirty="0" err="1">
                <a:latin typeface="Lucida Console" panose="020B0609040504020204" pitchFamily="49" charset="0"/>
              </a:rPr>
              <a:t>PopAttrib</a:t>
            </a:r>
            <a:r>
              <a:rPr lang="tr-TR" dirty="0">
                <a:latin typeface="Lucida Console" panose="020B0609040504020204" pitchFamily="49" charset="0"/>
              </a:rPr>
              <a:t>(  );</a:t>
            </a:r>
            <a:br>
              <a:rPr lang="tr-TR" dirty="0"/>
            </a:br>
            <a:endParaRPr lang="en-US" dirty="0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5175696" y="1752601"/>
            <a:ext cx="4364856" cy="30469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tr-TR" altLang="tr-TR" sz="2400" dirty="0">
                <a:solidFill>
                  <a:schemeClr val="tx2"/>
                </a:solidFill>
                <a:latin typeface="Arial" charset="0"/>
              </a:rPr>
              <a:t>		Şimdiki Stil</a:t>
            </a:r>
          </a:p>
          <a:p>
            <a:pPr algn="l"/>
            <a:endParaRPr lang="tr-TR" altLang="tr-TR" sz="2400" dirty="0">
              <a:solidFill>
                <a:schemeClr val="tx2"/>
              </a:solidFill>
              <a:latin typeface="Arial" charset="0"/>
            </a:endParaRPr>
          </a:p>
          <a:p>
            <a:r>
              <a:rPr lang="tr-T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</a:t>
            </a:r>
            <a:r>
              <a:rPr lang="tr-TR" altLang="tr-T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PushAttrib</a:t>
            </a:r>
            <a:r>
              <a:rPr lang="tr-TR" altLang="tr-TR" sz="2000" dirty="0">
                <a:solidFill>
                  <a:schemeClr val="tx2"/>
                </a:solidFill>
                <a:latin typeface="Lucida Console" panose="020B0609040504020204" pitchFamily="49" charset="0"/>
              </a:rPr>
              <a:t>()</a:t>
            </a:r>
            <a:r>
              <a:rPr lang="tr-TR" altLang="tr-TR" sz="2000" dirty="0">
                <a:solidFill>
                  <a:schemeClr val="tx2"/>
                </a:solidFill>
                <a:latin typeface="Arial" charset="0"/>
              </a:rPr>
              <a:t>		</a:t>
            </a:r>
          </a:p>
          <a:p>
            <a:pPr algn="l"/>
            <a:endParaRPr lang="tr-TR" altLang="tr-TR" sz="2000" dirty="0">
              <a:solidFill>
                <a:schemeClr val="tx2"/>
              </a:solidFill>
              <a:latin typeface="Arial" charset="0"/>
            </a:endParaRPr>
          </a:p>
          <a:p>
            <a:pPr algn="l"/>
            <a:r>
              <a:rPr lang="tr-TR" altLang="tr-TR" sz="2000" dirty="0">
                <a:solidFill>
                  <a:schemeClr val="tx2"/>
                </a:solidFill>
                <a:latin typeface="Arial" charset="0"/>
              </a:rPr>
              <a:t>// </a:t>
            </a:r>
            <a:r>
              <a:rPr lang="tr-TR" altLang="tr-TR" sz="2000" dirty="0" err="1">
                <a:solidFill>
                  <a:schemeClr val="tx2"/>
                </a:solidFill>
                <a:latin typeface="Arial" charset="0"/>
              </a:rPr>
              <a:t>Change</a:t>
            </a:r>
            <a:r>
              <a:rPr lang="tr-TR" altLang="tr-TR" sz="2000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tr-TR" altLang="tr-TR" sz="2000" dirty="0" err="1">
                <a:solidFill>
                  <a:schemeClr val="tx2"/>
                </a:solidFill>
                <a:latin typeface="Arial" charset="0"/>
              </a:rPr>
              <a:t>attribute</a:t>
            </a:r>
            <a:endParaRPr lang="tr-TR" altLang="tr-TR" sz="2000" dirty="0">
              <a:solidFill>
                <a:schemeClr val="tx2"/>
              </a:solidFill>
              <a:latin typeface="Arial" charset="0"/>
            </a:endParaRPr>
          </a:p>
          <a:p>
            <a:pPr algn="l"/>
            <a:endParaRPr lang="tr-TR" altLang="tr-TR" sz="2000" dirty="0">
              <a:solidFill>
                <a:schemeClr val="tx2"/>
              </a:solidFill>
              <a:latin typeface="Arial" charset="0"/>
            </a:endParaRPr>
          </a:p>
          <a:p>
            <a:r>
              <a:rPr lang="tr-T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</a:t>
            </a:r>
            <a:r>
              <a:rPr lang="tr-TR" altLang="tr-T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PopAttrib</a:t>
            </a:r>
            <a:r>
              <a:rPr lang="tr-TR" altLang="tr-TR" sz="2000" dirty="0">
                <a:solidFill>
                  <a:schemeClr val="tx2"/>
                </a:solidFill>
                <a:latin typeface="Lucida Console" panose="020B0609040504020204" pitchFamily="49" charset="0"/>
              </a:rPr>
              <a:t>()</a:t>
            </a:r>
          </a:p>
          <a:p>
            <a:endParaRPr lang="tr-TR" altLang="tr-TR" sz="2000" dirty="0">
              <a:solidFill>
                <a:schemeClr val="tx2"/>
              </a:solidFill>
              <a:latin typeface="Lucida Console" panose="020B0609040504020204" pitchFamily="49" charset="0"/>
            </a:endParaRPr>
          </a:p>
          <a:p>
            <a:pPr algn="l"/>
            <a:endParaRPr lang="en-US" altLang="tr-TR" sz="24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72709" name="Line 5"/>
          <p:cNvSpPr>
            <a:spLocks noChangeShapeType="1"/>
          </p:cNvSpPr>
          <p:nvPr/>
        </p:nvSpPr>
        <p:spPr bwMode="auto">
          <a:xfrm>
            <a:off x="6536267" y="2438400"/>
            <a:ext cx="1625600" cy="0"/>
          </a:xfrm>
          <a:prstGeom prst="line">
            <a:avLst/>
          </a:prstGeom>
          <a:noFill/>
          <a:ln w="50800">
            <a:solidFill>
              <a:srgbClr val="00B05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2710" name="Line 6"/>
          <p:cNvSpPr>
            <a:spLocks noChangeShapeType="1"/>
          </p:cNvSpPr>
          <p:nvPr/>
        </p:nvSpPr>
        <p:spPr bwMode="auto">
          <a:xfrm>
            <a:off x="6536267" y="3505200"/>
            <a:ext cx="1625600" cy="0"/>
          </a:xfrm>
          <a:prstGeom prst="line">
            <a:avLst/>
          </a:prstGeom>
          <a:noFill/>
          <a:ln w="508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>
            <a:off x="6536267" y="4495800"/>
            <a:ext cx="1625600" cy="0"/>
          </a:xfrm>
          <a:prstGeom prst="line">
            <a:avLst/>
          </a:prstGeom>
          <a:noFill/>
          <a:ln w="50800">
            <a:solidFill>
              <a:srgbClr val="00B050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72712" name="Line 8"/>
          <p:cNvSpPr>
            <a:spLocks noChangeShapeType="1"/>
          </p:cNvSpPr>
          <p:nvPr/>
        </p:nvSpPr>
        <p:spPr bwMode="auto">
          <a:xfrm>
            <a:off x="8365067" y="1981200"/>
            <a:ext cx="0" cy="2590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7068812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Yumuşak Renk Geçişli Çizgi.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 rot="-2700000">
            <a:off x="5046133" y="3810000"/>
            <a:ext cx="3386667" cy="152400"/>
          </a:xfrm>
          <a:prstGeom prst="rect">
            <a:avLst/>
          </a:prstGeom>
          <a:gradFill rotWithShape="0">
            <a:gsLst>
              <a:gs pos="0">
                <a:srgbClr val="0000FF"/>
              </a:gs>
              <a:gs pos="100000">
                <a:srgbClr val="FF00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21285755-5C87-4E50-952F-94CE15BB2DE0}"/>
              </a:ext>
            </a:extLst>
          </p:cNvPr>
          <p:cNvSpPr txBox="1">
            <a:spLocks noChangeArrowheads="1"/>
          </p:cNvSpPr>
          <p:nvPr/>
        </p:nvSpPr>
        <p:spPr>
          <a:xfrm>
            <a:off x="304800" y="1612900"/>
            <a:ext cx="7075512" cy="48641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Font typeface="Wingdings 3"/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</a:rPr>
              <a:t>	GL. </a:t>
            </a:r>
            <a:r>
              <a:rPr lang="tr-TR" altLang="ko-KR" sz="2000" dirty="0" err="1">
                <a:latin typeface="Lucida Console" panose="020B0609040504020204" pitchFamily="49" charset="0"/>
              </a:rPr>
              <a:t>GL.ShadeModel</a:t>
            </a:r>
            <a:r>
              <a:rPr lang="tr-TR" altLang="ko-KR" sz="2000" dirty="0">
                <a:latin typeface="Lucida Console" panose="020B0609040504020204" pitchFamily="49" charset="0"/>
              </a:rPr>
              <a:t>(</a:t>
            </a:r>
            <a:r>
              <a:rPr lang="tr-TR" altLang="ko-KR" sz="2000" dirty="0" err="1">
                <a:latin typeface="Lucida Console" panose="020B0609040504020204" pitchFamily="49" charset="0"/>
              </a:rPr>
              <a:t>ShadingModel.Smooth</a:t>
            </a:r>
            <a:r>
              <a:rPr lang="tr-TR" altLang="ko-KR" sz="2000" dirty="0">
                <a:latin typeface="Lucida Console" panose="020B0609040504020204" pitchFamily="49" charset="0"/>
              </a:rPr>
              <a:t>)</a:t>
            </a:r>
          </a:p>
          <a:p>
            <a:pPr marL="0" indent="0">
              <a:lnSpc>
                <a:spcPct val="80000"/>
              </a:lnSpc>
              <a:buFont typeface="Wingdings 3"/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</a:rPr>
              <a:t>	</a:t>
            </a:r>
            <a:r>
              <a:rPr lang="tr-TR" altLang="ko-KR" sz="2000" dirty="0" err="1">
                <a:latin typeface="Lucida Console" panose="020B0609040504020204" pitchFamily="49" charset="0"/>
              </a:rPr>
              <a:t>GL.Begin</a:t>
            </a:r>
            <a:r>
              <a:rPr lang="tr-TR" altLang="ko-KR" sz="2000" dirty="0">
                <a:latin typeface="Lucida Console" panose="020B0609040504020204" pitchFamily="49" charset="0"/>
              </a:rPr>
              <a:t>(</a:t>
            </a:r>
            <a:r>
              <a:rPr lang="tr-TR" altLang="ko-KR" sz="2000" dirty="0" err="1">
                <a:latin typeface="Lucida Console" panose="020B0609040504020204" pitchFamily="49" charset="0"/>
              </a:rPr>
              <a:t>PrimitiveType.Lines</a:t>
            </a:r>
            <a:r>
              <a:rPr lang="tr-TR" altLang="ko-KR" sz="2000" dirty="0">
                <a:latin typeface="Lucida Console" panose="020B0609040504020204" pitchFamily="49" charset="0"/>
              </a:rPr>
              <a:t>);</a:t>
            </a:r>
            <a:br>
              <a:rPr lang="tr-TR" altLang="ko-KR" sz="2000" dirty="0">
                <a:latin typeface="Lucida Console" panose="020B0609040504020204" pitchFamily="49" charset="0"/>
              </a:rPr>
            </a:br>
            <a:r>
              <a:rPr lang="tr-TR" altLang="ko-KR" sz="2000" dirty="0">
                <a:latin typeface="Lucida Console" panose="020B0609040504020204" pitchFamily="49" charset="0"/>
              </a:rPr>
              <a:t>	  GL.Color3(0f, 0f, 1f);</a:t>
            </a:r>
          </a:p>
          <a:p>
            <a:pPr marL="0" indent="0">
              <a:lnSpc>
                <a:spcPct val="80000"/>
              </a:lnSpc>
              <a:buFont typeface="Wingdings 3"/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</a:rPr>
              <a:t>	  GL.Vertex2(50, 50);</a:t>
            </a:r>
          </a:p>
          <a:p>
            <a:pPr marL="0" indent="0">
              <a:lnSpc>
                <a:spcPct val="80000"/>
              </a:lnSpc>
              <a:buFont typeface="Wingdings 3"/>
              <a:buNone/>
              <a:defRPr/>
            </a:pPr>
            <a:endParaRPr lang="tr-TR" altLang="ko-KR" sz="2000" dirty="0">
              <a:latin typeface="Lucida Console" panose="020B0609040504020204" pitchFamily="49" charset="0"/>
            </a:endParaRPr>
          </a:p>
          <a:p>
            <a:pPr marL="0" indent="0">
              <a:lnSpc>
                <a:spcPct val="80000"/>
              </a:lnSpc>
              <a:buFont typeface="Wingdings 3"/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</a:rPr>
              <a:t>  	  GL.Color3(1f, 0f, 0f); 		  	  GL.Vertex2(250, 250);</a:t>
            </a:r>
            <a:br>
              <a:rPr lang="tr-TR" altLang="ko-KR" sz="2000" dirty="0">
                <a:latin typeface="Lucida Console" panose="020B0609040504020204" pitchFamily="49" charset="0"/>
              </a:rPr>
            </a:br>
            <a:r>
              <a:rPr lang="tr-TR" altLang="ko-KR" sz="2000" dirty="0">
                <a:latin typeface="Lucida Console" panose="020B0609040504020204" pitchFamily="49" charset="0"/>
              </a:rPr>
              <a:t>	</a:t>
            </a:r>
            <a:r>
              <a:rPr lang="tr-TR" altLang="ko-KR" sz="2000" dirty="0" err="1">
                <a:latin typeface="Lucida Console" panose="020B0609040504020204" pitchFamily="49" charset="0"/>
              </a:rPr>
              <a:t>GL.End</a:t>
            </a:r>
            <a:r>
              <a:rPr lang="tr-TR" altLang="ko-KR" sz="2000" dirty="0">
                <a:latin typeface="Lucida Console" panose="020B0609040504020204" pitchFamily="49" charset="0"/>
              </a:rPr>
              <a:t>();</a:t>
            </a:r>
            <a:endParaRPr lang="en-US" altLang="ko-KR" sz="2400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6140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Poligon Doldurma Özellikleri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612900"/>
            <a:ext cx="7003504" cy="48641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tr-TR" sz="2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Boş, renkle veya desenle doldurma.</a:t>
            </a:r>
            <a:br>
              <a:rPr lang="tr-TR" sz="2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tr-TR" sz="2700" dirty="0"/>
              <a:t>	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unsigned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 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byte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 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fillPattern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[ ] =</a:t>
            </a:r>
            <a:b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</a:b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            {0xff,0,0xff,0,...}</a:t>
            </a: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	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GL.PolygonStipple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( </a:t>
            </a:r>
            <a:r>
              <a:rPr lang="tr-TR" altLang="ko-KR" sz="2000" i="0" dirty="0" err="1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fillPattern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 );</a:t>
            </a: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	</a:t>
            </a:r>
            <a:r>
              <a:rPr lang="tr-TR" altLang="ko-K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GL.Enable</a:t>
            </a:r>
            <a:r>
              <a:rPr lang="tr-TR" altLang="ko-KR" sz="2000" dirty="0">
                <a:solidFill>
                  <a:schemeClr val="tx2"/>
                </a:solidFill>
                <a:latin typeface="Lucida Console" panose="020B0609040504020204" pitchFamily="49" charset="0"/>
              </a:rPr>
              <a:t>( </a:t>
            </a:r>
            <a:r>
              <a:rPr lang="tr-TR" altLang="ko-K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EnableCap.PolygonStipple</a:t>
            </a:r>
            <a:r>
              <a:rPr lang="tr-TR" altLang="ko-KR" sz="2000" dirty="0">
                <a:solidFill>
                  <a:schemeClr val="tx2"/>
                </a:solidFill>
                <a:latin typeface="Lucida Console" panose="020B0609040504020204" pitchFamily="49" charset="0"/>
              </a:rPr>
              <a:t> 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);</a:t>
            </a:r>
            <a:b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</a:b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	</a:t>
            </a:r>
            <a:r>
              <a:rPr lang="tr-TR" altLang="ko-KR" sz="2000" dirty="0">
                <a:latin typeface="Lucida Console" panose="020B0609040504020204" pitchFamily="49" charset="0"/>
              </a:rPr>
              <a:t>...</a:t>
            </a: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r>
              <a:rPr lang="tr-TR" altLang="ko-KR" sz="2000" dirty="0">
                <a:latin typeface="Lucida Console" panose="020B0609040504020204" pitchFamily="49" charset="0"/>
              </a:rPr>
              <a:t>	</a:t>
            </a:r>
            <a:r>
              <a:rPr lang="tr-TR" altLang="ko-K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GL.Disable</a:t>
            </a:r>
            <a:r>
              <a:rPr lang="tr-TR" altLang="ko-KR" sz="2000" dirty="0">
                <a:solidFill>
                  <a:schemeClr val="tx2"/>
                </a:solidFill>
                <a:latin typeface="Lucida Console" panose="020B0609040504020204" pitchFamily="49" charset="0"/>
              </a:rPr>
              <a:t>( </a:t>
            </a:r>
            <a:r>
              <a:rPr lang="tr-TR" altLang="ko-KR" sz="20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EnableCap.PolygonStipple</a:t>
            </a:r>
            <a:r>
              <a:rPr lang="tr-TR" altLang="ko-KR" sz="2000" dirty="0">
                <a:solidFill>
                  <a:schemeClr val="tx2"/>
                </a:solidFill>
                <a:latin typeface="Lucida Console" panose="020B0609040504020204" pitchFamily="49" charset="0"/>
              </a:rPr>
              <a:t> </a:t>
            </a:r>
            <a:r>
              <a:rPr lang="tr-TR" altLang="ko-KR" sz="20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);</a:t>
            </a: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tr-TR" altLang="ko-KR" sz="2600" i="0" dirty="0">
              <a:solidFill>
                <a:schemeClr val="tx2"/>
              </a:solidFill>
              <a:effectLst/>
            </a:endParaRP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tr-TR" altLang="ko-KR" sz="2600" i="0" dirty="0">
              <a:solidFill>
                <a:schemeClr val="tx2"/>
              </a:solidFill>
              <a:effectLst/>
            </a:endParaRPr>
          </a:p>
          <a:p>
            <a:pPr marL="0" indent="0">
              <a:lnSpc>
                <a:spcPct val="80000"/>
              </a:lnSpc>
              <a:buFontTx/>
              <a:buNone/>
              <a:defRPr/>
            </a:pPr>
            <a:endParaRPr lang="tr-TR" sz="2700" dirty="0"/>
          </a:p>
        </p:txBody>
      </p:sp>
      <p:sp>
        <p:nvSpPr>
          <p:cNvPr id="61444" name="AutoShape 4"/>
          <p:cNvSpPr>
            <a:spLocks noChangeArrowheads="1"/>
          </p:cNvSpPr>
          <p:nvPr/>
        </p:nvSpPr>
        <p:spPr bwMode="auto">
          <a:xfrm>
            <a:off x="7665156" y="2060848"/>
            <a:ext cx="1219200" cy="1103040"/>
          </a:xfrm>
          <a:prstGeom prst="hexagon">
            <a:avLst>
              <a:gd name="adj" fmla="val 27238"/>
              <a:gd name="vf" fmla="val 11547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61445" name="AutoShape 5"/>
          <p:cNvSpPr>
            <a:spLocks noChangeArrowheads="1"/>
          </p:cNvSpPr>
          <p:nvPr/>
        </p:nvSpPr>
        <p:spPr bwMode="auto">
          <a:xfrm>
            <a:off x="7665156" y="3474640"/>
            <a:ext cx="1219200" cy="1106488"/>
          </a:xfrm>
          <a:prstGeom prst="hexagon">
            <a:avLst>
              <a:gd name="adj" fmla="val 27238"/>
              <a:gd name="vf" fmla="val 115470"/>
            </a:avLst>
          </a:prstGeom>
          <a:solidFill>
            <a:srgbClr val="FFC0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61446" name="AutoShape 6"/>
          <p:cNvSpPr>
            <a:spLocks noChangeArrowheads="1"/>
          </p:cNvSpPr>
          <p:nvPr/>
        </p:nvSpPr>
        <p:spPr bwMode="auto">
          <a:xfrm>
            <a:off x="7665156" y="4869160"/>
            <a:ext cx="1219200" cy="1074441"/>
          </a:xfrm>
          <a:prstGeom prst="hexagon">
            <a:avLst>
              <a:gd name="adj" fmla="val 27238"/>
              <a:gd name="vf" fmla="val 115470"/>
            </a:avLst>
          </a:prstGeom>
          <a:pattFill prst="solidDmnd">
            <a:fgClr>
              <a:schemeClr val="accent1"/>
            </a:fgClr>
            <a:bgClr>
              <a:schemeClr val="bg1"/>
            </a:bgClr>
          </a:patt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pic>
        <p:nvPicPr>
          <p:cNvPr id="61447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78" y="4419601"/>
            <a:ext cx="3124200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245" y="4953000"/>
            <a:ext cx="4174067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086141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2636912"/>
            <a:ext cx="24892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/>
              <a:t>C#’ta</a:t>
            </a:r>
            <a:r>
              <a:rPr lang="tr-TR" altLang="tr-TR" dirty="0"/>
              <a:t> Yumuşak Renkle Doldurma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9272E4-E4AF-4D7B-929E-94D9C4EF924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sz="1600" dirty="0" err="1">
                <a:latin typeface="Consolas" panose="020B0609020204030204" pitchFamily="49" charset="0"/>
              </a:rPr>
              <a:t>float</a:t>
            </a:r>
            <a:r>
              <a:rPr lang="tr-TR" sz="1600" dirty="0">
                <a:latin typeface="Consolas" panose="020B0609020204030204" pitchFamily="49" charset="0"/>
              </a:rPr>
              <a:t>[][] </a:t>
            </a:r>
            <a:r>
              <a:rPr lang="tr-TR" sz="1600" dirty="0" err="1">
                <a:latin typeface="Consolas" panose="020B0609020204030204" pitchFamily="49" charset="0"/>
              </a:rPr>
              <a:t>pt</a:t>
            </a:r>
            <a:r>
              <a:rPr lang="tr-TR" sz="1600" dirty="0">
                <a:latin typeface="Consolas" panose="020B0609020204030204" pitchFamily="49" charset="0"/>
              </a:rPr>
              <a:t> = { 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</a:t>
            </a:r>
            <a:r>
              <a:rPr lang="tr-TR" sz="1600" dirty="0" err="1">
                <a:latin typeface="Consolas" panose="020B0609020204030204" pitchFamily="49" charset="0"/>
              </a:rPr>
              <a:t>new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float</a:t>
            </a:r>
            <a:r>
              <a:rPr lang="tr-TR" sz="1600" dirty="0">
                <a:latin typeface="Consolas" panose="020B0609020204030204" pitchFamily="49" charset="0"/>
              </a:rPr>
              <a:t>[] { -1, -1, -1 }, </a:t>
            </a:r>
            <a:r>
              <a:rPr lang="tr-TR" sz="1600" dirty="0" err="1">
                <a:latin typeface="Consolas" panose="020B0609020204030204" pitchFamily="49" charset="0"/>
              </a:rPr>
              <a:t>new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float</a:t>
            </a:r>
            <a:r>
              <a:rPr lang="tr-TR" sz="1600" dirty="0">
                <a:latin typeface="Consolas" panose="020B0609020204030204" pitchFamily="49" charset="0"/>
              </a:rPr>
              <a:t>[] { -1, 1, -1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</a:t>
            </a:r>
            <a:r>
              <a:rPr lang="tr-TR" sz="1600" dirty="0" err="1">
                <a:latin typeface="Consolas" panose="020B0609020204030204" pitchFamily="49" charset="0"/>
              </a:rPr>
              <a:t>new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float</a:t>
            </a:r>
            <a:r>
              <a:rPr lang="tr-TR" sz="1600" dirty="0">
                <a:latin typeface="Consolas" panose="020B0609020204030204" pitchFamily="49" charset="0"/>
              </a:rPr>
              <a:t>[] {  1, -1, -1 }, </a:t>
            </a:r>
            <a:r>
              <a:rPr lang="tr-TR" sz="1600" dirty="0" err="1">
                <a:latin typeface="Consolas" panose="020B0609020204030204" pitchFamily="49" charset="0"/>
              </a:rPr>
              <a:t>new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float</a:t>
            </a:r>
            <a:r>
              <a:rPr lang="tr-TR" sz="1600" dirty="0">
                <a:latin typeface="Consolas" panose="020B0609020204030204" pitchFamily="49" charset="0"/>
              </a:rPr>
              <a:t>[] {  1, 1, -1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</a:t>
            </a:r>
            <a:r>
              <a:rPr lang="tr-TR" sz="1600" dirty="0" err="1">
                <a:latin typeface="Consolas" panose="020B0609020204030204" pitchFamily="49" charset="0"/>
              </a:rPr>
              <a:t>new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float</a:t>
            </a:r>
            <a:r>
              <a:rPr lang="tr-TR" sz="1600" dirty="0">
                <a:latin typeface="Consolas" panose="020B0609020204030204" pitchFamily="49" charset="0"/>
              </a:rPr>
              <a:t>[] { -1, -1,  1 }, </a:t>
            </a:r>
            <a:r>
              <a:rPr lang="tr-TR" sz="1600" dirty="0" err="1">
                <a:latin typeface="Consolas" panose="020B0609020204030204" pitchFamily="49" charset="0"/>
              </a:rPr>
              <a:t>new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float</a:t>
            </a:r>
            <a:r>
              <a:rPr lang="tr-TR" sz="1600" dirty="0">
                <a:latin typeface="Consolas" panose="020B0609020204030204" pitchFamily="49" charset="0"/>
              </a:rPr>
              <a:t>[] { -1, 1,  1 },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</a:t>
            </a:r>
            <a:r>
              <a:rPr lang="tr-TR" sz="1600" dirty="0" err="1">
                <a:latin typeface="Consolas" panose="020B0609020204030204" pitchFamily="49" charset="0"/>
              </a:rPr>
              <a:t>new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float</a:t>
            </a:r>
            <a:r>
              <a:rPr lang="tr-TR" sz="1600" dirty="0">
                <a:latin typeface="Consolas" panose="020B0609020204030204" pitchFamily="49" charset="0"/>
              </a:rPr>
              <a:t>[] {  1, -1,  1 }, </a:t>
            </a:r>
            <a:r>
              <a:rPr lang="tr-TR" sz="1600" dirty="0" err="1">
                <a:latin typeface="Consolas" panose="020B0609020204030204" pitchFamily="49" charset="0"/>
              </a:rPr>
              <a:t>new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float</a:t>
            </a:r>
            <a:r>
              <a:rPr lang="tr-TR" sz="1600" dirty="0">
                <a:latin typeface="Consolas" panose="020B0609020204030204" pitchFamily="49" charset="0"/>
              </a:rPr>
              <a:t>[] {  1, 1,  1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};</a:t>
            </a:r>
          </a:p>
          <a:p>
            <a:pPr marL="0" indent="0">
              <a:spcBef>
                <a:spcPts val="0"/>
              </a:spcBef>
              <a:buNone/>
            </a:pPr>
            <a:endParaRPr lang="tr-TR" sz="16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 err="1">
                <a:latin typeface="Consolas" panose="020B0609020204030204" pitchFamily="49" charset="0"/>
              </a:rPr>
              <a:t>public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void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quad</a:t>
            </a:r>
            <a:r>
              <a:rPr lang="tr-TR" sz="1600" dirty="0">
                <a:latin typeface="Consolas" panose="020B0609020204030204" pitchFamily="49" charset="0"/>
              </a:rPr>
              <a:t>(</a:t>
            </a:r>
            <a:r>
              <a:rPr lang="tr-TR" sz="1600" dirty="0" err="1">
                <a:latin typeface="Consolas" panose="020B0609020204030204" pitchFamily="49" charset="0"/>
              </a:rPr>
              <a:t>int</a:t>
            </a:r>
            <a:r>
              <a:rPr lang="tr-TR" sz="1600" dirty="0">
                <a:latin typeface="Consolas" panose="020B0609020204030204" pitchFamily="49" charset="0"/>
              </a:rPr>
              <a:t> n1, </a:t>
            </a:r>
            <a:r>
              <a:rPr lang="tr-TR" sz="1600" dirty="0" err="1">
                <a:latin typeface="Consolas" panose="020B0609020204030204" pitchFamily="49" charset="0"/>
              </a:rPr>
              <a:t>int</a:t>
            </a:r>
            <a:r>
              <a:rPr lang="tr-TR" sz="1600" dirty="0">
                <a:latin typeface="Consolas" panose="020B0609020204030204" pitchFamily="49" charset="0"/>
              </a:rPr>
              <a:t> n2, </a:t>
            </a:r>
            <a:r>
              <a:rPr lang="tr-TR" sz="1600" dirty="0" err="1">
                <a:latin typeface="Consolas" panose="020B0609020204030204" pitchFamily="49" charset="0"/>
              </a:rPr>
              <a:t>int</a:t>
            </a:r>
            <a:r>
              <a:rPr lang="tr-TR" sz="1600" dirty="0">
                <a:latin typeface="Consolas" panose="020B0609020204030204" pitchFamily="49" charset="0"/>
              </a:rPr>
              <a:t> n3, </a:t>
            </a:r>
            <a:r>
              <a:rPr lang="tr-TR" sz="1600" dirty="0" err="1">
                <a:latin typeface="Consolas" panose="020B0609020204030204" pitchFamily="49" charset="0"/>
              </a:rPr>
              <a:t>int</a:t>
            </a:r>
            <a:r>
              <a:rPr lang="tr-TR" sz="1600" dirty="0">
                <a:latin typeface="Consolas" panose="020B0609020204030204" pitchFamily="49" charset="0"/>
              </a:rPr>
              <a:t> n4)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</a:t>
            </a:r>
            <a:r>
              <a:rPr lang="tr-TR" sz="1600" dirty="0" err="1">
                <a:latin typeface="Consolas" panose="020B0609020204030204" pitchFamily="49" charset="0"/>
              </a:rPr>
              <a:t>GL.Begin</a:t>
            </a:r>
            <a:r>
              <a:rPr lang="tr-TR" sz="1600" dirty="0">
                <a:latin typeface="Consolas" panose="020B0609020204030204" pitchFamily="49" charset="0"/>
              </a:rPr>
              <a:t>(GL._QUADS);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    GL.Color3(</a:t>
            </a:r>
            <a:r>
              <a:rPr lang="tr-TR" sz="1600" dirty="0" err="1">
                <a:latin typeface="Consolas" panose="020B0609020204030204" pitchFamily="49" charset="0"/>
              </a:rPr>
              <a:t>pt</a:t>
            </a:r>
            <a:r>
              <a:rPr lang="tr-TR" sz="1600" dirty="0">
                <a:latin typeface="Consolas" panose="020B0609020204030204" pitchFamily="49" charset="0"/>
              </a:rPr>
              <a:t>[n1]); GL.Vertex3(</a:t>
            </a:r>
            <a:r>
              <a:rPr lang="tr-TR" sz="1600" dirty="0" err="1">
                <a:latin typeface="Consolas" panose="020B0609020204030204" pitchFamily="49" charset="0"/>
              </a:rPr>
              <a:t>pt</a:t>
            </a:r>
            <a:r>
              <a:rPr lang="tr-TR" sz="1600" dirty="0">
                <a:latin typeface="Consolas" panose="020B0609020204030204" pitchFamily="49" charset="0"/>
              </a:rPr>
              <a:t>[n1]);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    GL.Color3(</a:t>
            </a:r>
            <a:r>
              <a:rPr lang="tr-TR" sz="1600" dirty="0" err="1">
                <a:latin typeface="Consolas" panose="020B0609020204030204" pitchFamily="49" charset="0"/>
              </a:rPr>
              <a:t>pt</a:t>
            </a:r>
            <a:r>
              <a:rPr lang="tr-TR" sz="1600" dirty="0">
                <a:latin typeface="Consolas" panose="020B0609020204030204" pitchFamily="49" charset="0"/>
              </a:rPr>
              <a:t>[n2]); GL.Vertex3(</a:t>
            </a:r>
            <a:r>
              <a:rPr lang="tr-TR" sz="1600" dirty="0" err="1">
                <a:latin typeface="Consolas" panose="020B0609020204030204" pitchFamily="49" charset="0"/>
              </a:rPr>
              <a:t>pt</a:t>
            </a:r>
            <a:r>
              <a:rPr lang="tr-TR" sz="1600" dirty="0">
                <a:latin typeface="Consolas" panose="020B0609020204030204" pitchFamily="49" charset="0"/>
              </a:rPr>
              <a:t>[n2]);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    GL.Color3(</a:t>
            </a:r>
            <a:r>
              <a:rPr lang="tr-TR" sz="1600" dirty="0" err="1">
                <a:latin typeface="Consolas" panose="020B0609020204030204" pitchFamily="49" charset="0"/>
              </a:rPr>
              <a:t>pt</a:t>
            </a:r>
            <a:r>
              <a:rPr lang="tr-TR" sz="1600" dirty="0">
                <a:latin typeface="Consolas" panose="020B0609020204030204" pitchFamily="49" charset="0"/>
              </a:rPr>
              <a:t>[n3]); GL.Vertex3(</a:t>
            </a:r>
            <a:r>
              <a:rPr lang="tr-TR" sz="1600" dirty="0" err="1">
                <a:latin typeface="Consolas" panose="020B0609020204030204" pitchFamily="49" charset="0"/>
              </a:rPr>
              <a:t>pt</a:t>
            </a:r>
            <a:r>
              <a:rPr lang="tr-TR" sz="1600" dirty="0">
                <a:latin typeface="Consolas" panose="020B0609020204030204" pitchFamily="49" charset="0"/>
              </a:rPr>
              <a:t>[n3]);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    GL.Color3(</a:t>
            </a:r>
            <a:r>
              <a:rPr lang="tr-TR" sz="1600" dirty="0" err="1">
                <a:latin typeface="Consolas" panose="020B0609020204030204" pitchFamily="49" charset="0"/>
              </a:rPr>
              <a:t>pt</a:t>
            </a:r>
            <a:r>
              <a:rPr lang="tr-TR" sz="1600" dirty="0">
                <a:latin typeface="Consolas" panose="020B0609020204030204" pitchFamily="49" charset="0"/>
              </a:rPr>
              <a:t>[n4]); GL.Vertex3(</a:t>
            </a:r>
            <a:r>
              <a:rPr lang="tr-TR" sz="1600" dirty="0" err="1">
                <a:latin typeface="Consolas" panose="020B0609020204030204" pitchFamily="49" charset="0"/>
              </a:rPr>
              <a:t>pt</a:t>
            </a:r>
            <a:r>
              <a:rPr lang="tr-TR" sz="1600" dirty="0">
                <a:latin typeface="Consolas" panose="020B0609020204030204" pitchFamily="49" charset="0"/>
              </a:rPr>
              <a:t>[n4]);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</a:t>
            </a:r>
            <a:r>
              <a:rPr lang="tr-TR" sz="1600" dirty="0" err="1">
                <a:latin typeface="Consolas" panose="020B0609020204030204" pitchFamily="49" charset="0"/>
              </a:rPr>
              <a:t>GL.End</a:t>
            </a:r>
            <a:r>
              <a:rPr lang="tr-TR" sz="1600" dirty="0">
                <a:latin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tr-TR" sz="1600" dirty="0"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 err="1">
                <a:latin typeface="Consolas" panose="020B0609020204030204" pitchFamily="49" charset="0"/>
              </a:rPr>
              <a:t>public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void</a:t>
            </a:r>
            <a:r>
              <a:rPr lang="tr-TR" sz="1600" dirty="0">
                <a:latin typeface="Consolas" panose="020B0609020204030204" pitchFamily="49" charset="0"/>
              </a:rPr>
              <a:t> </a:t>
            </a:r>
            <a:r>
              <a:rPr lang="tr-TR" sz="1600" dirty="0" err="1">
                <a:latin typeface="Consolas" panose="020B0609020204030204" pitchFamily="49" charset="0"/>
              </a:rPr>
              <a:t>cube</a:t>
            </a:r>
            <a:r>
              <a:rPr lang="tr-TR" sz="1600" dirty="0">
                <a:latin typeface="Consolas" panose="020B0609020204030204" pitchFamily="49" charset="0"/>
              </a:rPr>
              <a:t>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</a:t>
            </a:r>
            <a:r>
              <a:rPr lang="tr-TR" sz="1600" dirty="0" err="1">
                <a:latin typeface="Consolas" panose="020B0609020204030204" pitchFamily="49" charset="0"/>
              </a:rPr>
              <a:t>quad</a:t>
            </a:r>
            <a:r>
              <a:rPr lang="tr-TR" sz="1600" dirty="0">
                <a:latin typeface="Consolas" panose="020B0609020204030204" pitchFamily="49" charset="0"/>
              </a:rPr>
              <a:t>(6, 2, 3, 7); </a:t>
            </a:r>
            <a:r>
              <a:rPr lang="tr-TR" sz="1600" dirty="0" err="1">
                <a:latin typeface="Consolas" panose="020B0609020204030204" pitchFamily="49" charset="0"/>
              </a:rPr>
              <a:t>quad</a:t>
            </a:r>
            <a:r>
              <a:rPr lang="tr-TR" sz="1600" dirty="0">
                <a:latin typeface="Consolas" panose="020B0609020204030204" pitchFamily="49" charset="0"/>
              </a:rPr>
              <a:t>(5, 1, 0, 4);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</a:t>
            </a:r>
            <a:r>
              <a:rPr lang="tr-TR" sz="1600" dirty="0" err="1">
                <a:latin typeface="Consolas" panose="020B0609020204030204" pitchFamily="49" charset="0"/>
              </a:rPr>
              <a:t>quad</a:t>
            </a:r>
            <a:r>
              <a:rPr lang="tr-TR" sz="1600" dirty="0">
                <a:latin typeface="Consolas" panose="020B0609020204030204" pitchFamily="49" charset="0"/>
              </a:rPr>
              <a:t>(7, 3, 1, 5); </a:t>
            </a:r>
            <a:r>
              <a:rPr lang="tr-TR" sz="1600" dirty="0" err="1">
                <a:latin typeface="Consolas" panose="020B0609020204030204" pitchFamily="49" charset="0"/>
              </a:rPr>
              <a:t>quad</a:t>
            </a:r>
            <a:r>
              <a:rPr lang="tr-TR" sz="1600" dirty="0">
                <a:latin typeface="Consolas" panose="020B0609020204030204" pitchFamily="49" charset="0"/>
              </a:rPr>
              <a:t>(4, 0, 2, 6);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   </a:t>
            </a:r>
            <a:r>
              <a:rPr lang="tr-TR" sz="1600" dirty="0" err="1">
                <a:latin typeface="Consolas" panose="020B0609020204030204" pitchFamily="49" charset="0"/>
              </a:rPr>
              <a:t>quad</a:t>
            </a:r>
            <a:r>
              <a:rPr lang="tr-TR" sz="1600" dirty="0">
                <a:latin typeface="Consolas" panose="020B0609020204030204" pitchFamily="49" charset="0"/>
              </a:rPr>
              <a:t>(2, 0, 1, 3); </a:t>
            </a:r>
            <a:r>
              <a:rPr lang="tr-TR" sz="1600" dirty="0" err="1">
                <a:latin typeface="Consolas" panose="020B0609020204030204" pitchFamily="49" charset="0"/>
              </a:rPr>
              <a:t>quad</a:t>
            </a:r>
            <a:r>
              <a:rPr lang="tr-TR" sz="1600" dirty="0">
                <a:latin typeface="Consolas" panose="020B0609020204030204" pitchFamily="49" charset="0"/>
              </a:rPr>
              <a:t>(7, 5, 4, 6);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tr-TR" sz="16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3454534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 err="1"/>
              <a:t>OpenGL</a:t>
            </a:r>
            <a:r>
              <a:rPr lang="tr-TR" altLang="tr-TR" dirty="0"/>
              <a:t> Poligon </a:t>
            </a:r>
            <a:r>
              <a:rPr lang="tr-TR" altLang="tr-TR" dirty="0" err="1"/>
              <a:t>Modları</a:t>
            </a:r>
            <a:endParaRPr lang="en-US" altLang="tr-TR" dirty="0"/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tr-TR" dirty="0" err="1">
                <a:latin typeface="Lucida Console" panose="020B0609040504020204" pitchFamily="49" charset="0"/>
              </a:rPr>
              <a:t>GL.PolygonMode</a:t>
            </a:r>
            <a:r>
              <a:rPr lang="tr-TR" dirty="0">
                <a:latin typeface="Lucida Console" panose="020B0609040504020204" pitchFamily="49" charset="0"/>
              </a:rPr>
              <a:t>(</a:t>
            </a:r>
            <a:r>
              <a:rPr lang="tr-TR" dirty="0" err="1">
                <a:latin typeface="Lucida Console" panose="020B0609040504020204" pitchFamily="49" charset="0"/>
              </a:rPr>
              <a:t>MaterialFace.FrontAndBack</a:t>
            </a:r>
            <a:r>
              <a:rPr lang="tr-TR" dirty="0">
                <a:latin typeface="Lucida Console" panose="020B0609040504020204" pitchFamily="49" charset="0"/>
              </a:rPr>
              <a:t>,</a:t>
            </a:r>
            <a:br>
              <a:rPr lang="tr-TR" dirty="0">
                <a:latin typeface="Lucida Console" panose="020B0609040504020204" pitchFamily="49" charset="0"/>
              </a:rPr>
            </a:br>
            <a:r>
              <a:rPr lang="tr-TR" dirty="0">
                <a:latin typeface="Lucida Console" panose="020B0609040504020204" pitchFamily="49" charset="0"/>
              </a:rPr>
              <a:t>               </a:t>
            </a:r>
            <a:r>
              <a:rPr lang="tr-TR" dirty="0" err="1">
                <a:latin typeface="Lucida Console" panose="020B0609040504020204" pitchFamily="49" charset="0"/>
              </a:rPr>
              <a:t>PolygonMode.Fill</a:t>
            </a:r>
            <a:r>
              <a:rPr lang="tr-TR" dirty="0">
                <a:latin typeface="Lucida Console" panose="020B0609040504020204" pitchFamily="49" charset="0"/>
              </a:rPr>
              <a:t>);</a:t>
            </a:r>
            <a:endParaRPr lang="tr-TR" sz="2200" dirty="0">
              <a:latin typeface="Lucida Console" panose="020B0609040504020204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tr-TR" sz="2700" i="0" dirty="0">
                <a:solidFill>
                  <a:schemeClr val="tx2"/>
                </a:solidFill>
                <a:effectLst/>
              </a:rPr>
              <a:t>    </a:t>
            </a:r>
            <a:r>
              <a:rPr lang="tr-TR" sz="2700" dirty="0" err="1"/>
              <a:t>Face</a:t>
            </a:r>
            <a:r>
              <a:rPr lang="tr-TR" sz="2700" dirty="0"/>
              <a:t>:</a:t>
            </a:r>
            <a:r>
              <a:rPr lang="tr-TR" sz="2700" dirty="0">
                <a:solidFill>
                  <a:schemeClr val="tx2"/>
                </a:solidFill>
              </a:rPr>
              <a:t>	</a:t>
            </a:r>
            <a:r>
              <a:rPr lang="tr-TR" sz="2400" dirty="0" err="1">
                <a:latin typeface="Lucida Console" panose="020B0609040504020204" pitchFamily="49" charset="0"/>
              </a:rPr>
              <a:t>MaterialFace.Front</a:t>
            </a:r>
            <a:r>
              <a:rPr lang="tr-TR" sz="23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, </a:t>
            </a:r>
            <a:br>
              <a:rPr lang="tr-TR" sz="23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</a:br>
            <a:r>
              <a:rPr lang="tr-TR" sz="23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		</a:t>
            </a:r>
            <a:r>
              <a:rPr lang="tr-TR" sz="2400" dirty="0" err="1">
                <a:latin typeface="Lucida Console" panose="020B0609040504020204" pitchFamily="49" charset="0"/>
              </a:rPr>
              <a:t>MaterialFace.Back</a:t>
            </a:r>
            <a:r>
              <a:rPr lang="tr-TR" sz="23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, </a:t>
            </a:r>
            <a:br>
              <a:rPr lang="tr-TR" sz="23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</a:br>
            <a:r>
              <a:rPr lang="tr-TR" sz="2300" i="0" dirty="0">
                <a:solidFill>
                  <a:schemeClr val="tx2"/>
                </a:solidFill>
                <a:effectLst/>
                <a:latin typeface="Lucida Console" panose="020B0609040504020204" pitchFamily="49" charset="0"/>
              </a:rPr>
              <a:t> 		</a:t>
            </a:r>
            <a:r>
              <a:rPr lang="tr-TR" sz="2400" dirty="0" err="1">
                <a:latin typeface="Lucida Console" panose="020B0609040504020204" pitchFamily="49" charset="0"/>
              </a:rPr>
              <a:t>MaterialFace.FrontAndBack</a:t>
            </a:r>
            <a:endParaRPr lang="tr-TR" sz="2300" i="0" dirty="0">
              <a:solidFill>
                <a:schemeClr val="tx2"/>
              </a:solidFill>
              <a:effectLst/>
              <a:latin typeface="Lucida Console" panose="020B0609040504020204" pitchFamily="49" charset="0"/>
            </a:endParaRPr>
          </a:p>
          <a:p>
            <a:pPr marL="0" indent="0">
              <a:buFontTx/>
              <a:buNone/>
              <a:defRPr/>
            </a:pPr>
            <a:r>
              <a:rPr lang="tr-TR" sz="2700" i="0" dirty="0">
                <a:solidFill>
                  <a:schemeClr val="tx2"/>
                </a:solidFill>
                <a:effectLst/>
              </a:rPr>
              <a:t>    </a:t>
            </a:r>
            <a:r>
              <a:rPr lang="tr-TR" sz="2700" dirty="0" err="1"/>
              <a:t>Display</a:t>
            </a:r>
            <a:r>
              <a:rPr lang="tr-TR" sz="2700" dirty="0"/>
              <a:t> </a:t>
            </a:r>
            <a:r>
              <a:rPr lang="tr-TR" sz="2700" dirty="0" err="1"/>
              <a:t>Modes</a:t>
            </a:r>
            <a:r>
              <a:rPr lang="tr-TR" sz="2700" dirty="0"/>
              <a:t>:</a:t>
            </a:r>
            <a:br>
              <a:rPr lang="tr-TR" sz="2700" i="0" dirty="0">
                <a:solidFill>
                  <a:schemeClr val="tx2"/>
                </a:solidFill>
                <a:effectLst/>
              </a:rPr>
            </a:br>
            <a:r>
              <a:rPr lang="tr-TR" sz="2700" i="0" dirty="0">
                <a:solidFill>
                  <a:schemeClr val="tx2"/>
                </a:solidFill>
                <a:effectLst/>
              </a:rPr>
              <a:t>	</a:t>
            </a:r>
            <a:r>
              <a:rPr lang="tr-TR" sz="2400" dirty="0" err="1">
                <a:latin typeface="Lucida Console" panose="020B0609040504020204" pitchFamily="49" charset="0"/>
              </a:rPr>
              <a:t>PolygonMode</a:t>
            </a:r>
            <a:r>
              <a:rPr lang="tr-TR" sz="230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.Point</a:t>
            </a:r>
            <a:r>
              <a:rPr lang="tr-TR" sz="2300" i="0" dirty="0">
                <a:solidFill>
                  <a:schemeClr val="tx2"/>
                </a:solidFill>
                <a:effectLst/>
              </a:rPr>
              <a:t> (Sadece köşeler)</a:t>
            </a:r>
            <a:br>
              <a:rPr lang="tr-TR" sz="2300" i="0" dirty="0">
                <a:solidFill>
                  <a:schemeClr val="tx2"/>
                </a:solidFill>
                <a:effectLst/>
              </a:rPr>
            </a:br>
            <a:r>
              <a:rPr lang="tr-TR" sz="2300" i="0" dirty="0">
                <a:solidFill>
                  <a:schemeClr val="tx2"/>
                </a:solidFill>
                <a:effectLst/>
              </a:rPr>
              <a:t>	</a:t>
            </a:r>
            <a:r>
              <a:rPr lang="tr-TR" sz="2400" dirty="0" err="1">
                <a:latin typeface="Lucida Console" panose="020B0609040504020204" pitchFamily="49" charset="0"/>
              </a:rPr>
              <a:t>PolygonMode.Line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300" i="0" dirty="0">
                <a:solidFill>
                  <a:schemeClr val="tx2"/>
                </a:solidFill>
                <a:effectLst/>
              </a:rPr>
              <a:t>(Çizgi)</a:t>
            </a:r>
            <a:br>
              <a:rPr lang="tr-TR" sz="2300" i="0" dirty="0">
                <a:solidFill>
                  <a:schemeClr val="tx2"/>
                </a:solidFill>
                <a:effectLst/>
              </a:rPr>
            </a:br>
            <a:r>
              <a:rPr lang="tr-TR" sz="2300" i="0" dirty="0">
                <a:solidFill>
                  <a:schemeClr val="tx2"/>
                </a:solidFill>
                <a:effectLst/>
              </a:rPr>
              <a:t>	</a:t>
            </a:r>
            <a:r>
              <a:rPr lang="tr-TR" sz="2400" dirty="0" err="1">
                <a:latin typeface="Lucida Console" panose="020B0609040504020204" pitchFamily="49" charset="0"/>
              </a:rPr>
              <a:t>PolygonMode.Fill</a:t>
            </a:r>
            <a:r>
              <a:rPr lang="tr-TR" sz="2400" dirty="0">
                <a:latin typeface="Lucida Console" panose="020B0609040504020204" pitchFamily="49" charset="0"/>
              </a:rPr>
              <a:t> </a:t>
            </a:r>
            <a:r>
              <a:rPr lang="tr-TR" sz="2300" dirty="0">
                <a:solidFill>
                  <a:schemeClr val="tx2"/>
                </a:solidFill>
              </a:rPr>
              <a:t>(</a:t>
            </a:r>
            <a:r>
              <a:rPr lang="tr-TR" sz="2300" dirty="0" err="1">
                <a:solidFill>
                  <a:schemeClr val="tx2"/>
                </a:solidFill>
              </a:rPr>
              <a:t>Varsayılan:Dolu</a:t>
            </a:r>
            <a:r>
              <a:rPr lang="tr-TR" sz="2300" dirty="0">
                <a:solidFill>
                  <a:schemeClr val="tx2"/>
                </a:solidFill>
              </a:rPr>
              <a:t>)</a:t>
            </a:r>
            <a:endParaRPr lang="tr-TR" sz="2300" i="0" dirty="0">
              <a:solidFill>
                <a:schemeClr val="tx2"/>
              </a:solidFill>
              <a:effectLst/>
            </a:endParaRPr>
          </a:p>
          <a:p>
            <a:pPr>
              <a:defRPr/>
            </a:pPr>
            <a:r>
              <a:rPr lang="tr-TR" sz="2800" dirty="0" err="1">
                <a:latin typeface="Lucida Console" panose="020B0609040504020204" pitchFamily="49" charset="0"/>
              </a:rPr>
              <a:t>GL.FrontFace</a:t>
            </a:r>
            <a:r>
              <a:rPr lang="tr-TR" sz="2800" dirty="0">
                <a:latin typeface="Lucida Console" panose="020B0609040504020204" pitchFamily="49" charset="0"/>
              </a:rPr>
              <a:t>( </a:t>
            </a:r>
            <a:r>
              <a:rPr lang="tr-TR" sz="2800" dirty="0" err="1">
                <a:latin typeface="Lucida Console" panose="020B0609040504020204" pitchFamily="49" charset="0"/>
              </a:rPr>
              <a:t>faceOrder</a:t>
            </a:r>
            <a:r>
              <a:rPr lang="tr-TR" sz="2800" dirty="0">
                <a:latin typeface="Lucida Console" panose="020B0609040504020204" pitchFamily="49" charset="0"/>
              </a:rPr>
              <a:t> );</a:t>
            </a:r>
            <a:r>
              <a:rPr lang="tr-TR" sz="2800" i="0" dirty="0">
                <a:solidFill>
                  <a:schemeClr val="tx2"/>
                </a:solidFill>
                <a:effectLst/>
              </a:rPr>
              <a:t> </a:t>
            </a:r>
            <a:br>
              <a:rPr lang="tr-TR" sz="2800" i="0" dirty="0">
                <a:solidFill>
                  <a:schemeClr val="tx2"/>
                </a:solidFill>
                <a:effectLst/>
              </a:rPr>
            </a:br>
            <a:r>
              <a:rPr lang="tr-TR" sz="2800" i="0" dirty="0">
                <a:solidFill>
                  <a:schemeClr val="tx2"/>
                </a:solidFill>
                <a:effectLst/>
              </a:rPr>
              <a:t>	</a:t>
            </a:r>
            <a:r>
              <a:rPr lang="tr-TR" sz="2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FrontFaceDirection.Cw</a:t>
            </a:r>
            <a:br>
              <a:rPr lang="tr-TR" sz="2100" dirty="0">
                <a:solidFill>
                  <a:srgbClr val="000000"/>
                </a:solidFill>
                <a:latin typeface="Cascadia Mono" panose="020B0609020000020004" pitchFamily="49" charset="0"/>
              </a:rPr>
            </a:br>
            <a:r>
              <a:rPr lang="tr-TR" sz="2800" i="0" dirty="0">
                <a:solidFill>
                  <a:schemeClr val="tx2"/>
                </a:solidFill>
                <a:effectLst/>
              </a:rPr>
              <a:t>	</a:t>
            </a:r>
            <a:r>
              <a:rPr lang="tr-TR" sz="24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FrontFaceDirection.Ccw</a:t>
            </a:r>
            <a:endParaRPr lang="tr-TR" sz="2800" i="0" dirty="0">
              <a:solidFill>
                <a:schemeClr val="tx2"/>
              </a:solidFill>
              <a:effectLst/>
            </a:endParaRPr>
          </a:p>
          <a:p>
            <a:pPr>
              <a:defRPr/>
            </a:pPr>
            <a:r>
              <a:rPr lang="tr-TR" sz="2800" dirty="0" err="1">
                <a:latin typeface="Lucida Console" panose="020B0609040504020204" pitchFamily="49" charset="0"/>
              </a:rPr>
              <a:t>GL.EdgeFlag</a:t>
            </a:r>
            <a:r>
              <a:rPr lang="tr-TR" sz="2800" dirty="0">
                <a:latin typeface="Lucida Console" panose="020B0609040504020204" pitchFamily="49" charset="0"/>
              </a:rPr>
              <a:t>( </a:t>
            </a:r>
            <a:r>
              <a:rPr lang="tr-TR" sz="2800" dirty="0" err="1">
                <a:latin typeface="Lucida Console" panose="020B0609040504020204" pitchFamily="49" charset="0"/>
              </a:rPr>
              <a:t>flag</a:t>
            </a:r>
            <a:r>
              <a:rPr lang="tr-TR" sz="2800" dirty="0">
                <a:latin typeface="Lucida Console" panose="020B0609040504020204" pitchFamily="49" charset="0"/>
              </a:rPr>
              <a:t> );</a:t>
            </a:r>
            <a:r>
              <a:rPr lang="tr-TR" sz="2800" dirty="0"/>
              <a:t>  </a:t>
            </a:r>
            <a:br>
              <a:rPr lang="tr-TR" sz="2800" dirty="0"/>
            </a:br>
            <a:r>
              <a:rPr lang="tr-TR" sz="2800" dirty="0"/>
              <a:t>	</a:t>
            </a:r>
            <a:r>
              <a:rPr lang="tr-TR" sz="2400" b="0" i="0" dirty="0">
                <a:solidFill>
                  <a:schemeClr val="tx2"/>
                </a:solidFill>
              </a:rPr>
              <a:t>// </a:t>
            </a:r>
            <a:r>
              <a:rPr lang="tr-TR" sz="2400" dirty="0">
                <a:solidFill>
                  <a:schemeClr val="tx2"/>
                </a:solidFill>
                <a:latin typeface="Lucida Console" panose="020B0609040504020204" pitchFamily="49" charset="0"/>
              </a:rPr>
              <a:t>True</a:t>
            </a:r>
            <a:r>
              <a:rPr lang="tr-TR" sz="2400" b="0" i="0" dirty="0">
                <a:solidFill>
                  <a:schemeClr val="tx2"/>
                </a:solidFill>
              </a:rPr>
              <a:t> veya </a:t>
            </a:r>
            <a:r>
              <a:rPr lang="tr-TR" sz="2400" b="0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False</a:t>
            </a:r>
            <a:r>
              <a:rPr lang="tr-TR" sz="2300" b="0" i="0" dirty="0">
                <a:solidFill>
                  <a:schemeClr val="tx2"/>
                </a:solidFill>
              </a:rPr>
              <a:t> (sadece çizgide)</a:t>
            </a:r>
            <a:endParaRPr lang="en-US" sz="2300" b="0" i="0" dirty="0">
              <a:solidFill>
                <a:schemeClr val="tx2"/>
              </a:solidFill>
            </a:endParaRPr>
          </a:p>
        </p:txBody>
      </p:sp>
      <p:grpSp>
        <p:nvGrpSpPr>
          <p:cNvPr id="63492" name="Group 4"/>
          <p:cNvGrpSpPr>
            <a:grpSpLocks/>
          </p:cNvGrpSpPr>
          <p:nvPr/>
        </p:nvGrpSpPr>
        <p:grpSpPr bwMode="auto">
          <a:xfrm>
            <a:off x="6580997" y="2708920"/>
            <a:ext cx="2167467" cy="2133600"/>
            <a:chOff x="4488" y="2016"/>
            <a:chExt cx="1536" cy="1344"/>
          </a:xfrm>
        </p:grpSpPr>
        <p:sp>
          <p:nvSpPr>
            <p:cNvPr id="63493" name="Oval 5"/>
            <p:cNvSpPr>
              <a:spLocks noChangeArrowheads="1"/>
            </p:cNvSpPr>
            <p:nvPr/>
          </p:nvSpPr>
          <p:spPr bwMode="auto">
            <a:xfrm>
              <a:off x="4968" y="2016"/>
              <a:ext cx="45" cy="45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3494" name="Oval 6"/>
            <p:cNvSpPr>
              <a:spLocks noChangeArrowheads="1"/>
            </p:cNvSpPr>
            <p:nvPr/>
          </p:nvSpPr>
          <p:spPr bwMode="auto">
            <a:xfrm>
              <a:off x="5112" y="2640"/>
              <a:ext cx="45" cy="45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3495" name="Oval 7"/>
            <p:cNvSpPr>
              <a:spLocks noChangeArrowheads="1"/>
            </p:cNvSpPr>
            <p:nvPr/>
          </p:nvSpPr>
          <p:spPr bwMode="auto">
            <a:xfrm>
              <a:off x="4488" y="2640"/>
              <a:ext cx="45" cy="45"/>
            </a:xfrm>
            <a:prstGeom prst="ellipse">
              <a:avLst/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3496" name="Line 8"/>
            <p:cNvSpPr>
              <a:spLocks noChangeShapeType="1"/>
            </p:cNvSpPr>
            <p:nvPr/>
          </p:nvSpPr>
          <p:spPr bwMode="auto">
            <a:xfrm flipV="1">
              <a:off x="5400" y="2064"/>
              <a:ext cx="480" cy="62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3497" name="Line 9"/>
            <p:cNvSpPr>
              <a:spLocks noChangeShapeType="1"/>
            </p:cNvSpPr>
            <p:nvPr/>
          </p:nvSpPr>
          <p:spPr bwMode="auto">
            <a:xfrm>
              <a:off x="5880" y="2064"/>
              <a:ext cx="144" cy="62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3498" name="Line 10"/>
            <p:cNvSpPr>
              <a:spLocks noChangeShapeType="1"/>
            </p:cNvSpPr>
            <p:nvPr/>
          </p:nvSpPr>
          <p:spPr bwMode="auto">
            <a:xfrm flipH="1">
              <a:off x="5400" y="2688"/>
              <a:ext cx="624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3499" name="AutoShape 11"/>
            <p:cNvSpPr>
              <a:spLocks noChangeArrowheads="1"/>
            </p:cNvSpPr>
            <p:nvPr/>
          </p:nvSpPr>
          <p:spPr bwMode="auto">
            <a:xfrm>
              <a:off x="4776" y="2736"/>
              <a:ext cx="624" cy="624"/>
            </a:xfrm>
            <a:prstGeom prst="triangle">
              <a:avLst>
                <a:gd name="adj" fmla="val 76764"/>
              </a:avLst>
            </a:pr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</p:grpSp>
    </p:spTree>
    <p:extLst>
      <p:ext uri="{BB962C8B-B14F-4D97-AF65-F5344CB8AC3E}">
        <p14:creationId xmlns:p14="http://schemas.microsoft.com/office/powerpoint/2010/main" val="397755509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Freeform 13"/>
          <p:cNvSpPr>
            <a:spLocks/>
          </p:cNvSpPr>
          <p:nvPr/>
        </p:nvSpPr>
        <p:spPr bwMode="auto">
          <a:xfrm>
            <a:off x="2444045" y="2362200"/>
            <a:ext cx="3124200" cy="2286000"/>
          </a:xfrm>
          <a:custGeom>
            <a:avLst/>
            <a:gdLst>
              <a:gd name="T0" fmla="*/ 2147483647 w 1968"/>
              <a:gd name="T1" fmla="*/ 2147483647 h 1440"/>
              <a:gd name="T2" fmla="*/ 2147483647 w 1968"/>
              <a:gd name="T3" fmla="*/ 2147483647 h 1440"/>
              <a:gd name="T4" fmla="*/ 2147483647 w 1968"/>
              <a:gd name="T5" fmla="*/ 0 h 1440"/>
              <a:gd name="T6" fmla="*/ 2147483647 w 1968"/>
              <a:gd name="T7" fmla="*/ 2147483647 h 1440"/>
              <a:gd name="T8" fmla="*/ 2147483647 w 1968"/>
              <a:gd name="T9" fmla="*/ 2147483647 h 1440"/>
              <a:gd name="T10" fmla="*/ 0 w 1968"/>
              <a:gd name="T11" fmla="*/ 2147483647 h 1440"/>
              <a:gd name="T12" fmla="*/ 2147483647 w 1968"/>
              <a:gd name="T13" fmla="*/ 2147483647 h 14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68"/>
              <a:gd name="T22" fmla="*/ 0 h 1440"/>
              <a:gd name="T23" fmla="*/ 1968 w 1968"/>
              <a:gd name="T24" fmla="*/ 1440 h 14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68" h="1440">
                <a:moveTo>
                  <a:pt x="96" y="192"/>
                </a:moveTo>
                <a:lnTo>
                  <a:pt x="768" y="816"/>
                </a:lnTo>
                <a:lnTo>
                  <a:pt x="1584" y="0"/>
                </a:lnTo>
                <a:lnTo>
                  <a:pt x="1968" y="1200"/>
                </a:lnTo>
                <a:lnTo>
                  <a:pt x="384" y="1440"/>
                </a:lnTo>
                <a:lnTo>
                  <a:pt x="0" y="768"/>
                </a:lnTo>
                <a:lnTo>
                  <a:pt x="96" y="192"/>
                </a:lnTo>
                <a:close/>
              </a:path>
            </a:pathLst>
          </a:cu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263172" name="Freeform 4"/>
          <p:cNvSpPr>
            <a:spLocks/>
          </p:cNvSpPr>
          <p:nvPr/>
        </p:nvSpPr>
        <p:spPr bwMode="auto">
          <a:xfrm>
            <a:off x="2438400" y="2362200"/>
            <a:ext cx="3124200" cy="2286000"/>
          </a:xfrm>
          <a:custGeom>
            <a:avLst/>
            <a:gdLst>
              <a:gd name="T0" fmla="*/ 2147483647 w 1968"/>
              <a:gd name="T1" fmla="*/ 2147483647 h 1440"/>
              <a:gd name="T2" fmla="*/ 2147483647 w 1968"/>
              <a:gd name="T3" fmla="*/ 2147483647 h 1440"/>
              <a:gd name="T4" fmla="*/ 2147483647 w 1968"/>
              <a:gd name="T5" fmla="*/ 0 h 1440"/>
              <a:gd name="T6" fmla="*/ 2147483647 w 1968"/>
              <a:gd name="T7" fmla="*/ 2147483647 h 1440"/>
              <a:gd name="T8" fmla="*/ 2147483647 w 1968"/>
              <a:gd name="T9" fmla="*/ 2147483647 h 1440"/>
              <a:gd name="T10" fmla="*/ 0 w 1968"/>
              <a:gd name="T11" fmla="*/ 2147483647 h 1440"/>
              <a:gd name="T12" fmla="*/ 2147483647 w 1968"/>
              <a:gd name="T13" fmla="*/ 2147483647 h 144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968"/>
              <a:gd name="T22" fmla="*/ 0 h 1440"/>
              <a:gd name="T23" fmla="*/ 1968 w 1968"/>
              <a:gd name="T24" fmla="*/ 1440 h 144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968" h="1440">
                <a:moveTo>
                  <a:pt x="96" y="192"/>
                </a:moveTo>
                <a:lnTo>
                  <a:pt x="768" y="816"/>
                </a:lnTo>
                <a:lnTo>
                  <a:pt x="1584" y="0"/>
                </a:lnTo>
                <a:lnTo>
                  <a:pt x="1968" y="1200"/>
                </a:lnTo>
                <a:lnTo>
                  <a:pt x="384" y="1440"/>
                </a:lnTo>
                <a:lnTo>
                  <a:pt x="0" y="768"/>
                </a:lnTo>
                <a:lnTo>
                  <a:pt x="96" y="192"/>
                </a:lnTo>
                <a:close/>
              </a:path>
            </a:pathLst>
          </a:custGeom>
          <a:solidFill>
            <a:schemeClr val="accent2"/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/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116632"/>
            <a:ext cx="8578144" cy="1143000"/>
          </a:xfrm>
        </p:spPr>
        <p:txBody>
          <a:bodyPr/>
          <a:lstStyle/>
          <a:p>
            <a:r>
              <a:rPr lang="tr-TR" altLang="tr-TR" dirty="0"/>
              <a:t>Çizgi Tarama ile </a:t>
            </a:r>
            <a:r>
              <a:rPr lang="en-US" altLang="tr-TR" dirty="0"/>
              <a:t>Pol</a:t>
            </a:r>
            <a:r>
              <a:rPr lang="tr-TR" altLang="tr-TR" dirty="0" err="1"/>
              <a:t>igon</a:t>
            </a:r>
            <a:r>
              <a:rPr lang="tr-TR" altLang="tr-TR" dirty="0"/>
              <a:t> Doldurma Algoritması</a:t>
            </a:r>
            <a:endParaRPr lang="en-US" altLang="tr-TR" dirty="0"/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63216"/>
            <a:ext cx="8229600" cy="530614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Aşağıdaki poligonu doldurmak için</a:t>
            </a:r>
            <a:r>
              <a:rPr lang="en-US" dirty="0"/>
              <a:t>:</a:t>
            </a:r>
          </a:p>
          <a:p>
            <a:pPr>
              <a:buFontTx/>
              <a:buNone/>
              <a:defRPr/>
            </a:pPr>
            <a:endParaRPr lang="en-US" dirty="0"/>
          </a:p>
          <a:p>
            <a:pPr>
              <a:buFontTx/>
              <a:buNone/>
              <a:defRPr/>
            </a:pPr>
            <a:endParaRPr lang="en-US" dirty="0"/>
          </a:p>
          <a:p>
            <a:pPr>
              <a:buFontTx/>
              <a:buNone/>
              <a:defRPr/>
            </a:pPr>
            <a:endParaRPr lang="en-US" dirty="0"/>
          </a:p>
          <a:p>
            <a:pPr>
              <a:buFontTx/>
              <a:buNone/>
              <a:defRPr/>
            </a:pPr>
            <a:endParaRPr lang="en-US" dirty="0"/>
          </a:p>
          <a:p>
            <a:pPr>
              <a:buFontTx/>
              <a:buNone/>
              <a:defRPr/>
            </a:pPr>
            <a:endParaRPr lang="tr-TR" dirty="0"/>
          </a:p>
          <a:p>
            <a:pPr>
              <a:buFontTx/>
              <a:buNone/>
              <a:defRPr/>
            </a:pPr>
            <a:endParaRPr lang="tr-TR" dirty="0"/>
          </a:p>
          <a:p>
            <a:pPr>
              <a:buFontTx/>
              <a:buNone/>
              <a:defRPr/>
            </a:pPr>
            <a:endParaRPr lang="tr-TR" dirty="0"/>
          </a:p>
          <a:p>
            <a:pPr>
              <a:defRPr/>
            </a:pPr>
            <a:r>
              <a:rPr lang="tr-TR" dirty="0"/>
              <a:t>Her pikselde kenar çizgideysek poligon iç-dış testi yapılmalıdır.</a:t>
            </a:r>
          </a:p>
          <a:p>
            <a:pPr lvl="1">
              <a:defRPr/>
            </a:pPr>
            <a:r>
              <a:rPr lang="tr-TR" dirty="0"/>
              <a:t>B,C,D ve F için sonuç değişmiyor. </a:t>
            </a:r>
            <a:endParaRPr lang="en-US" dirty="0"/>
          </a:p>
        </p:txBody>
      </p:sp>
      <p:sp>
        <p:nvSpPr>
          <p:cNvPr id="64518" name="Text Box 5"/>
          <p:cNvSpPr txBox="1">
            <a:spLocks noChangeArrowheads="1"/>
          </p:cNvSpPr>
          <p:nvPr/>
        </p:nvSpPr>
        <p:spPr bwMode="auto">
          <a:xfrm>
            <a:off x="2074334" y="3382964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000"/>
              <a:t>A</a:t>
            </a:r>
          </a:p>
        </p:txBody>
      </p:sp>
      <p:sp>
        <p:nvSpPr>
          <p:cNvPr id="64519" name="Text Box 6"/>
          <p:cNvSpPr txBox="1">
            <a:spLocks noChangeArrowheads="1"/>
          </p:cNvSpPr>
          <p:nvPr/>
        </p:nvSpPr>
        <p:spPr bwMode="auto">
          <a:xfrm>
            <a:off x="2386190" y="2239964"/>
            <a:ext cx="3541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000"/>
              <a:t>B</a:t>
            </a:r>
          </a:p>
        </p:txBody>
      </p:sp>
      <p:sp>
        <p:nvSpPr>
          <p:cNvPr id="64520" name="Text Box 7"/>
          <p:cNvSpPr txBox="1">
            <a:spLocks noChangeArrowheads="1"/>
          </p:cNvSpPr>
          <p:nvPr/>
        </p:nvSpPr>
        <p:spPr bwMode="auto">
          <a:xfrm>
            <a:off x="3452990" y="3154364"/>
            <a:ext cx="35418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000"/>
              <a:t>C</a:t>
            </a:r>
          </a:p>
        </p:txBody>
      </p:sp>
      <p:sp>
        <p:nvSpPr>
          <p:cNvPr id="64521" name="Text Box 8"/>
          <p:cNvSpPr txBox="1">
            <a:spLocks noChangeArrowheads="1"/>
          </p:cNvSpPr>
          <p:nvPr/>
        </p:nvSpPr>
        <p:spPr bwMode="auto">
          <a:xfrm>
            <a:off x="5023556" y="2087564"/>
            <a:ext cx="3683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000"/>
              <a:t>D</a:t>
            </a:r>
          </a:p>
        </p:txBody>
      </p:sp>
      <p:sp>
        <p:nvSpPr>
          <p:cNvPr id="64522" name="Text Box 9"/>
          <p:cNvSpPr txBox="1">
            <a:spLocks noChangeArrowheads="1"/>
          </p:cNvSpPr>
          <p:nvPr/>
        </p:nvSpPr>
        <p:spPr bwMode="auto">
          <a:xfrm>
            <a:off x="5595056" y="4068764"/>
            <a:ext cx="33866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000"/>
              <a:t>E</a:t>
            </a:r>
          </a:p>
        </p:txBody>
      </p:sp>
      <p:sp>
        <p:nvSpPr>
          <p:cNvPr id="64523" name="Text Box 10"/>
          <p:cNvSpPr txBox="1">
            <a:spLocks noChangeArrowheads="1"/>
          </p:cNvSpPr>
          <p:nvPr/>
        </p:nvSpPr>
        <p:spPr bwMode="auto">
          <a:xfrm>
            <a:off x="2858912" y="4602164"/>
            <a:ext cx="32596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tr-TR" sz="2000"/>
              <a:t>F</a:t>
            </a:r>
          </a:p>
        </p:txBody>
      </p:sp>
      <p:sp>
        <p:nvSpPr>
          <p:cNvPr id="263179" name="Line 11"/>
          <p:cNvSpPr>
            <a:spLocks noChangeShapeType="1"/>
          </p:cNvSpPr>
          <p:nvPr/>
        </p:nvSpPr>
        <p:spPr bwMode="auto">
          <a:xfrm>
            <a:off x="1388534" y="2362200"/>
            <a:ext cx="5867400" cy="0"/>
          </a:xfrm>
          <a:prstGeom prst="line">
            <a:avLst/>
          </a:prstGeom>
          <a:noFill/>
          <a:ln w="38100">
            <a:solidFill>
              <a:schemeClr val="hlink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1808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63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037E-7 -3.33333E-6 L -3.7037E-7 0.33334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631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3172" grpId="0" animBg="1"/>
      <p:bldP spid="26317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triangle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1790" y="1340768"/>
            <a:ext cx="4827411" cy="355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tr-TR" dirty="0"/>
              <a:t>Poligon </a:t>
            </a:r>
            <a:r>
              <a:rPr lang="tr-TR" altLang="tr-TR" dirty="0" err="1"/>
              <a:t>Pikselleştirme</a:t>
            </a:r>
            <a:endParaRPr lang="en-US" altLang="tr-TR" dirty="0"/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560"/>
            <a:ext cx="8229600" cy="4937760"/>
          </a:xfrm>
        </p:spPr>
        <p:txBody>
          <a:bodyPr/>
          <a:lstStyle/>
          <a:p>
            <a:pPr>
              <a:defRPr/>
            </a:pPr>
            <a:r>
              <a:rPr lang="tr-TR" dirty="0"/>
              <a:t>İç</a:t>
            </a:r>
            <a:r>
              <a:rPr lang="en-US" dirty="0"/>
              <a:t>-</a:t>
            </a:r>
            <a:r>
              <a:rPr lang="tr-TR" dirty="0"/>
              <a:t>Dış</a:t>
            </a:r>
            <a:r>
              <a:rPr lang="en-US" dirty="0"/>
              <a:t> </a:t>
            </a:r>
            <a:r>
              <a:rPr lang="tr-TR" dirty="0"/>
              <a:t>Noktalar</a:t>
            </a:r>
            <a:br>
              <a:rPr lang="tr-TR" dirty="0"/>
            </a:br>
            <a:r>
              <a:rPr lang="tr-TR" sz="2700" i="0" dirty="0">
                <a:solidFill>
                  <a:schemeClr val="tx2"/>
                </a:solidFill>
                <a:effectLst/>
              </a:rPr>
              <a:t>Nokta a, c : +1</a:t>
            </a:r>
            <a:br>
              <a:rPr lang="tr-TR" sz="2700" i="0" dirty="0">
                <a:solidFill>
                  <a:schemeClr val="tx2"/>
                </a:solidFill>
                <a:effectLst/>
              </a:rPr>
            </a:br>
            <a:r>
              <a:rPr lang="tr-TR" sz="2700" i="0" dirty="0">
                <a:solidFill>
                  <a:schemeClr val="tx2"/>
                </a:solidFill>
                <a:effectLst/>
              </a:rPr>
              <a:t>Nokta b, d : -1</a:t>
            </a:r>
            <a:br>
              <a:rPr lang="tr-TR" sz="2700" i="0" dirty="0">
                <a:solidFill>
                  <a:schemeClr val="tx2"/>
                </a:solidFill>
                <a:effectLst/>
              </a:rPr>
            </a:br>
            <a:r>
              <a:rPr lang="tr-TR" sz="2700" i="0" dirty="0">
                <a:solidFill>
                  <a:schemeClr val="tx2"/>
                </a:solidFill>
                <a:effectLst/>
              </a:rPr>
              <a:t>sıfırsa doldur</a:t>
            </a:r>
          </a:p>
          <a:p>
            <a:pPr>
              <a:defRPr/>
            </a:pPr>
            <a:endParaRPr lang="tr-TR" dirty="0"/>
          </a:p>
          <a:p>
            <a:pPr>
              <a:defRPr/>
            </a:pPr>
            <a:r>
              <a:rPr lang="tr-TR" dirty="0"/>
              <a:t>E için ne olur?</a:t>
            </a:r>
          </a:p>
          <a:p>
            <a:pPr lvl="1">
              <a:defRPr/>
            </a:pPr>
            <a:r>
              <a:rPr lang="tr-TR" dirty="0"/>
              <a:t>Değişiklik olmaz.</a:t>
            </a:r>
          </a:p>
          <a:p>
            <a:pPr>
              <a:buFontTx/>
              <a:buNone/>
              <a:defRPr/>
            </a:pPr>
            <a:endParaRPr lang="tr-TR" dirty="0"/>
          </a:p>
          <a:p>
            <a:pPr>
              <a:defRPr/>
            </a:pPr>
            <a:r>
              <a:rPr lang="tr-TR" dirty="0"/>
              <a:t>A ve C için ne yapsak? </a:t>
            </a:r>
            <a:endParaRPr lang="en-US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007533" y="5589240"/>
            <a:ext cx="1981200" cy="963960"/>
            <a:chOff x="714" y="3456"/>
            <a:chExt cx="1404" cy="672"/>
          </a:xfrm>
        </p:grpSpPr>
        <p:sp>
          <p:nvSpPr>
            <p:cNvPr id="65543" name="Line 7"/>
            <p:cNvSpPr>
              <a:spLocks noChangeShapeType="1"/>
            </p:cNvSpPr>
            <p:nvPr/>
          </p:nvSpPr>
          <p:spPr bwMode="auto">
            <a:xfrm>
              <a:off x="840" y="3984"/>
              <a:ext cx="384" cy="144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5544" name="Oval 8"/>
            <p:cNvSpPr>
              <a:spLocks noChangeArrowheads="1"/>
            </p:cNvSpPr>
            <p:nvPr/>
          </p:nvSpPr>
          <p:spPr bwMode="auto">
            <a:xfrm>
              <a:off x="714" y="3858"/>
              <a:ext cx="240" cy="24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5545" name="Line 9"/>
            <p:cNvSpPr>
              <a:spLocks noChangeShapeType="1"/>
            </p:cNvSpPr>
            <p:nvPr/>
          </p:nvSpPr>
          <p:spPr bwMode="auto">
            <a:xfrm flipH="1">
              <a:off x="840" y="3696"/>
              <a:ext cx="0" cy="288"/>
            </a:xfrm>
            <a:prstGeom prst="line">
              <a:avLst/>
            </a:prstGeom>
            <a:noFill/>
            <a:ln w="508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5546" name="Line 10"/>
            <p:cNvSpPr>
              <a:spLocks noChangeShapeType="1"/>
            </p:cNvSpPr>
            <p:nvPr/>
          </p:nvSpPr>
          <p:spPr bwMode="auto">
            <a:xfrm>
              <a:off x="1734" y="3984"/>
              <a:ext cx="384" cy="144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5547" name="Oval 11"/>
            <p:cNvSpPr>
              <a:spLocks noChangeArrowheads="1"/>
            </p:cNvSpPr>
            <p:nvPr/>
          </p:nvSpPr>
          <p:spPr bwMode="auto">
            <a:xfrm>
              <a:off x="1608" y="3858"/>
              <a:ext cx="240" cy="24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5548" name="Oval 12"/>
            <p:cNvSpPr>
              <a:spLocks noChangeArrowheads="1"/>
            </p:cNvSpPr>
            <p:nvPr/>
          </p:nvSpPr>
          <p:spPr bwMode="auto">
            <a:xfrm>
              <a:off x="1608" y="3618"/>
              <a:ext cx="240" cy="24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5549" name="Line 13"/>
            <p:cNvSpPr>
              <a:spLocks noChangeShapeType="1"/>
            </p:cNvSpPr>
            <p:nvPr/>
          </p:nvSpPr>
          <p:spPr bwMode="auto">
            <a:xfrm flipH="1">
              <a:off x="1734" y="3456"/>
              <a:ext cx="0" cy="288"/>
            </a:xfrm>
            <a:prstGeom prst="line">
              <a:avLst/>
            </a:prstGeom>
            <a:noFill/>
            <a:ln w="50800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5550" name="Line 14"/>
            <p:cNvSpPr>
              <a:spLocks noChangeShapeType="1"/>
            </p:cNvSpPr>
            <p:nvPr/>
          </p:nvSpPr>
          <p:spPr bwMode="auto">
            <a:xfrm>
              <a:off x="1176" y="3936"/>
              <a:ext cx="33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</p:spTree>
    <p:extLst>
      <p:ext uri="{BB962C8B-B14F-4D97-AF65-F5344CB8AC3E}">
        <p14:creationId xmlns:p14="http://schemas.microsoft.com/office/powerpoint/2010/main" val="3273663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ko-KR" dirty="0"/>
              <a:t>Taşma (</a:t>
            </a:r>
            <a:r>
              <a:rPr lang="tr-TR" altLang="ko-KR" dirty="0" err="1"/>
              <a:t>Flood</a:t>
            </a:r>
            <a:r>
              <a:rPr lang="en-US" altLang="ko-KR" dirty="0">
                <a:ea typeface="굴림" charset="-127"/>
              </a:rPr>
              <a:t>-Fill</a:t>
            </a:r>
            <a:r>
              <a:rPr lang="tr-TR" altLang="ko-KR" dirty="0">
                <a:ea typeface="굴림" charset="-127"/>
              </a:rPr>
              <a:t>)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>
                <a:ea typeface="굴림" charset="-127"/>
              </a:rPr>
              <a:t>Algoritması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12900"/>
            <a:ext cx="8566856" cy="2008188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altLang="ko-KR" dirty="0"/>
              <a:t>Sınırlara dek doldurma rengiyle doldurur.</a:t>
            </a:r>
            <a:endParaRPr lang="en-US" altLang="ko-KR" dirty="0">
              <a:ea typeface="굴림" charset="-127"/>
            </a:endParaRPr>
          </a:p>
          <a:p>
            <a:pPr lvl="1">
              <a:lnSpc>
                <a:spcPct val="90000"/>
              </a:lnSpc>
              <a:defRPr/>
            </a:pPr>
            <a:r>
              <a:rPr lang="tr-TR" altLang="ko-KR" dirty="0"/>
              <a:t>Bir</a:t>
            </a:r>
            <a:r>
              <a:rPr lang="en-US" altLang="ko-KR" dirty="0">
                <a:ea typeface="굴림" charset="-127"/>
              </a:rPr>
              <a:t> (</a:t>
            </a:r>
            <a:r>
              <a:rPr lang="en-US" altLang="ko-KR" i="1" dirty="0">
                <a:ea typeface="굴림" charset="-127"/>
              </a:rPr>
              <a:t>x</a:t>
            </a:r>
            <a:r>
              <a:rPr lang="en-US" altLang="ko-KR" dirty="0">
                <a:ea typeface="굴림" charset="-127"/>
              </a:rPr>
              <a:t>, </a:t>
            </a:r>
            <a:r>
              <a:rPr lang="en-US" altLang="ko-KR" i="1" dirty="0">
                <a:ea typeface="굴림" charset="-127"/>
              </a:rPr>
              <a:t>y</a:t>
            </a:r>
            <a:r>
              <a:rPr lang="en-US" altLang="ko-KR" dirty="0">
                <a:ea typeface="굴림" charset="-127"/>
              </a:rPr>
              <a:t>)</a:t>
            </a:r>
            <a:r>
              <a:rPr lang="tr-TR" altLang="ko-KR" dirty="0">
                <a:ea typeface="굴림" charset="-127"/>
              </a:rPr>
              <a:t> iç noktası belirlenir.</a:t>
            </a:r>
            <a:endParaRPr lang="en-US" altLang="ko-KR" dirty="0">
              <a:ea typeface="굴림" charset="-127"/>
            </a:endParaRPr>
          </a:p>
          <a:p>
            <a:pPr lvl="1">
              <a:lnSpc>
                <a:spcPct val="90000"/>
              </a:lnSpc>
              <a:defRPr/>
            </a:pPr>
            <a:r>
              <a:rPr lang="tr-TR" altLang="ko-KR" dirty="0"/>
              <a:t>Bir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>
                <a:ea typeface="굴림" charset="-127"/>
              </a:rPr>
              <a:t>doldurma rengi kullanılır.</a:t>
            </a:r>
          </a:p>
          <a:p>
            <a:pPr lvl="1">
              <a:lnSpc>
                <a:spcPct val="90000"/>
              </a:lnSpc>
              <a:defRPr/>
            </a:pPr>
            <a:r>
              <a:rPr lang="tr-TR" altLang="ko-KR" dirty="0"/>
              <a:t>Ç</a:t>
            </a:r>
            <a:r>
              <a:rPr lang="tr-TR" altLang="ko-KR" dirty="0">
                <a:ea typeface="굴림" charset="-127"/>
              </a:rPr>
              <a:t>erçeve rengi zeminden farklı olmalıdır.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66564" name="Freeform 4"/>
          <p:cNvSpPr>
            <a:spLocks/>
          </p:cNvSpPr>
          <p:nvPr/>
        </p:nvSpPr>
        <p:spPr bwMode="auto">
          <a:xfrm>
            <a:off x="990600" y="4267200"/>
            <a:ext cx="2438400" cy="1981200"/>
          </a:xfrm>
          <a:custGeom>
            <a:avLst/>
            <a:gdLst>
              <a:gd name="T0" fmla="*/ 2147483647 w 1536"/>
              <a:gd name="T1" fmla="*/ 0 h 1248"/>
              <a:gd name="T2" fmla="*/ 0 w 1536"/>
              <a:gd name="T3" fmla="*/ 2147483647 h 1248"/>
              <a:gd name="T4" fmla="*/ 2147483647 w 1536"/>
              <a:gd name="T5" fmla="*/ 2147483647 h 1248"/>
              <a:gd name="T6" fmla="*/ 2147483647 w 1536"/>
              <a:gd name="T7" fmla="*/ 2147483647 h 1248"/>
              <a:gd name="T8" fmla="*/ 2147483647 w 1536"/>
              <a:gd name="T9" fmla="*/ 2147483647 h 1248"/>
              <a:gd name="T10" fmla="*/ 2147483647 w 1536"/>
              <a:gd name="T11" fmla="*/ 2147483647 h 1248"/>
              <a:gd name="T12" fmla="*/ 2147483647 w 1536"/>
              <a:gd name="T13" fmla="*/ 2147483647 h 1248"/>
              <a:gd name="T14" fmla="*/ 2147483647 w 1536"/>
              <a:gd name="T15" fmla="*/ 2147483647 h 1248"/>
              <a:gd name="T16" fmla="*/ 2147483647 w 1536"/>
              <a:gd name="T17" fmla="*/ 0 h 1248"/>
              <a:gd name="T18" fmla="*/ 2147483647 w 1536"/>
              <a:gd name="T19" fmla="*/ 2147483647 h 1248"/>
              <a:gd name="T20" fmla="*/ 2147483647 w 1536"/>
              <a:gd name="T21" fmla="*/ 0 h 12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6"/>
              <a:gd name="T34" fmla="*/ 0 h 1248"/>
              <a:gd name="T35" fmla="*/ 1536 w 1536"/>
              <a:gd name="T36" fmla="*/ 1248 h 124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6" h="1248">
                <a:moveTo>
                  <a:pt x="240" y="0"/>
                </a:moveTo>
                <a:lnTo>
                  <a:pt x="0" y="288"/>
                </a:lnTo>
                <a:lnTo>
                  <a:pt x="48" y="672"/>
                </a:lnTo>
                <a:lnTo>
                  <a:pt x="480" y="672"/>
                </a:lnTo>
                <a:lnTo>
                  <a:pt x="336" y="1104"/>
                </a:lnTo>
                <a:lnTo>
                  <a:pt x="816" y="1248"/>
                </a:lnTo>
                <a:lnTo>
                  <a:pt x="1008" y="480"/>
                </a:lnTo>
                <a:lnTo>
                  <a:pt x="1488" y="672"/>
                </a:lnTo>
                <a:lnTo>
                  <a:pt x="1536" y="0"/>
                </a:lnTo>
                <a:lnTo>
                  <a:pt x="624" y="240"/>
                </a:lnTo>
                <a:lnTo>
                  <a:pt x="240" y="0"/>
                </a:lnTo>
                <a:close/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265221" name="Freeform 5"/>
          <p:cNvSpPr>
            <a:spLocks/>
          </p:cNvSpPr>
          <p:nvPr/>
        </p:nvSpPr>
        <p:spPr bwMode="auto">
          <a:xfrm>
            <a:off x="5715000" y="4267200"/>
            <a:ext cx="2438400" cy="1981200"/>
          </a:xfrm>
          <a:custGeom>
            <a:avLst/>
            <a:gdLst>
              <a:gd name="T0" fmla="*/ 2147483647 w 1536"/>
              <a:gd name="T1" fmla="*/ 0 h 1248"/>
              <a:gd name="T2" fmla="*/ 0 w 1536"/>
              <a:gd name="T3" fmla="*/ 2147483647 h 1248"/>
              <a:gd name="T4" fmla="*/ 2147483647 w 1536"/>
              <a:gd name="T5" fmla="*/ 2147483647 h 1248"/>
              <a:gd name="T6" fmla="*/ 2147483647 w 1536"/>
              <a:gd name="T7" fmla="*/ 2147483647 h 1248"/>
              <a:gd name="T8" fmla="*/ 2147483647 w 1536"/>
              <a:gd name="T9" fmla="*/ 2147483647 h 1248"/>
              <a:gd name="T10" fmla="*/ 2147483647 w 1536"/>
              <a:gd name="T11" fmla="*/ 2147483647 h 1248"/>
              <a:gd name="T12" fmla="*/ 2147483647 w 1536"/>
              <a:gd name="T13" fmla="*/ 2147483647 h 1248"/>
              <a:gd name="T14" fmla="*/ 2147483647 w 1536"/>
              <a:gd name="T15" fmla="*/ 2147483647 h 1248"/>
              <a:gd name="T16" fmla="*/ 2147483647 w 1536"/>
              <a:gd name="T17" fmla="*/ 0 h 1248"/>
              <a:gd name="T18" fmla="*/ 2147483647 w 1536"/>
              <a:gd name="T19" fmla="*/ 2147483647 h 1248"/>
              <a:gd name="T20" fmla="*/ 2147483647 w 1536"/>
              <a:gd name="T21" fmla="*/ 0 h 12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6"/>
              <a:gd name="T34" fmla="*/ 0 h 1248"/>
              <a:gd name="T35" fmla="*/ 1536 w 1536"/>
              <a:gd name="T36" fmla="*/ 1248 h 124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6" h="1248">
                <a:moveTo>
                  <a:pt x="240" y="0"/>
                </a:moveTo>
                <a:lnTo>
                  <a:pt x="0" y="288"/>
                </a:lnTo>
                <a:lnTo>
                  <a:pt x="48" y="672"/>
                </a:lnTo>
                <a:lnTo>
                  <a:pt x="480" y="672"/>
                </a:lnTo>
                <a:lnTo>
                  <a:pt x="336" y="1104"/>
                </a:lnTo>
                <a:lnTo>
                  <a:pt x="816" y="1248"/>
                </a:lnTo>
                <a:lnTo>
                  <a:pt x="1008" y="480"/>
                </a:lnTo>
                <a:lnTo>
                  <a:pt x="1488" y="672"/>
                </a:lnTo>
                <a:lnTo>
                  <a:pt x="1536" y="0"/>
                </a:lnTo>
                <a:lnTo>
                  <a:pt x="624" y="240"/>
                </a:lnTo>
                <a:lnTo>
                  <a:pt x="240" y="0"/>
                </a:lnTo>
                <a:close/>
              </a:path>
            </a:pathLst>
          </a:custGeom>
          <a:solidFill>
            <a:srgbClr val="FFC000"/>
          </a:solidFill>
          <a:ln w="38100">
            <a:solidFill>
              <a:schemeClr val="hlink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1314456" y="3848834"/>
            <a:ext cx="136608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tr-TR" altLang="ko-KR" sz="2000" dirty="0">
                <a:latin typeface="Arial" charset="0"/>
                <a:ea typeface="굴림" charset="-127"/>
              </a:rPr>
              <a:t>Sınır rengi</a:t>
            </a:r>
            <a:endParaRPr kumimoji="1" lang="en-US" altLang="ko-KR" sz="2000" dirty="0">
              <a:latin typeface="Arial" charset="0"/>
              <a:ea typeface="굴림" charset="-127"/>
            </a:endParaRPr>
          </a:p>
        </p:txBody>
      </p:sp>
      <p:sp>
        <p:nvSpPr>
          <p:cNvPr id="66567" name="Oval 7"/>
          <p:cNvSpPr>
            <a:spLocks noChangeArrowheads="1"/>
          </p:cNvSpPr>
          <p:nvPr/>
        </p:nvSpPr>
        <p:spPr bwMode="auto">
          <a:xfrm>
            <a:off x="2112434" y="4976813"/>
            <a:ext cx="74788" cy="74612"/>
          </a:xfrm>
          <a:prstGeom prst="ellipse">
            <a:avLst/>
          </a:prstGeom>
          <a:solidFill>
            <a:srgbClr val="FF66CC"/>
          </a:solidFill>
          <a:ln w="9525">
            <a:solidFill>
              <a:srgbClr val="FF66CC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66568" name="Text Box 8"/>
          <p:cNvSpPr txBox="1">
            <a:spLocks noChangeArrowheads="1"/>
          </p:cNvSpPr>
          <p:nvPr/>
        </p:nvSpPr>
        <p:spPr bwMode="auto">
          <a:xfrm>
            <a:off x="2472267" y="5683251"/>
            <a:ext cx="1648208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tr-TR" altLang="ko-KR" sz="2000" dirty="0">
                <a:latin typeface="Arial" charset="0"/>
                <a:ea typeface="굴림" charset="-127"/>
              </a:rPr>
              <a:t>İç nokta</a:t>
            </a:r>
            <a:r>
              <a:rPr kumimoji="1" lang="en-US" altLang="ko-KR" sz="2000" dirty="0">
                <a:latin typeface="Arial" charset="0"/>
                <a:ea typeface="굴림" charset="-127"/>
              </a:rPr>
              <a:t>(</a:t>
            </a:r>
            <a:r>
              <a:rPr kumimoji="1" lang="en-US" altLang="ko-KR" sz="2000" i="1" dirty="0">
                <a:latin typeface="Arial" charset="0"/>
                <a:ea typeface="굴림" charset="-127"/>
              </a:rPr>
              <a:t>x</a:t>
            </a:r>
            <a:r>
              <a:rPr kumimoji="1" lang="en-US" altLang="ko-KR" sz="2000" dirty="0">
                <a:latin typeface="Arial" charset="0"/>
                <a:ea typeface="굴림" charset="-127"/>
              </a:rPr>
              <a:t>, </a:t>
            </a:r>
            <a:r>
              <a:rPr kumimoji="1" lang="en-US" altLang="ko-KR" sz="2000" i="1" dirty="0">
                <a:latin typeface="Arial" charset="0"/>
                <a:ea typeface="굴림" charset="-127"/>
              </a:rPr>
              <a:t>y</a:t>
            </a:r>
            <a:r>
              <a:rPr kumimoji="1" lang="en-US" altLang="ko-KR" sz="2000" dirty="0">
                <a:latin typeface="Arial" charset="0"/>
                <a:ea typeface="굴림" charset="-127"/>
              </a:rPr>
              <a:t>)</a:t>
            </a:r>
          </a:p>
        </p:txBody>
      </p:sp>
      <p:sp>
        <p:nvSpPr>
          <p:cNvPr id="66569" name="Text Box 9"/>
          <p:cNvSpPr txBox="1">
            <a:spLocks noChangeArrowheads="1"/>
          </p:cNvSpPr>
          <p:nvPr/>
        </p:nvSpPr>
        <p:spPr bwMode="auto">
          <a:xfrm>
            <a:off x="5982857" y="3781426"/>
            <a:ext cx="19383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latinLnBrk="1" hangingPunct="1"/>
            <a:r>
              <a:rPr kumimoji="1" lang="tr-TR" altLang="ko-KR" sz="2000" dirty="0">
                <a:latin typeface="Arial" charset="0"/>
                <a:ea typeface="굴림" charset="-127"/>
              </a:rPr>
              <a:t>Doldurma rengi</a:t>
            </a:r>
            <a:endParaRPr kumimoji="1" lang="en-US" altLang="ko-KR" sz="2000" dirty="0">
              <a:latin typeface="Arial" charset="0"/>
              <a:ea typeface="굴림" charset="-127"/>
            </a:endParaRPr>
          </a:p>
        </p:txBody>
      </p:sp>
      <p:sp>
        <p:nvSpPr>
          <p:cNvPr id="66570" name="AutoShape 10"/>
          <p:cNvSpPr>
            <a:spLocks noChangeArrowheads="1"/>
          </p:cNvSpPr>
          <p:nvPr/>
        </p:nvSpPr>
        <p:spPr bwMode="auto">
          <a:xfrm>
            <a:off x="4114800" y="4724400"/>
            <a:ext cx="914400" cy="533400"/>
          </a:xfrm>
          <a:prstGeom prst="rightArrow">
            <a:avLst>
              <a:gd name="adj1" fmla="val 50000"/>
              <a:gd name="adj2" fmla="val 48214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8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tr-TR" altLang="tr-TR"/>
          </a:p>
        </p:txBody>
      </p:sp>
      <p:sp>
        <p:nvSpPr>
          <p:cNvPr id="66571" name="Freeform 11"/>
          <p:cNvSpPr>
            <a:spLocks/>
          </p:cNvSpPr>
          <p:nvPr/>
        </p:nvSpPr>
        <p:spPr bwMode="auto">
          <a:xfrm>
            <a:off x="1979790" y="5013326"/>
            <a:ext cx="505178" cy="936625"/>
          </a:xfrm>
          <a:custGeom>
            <a:avLst/>
            <a:gdLst>
              <a:gd name="T0" fmla="*/ 2147483647 w 408"/>
              <a:gd name="T1" fmla="*/ 2147483647 h 454"/>
              <a:gd name="T2" fmla="*/ 2147483647 w 408"/>
              <a:gd name="T3" fmla="*/ 2147483647 h 454"/>
              <a:gd name="T4" fmla="*/ 2147483647 w 408"/>
              <a:gd name="T5" fmla="*/ 0 h 454"/>
              <a:gd name="T6" fmla="*/ 0 60000 65536"/>
              <a:gd name="T7" fmla="*/ 0 60000 65536"/>
              <a:gd name="T8" fmla="*/ 0 60000 65536"/>
              <a:gd name="T9" fmla="*/ 0 w 408"/>
              <a:gd name="T10" fmla="*/ 0 h 454"/>
              <a:gd name="T11" fmla="*/ 408 w 408"/>
              <a:gd name="T12" fmla="*/ 454 h 45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408" h="454">
                <a:moveTo>
                  <a:pt x="408" y="454"/>
                </a:moveTo>
                <a:cubicBezTo>
                  <a:pt x="249" y="446"/>
                  <a:pt x="90" y="439"/>
                  <a:pt x="45" y="363"/>
                </a:cubicBezTo>
                <a:cubicBezTo>
                  <a:pt x="0" y="287"/>
                  <a:pt x="68" y="143"/>
                  <a:pt x="136" y="0"/>
                </a:cubicBezTo>
              </a:path>
            </a:pathLst>
          </a:custGeom>
          <a:noFill/>
          <a:ln w="25400">
            <a:solidFill>
              <a:schemeClr val="tx2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2" name="Line 12"/>
          <p:cNvSpPr>
            <a:spLocks noChangeShapeType="1"/>
          </p:cNvSpPr>
          <p:nvPr/>
        </p:nvSpPr>
        <p:spPr bwMode="auto">
          <a:xfrm>
            <a:off x="1998134" y="4267200"/>
            <a:ext cx="270933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3" name="Line 13"/>
          <p:cNvSpPr>
            <a:spLocks noChangeShapeType="1"/>
          </p:cNvSpPr>
          <p:nvPr/>
        </p:nvSpPr>
        <p:spPr bwMode="auto">
          <a:xfrm flipH="1">
            <a:off x="6942667" y="4191000"/>
            <a:ext cx="0" cy="990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/>
          </a:p>
        </p:txBody>
      </p:sp>
      <p:sp>
        <p:nvSpPr>
          <p:cNvPr id="66574" name="Freeform 14"/>
          <p:cNvSpPr>
            <a:spLocks/>
          </p:cNvSpPr>
          <p:nvPr/>
        </p:nvSpPr>
        <p:spPr bwMode="auto">
          <a:xfrm>
            <a:off x="5723467" y="4267200"/>
            <a:ext cx="2438400" cy="1981200"/>
          </a:xfrm>
          <a:custGeom>
            <a:avLst/>
            <a:gdLst>
              <a:gd name="T0" fmla="*/ 2147483647 w 1536"/>
              <a:gd name="T1" fmla="*/ 0 h 1248"/>
              <a:gd name="T2" fmla="*/ 0 w 1536"/>
              <a:gd name="T3" fmla="*/ 2147483647 h 1248"/>
              <a:gd name="T4" fmla="*/ 2147483647 w 1536"/>
              <a:gd name="T5" fmla="*/ 2147483647 h 1248"/>
              <a:gd name="T6" fmla="*/ 2147483647 w 1536"/>
              <a:gd name="T7" fmla="*/ 2147483647 h 1248"/>
              <a:gd name="T8" fmla="*/ 2147483647 w 1536"/>
              <a:gd name="T9" fmla="*/ 2147483647 h 1248"/>
              <a:gd name="T10" fmla="*/ 2147483647 w 1536"/>
              <a:gd name="T11" fmla="*/ 2147483647 h 1248"/>
              <a:gd name="T12" fmla="*/ 2147483647 w 1536"/>
              <a:gd name="T13" fmla="*/ 2147483647 h 1248"/>
              <a:gd name="T14" fmla="*/ 2147483647 w 1536"/>
              <a:gd name="T15" fmla="*/ 2147483647 h 1248"/>
              <a:gd name="T16" fmla="*/ 2147483647 w 1536"/>
              <a:gd name="T17" fmla="*/ 0 h 1248"/>
              <a:gd name="T18" fmla="*/ 2147483647 w 1536"/>
              <a:gd name="T19" fmla="*/ 2147483647 h 1248"/>
              <a:gd name="T20" fmla="*/ 2147483647 w 1536"/>
              <a:gd name="T21" fmla="*/ 0 h 124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536"/>
              <a:gd name="T34" fmla="*/ 0 h 1248"/>
              <a:gd name="T35" fmla="*/ 1536 w 1536"/>
              <a:gd name="T36" fmla="*/ 1248 h 124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536" h="1248">
                <a:moveTo>
                  <a:pt x="240" y="0"/>
                </a:moveTo>
                <a:lnTo>
                  <a:pt x="0" y="288"/>
                </a:lnTo>
                <a:lnTo>
                  <a:pt x="48" y="672"/>
                </a:lnTo>
                <a:lnTo>
                  <a:pt x="480" y="672"/>
                </a:lnTo>
                <a:lnTo>
                  <a:pt x="336" y="1104"/>
                </a:lnTo>
                <a:lnTo>
                  <a:pt x="816" y="1248"/>
                </a:lnTo>
                <a:lnTo>
                  <a:pt x="1008" y="480"/>
                </a:lnTo>
                <a:lnTo>
                  <a:pt x="1488" y="672"/>
                </a:lnTo>
                <a:lnTo>
                  <a:pt x="1536" y="0"/>
                </a:lnTo>
                <a:lnTo>
                  <a:pt x="624" y="240"/>
                </a:lnTo>
                <a:lnTo>
                  <a:pt x="240" y="0"/>
                </a:lnTo>
                <a:close/>
              </a:path>
            </a:pathLst>
          </a:custGeom>
          <a:noFill/>
          <a:ln w="3810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938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2000"/>
                                        <p:tgtEl>
                                          <p:spTgt spid="265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522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en-US" altLang="ko-KR" dirty="0">
                <a:ea typeface="굴림" charset="-127"/>
              </a:rPr>
              <a:t>4-</a:t>
            </a:r>
            <a:r>
              <a:rPr lang="tr-TR" altLang="ko-KR" dirty="0">
                <a:ea typeface="굴림" charset="-127"/>
              </a:rPr>
              <a:t>Bağlantı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>
                <a:ea typeface="굴림" charset="-127"/>
              </a:rPr>
              <a:t>ve</a:t>
            </a:r>
            <a:r>
              <a:rPr lang="en-US" altLang="ko-KR" dirty="0">
                <a:ea typeface="굴림" charset="-127"/>
              </a:rPr>
              <a:t> 8-</a:t>
            </a:r>
            <a:r>
              <a:rPr lang="tr-TR" altLang="ko-KR" dirty="0">
                <a:ea typeface="굴림" charset="-127"/>
              </a:rPr>
              <a:t>Bağlantı Karşılaştırma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03648" y="3810000"/>
            <a:ext cx="2664178" cy="465138"/>
          </a:xfrm>
        </p:spPr>
        <p:txBody>
          <a:bodyPr>
            <a:noAutofit/>
          </a:bodyPr>
          <a:lstStyle/>
          <a:p>
            <a:pPr marL="0" indent="0" algn="ctr">
              <a:buFontTx/>
              <a:buNone/>
              <a:defRPr/>
            </a:pPr>
            <a:r>
              <a:rPr lang="en-US" altLang="ko-KR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4-</a:t>
            </a:r>
            <a:r>
              <a:rPr lang="tr-TR" altLang="ko-KR" sz="240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Bağlantılı</a:t>
            </a:r>
            <a:endParaRPr lang="en-US" altLang="ko-KR" sz="240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662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081482" y="3802064"/>
            <a:ext cx="2456744" cy="465137"/>
          </a:xfrm>
        </p:spPr>
        <p:txBody>
          <a:bodyPr>
            <a:noAutofit/>
          </a:bodyPr>
          <a:lstStyle/>
          <a:p>
            <a:pPr marL="0" indent="0" algn="ctr">
              <a:buFontTx/>
              <a:buNone/>
              <a:defRPr/>
            </a:pPr>
            <a:r>
              <a:rPr lang="en-US" altLang="ko-KR" sz="2400" b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8-</a:t>
            </a:r>
            <a:r>
              <a:rPr lang="tr-TR" altLang="ko-KR" sz="2400" b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Bağlantılı</a:t>
            </a:r>
            <a:endParaRPr lang="en-US" altLang="ko-KR" sz="2400" b="0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pSp>
        <p:nvGrpSpPr>
          <p:cNvPr id="67589" name="Group 5"/>
          <p:cNvGrpSpPr>
            <a:grpSpLocks/>
          </p:cNvGrpSpPr>
          <p:nvPr/>
        </p:nvGrpSpPr>
        <p:grpSpPr bwMode="auto">
          <a:xfrm>
            <a:off x="6299200" y="4419600"/>
            <a:ext cx="2133600" cy="1868488"/>
            <a:chOff x="2954" y="1440"/>
            <a:chExt cx="1724" cy="1510"/>
          </a:xfrm>
        </p:grpSpPr>
        <p:sp>
          <p:nvSpPr>
            <p:cNvPr id="67727" name="Oval 6"/>
            <p:cNvSpPr>
              <a:spLocks noChangeArrowheads="1"/>
            </p:cNvSpPr>
            <p:nvPr/>
          </p:nvSpPr>
          <p:spPr bwMode="auto">
            <a:xfrm>
              <a:off x="3168" y="1440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28" name="Oval 7"/>
            <p:cNvSpPr>
              <a:spLocks noChangeArrowheads="1"/>
            </p:cNvSpPr>
            <p:nvPr/>
          </p:nvSpPr>
          <p:spPr bwMode="auto">
            <a:xfrm>
              <a:off x="3386" y="1440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29" name="Oval 8"/>
            <p:cNvSpPr>
              <a:spLocks noChangeArrowheads="1"/>
            </p:cNvSpPr>
            <p:nvPr/>
          </p:nvSpPr>
          <p:spPr bwMode="auto">
            <a:xfrm>
              <a:off x="2954" y="1440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30" name="Oval 9"/>
            <p:cNvSpPr>
              <a:spLocks noChangeArrowheads="1"/>
            </p:cNvSpPr>
            <p:nvPr/>
          </p:nvSpPr>
          <p:spPr bwMode="auto">
            <a:xfrm>
              <a:off x="3168" y="1658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31" name="Oval 10"/>
            <p:cNvSpPr>
              <a:spLocks noChangeArrowheads="1"/>
            </p:cNvSpPr>
            <p:nvPr/>
          </p:nvSpPr>
          <p:spPr bwMode="auto">
            <a:xfrm>
              <a:off x="3386" y="1658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32" name="Oval 11"/>
            <p:cNvSpPr>
              <a:spLocks noChangeArrowheads="1"/>
            </p:cNvSpPr>
            <p:nvPr/>
          </p:nvSpPr>
          <p:spPr bwMode="auto">
            <a:xfrm>
              <a:off x="2954" y="1658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33" name="Oval 12"/>
            <p:cNvSpPr>
              <a:spLocks noChangeArrowheads="1"/>
            </p:cNvSpPr>
            <p:nvPr/>
          </p:nvSpPr>
          <p:spPr bwMode="auto">
            <a:xfrm>
              <a:off x="3168" y="187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34" name="Oval 13"/>
            <p:cNvSpPr>
              <a:spLocks noChangeArrowheads="1"/>
            </p:cNvSpPr>
            <p:nvPr/>
          </p:nvSpPr>
          <p:spPr bwMode="auto">
            <a:xfrm>
              <a:off x="3386" y="187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35" name="Oval 14"/>
            <p:cNvSpPr>
              <a:spLocks noChangeArrowheads="1"/>
            </p:cNvSpPr>
            <p:nvPr/>
          </p:nvSpPr>
          <p:spPr bwMode="auto">
            <a:xfrm>
              <a:off x="2954" y="187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36" name="Oval 15"/>
            <p:cNvSpPr>
              <a:spLocks noChangeArrowheads="1"/>
            </p:cNvSpPr>
            <p:nvPr/>
          </p:nvSpPr>
          <p:spPr bwMode="auto">
            <a:xfrm>
              <a:off x="3818" y="144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37" name="Oval 16"/>
            <p:cNvSpPr>
              <a:spLocks noChangeArrowheads="1"/>
            </p:cNvSpPr>
            <p:nvPr/>
          </p:nvSpPr>
          <p:spPr bwMode="auto">
            <a:xfrm>
              <a:off x="4036" y="144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38" name="Oval 17"/>
            <p:cNvSpPr>
              <a:spLocks noChangeArrowheads="1"/>
            </p:cNvSpPr>
            <p:nvPr/>
          </p:nvSpPr>
          <p:spPr bwMode="auto">
            <a:xfrm>
              <a:off x="3604" y="144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39" name="Oval 18"/>
            <p:cNvSpPr>
              <a:spLocks noChangeArrowheads="1"/>
            </p:cNvSpPr>
            <p:nvPr/>
          </p:nvSpPr>
          <p:spPr bwMode="auto">
            <a:xfrm>
              <a:off x="3818" y="1658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40" name="Oval 19"/>
            <p:cNvSpPr>
              <a:spLocks noChangeArrowheads="1"/>
            </p:cNvSpPr>
            <p:nvPr/>
          </p:nvSpPr>
          <p:spPr bwMode="auto">
            <a:xfrm>
              <a:off x="4036" y="1658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41" name="Oval 20"/>
            <p:cNvSpPr>
              <a:spLocks noChangeArrowheads="1"/>
            </p:cNvSpPr>
            <p:nvPr/>
          </p:nvSpPr>
          <p:spPr bwMode="auto">
            <a:xfrm>
              <a:off x="3604" y="1658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42" name="Oval 21"/>
            <p:cNvSpPr>
              <a:spLocks noChangeArrowheads="1"/>
            </p:cNvSpPr>
            <p:nvPr/>
          </p:nvSpPr>
          <p:spPr bwMode="auto">
            <a:xfrm>
              <a:off x="3818" y="1872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43" name="Oval 22"/>
            <p:cNvSpPr>
              <a:spLocks noChangeArrowheads="1"/>
            </p:cNvSpPr>
            <p:nvPr/>
          </p:nvSpPr>
          <p:spPr bwMode="auto">
            <a:xfrm>
              <a:off x="4036" y="1872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44" name="Oval 23"/>
            <p:cNvSpPr>
              <a:spLocks noChangeArrowheads="1"/>
            </p:cNvSpPr>
            <p:nvPr/>
          </p:nvSpPr>
          <p:spPr bwMode="auto">
            <a:xfrm>
              <a:off x="3604" y="1872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45" name="Oval 24"/>
            <p:cNvSpPr>
              <a:spLocks noChangeArrowheads="1"/>
            </p:cNvSpPr>
            <p:nvPr/>
          </p:nvSpPr>
          <p:spPr bwMode="auto">
            <a:xfrm>
              <a:off x="4464" y="144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46" name="Oval 25"/>
            <p:cNvSpPr>
              <a:spLocks noChangeArrowheads="1"/>
            </p:cNvSpPr>
            <p:nvPr/>
          </p:nvSpPr>
          <p:spPr bwMode="auto">
            <a:xfrm>
              <a:off x="4250" y="144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47" name="Oval 26"/>
            <p:cNvSpPr>
              <a:spLocks noChangeArrowheads="1"/>
            </p:cNvSpPr>
            <p:nvPr/>
          </p:nvSpPr>
          <p:spPr bwMode="auto">
            <a:xfrm>
              <a:off x="4464" y="1658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48" name="Oval 27"/>
            <p:cNvSpPr>
              <a:spLocks noChangeArrowheads="1"/>
            </p:cNvSpPr>
            <p:nvPr/>
          </p:nvSpPr>
          <p:spPr bwMode="auto">
            <a:xfrm>
              <a:off x="4250" y="1658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49" name="Oval 28"/>
            <p:cNvSpPr>
              <a:spLocks noChangeArrowheads="1"/>
            </p:cNvSpPr>
            <p:nvPr/>
          </p:nvSpPr>
          <p:spPr bwMode="auto">
            <a:xfrm>
              <a:off x="4464" y="1872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50" name="Oval 29"/>
            <p:cNvSpPr>
              <a:spLocks noChangeArrowheads="1"/>
            </p:cNvSpPr>
            <p:nvPr/>
          </p:nvSpPr>
          <p:spPr bwMode="auto">
            <a:xfrm>
              <a:off x="4250" y="1872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51" name="Oval 30"/>
            <p:cNvSpPr>
              <a:spLocks noChangeArrowheads="1"/>
            </p:cNvSpPr>
            <p:nvPr/>
          </p:nvSpPr>
          <p:spPr bwMode="auto">
            <a:xfrm>
              <a:off x="3168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52" name="Oval 31"/>
            <p:cNvSpPr>
              <a:spLocks noChangeArrowheads="1"/>
            </p:cNvSpPr>
            <p:nvPr/>
          </p:nvSpPr>
          <p:spPr bwMode="auto">
            <a:xfrm>
              <a:off x="3386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53" name="Oval 32"/>
            <p:cNvSpPr>
              <a:spLocks noChangeArrowheads="1"/>
            </p:cNvSpPr>
            <p:nvPr/>
          </p:nvSpPr>
          <p:spPr bwMode="auto">
            <a:xfrm>
              <a:off x="2954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54" name="Oval 33"/>
            <p:cNvSpPr>
              <a:spLocks noChangeArrowheads="1"/>
            </p:cNvSpPr>
            <p:nvPr/>
          </p:nvSpPr>
          <p:spPr bwMode="auto">
            <a:xfrm>
              <a:off x="3168" y="2308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55" name="Oval 34"/>
            <p:cNvSpPr>
              <a:spLocks noChangeArrowheads="1"/>
            </p:cNvSpPr>
            <p:nvPr/>
          </p:nvSpPr>
          <p:spPr bwMode="auto">
            <a:xfrm>
              <a:off x="3386" y="2308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56" name="Oval 35"/>
            <p:cNvSpPr>
              <a:spLocks noChangeArrowheads="1"/>
            </p:cNvSpPr>
            <p:nvPr/>
          </p:nvSpPr>
          <p:spPr bwMode="auto">
            <a:xfrm>
              <a:off x="2954" y="2308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57" name="Oval 36"/>
            <p:cNvSpPr>
              <a:spLocks noChangeArrowheads="1"/>
            </p:cNvSpPr>
            <p:nvPr/>
          </p:nvSpPr>
          <p:spPr bwMode="auto">
            <a:xfrm>
              <a:off x="3168" y="2522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58" name="Oval 37"/>
            <p:cNvSpPr>
              <a:spLocks noChangeArrowheads="1"/>
            </p:cNvSpPr>
            <p:nvPr/>
          </p:nvSpPr>
          <p:spPr bwMode="auto">
            <a:xfrm>
              <a:off x="3386" y="2522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59" name="Oval 38"/>
            <p:cNvSpPr>
              <a:spLocks noChangeArrowheads="1"/>
            </p:cNvSpPr>
            <p:nvPr/>
          </p:nvSpPr>
          <p:spPr bwMode="auto">
            <a:xfrm>
              <a:off x="2954" y="2522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60" name="Oval 39"/>
            <p:cNvSpPr>
              <a:spLocks noChangeArrowheads="1"/>
            </p:cNvSpPr>
            <p:nvPr/>
          </p:nvSpPr>
          <p:spPr bwMode="auto">
            <a:xfrm>
              <a:off x="3818" y="2090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61" name="Oval 40"/>
            <p:cNvSpPr>
              <a:spLocks noChangeArrowheads="1"/>
            </p:cNvSpPr>
            <p:nvPr/>
          </p:nvSpPr>
          <p:spPr bwMode="auto">
            <a:xfrm>
              <a:off x="4036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62" name="Oval 41"/>
            <p:cNvSpPr>
              <a:spLocks noChangeArrowheads="1"/>
            </p:cNvSpPr>
            <p:nvPr/>
          </p:nvSpPr>
          <p:spPr bwMode="auto">
            <a:xfrm>
              <a:off x="3604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63" name="Oval 42"/>
            <p:cNvSpPr>
              <a:spLocks noChangeArrowheads="1"/>
            </p:cNvSpPr>
            <p:nvPr/>
          </p:nvSpPr>
          <p:spPr bwMode="auto">
            <a:xfrm>
              <a:off x="3818" y="2308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64" name="Oval 43"/>
            <p:cNvSpPr>
              <a:spLocks noChangeArrowheads="1"/>
            </p:cNvSpPr>
            <p:nvPr/>
          </p:nvSpPr>
          <p:spPr bwMode="auto">
            <a:xfrm>
              <a:off x="4036" y="2308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65" name="Oval 44"/>
            <p:cNvSpPr>
              <a:spLocks noChangeArrowheads="1"/>
            </p:cNvSpPr>
            <p:nvPr/>
          </p:nvSpPr>
          <p:spPr bwMode="auto">
            <a:xfrm>
              <a:off x="3604" y="2308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66" name="Oval 45"/>
            <p:cNvSpPr>
              <a:spLocks noChangeArrowheads="1"/>
            </p:cNvSpPr>
            <p:nvPr/>
          </p:nvSpPr>
          <p:spPr bwMode="auto">
            <a:xfrm>
              <a:off x="3818" y="2522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67" name="Oval 46"/>
            <p:cNvSpPr>
              <a:spLocks noChangeArrowheads="1"/>
            </p:cNvSpPr>
            <p:nvPr/>
          </p:nvSpPr>
          <p:spPr bwMode="auto">
            <a:xfrm>
              <a:off x="4036" y="252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68" name="Oval 47"/>
            <p:cNvSpPr>
              <a:spLocks noChangeArrowheads="1"/>
            </p:cNvSpPr>
            <p:nvPr/>
          </p:nvSpPr>
          <p:spPr bwMode="auto">
            <a:xfrm>
              <a:off x="3604" y="2522"/>
              <a:ext cx="214" cy="214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69" name="Oval 48"/>
            <p:cNvSpPr>
              <a:spLocks noChangeArrowheads="1"/>
            </p:cNvSpPr>
            <p:nvPr/>
          </p:nvSpPr>
          <p:spPr bwMode="auto">
            <a:xfrm>
              <a:off x="4464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70" name="Oval 49"/>
            <p:cNvSpPr>
              <a:spLocks noChangeArrowheads="1"/>
            </p:cNvSpPr>
            <p:nvPr/>
          </p:nvSpPr>
          <p:spPr bwMode="auto">
            <a:xfrm>
              <a:off x="4250" y="2090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71" name="Oval 50"/>
            <p:cNvSpPr>
              <a:spLocks noChangeArrowheads="1"/>
            </p:cNvSpPr>
            <p:nvPr/>
          </p:nvSpPr>
          <p:spPr bwMode="auto">
            <a:xfrm>
              <a:off x="4464" y="2308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72" name="Oval 51"/>
            <p:cNvSpPr>
              <a:spLocks noChangeArrowheads="1"/>
            </p:cNvSpPr>
            <p:nvPr/>
          </p:nvSpPr>
          <p:spPr bwMode="auto">
            <a:xfrm>
              <a:off x="4250" y="2308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73" name="Oval 52"/>
            <p:cNvSpPr>
              <a:spLocks noChangeArrowheads="1"/>
            </p:cNvSpPr>
            <p:nvPr/>
          </p:nvSpPr>
          <p:spPr bwMode="auto">
            <a:xfrm>
              <a:off x="4464" y="252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74" name="Oval 53"/>
            <p:cNvSpPr>
              <a:spLocks noChangeArrowheads="1"/>
            </p:cNvSpPr>
            <p:nvPr/>
          </p:nvSpPr>
          <p:spPr bwMode="auto">
            <a:xfrm>
              <a:off x="4250" y="2522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75" name="Oval 54"/>
            <p:cNvSpPr>
              <a:spLocks noChangeArrowheads="1"/>
            </p:cNvSpPr>
            <p:nvPr/>
          </p:nvSpPr>
          <p:spPr bwMode="auto">
            <a:xfrm>
              <a:off x="3168" y="2736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76" name="Oval 55"/>
            <p:cNvSpPr>
              <a:spLocks noChangeArrowheads="1"/>
            </p:cNvSpPr>
            <p:nvPr/>
          </p:nvSpPr>
          <p:spPr bwMode="auto">
            <a:xfrm>
              <a:off x="3386" y="2736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77" name="Oval 56"/>
            <p:cNvSpPr>
              <a:spLocks noChangeArrowheads="1"/>
            </p:cNvSpPr>
            <p:nvPr/>
          </p:nvSpPr>
          <p:spPr bwMode="auto">
            <a:xfrm>
              <a:off x="2954" y="2736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78" name="Oval 57"/>
            <p:cNvSpPr>
              <a:spLocks noChangeArrowheads="1"/>
            </p:cNvSpPr>
            <p:nvPr/>
          </p:nvSpPr>
          <p:spPr bwMode="auto">
            <a:xfrm>
              <a:off x="3818" y="2736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79" name="Oval 58"/>
            <p:cNvSpPr>
              <a:spLocks noChangeArrowheads="1"/>
            </p:cNvSpPr>
            <p:nvPr/>
          </p:nvSpPr>
          <p:spPr bwMode="auto">
            <a:xfrm>
              <a:off x="4036" y="2736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80" name="Oval 59"/>
            <p:cNvSpPr>
              <a:spLocks noChangeArrowheads="1"/>
            </p:cNvSpPr>
            <p:nvPr/>
          </p:nvSpPr>
          <p:spPr bwMode="auto">
            <a:xfrm>
              <a:off x="3604" y="2736"/>
              <a:ext cx="214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81" name="Oval 60"/>
            <p:cNvSpPr>
              <a:spLocks noChangeArrowheads="1"/>
            </p:cNvSpPr>
            <p:nvPr/>
          </p:nvSpPr>
          <p:spPr bwMode="auto">
            <a:xfrm>
              <a:off x="4464" y="2736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82" name="Oval 61"/>
            <p:cNvSpPr>
              <a:spLocks noChangeArrowheads="1"/>
            </p:cNvSpPr>
            <p:nvPr/>
          </p:nvSpPr>
          <p:spPr bwMode="auto">
            <a:xfrm>
              <a:off x="4250" y="2736"/>
              <a:ext cx="214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</p:grpSp>
      <p:grpSp>
        <p:nvGrpSpPr>
          <p:cNvPr id="67590" name="Group 62"/>
          <p:cNvGrpSpPr>
            <a:grpSpLocks/>
          </p:cNvGrpSpPr>
          <p:nvPr/>
        </p:nvGrpSpPr>
        <p:grpSpPr bwMode="auto">
          <a:xfrm>
            <a:off x="1659467" y="4419600"/>
            <a:ext cx="2133600" cy="1868488"/>
            <a:chOff x="1176" y="2784"/>
            <a:chExt cx="1512" cy="1177"/>
          </a:xfrm>
        </p:grpSpPr>
        <p:sp>
          <p:nvSpPr>
            <p:cNvPr id="67667" name="Oval 63"/>
            <p:cNvSpPr>
              <a:spLocks noChangeArrowheads="1"/>
            </p:cNvSpPr>
            <p:nvPr/>
          </p:nvSpPr>
          <p:spPr bwMode="auto">
            <a:xfrm>
              <a:off x="1364" y="2784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68" name="Oval 64"/>
            <p:cNvSpPr>
              <a:spLocks noChangeArrowheads="1"/>
            </p:cNvSpPr>
            <p:nvPr/>
          </p:nvSpPr>
          <p:spPr bwMode="auto">
            <a:xfrm>
              <a:off x="1555" y="278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69" name="Oval 65"/>
            <p:cNvSpPr>
              <a:spLocks noChangeArrowheads="1"/>
            </p:cNvSpPr>
            <p:nvPr/>
          </p:nvSpPr>
          <p:spPr bwMode="auto">
            <a:xfrm>
              <a:off x="1176" y="278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70" name="Oval 66"/>
            <p:cNvSpPr>
              <a:spLocks noChangeArrowheads="1"/>
            </p:cNvSpPr>
            <p:nvPr/>
          </p:nvSpPr>
          <p:spPr bwMode="auto">
            <a:xfrm>
              <a:off x="1364" y="2954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71" name="Oval 67"/>
            <p:cNvSpPr>
              <a:spLocks noChangeArrowheads="1"/>
            </p:cNvSpPr>
            <p:nvPr/>
          </p:nvSpPr>
          <p:spPr bwMode="auto">
            <a:xfrm>
              <a:off x="1555" y="295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72" name="Oval 68"/>
            <p:cNvSpPr>
              <a:spLocks noChangeArrowheads="1"/>
            </p:cNvSpPr>
            <p:nvPr/>
          </p:nvSpPr>
          <p:spPr bwMode="auto">
            <a:xfrm>
              <a:off x="1176" y="295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73" name="Oval 69"/>
            <p:cNvSpPr>
              <a:spLocks noChangeArrowheads="1"/>
            </p:cNvSpPr>
            <p:nvPr/>
          </p:nvSpPr>
          <p:spPr bwMode="auto">
            <a:xfrm>
              <a:off x="1364" y="3121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74" name="Oval 70"/>
            <p:cNvSpPr>
              <a:spLocks noChangeArrowheads="1"/>
            </p:cNvSpPr>
            <p:nvPr/>
          </p:nvSpPr>
          <p:spPr bwMode="auto">
            <a:xfrm>
              <a:off x="1555" y="3121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75" name="Oval 71"/>
            <p:cNvSpPr>
              <a:spLocks noChangeArrowheads="1"/>
            </p:cNvSpPr>
            <p:nvPr/>
          </p:nvSpPr>
          <p:spPr bwMode="auto">
            <a:xfrm>
              <a:off x="1176" y="3121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76" name="Oval 72"/>
            <p:cNvSpPr>
              <a:spLocks noChangeArrowheads="1"/>
            </p:cNvSpPr>
            <p:nvPr/>
          </p:nvSpPr>
          <p:spPr bwMode="auto">
            <a:xfrm>
              <a:off x="1934" y="2784"/>
              <a:ext cx="187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77" name="Oval 73"/>
            <p:cNvSpPr>
              <a:spLocks noChangeArrowheads="1"/>
            </p:cNvSpPr>
            <p:nvPr/>
          </p:nvSpPr>
          <p:spPr bwMode="auto">
            <a:xfrm>
              <a:off x="2125" y="278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78" name="Oval 74"/>
            <p:cNvSpPr>
              <a:spLocks noChangeArrowheads="1"/>
            </p:cNvSpPr>
            <p:nvPr/>
          </p:nvSpPr>
          <p:spPr bwMode="auto">
            <a:xfrm>
              <a:off x="1746" y="278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79" name="Oval 75"/>
            <p:cNvSpPr>
              <a:spLocks noChangeArrowheads="1"/>
            </p:cNvSpPr>
            <p:nvPr/>
          </p:nvSpPr>
          <p:spPr bwMode="auto">
            <a:xfrm>
              <a:off x="1934" y="2954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80" name="Oval 76"/>
            <p:cNvSpPr>
              <a:spLocks noChangeArrowheads="1"/>
            </p:cNvSpPr>
            <p:nvPr/>
          </p:nvSpPr>
          <p:spPr bwMode="auto">
            <a:xfrm>
              <a:off x="2125" y="295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81" name="Oval 77"/>
            <p:cNvSpPr>
              <a:spLocks noChangeArrowheads="1"/>
            </p:cNvSpPr>
            <p:nvPr/>
          </p:nvSpPr>
          <p:spPr bwMode="auto">
            <a:xfrm>
              <a:off x="1746" y="295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82" name="Oval 78"/>
            <p:cNvSpPr>
              <a:spLocks noChangeArrowheads="1"/>
            </p:cNvSpPr>
            <p:nvPr/>
          </p:nvSpPr>
          <p:spPr bwMode="auto">
            <a:xfrm>
              <a:off x="1934" y="3121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83" name="Oval 79"/>
            <p:cNvSpPr>
              <a:spLocks noChangeArrowheads="1"/>
            </p:cNvSpPr>
            <p:nvPr/>
          </p:nvSpPr>
          <p:spPr bwMode="auto">
            <a:xfrm>
              <a:off x="2125" y="3121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84" name="Oval 80"/>
            <p:cNvSpPr>
              <a:spLocks noChangeArrowheads="1"/>
            </p:cNvSpPr>
            <p:nvPr/>
          </p:nvSpPr>
          <p:spPr bwMode="auto">
            <a:xfrm>
              <a:off x="1746" y="3121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85" name="Oval 81"/>
            <p:cNvSpPr>
              <a:spLocks noChangeArrowheads="1"/>
            </p:cNvSpPr>
            <p:nvPr/>
          </p:nvSpPr>
          <p:spPr bwMode="auto">
            <a:xfrm>
              <a:off x="2500" y="278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86" name="Oval 82"/>
            <p:cNvSpPr>
              <a:spLocks noChangeArrowheads="1"/>
            </p:cNvSpPr>
            <p:nvPr/>
          </p:nvSpPr>
          <p:spPr bwMode="auto">
            <a:xfrm>
              <a:off x="2313" y="2784"/>
              <a:ext cx="187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87" name="Oval 83"/>
            <p:cNvSpPr>
              <a:spLocks noChangeArrowheads="1"/>
            </p:cNvSpPr>
            <p:nvPr/>
          </p:nvSpPr>
          <p:spPr bwMode="auto">
            <a:xfrm>
              <a:off x="2500" y="295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88" name="Oval 84"/>
            <p:cNvSpPr>
              <a:spLocks noChangeArrowheads="1"/>
            </p:cNvSpPr>
            <p:nvPr/>
          </p:nvSpPr>
          <p:spPr bwMode="auto">
            <a:xfrm>
              <a:off x="2313" y="2954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89" name="Oval 85"/>
            <p:cNvSpPr>
              <a:spLocks noChangeArrowheads="1"/>
            </p:cNvSpPr>
            <p:nvPr/>
          </p:nvSpPr>
          <p:spPr bwMode="auto">
            <a:xfrm>
              <a:off x="2500" y="3121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90" name="Oval 86"/>
            <p:cNvSpPr>
              <a:spLocks noChangeArrowheads="1"/>
            </p:cNvSpPr>
            <p:nvPr/>
          </p:nvSpPr>
          <p:spPr bwMode="auto">
            <a:xfrm>
              <a:off x="2313" y="3121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91" name="Oval 87"/>
            <p:cNvSpPr>
              <a:spLocks noChangeArrowheads="1"/>
            </p:cNvSpPr>
            <p:nvPr/>
          </p:nvSpPr>
          <p:spPr bwMode="auto">
            <a:xfrm>
              <a:off x="1364" y="3291"/>
              <a:ext cx="187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92" name="Oval 88"/>
            <p:cNvSpPr>
              <a:spLocks noChangeArrowheads="1"/>
            </p:cNvSpPr>
            <p:nvPr/>
          </p:nvSpPr>
          <p:spPr bwMode="auto">
            <a:xfrm>
              <a:off x="1555" y="329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93" name="Oval 89"/>
            <p:cNvSpPr>
              <a:spLocks noChangeArrowheads="1"/>
            </p:cNvSpPr>
            <p:nvPr/>
          </p:nvSpPr>
          <p:spPr bwMode="auto">
            <a:xfrm>
              <a:off x="1176" y="329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94" name="Oval 90"/>
            <p:cNvSpPr>
              <a:spLocks noChangeArrowheads="1"/>
            </p:cNvSpPr>
            <p:nvPr/>
          </p:nvSpPr>
          <p:spPr bwMode="auto">
            <a:xfrm>
              <a:off x="1364" y="3461"/>
              <a:ext cx="187" cy="166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95" name="Oval 91"/>
            <p:cNvSpPr>
              <a:spLocks noChangeArrowheads="1"/>
            </p:cNvSpPr>
            <p:nvPr/>
          </p:nvSpPr>
          <p:spPr bwMode="auto">
            <a:xfrm>
              <a:off x="1555" y="3461"/>
              <a:ext cx="188" cy="166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96" name="Oval 92"/>
            <p:cNvSpPr>
              <a:spLocks noChangeArrowheads="1"/>
            </p:cNvSpPr>
            <p:nvPr/>
          </p:nvSpPr>
          <p:spPr bwMode="auto">
            <a:xfrm>
              <a:off x="1176" y="346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97" name="Oval 93"/>
            <p:cNvSpPr>
              <a:spLocks noChangeArrowheads="1"/>
            </p:cNvSpPr>
            <p:nvPr/>
          </p:nvSpPr>
          <p:spPr bwMode="auto">
            <a:xfrm>
              <a:off x="1364" y="3627"/>
              <a:ext cx="187" cy="167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98" name="Oval 94"/>
            <p:cNvSpPr>
              <a:spLocks noChangeArrowheads="1"/>
            </p:cNvSpPr>
            <p:nvPr/>
          </p:nvSpPr>
          <p:spPr bwMode="auto">
            <a:xfrm>
              <a:off x="1555" y="3627"/>
              <a:ext cx="188" cy="167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99" name="Oval 95"/>
            <p:cNvSpPr>
              <a:spLocks noChangeArrowheads="1"/>
            </p:cNvSpPr>
            <p:nvPr/>
          </p:nvSpPr>
          <p:spPr bwMode="auto">
            <a:xfrm>
              <a:off x="1176" y="3627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00" name="Oval 96"/>
            <p:cNvSpPr>
              <a:spLocks noChangeArrowheads="1"/>
            </p:cNvSpPr>
            <p:nvPr/>
          </p:nvSpPr>
          <p:spPr bwMode="auto">
            <a:xfrm>
              <a:off x="1934" y="3291"/>
              <a:ext cx="187" cy="1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01" name="Oval 97"/>
            <p:cNvSpPr>
              <a:spLocks noChangeArrowheads="1"/>
            </p:cNvSpPr>
            <p:nvPr/>
          </p:nvSpPr>
          <p:spPr bwMode="auto">
            <a:xfrm>
              <a:off x="2125" y="329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02" name="Oval 98"/>
            <p:cNvSpPr>
              <a:spLocks noChangeArrowheads="1"/>
            </p:cNvSpPr>
            <p:nvPr/>
          </p:nvSpPr>
          <p:spPr bwMode="auto">
            <a:xfrm>
              <a:off x="1746" y="329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03" name="Oval 99"/>
            <p:cNvSpPr>
              <a:spLocks noChangeArrowheads="1"/>
            </p:cNvSpPr>
            <p:nvPr/>
          </p:nvSpPr>
          <p:spPr bwMode="auto">
            <a:xfrm>
              <a:off x="1934" y="3461"/>
              <a:ext cx="187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04" name="Oval 100"/>
            <p:cNvSpPr>
              <a:spLocks noChangeArrowheads="1"/>
            </p:cNvSpPr>
            <p:nvPr/>
          </p:nvSpPr>
          <p:spPr bwMode="auto">
            <a:xfrm>
              <a:off x="2125" y="346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05" name="Oval 101"/>
            <p:cNvSpPr>
              <a:spLocks noChangeArrowheads="1"/>
            </p:cNvSpPr>
            <p:nvPr/>
          </p:nvSpPr>
          <p:spPr bwMode="auto">
            <a:xfrm>
              <a:off x="1746" y="3461"/>
              <a:ext cx="188" cy="166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06" name="Oval 102"/>
            <p:cNvSpPr>
              <a:spLocks noChangeArrowheads="1"/>
            </p:cNvSpPr>
            <p:nvPr/>
          </p:nvSpPr>
          <p:spPr bwMode="auto">
            <a:xfrm>
              <a:off x="1934" y="3627"/>
              <a:ext cx="187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07" name="Oval 103"/>
            <p:cNvSpPr>
              <a:spLocks noChangeArrowheads="1"/>
            </p:cNvSpPr>
            <p:nvPr/>
          </p:nvSpPr>
          <p:spPr bwMode="auto">
            <a:xfrm>
              <a:off x="2125" y="3627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08" name="Oval 104"/>
            <p:cNvSpPr>
              <a:spLocks noChangeArrowheads="1"/>
            </p:cNvSpPr>
            <p:nvPr/>
          </p:nvSpPr>
          <p:spPr bwMode="auto">
            <a:xfrm>
              <a:off x="1746" y="3627"/>
              <a:ext cx="188" cy="167"/>
            </a:xfrm>
            <a:prstGeom prst="ellipse">
              <a:avLst/>
            </a:prstGeom>
            <a:solidFill>
              <a:srgbClr val="0000FF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09" name="Oval 105"/>
            <p:cNvSpPr>
              <a:spLocks noChangeArrowheads="1"/>
            </p:cNvSpPr>
            <p:nvPr/>
          </p:nvSpPr>
          <p:spPr bwMode="auto">
            <a:xfrm>
              <a:off x="2500" y="3291"/>
              <a:ext cx="188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10" name="Oval 106"/>
            <p:cNvSpPr>
              <a:spLocks noChangeArrowheads="1"/>
            </p:cNvSpPr>
            <p:nvPr/>
          </p:nvSpPr>
          <p:spPr bwMode="auto">
            <a:xfrm>
              <a:off x="2313" y="3291"/>
              <a:ext cx="187" cy="166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11" name="Oval 107"/>
            <p:cNvSpPr>
              <a:spLocks noChangeArrowheads="1"/>
            </p:cNvSpPr>
            <p:nvPr/>
          </p:nvSpPr>
          <p:spPr bwMode="auto">
            <a:xfrm>
              <a:off x="2500" y="3461"/>
              <a:ext cx="188" cy="1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12" name="Oval 108"/>
            <p:cNvSpPr>
              <a:spLocks noChangeArrowheads="1"/>
            </p:cNvSpPr>
            <p:nvPr/>
          </p:nvSpPr>
          <p:spPr bwMode="auto">
            <a:xfrm>
              <a:off x="2313" y="3461"/>
              <a:ext cx="187" cy="16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13" name="Oval 109"/>
            <p:cNvSpPr>
              <a:spLocks noChangeArrowheads="1"/>
            </p:cNvSpPr>
            <p:nvPr/>
          </p:nvSpPr>
          <p:spPr bwMode="auto">
            <a:xfrm>
              <a:off x="2500" y="3627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14" name="Oval 110"/>
            <p:cNvSpPr>
              <a:spLocks noChangeArrowheads="1"/>
            </p:cNvSpPr>
            <p:nvPr/>
          </p:nvSpPr>
          <p:spPr bwMode="auto">
            <a:xfrm>
              <a:off x="2313" y="3627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15" name="Oval 111"/>
            <p:cNvSpPr>
              <a:spLocks noChangeArrowheads="1"/>
            </p:cNvSpPr>
            <p:nvPr/>
          </p:nvSpPr>
          <p:spPr bwMode="auto">
            <a:xfrm>
              <a:off x="1364" y="3794"/>
              <a:ext cx="187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16" name="Oval 112"/>
            <p:cNvSpPr>
              <a:spLocks noChangeArrowheads="1"/>
            </p:cNvSpPr>
            <p:nvPr/>
          </p:nvSpPr>
          <p:spPr bwMode="auto">
            <a:xfrm>
              <a:off x="1555" y="379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17" name="Oval 113"/>
            <p:cNvSpPr>
              <a:spLocks noChangeArrowheads="1"/>
            </p:cNvSpPr>
            <p:nvPr/>
          </p:nvSpPr>
          <p:spPr bwMode="auto">
            <a:xfrm>
              <a:off x="1176" y="379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18" name="Oval 114"/>
            <p:cNvSpPr>
              <a:spLocks noChangeArrowheads="1"/>
            </p:cNvSpPr>
            <p:nvPr/>
          </p:nvSpPr>
          <p:spPr bwMode="auto">
            <a:xfrm>
              <a:off x="1934" y="3794"/>
              <a:ext cx="187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19" name="Oval 115"/>
            <p:cNvSpPr>
              <a:spLocks noChangeArrowheads="1"/>
            </p:cNvSpPr>
            <p:nvPr/>
          </p:nvSpPr>
          <p:spPr bwMode="auto">
            <a:xfrm>
              <a:off x="2125" y="379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20" name="Oval 116"/>
            <p:cNvSpPr>
              <a:spLocks noChangeArrowheads="1"/>
            </p:cNvSpPr>
            <p:nvPr/>
          </p:nvSpPr>
          <p:spPr bwMode="auto">
            <a:xfrm>
              <a:off x="1746" y="3794"/>
              <a:ext cx="188" cy="167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21" name="Oval 117"/>
            <p:cNvSpPr>
              <a:spLocks noChangeArrowheads="1"/>
            </p:cNvSpPr>
            <p:nvPr/>
          </p:nvSpPr>
          <p:spPr bwMode="auto">
            <a:xfrm>
              <a:off x="2500" y="3794"/>
              <a:ext cx="188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22" name="Oval 118"/>
            <p:cNvSpPr>
              <a:spLocks noChangeArrowheads="1"/>
            </p:cNvSpPr>
            <p:nvPr/>
          </p:nvSpPr>
          <p:spPr bwMode="auto">
            <a:xfrm>
              <a:off x="2313" y="3794"/>
              <a:ext cx="187" cy="167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723" name="Line 119"/>
            <p:cNvSpPr>
              <a:spLocks noChangeShapeType="1"/>
            </p:cNvSpPr>
            <p:nvPr/>
          </p:nvSpPr>
          <p:spPr bwMode="auto">
            <a:xfrm>
              <a:off x="1869" y="3549"/>
              <a:ext cx="168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7724" name="Line 120"/>
            <p:cNvSpPr>
              <a:spLocks noChangeShapeType="1"/>
            </p:cNvSpPr>
            <p:nvPr/>
          </p:nvSpPr>
          <p:spPr bwMode="auto">
            <a:xfrm>
              <a:off x="1658" y="3549"/>
              <a:ext cx="169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7725" name="Line 121"/>
            <p:cNvSpPr>
              <a:spLocks noChangeShapeType="1"/>
            </p:cNvSpPr>
            <p:nvPr/>
          </p:nvSpPr>
          <p:spPr bwMode="auto">
            <a:xfrm rot="-5400000">
              <a:off x="1773" y="3662"/>
              <a:ext cx="150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  <p:sp>
          <p:nvSpPr>
            <p:cNvPr id="67726" name="Line 122"/>
            <p:cNvSpPr>
              <a:spLocks noChangeShapeType="1"/>
            </p:cNvSpPr>
            <p:nvPr/>
          </p:nvSpPr>
          <p:spPr bwMode="auto">
            <a:xfrm rot="-5400000">
              <a:off x="1778" y="3437"/>
              <a:ext cx="150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tr-TR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62945" y="1676400"/>
            <a:ext cx="3918655" cy="1868488"/>
            <a:chOff x="1262945" y="1676400"/>
            <a:chExt cx="3918655" cy="1868488"/>
          </a:xfrm>
        </p:grpSpPr>
        <p:grpSp>
          <p:nvGrpSpPr>
            <p:cNvPr id="67608" name="Group 124"/>
            <p:cNvGrpSpPr>
              <a:grpSpLocks/>
            </p:cNvGrpSpPr>
            <p:nvPr/>
          </p:nvGrpSpPr>
          <p:grpSpPr bwMode="auto">
            <a:xfrm>
              <a:off x="3048000" y="1676400"/>
              <a:ext cx="2133600" cy="1868488"/>
              <a:chOff x="2160" y="2832"/>
              <a:chExt cx="1512" cy="1177"/>
            </a:xfrm>
          </p:grpSpPr>
          <p:sp>
            <p:nvSpPr>
              <p:cNvPr id="67611" name="Oval 125"/>
              <p:cNvSpPr>
                <a:spLocks noChangeArrowheads="1"/>
              </p:cNvSpPr>
              <p:nvPr/>
            </p:nvSpPr>
            <p:spPr bwMode="auto">
              <a:xfrm>
                <a:off x="2348" y="283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12" name="Oval 126"/>
              <p:cNvSpPr>
                <a:spLocks noChangeArrowheads="1"/>
              </p:cNvSpPr>
              <p:nvPr/>
            </p:nvSpPr>
            <p:spPr bwMode="auto">
              <a:xfrm>
                <a:off x="2539" y="283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13" name="Oval 127"/>
              <p:cNvSpPr>
                <a:spLocks noChangeArrowheads="1"/>
              </p:cNvSpPr>
              <p:nvPr/>
            </p:nvSpPr>
            <p:spPr bwMode="auto">
              <a:xfrm>
                <a:off x="2160" y="283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14" name="Oval 128"/>
              <p:cNvSpPr>
                <a:spLocks noChangeArrowheads="1"/>
              </p:cNvSpPr>
              <p:nvPr/>
            </p:nvSpPr>
            <p:spPr bwMode="auto">
              <a:xfrm>
                <a:off x="2348" y="300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15" name="Oval 129"/>
              <p:cNvSpPr>
                <a:spLocks noChangeArrowheads="1"/>
              </p:cNvSpPr>
              <p:nvPr/>
            </p:nvSpPr>
            <p:spPr bwMode="auto">
              <a:xfrm>
                <a:off x="2539" y="300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16" name="Oval 130"/>
              <p:cNvSpPr>
                <a:spLocks noChangeArrowheads="1"/>
              </p:cNvSpPr>
              <p:nvPr/>
            </p:nvSpPr>
            <p:spPr bwMode="auto">
              <a:xfrm>
                <a:off x="2160" y="300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17" name="Oval 131"/>
              <p:cNvSpPr>
                <a:spLocks noChangeArrowheads="1"/>
              </p:cNvSpPr>
              <p:nvPr/>
            </p:nvSpPr>
            <p:spPr bwMode="auto">
              <a:xfrm>
                <a:off x="2348" y="3169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18" name="Oval 132"/>
              <p:cNvSpPr>
                <a:spLocks noChangeArrowheads="1"/>
              </p:cNvSpPr>
              <p:nvPr/>
            </p:nvSpPr>
            <p:spPr bwMode="auto">
              <a:xfrm>
                <a:off x="2539" y="3169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19" name="Oval 133"/>
              <p:cNvSpPr>
                <a:spLocks noChangeArrowheads="1"/>
              </p:cNvSpPr>
              <p:nvPr/>
            </p:nvSpPr>
            <p:spPr bwMode="auto">
              <a:xfrm>
                <a:off x="2160" y="3169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20" name="Oval 134"/>
              <p:cNvSpPr>
                <a:spLocks noChangeArrowheads="1"/>
              </p:cNvSpPr>
              <p:nvPr/>
            </p:nvSpPr>
            <p:spPr bwMode="auto">
              <a:xfrm>
                <a:off x="2918" y="2832"/>
                <a:ext cx="187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21" name="Oval 135"/>
              <p:cNvSpPr>
                <a:spLocks noChangeArrowheads="1"/>
              </p:cNvSpPr>
              <p:nvPr/>
            </p:nvSpPr>
            <p:spPr bwMode="auto">
              <a:xfrm>
                <a:off x="3110" y="2832"/>
                <a:ext cx="186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22" name="Oval 136"/>
              <p:cNvSpPr>
                <a:spLocks noChangeArrowheads="1"/>
              </p:cNvSpPr>
              <p:nvPr/>
            </p:nvSpPr>
            <p:spPr bwMode="auto">
              <a:xfrm>
                <a:off x="2730" y="283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23" name="Oval 137"/>
              <p:cNvSpPr>
                <a:spLocks noChangeArrowheads="1"/>
              </p:cNvSpPr>
              <p:nvPr/>
            </p:nvSpPr>
            <p:spPr bwMode="auto">
              <a:xfrm>
                <a:off x="2918" y="3002"/>
                <a:ext cx="187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24" name="Oval 138"/>
              <p:cNvSpPr>
                <a:spLocks noChangeArrowheads="1"/>
              </p:cNvSpPr>
              <p:nvPr/>
            </p:nvSpPr>
            <p:spPr bwMode="auto">
              <a:xfrm>
                <a:off x="3110" y="3002"/>
                <a:ext cx="186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25" name="Oval 139"/>
              <p:cNvSpPr>
                <a:spLocks noChangeArrowheads="1"/>
              </p:cNvSpPr>
              <p:nvPr/>
            </p:nvSpPr>
            <p:spPr bwMode="auto">
              <a:xfrm>
                <a:off x="2730" y="300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26" name="Oval 140"/>
              <p:cNvSpPr>
                <a:spLocks noChangeArrowheads="1"/>
              </p:cNvSpPr>
              <p:nvPr/>
            </p:nvSpPr>
            <p:spPr bwMode="auto">
              <a:xfrm>
                <a:off x="2918" y="3169"/>
                <a:ext cx="187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27" name="Oval 141"/>
              <p:cNvSpPr>
                <a:spLocks noChangeArrowheads="1"/>
              </p:cNvSpPr>
              <p:nvPr/>
            </p:nvSpPr>
            <p:spPr bwMode="auto">
              <a:xfrm>
                <a:off x="3110" y="3169"/>
                <a:ext cx="186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28" name="Oval 142"/>
              <p:cNvSpPr>
                <a:spLocks noChangeArrowheads="1"/>
              </p:cNvSpPr>
              <p:nvPr/>
            </p:nvSpPr>
            <p:spPr bwMode="auto">
              <a:xfrm>
                <a:off x="2730" y="3169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29" name="Oval 143"/>
              <p:cNvSpPr>
                <a:spLocks noChangeArrowheads="1"/>
              </p:cNvSpPr>
              <p:nvPr/>
            </p:nvSpPr>
            <p:spPr bwMode="auto">
              <a:xfrm>
                <a:off x="3484" y="283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30" name="Oval 144"/>
              <p:cNvSpPr>
                <a:spLocks noChangeArrowheads="1"/>
              </p:cNvSpPr>
              <p:nvPr/>
            </p:nvSpPr>
            <p:spPr bwMode="auto">
              <a:xfrm>
                <a:off x="3296" y="283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31" name="Oval 145"/>
              <p:cNvSpPr>
                <a:spLocks noChangeArrowheads="1"/>
              </p:cNvSpPr>
              <p:nvPr/>
            </p:nvSpPr>
            <p:spPr bwMode="auto">
              <a:xfrm>
                <a:off x="3484" y="300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32" name="Oval 146"/>
              <p:cNvSpPr>
                <a:spLocks noChangeArrowheads="1"/>
              </p:cNvSpPr>
              <p:nvPr/>
            </p:nvSpPr>
            <p:spPr bwMode="auto">
              <a:xfrm>
                <a:off x="3296" y="300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33" name="Oval 147"/>
              <p:cNvSpPr>
                <a:spLocks noChangeArrowheads="1"/>
              </p:cNvSpPr>
              <p:nvPr/>
            </p:nvSpPr>
            <p:spPr bwMode="auto">
              <a:xfrm>
                <a:off x="3484" y="3169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34" name="Oval 148"/>
              <p:cNvSpPr>
                <a:spLocks noChangeArrowheads="1"/>
              </p:cNvSpPr>
              <p:nvPr/>
            </p:nvSpPr>
            <p:spPr bwMode="auto">
              <a:xfrm>
                <a:off x="3296" y="3169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35" name="Oval 149"/>
              <p:cNvSpPr>
                <a:spLocks noChangeArrowheads="1"/>
              </p:cNvSpPr>
              <p:nvPr/>
            </p:nvSpPr>
            <p:spPr bwMode="auto">
              <a:xfrm>
                <a:off x="2348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36" name="Oval 150"/>
              <p:cNvSpPr>
                <a:spLocks noChangeArrowheads="1"/>
              </p:cNvSpPr>
              <p:nvPr/>
            </p:nvSpPr>
            <p:spPr bwMode="auto">
              <a:xfrm>
                <a:off x="2539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37" name="Oval 151"/>
              <p:cNvSpPr>
                <a:spLocks noChangeArrowheads="1"/>
              </p:cNvSpPr>
              <p:nvPr/>
            </p:nvSpPr>
            <p:spPr bwMode="auto">
              <a:xfrm>
                <a:off x="2160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38" name="Oval 152"/>
              <p:cNvSpPr>
                <a:spLocks noChangeArrowheads="1"/>
              </p:cNvSpPr>
              <p:nvPr/>
            </p:nvSpPr>
            <p:spPr bwMode="auto">
              <a:xfrm>
                <a:off x="2348" y="3509"/>
                <a:ext cx="188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39" name="Oval 153"/>
              <p:cNvSpPr>
                <a:spLocks noChangeArrowheads="1"/>
              </p:cNvSpPr>
              <p:nvPr/>
            </p:nvSpPr>
            <p:spPr bwMode="auto">
              <a:xfrm>
                <a:off x="2539" y="3509"/>
                <a:ext cx="188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40" name="Oval 154"/>
              <p:cNvSpPr>
                <a:spLocks noChangeArrowheads="1"/>
              </p:cNvSpPr>
              <p:nvPr/>
            </p:nvSpPr>
            <p:spPr bwMode="auto">
              <a:xfrm>
                <a:off x="2160" y="350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41" name="Oval 155"/>
              <p:cNvSpPr>
                <a:spLocks noChangeArrowheads="1"/>
              </p:cNvSpPr>
              <p:nvPr/>
            </p:nvSpPr>
            <p:spPr bwMode="auto">
              <a:xfrm>
                <a:off x="2348" y="3675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42" name="Oval 156"/>
              <p:cNvSpPr>
                <a:spLocks noChangeArrowheads="1"/>
              </p:cNvSpPr>
              <p:nvPr/>
            </p:nvSpPr>
            <p:spPr bwMode="auto">
              <a:xfrm>
                <a:off x="2539" y="3675"/>
                <a:ext cx="188" cy="167"/>
              </a:xfrm>
              <a:prstGeom prst="ellipse">
                <a:avLst/>
              </a:prstGeom>
              <a:solidFill>
                <a:srgbClr val="FF66CC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43" name="Oval 157"/>
              <p:cNvSpPr>
                <a:spLocks noChangeArrowheads="1"/>
              </p:cNvSpPr>
              <p:nvPr/>
            </p:nvSpPr>
            <p:spPr bwMode="auto">
              <a:xfrm>
                <a:off x="2160" y="3675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44" name="Oval 158"/>
              <p:cNvSpPr>
                <a:spLocks noChangeArrowheads="1"/>
              </p:cNvSpPr>
              <p:nvPr/>
            </p:nvSpPr>
            <p:spPr bwMode="auto">
              <a:xfrm>
                <a:off x="2918" y="3339"/>
                <a:ext cx="187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45" name="Oval 159"/>
              <p:cNvSpPr>
                <a:spLocks noChangeArrowheads="1"/>
              </p:cNvSpPr>
              <p:nvPr/>
            </p:nvSpPr>
            <p:spPr bwMode="auto">
              <a:xfrm>
                <a:off x="3110" y="3339"/>
                <a:ext cx="186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46" name="Oval 160"/>
              <p:cNvSpPr>
                <a:spLocks noChangeArrowheads="1"/>
              </p:cNvSpPr>
              <p:nvPr/>
            </p:nvSpPr>
            <p:spPr bwMode="auto">
              <a:xfrm>
                <a:off x="2730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47" name="Oval 161"/>
              <p:cNvSpPr>
                <a:spLocks noChangeArrowheads="1"/>
              </p:cNvSpPr>
              <p:nvPr/>
            </p:nvSpPr>
            <p:spPr bwMode="auto">
              <a:xfrm>
                <a:off x="2918" y="3509"/>
                <a:ext cx="187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48" name="Oval 162"/>
              <p:cNvSpPr>
                <a:spLocks noChangeArrowheads="1"/>
              </p:cNvSpPr>
              <p:nvPr/>
            </p:nvSpPr>
            <p:spPr bwMode="auto">
              <a:xfrm>
                <a:off x="3110" y="3509"/>
                <a:ext cx="186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49" name="Oval 163"/>
              <p:cNvSpPr>
                <a:spLocks noChangeArrowheads="1"/>
              </p:cNvSpPr>
              <p:nvPr/>
            </p:nvSpPr>
            <p:spPr bwMode="auto">
              <a:xfrm>
                <a:off x="2730" y="3509"/>
                <a:ext cx="188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50" name="Oval 164"/>
              <p:cNvSpPr>
                <a:spLocks noChangeArrowheads="1"/>
              </p:cNvSpPr>
              <p:nvPr/>
            </p:nvSpPr>
            <p:spPr bwMode="auto">
              <a:xfrm>
                <a:off x="2918" y="3675"/>
                <a:ext cx="187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51" name="Oval 165"/>
              <p:cNvSpPr>
                <a:spLocks noChangeArrowheads="1"/>
              </p:cNvSpPr>
              <p:nvPr/>
            </p:nvSpPr>
            <p:spPr bwMode="auto">
              <a:xfrm>
                <a:off x="3110" y="3675"/>
                <a:ext cx="186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52" name="Oval 166"/>
              <p:cNvSpPr>
                <a:spLocks noChangeArrowheads="1"/>
              </p:cNvSpPr>
              <p:nvPr/>
            </p:nvSpPr>
            <p:spPr bwMode="auto">
              <a:xfrm>
                <a:off x="2730" y="3675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53" name="Oval 167"/>
              <p:cNvSpPr>
                <a:spLocks noChangeArrowheads="1"/>
              </p:cNvSpPr>
              <p:nvPr/>
            </p:nvSpPr>
            <p:spPr bwMode="auto">
              <a:xfrm>
                <a:off x="3484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54" name="Oval 168"/>
              <p:cNvSpPr>
                <a:spLocks noChangeArrowheads="1"/>
              </p:cNvSpPr>
              <p:nvPr/>
            </p:nvSpPr>
            <p:spPr bwMode="auto">
              <a:xfrm>
                <a:off x="3296" y="3339"/>
                <a:ext cx="188" cy="166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55" name="Oval 169"/>
              <p:cNvSpPr>
                <a:spLocks noChangeArrowheads="1"/>
              </p:cNvSpPr>
              <p:nvPr/>
            </p:nvSpPr>
            <p:spPr bwMode="auto">
              <a:xfrm>
                <a:off x="3484" y="3509"/>
                <a:ext cx="188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56" name="Oval 170"/>
              <p:cNvSpPr>
                <a:spLocks noChangeArrowheads="1"/>
              </p:cNvSpPr>
              <p:nvPr/>
            </p:nvSpPr>
            <p:spPr bwMode="auto">
              <a:xfrm>
                <a:off x="3296" y="3509"/>
                <a:ext cx="188" cy="166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57" name="Oval 171"/>
              <p:cNvSpPr>
                <a:spLocks noChangeArrowheads="1"/>
              </p:cNvSpPr>
              <p:nvPr/>
            </p:nvSpPr>
            <p:spPr bwMode="auto">
              <a:xfrm>
                <a:off x="3484" y="3675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58" name="Oval 172"/>
              <p:cNvSpPr>
                <a:spLocks noChangeArrowheads="1"/>
              </p:cNvSpPr>
              <p:nvPr/>
            </p:nvSpPr>
            <p:spPr bwMode="auto">
              <a:xfrm>
                <a:off x="3296" y="3675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59" name="Oval 173"/>
              <p:cNvSpPr>
                <a:spLocks noChangeArrowheads="1"/>
              </p:cNvSpPr>
              <p:nvPr/>
            </p:nvSpPr>
            <p:spPr bwMode="auto">
              <a:xfrm>
                <a:off x="2348" y="384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60" name="Oval 174"/>
              <p:cNvSpPr>
                <a:spLocks noChangeArrowheads="1"/>
              </p:cNvSpPr>
              <p:nvPr/>
            </p:nvSpPr>
            <p:spPr bwMode="auto">
              <a:xfrm>
                <a:off x="2539" y="384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61" name="Oval 175"/>
              <p:cNvSpPr>
                <a:spLocks noChangeArrowheads="1"/>
              </p:cNvSpPr>
              <p:nvPr/>
            </p:nvSpPr>
            <p:spPr bwMode="auto">
              <a:xfrm>
                <a:off x="2160" y="384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62" name="Oval 176"/>
              <p:cNvSpPr>
                <a:spLocks noChangeArrowheads="1"/>
              </p:cNvSpPr>
              <p:nvPr/>
            </p:nvSpPr>
            <p:spPr bwMode="auto">
              <a:xfrm>
                <a:off x="2918" y="3842"/>
                <a:ext cx="187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63" name="Oval 177"/>
              <p:cNvSpPr>
                <a:spLocks noChangeArrowheads="1"/>
              </p:cNvSpPr>
              <p:nvPr/>
            </p:nvSpPr>
            <p:spPr bwMode="auto">
              <a:xfrm>
                <a:off x="3110" y="3842"/>
                <a:ext cx="186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64" name="Oval 178"/>
              <p:cNvSpPr>
                <a:spLocks noChangeArrowheads="1"/>
              </p:cNvSpPr>
              <p:nvPr/>
            </p:nvSpPr>
            <p:spPr bwMode="auto">
              <a:xfrm>
                <a:off x="2730" y="3842"/>
                <a:ext cx="188" cy="167"/>
              </a:xfrm>
              <a:prstGeom prst="ellipse">
                <a:avLst/>
              </a:prstGeom>
              <a:solidFill>
                <a:schemeClr val="hlink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65" name="Oval 179"/>
              <p:cNvSpPr>
                <a:spLocks noChangeArrowheads="1"/>
              </p:cNvSpPr>
              <p:nvPr/>
            </p:nvSpPr>
            <p:spPr bwMode="auto">
              <a:xfrm>
                <a:off x="3484" y="384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  <p:sp>
            <p:nvSpPr>
              <p:cNvPr id="67666" name="Oval 180"/>
              <p:cNvSpPr>
                <a:spLocks noChangeArrowheads="1"/>
              </p:cNvSpPr>
              <p:nvPr/>
            </p:nvSpPr>
            <p:spPr bwMode="auto">
              <a:xfrm>
                <a:off x="3296" y="3842"/>
                <a:ext cx="188" cy="167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endParaRPr lang="tr-TR" altLang="tr-TR"/>
              </a:p>
            </p:txBody>
          </p:sp>
        </p:grpSp>
        <p:sp>
          <p:nvSpPr>
            <p:cNvPr id="67609" name="Text Box 181"/>
            <p:cNvSpPr txBox="1">
              <a:spLocks noChangeArrowheads="1"/>
            </p:cNvSpPr>
            <p:nvPr/>
          </p:nvSpPr>
          <p:spPr bwMode="auto">
            <a:xfrm>
              <a:off x="1262945" y="2708920"/>
              <a:ext cx="1538111" cy="830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latinLnBrk="1" hangingPunct="1"/>
              <a:r>
                <a:rPr kumimoji="1" lang="tr-TR" altLang="ko-KR" sz="2400" dirty="0">
                  <a:solidFill>
                    <a:schemeClr val="tx2"/>
                  </a:solidFill>
                  <a:latin typeface="Arial" charset="0"/>
                </a:rPr>
                <a:t>Başlangıç</a:t>
              </a:r>
              <a:br>
                <a:rPr kumimoji="1" lang="tr-TR" altLang="ko-KR" sz="2400" dirty="0">
                  <a:solidFill>
                    <a:schemeClr val="tx2"/>
                  </a:solidFill>
                  <a:latin typeface="Arial" charset="0"/>
                </a:rPr>
              </a:br>
              <a:r>
                <a:rPr kumimoji="1" lang="tr-TR" altLang="ko-KR" sz="2400" dirty="0">
                  <a:solidFill>
                    <a:schemeClr val="tx2"/>
                  </a:solidFill>
                  <a:latin typeface="Arial" charset="0"/>
                </a:rPr>
                <a:t>Noktası</a:t>
              </a:r>
              <a:endParaRPr kumimoji="1" lang="en-US" altLang="ko-KR" sz="2400" dirty="0">
                <a:solidFill>
                  <a:schemeClr val="tx2"/>
                </a:solidFill>
                <a:latin typeface="Arial" charset="0"/>
                <a:ea typeface="굴림" charset="-127"/>
              </a:endParaRPr>
            </a:p>
          </p:txBody>
        </p:sp>
        <p:cxnSp>
          <p:nvCxnSpPr>
            <p:cNvPr id="67610" name="AutoShape 182"/>
            <p:cNvCxnSpPr>
              <a:cxnSpLocks noChangeShapeType="1"/>
            </p:cNvCxnSpPr>
            <p:nvPr/>
          </p:nvCxnSpPr>
          <p:spPr bwMode="auto">
            <a:xfrm>
              <a:off x="2887134" y="3127375"/>
              <a:ext cx="857955" cy="2063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67592" name="Group 183"/>
          <p:cNvGrpSpPr>
            <a:grpSpLocks/>
          </p:cNvGrpSpPr>
          <p:nvPr/>
        </p:nvGrpSpPr>
        <p:grpSpPr bwMode="auto">
          <a:xfrm>
            <a:off x="508000" y="4953001"/>
            <a:ext cx="1024467" cy="1025525"/>
            <a:chOff x="360" y="3120"/>
            <a:chExt cx="726" cy="646"/>
          </a:xfrm>
        </p:grpSpPr>
        <p:sp>
          <p:nvSpPr>
            <p:cNvPr id="67603" name="Oval 184"/>
            <p:cNvSpPr>
              <a:spLocks noChangeArrowheads="1"/>
            </p:cNvSpPr>
            <p:nvPr/>
          </p:nvSpPr>
          <p:spPr bwMode="auto">
            <a:xfrm>
              <a:off x="600" y="3120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04" name="Oval 185"/>
            <p:cNvSpPr>
              <a:spLocks noChangeArrowheads="1"/>
            </p:cNvSpPr>
            <p:nvPr/>
          </p:nvSpPr>
          <p:spPr bwMode="auto">
            <a:xfrm>
              <a:off x="600" y="3338"/>
              <a:ext cx="241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05" name="Oval 186"/>
            <p:cNvSpPr>
              <a:spLocks noChangeArrowheads="1"/>
            </p:cNvSpPr>
            <p:nvPr/>
          </p:nvSpPr>
          <p:spPr bwMode="auto">
            <a:xfrm>
              <a:off x="846" y="3338"/>
              <a:ext cx="240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06" name="Oval 187"/>
            <p:cNvSpPr>
              <a:spLocks noChangeArrowheads="1"/>
            </p:cNvSpPr>
            <p:nvPr/>
          </p:nvSpPr>
          <p:spPr bwMode="auto">
            <a:xfrm>
              <a:off x="360" y="3338"/>
              <a:ext cx="240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07" name="Oval 188"/>
            <p:cNvSpPr>
              <a:spLocks noChangeArrowheads="1"/>
            </p:cNvSpPr>
            <p:nvPr/>
          </p:nvSpPr>
          <p:spPr bwMode="auto">
            <a:xfrm>
              <a:off x="600" y="3552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</p:grpSp>
      <p:grpSp>
        <p:nvGrpSpPr>
          <p:cNvPr id="67593" name="Group 189"/>
          <p:cNvGrpSpPr>
            <a:grpSpLocks/>
          </p:cNvGrpSpPr>
          <p:nvPr/>
        </p:nvGrpSpPr>
        <p:grpSpPr bwMode="auto">
          <a:xfrm>
            <a:off x="5103990" y="4953001"/>
            <a:ext cx="1025877" cy="1025525"/>
            <a:chOff x="4377" y="2668"/>
            <a:chExt cx="727" cy="646"/>
          </a:xfrm>
        </p:grpSpPr>
        <p:sp>
          <p:nvSpPr>
            <p:cNvPr id="67594" name="Oval 190"/>
            <p:cNvSpPr>
              <a:spLocks noChangeArrowheads="1"/>
            </p:cNvSpPr>
            <p:nvPr/>
          </p:nvSpPr>
          <p:spPr bwMode="auto">
            <a:xfrm>
              <a:off x="4618" y="2668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595" name="Oval 191"/>
            <p:cNvSpPr>
              <a:spLocks noChangeArrowheads="1"/>
            </p:cNvSpPr>
            <p:nvPr/>
          </p:nvSpPr>
          <p:spPr bwMode="auto">
            <a:xfrm>
              <a:off x="4863" y="2668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596" name="Oval 192"/>
            <p:cNvSpPr>
              <a:spLocks noChangeArrowheads="1"/>
            </p:cNvSpPr>
            <p:nvPr/>
          </p:nvSpPr>
          <p:spPr bwMode="auto">
            <a:xfrm>
              <a:off x="4377" y="2668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597" name="Oval 193"/>
            <p:cNvSpPr>
              <a:spLocks noChangeArrowheads="1"/>
            </p:cNvSpPr>
            <p:nvPr/>
          </p:nvSpPr>
          <p:spPr bwMode="auto">
            <a:xfrm>
              <a:off x="4618" y="2886"/>
              <a:ext cx="241" cy="214"/>
            </a:xfrm>
            <a:prstGeom prst="ellipse">
              <a:avLst/>
            </a:prstGeom>
            <a:solidFill>
              <a:schemeClr val="hlink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598" name="Oval 194"/>
            <p:cNvSpPr>
              <a:spLocks noChangeArrowheads="1"/>
            </p:cNvSpPr>
            <p:nvPr/>
          </p:nvSpPr>
          <p:spPr bwMode="auto">
            <a:xfrm>
              <a:off x="4863" y="2886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599" name="Oval 195"/>
            <p:cNvSpPr>
              <a:spLocks noChangeArrowheads="1"/>
            </p:cNvSpPr>
            <p:nvPr/>
          </p:nvSpPr>
          <p:spPr bwMode="auto">
            <a:xfrm>
              <a:off x="4377" y="2886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00" name="Oval 196"/>
            <p:cNvSpPr>
              <a:spLocks noChangeArrowheads="1"/>
            </p:cNvSpPr>
            <p:nvPr/>
          </p:nvSpPr>
          <p:spPr bwMode="auto">
            <a:xfrm>
              <a:off x="4618" y="3100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01" name="Oval 197"/>
            <p:cNvSpPr>
              <a:spLocks noChangeArrowheads="1"/>
            </p:cNvSpPr>
            <p:nvPr/>
          </p:nvSpPr>
          <p:spPr bwMode="auto">
            <a:xfrm>
              <a:off x="4863" y="3100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  <p:sp>
          <p:nvSpPr>
            <p:cNvPr id="67602" name="Oval 198"/>
            <p:cNvSpPr>
              <a:spLocks noChangeArrowheads="1"/>
            </p:cNvSpPr>
            <p:nvPr/>
          </p:nvSpPr>
          <p:spPr bwMode="auto">
            <a:xfrm>
              <a:off x="4377" y="3100"/>
              <a:ext cx="241" cy="214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endParaRPr lang="tr-TR" altLang="tr-TR"/>
            </a:p>
          </p:txBody>
        </p:sp>
      </p:grpSp>
    </p:spTree>
    <p:extLst>
      <p:ext uri="{BB962C8B-B14F-4D97-AF65-F5344CB8AC3E}">
        <p14:creationId xmlns:p14="http://schemas.microsoft.com/office/powerpoint/2010/main" val="9600997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tr-TR" altLang="ko-KR" dirty="0"/>
              <a:t>Taşma (</a:t>
            </a:r>
            <a:r>
              <a:rPr lang="tr-TR" altLang="ko-KR" dirty="0" err="1"/>
              <a:t>Flood</a:t>
            </a:r>
            <a:r>
              <a:rPr lang="en-US" altLang="ko-KR" dirty="0">
                <a:ea typeface="굴림" charset="-127"/>
              </a:rPr>
              <a:t>-Fill</a:t>
            </a:r>
            <a:r>
              <a:rPr lang="tr-TR" altLang="ko-KR" dirty="0">
                <a:ea typeface="굴림" charset="-127"/>
              </a:rPr>
              <a:t>)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>
                <a:ea typeface="굴림" charset="-127"/>
              </a:rPr>
              <a:t>Algoritması</a:t>
            </a:r>
            <a:endParaRPr lang="en-US" altLang="ko-KR" dirty="0">
              <a:ea typeface="굴림" charset="-127"/>
            </a:endParaRP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tabLst>
                <a:tab pos="357188" algn="l"/>
              </a:tabLst>
              <a:defRPr/>
            </a:pPr>
            <a:r>
              <a:rPr lang="tr-TR" altLang="ko-KR" dirty="0"/>
              <a:t>Kabataslak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>
                <a:ea typeface="굴림" charset="-127"/>
              </a:rPr>
              <a:t>bir </a:t>
            </a:r>
            <a:r>
              <a:rPr lang="en-US" altLang="ko-KR" dirty="0">
                <a:ea typeface="굴림" charset="-127"/>
              </a:rPr>
              <a:t>4-</a:t>
            </a:r>
            <a:r>
              <a:rPr lang="tr-TR" altLang="ko-KR" dirty="0">
                <a:ea typeface="굴림" charset="-127"/>
              </a:rPr>
              <a:t>bağlantılı program</a:t>
            </a:r>
          </a:p>
          <a:p>
            <a:pPr lvl="1">
              <a:lnSpc>
                <a:spcPct val="90000"/>
              </a:lnSpc>
              <a:tabLst>
                <a:tab pos="357188" algn="l"/>
              </a:tabLst>
              <a:defRPr/>
            </a:pPr>
            <a:r>
              <a:rPr lang="tr-TR" sz="2400" dirty="0"/>
              <a:t>Özyinelemeli algoritmalar (</a:t>
            </a:r>
            <a:r>
              <a:rPr lang="tr-TR" sz="2400" dirty="0" err="1"/>
              <a:t>recursion</a:t>
            </a:r>
            <a:r>
              <a:rPr lang="tr-TR" sz="2400" dirty="0"/>
              <a:t>) iyi bir çözüm değil!</a:t>
            </a:r>
            <a:endParaRPr lang="en-US" altLang="ko-KR" sz="2400" dirty="0">
              <a:ea typeface="굴림" charset="-127"/>
            </a:endParaRPr>
          </a:p>
          <a:p>
            <a:pPr marL="0" indent="0">
              <a:lnSpc>
                <a:spcPct val="90000"/>
              </a:lnSpc>
              <a:buFontTx/>
              <a:buNone/>
              <a:tabLst>
                <a:tab pos="357188" algn="l"/>
              </a:tabLst>
              <a:defRPr/>
            </a:pPr>
            <a:endParaRPr lang="tr-TR" altLang="ko-KR" sz="2000" b="0" i="0" dirty="0">
              <a:solidFill>
                <a:schemeClr val="tx1"/>
              </a:solidFill>
              <a:effectLst/>
              <a:latin typeface="Lucida Console" panose="020B0609040504020204" pitchFamily="49" charset="0"/>
              <a:ea typeface="굴림" charset="-127"/>
            </a:endParaRPr>
          </a:p>
          <a:p>
            <a:pPr marL="0" indent="0">
              <a:lnSpc>
                <a:spcPct val="90000"/>
              </a:lnSpc>
              <a:buFontTx/>
              <a:buNone/>
              <a:tabLst>
                <a:tab pos="357188" algn="l"/>
              </a:tabLst>
              <a:defRPr/>
            </a:pPr>
            <a:r>
              <a:rPr lang="en-US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void </a:t>
            </a:r>
            <a:r>
              <a:rPr lang="tr-TR" altLang="ko-KR" sz="1800" b="0" i="0" dirty="0" err="1">
                <a:solidFill>
                  <a:schemeClr val="tx1"/>
                </a:solidFill>
                <a:effectLst/>
                <a:latin typeface="Lucida Console" panose="020B0609040504020204" pitchFamily="49" charset="0"/>
              </a:rPr>
              <a:t>flood_f</a:t>
            </a:r>
            <a:r>
              <a:rPr lang="en-US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ill</a:t>
            </a:r>
            <a:r>
              <a:rPr lang="tr-TR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</a:rPr>
              <a:t>4</a:t>
            </a:r>
            <a:r>
              <a:rPr lang="en-US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(</a:t>
            </a:r>
            <a:r>
              <a:rPr lang="en-US" altLang="ko-KR" sz="1800" b="0" i="0" dirty="0" err="1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int</a:t>
            </a:r>
            <a:r>
              <a:rPr lang="en-US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 x, </a:t>
            </a:r>
            <a:r>
              <a:rPr lang="en-US" altLang="ko-KR" sz="1800" b="0" i="0" dirty="0" err="1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int</a:t>
            </a:r>
            <a:r>
              <a:rPr lang="en-US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 y, Color fill, Color boundary) {</a:t>
            </a:r>
            <a:br>
              <a:rPr lang="tr-TR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</a:rPr>
            </a:br>
            <a:r>
              <a:rPr lang="tr-TR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</a:rPr>
              <a:t>	</a:t>
            </a:r>
            <a:r>
              <a:rPr lang="en-US" altLang="ko-KR" sz="1800" b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Color </a:t>
            </a:r>
            <a:r>
              <a:rPr lang="en-US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current</a:t>
            </a:r>
            <a:r>
              <a:rPr lang="en-US" altLang="ko-KR" sz="1800" b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 = </a:t>
            </a:r>
            <a:r>
              <a:rPr lang="en-US" altLang="ko-KR" sz="1800" b="0" dirty="0" err="1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getPixel</a:t>
            </a:r>
            <a:r>
              <a:rPr lang="en-US" altLang="ko-KR" sz="1800" b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(</a:t>
            </a:r>
            <a:r>
              <a:rPr lang="en-US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x</a:t>
            </a:r>
            <a:r>
              <a:rPr lang="en-US" altLang="ko-KR" sz="1800" b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, </a:t>
            </a:r>
            <a:r>
              <a:rPr lang="en-US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y</a:t>
            </a:r>
            <a:r>
              <a:rPr lang="en-US" altLang="ko-KR" sz="1800" b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</a:rPr>
              <a:t>);</a:t>
            </a:r>
          </a:p>
          <a:p>
            <a:pPr lvl="1">
              <a:lnSpc>
                <a:spcPct val="90000"/>
              </a:lnSpc>
              <a:buFontTx/>
              <a:buNone/>
              <a:tabLst>
                <a:tab pos="357188" algn="l"/>
              </a:tabLst>
              <a:defRPr/>
            </a:pPr>
            <a:r>
              <a:rPr lang="tr-TR" altLang="ko-KR" sz="1800" b="1" dirty="0">
                <a:latin typeface="Lucida Console" panose="020B0609040504020204" pitchFamily="49" charset="0"/>
              </a:rPr>
              <a:t>	</a:t>
            </a:r>
            <a:r>
              <a:rPr lang="en-US" altLang="ko-KR" sz="1800" b="1" dirty="0">
                <a:latin typeface="Lucida Console" panose="020B0609040504020204" pitchFamily="49" charset="0"/>
                <a:ea typeface="굴림" charset="-127"/>
              </a:rPr>
              <a:t>if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</a:rPr>
              <a:t> (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</a:rPr>
              <a:t>current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</a:rPr>
              <a:t> 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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boundary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 &amp;&amp;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current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 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fill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) {</a:t>
            </a:r>
            <a:br>
              <a:rPr lang="tr-TR" altLang="ko-KR" sz="1800" dirty="0">
                <a:latin typeface="Lucida Console" panose="020B0609040504020204" pitchFamily="49" charset="0"/>
                <a:sym typeface="Symbol" pitchFamily="18" charset="2"/>
              </a:rPr>
            </a:br>
            <a:r>
              <a:rPr lang="tr-TR" altLang="ko-KR" sz="1800" dirty="0">
                <a:latin typeface="Lucida Console" panose="020B0609040504020204" pitchFamily="49" charset="0"/>
                <a:sym typeface="Symbol" pitchFamily="18" charset="2"/>
              </a:rPr>
              <a:t>	</a:t>
            </a:r>
            <a:r>
              <a:rPr lang="en-US" altLang="ko-KR" sz="1800" dirty="0" err="1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setPixel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(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x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,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y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,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fill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);</a:t>
            </a:r>
            <a:endParaRPr lang="tr-TR" altLang="ko-KR" sz="1800" dirty="0">
              <a:latin typeface="Lucida Console" panose="020B0609040504020204" pitchFamily="49" charset="0"/>
              <a:ea typeface="굴림" charset="-127"/>
              <a:sym typeface="Symbol" pitchFamily="18" charset="2"/>
            </a:endParaRPr>
          </a:p>
          <a:p>
            <a:pPr lvl="1">
              <a:lnSpc>
                <a:spcPct val="90000"/>
              </a:lnSpc>
              <a:buFontTx/>
              <a:buNone/>
              <a:tabLst>
                <a:tab pos="357188" algn="l"/>
              </a:tabLst>
              <a:defRPr/>
            </a:pPr>
            <a:r>
              <a:rPr lang="tr-TR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			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// recursion</a:t>
            </a:r>
            <a:br>
              <a:rPr lang="tr-TR" altLang="ko-KR" sz="1800" dirty="0">
                <a:latin typeface="Lucida Console" panose="020B0609040504020204" pitchFamily="49" charset="0"/>
                <a:sym typeface="Symbol" pitchFamily="18" charset="2"/>
              </a:rPr>
            </a:br>
            <a:r>
              <a:rPr lang="tr-TR" altLang="ko-KR" sz="1800" dirty="0">
                <a:latin typeface="Lucida Console" panose="020B0609040504020204" pitchFamily="49" charset="0"/>
                <a:sym typeface="Symbol" pitchFamily="18" charset="2"/>
              </a:rPr>
              <a:t>	</a:t>
            </a:r>
            <a:r>
              <a:rPr lang="tr-TR" altLang="ko-KR" sz="1800" dirty="0" err="1">
                <a:latin typeface="Lucida Console" panose="020B0609040504020204" pitchFamily="49" charset="0"/>
              </a:rPr>
              <a:t>flood_f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</a:rPr>
              <a:t>ill</a:t>
            </a:r>
            <a:r>
              <a:rPr lang="tr-TR" altLang="ko-KR" sz="1800" dirty="0">
                <a:latin typeface="Lucida Console" panose="020B0609040504020204" pitchFamily="49" charset="0"/>
              </a:rPr>
              <a:t>4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(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x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+1,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y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,  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fill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,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boundary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);</a:t>
            </a:r>
            <a:br>
              <a:rPr lang="tr-TR" altLang="ko-KR" sz="1800" dirty="0">
                <a:solidFill>
                  <a:schemeClr val="tx2"/>
                </a:solidFill>
                <a:latin typeface="Lucida Console" panose="020B0609040504020204" pitchFamily="49" charset="0"/>
                <a:sym typeface="Symbol" pitchFamily="18" charset="2"/>
              </a:rPr>
            </a:br>
            <a:r>
              <a:rPr lang="tr-TR" altLang="ko-KR" sz="1800" dirty="0">
                <a:solidFill>
                  <a:schemeClr val="tx2"/>
                </a:solidFill>
                <a:latin typeface="Lucida Console" panose="020B0609040504020204" pitchFamily="49" charset="0"/>
                <a:sym typeface="Symbol" pitchFamily="18" charset="2"/>
              </a:rPr>
              <a:t>	</a:t>
            </a:r>
            <a:r>
              <a:rPr lang="tr-TR" altLang="ko-KR" sz="1800" dirty="0" err="1">
                <a:latin typeface="Lucida Console" panose="020B0609040504020204" pitchFamily="49" charset="0"/>
              </a:rPr>
              <a:t>flood_f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</a:rPr>
              <a:t>ill</a:t>
            </a:r>
            <a:r>
              <a:rPr lang="tr-TR" altLang="ko-KR" sz="1800" dirty="0">
                <a:latin typeface="Lucida Console" panose="020B0609040504020204" pitchFamily="49" charset="0"/>
              </a:rPr>
              <a:t>4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(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x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–1,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y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,  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fill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,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boundary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);</a:t>
            </a:r>
            <a:br>
              <a:rPr lang="tr-TR" altLang="ko-KR" sz="1800" dirty="0">
                <a:latin typeface="Lucida Console" panose="020B0609040504020204" pitchFamily="49" charset="0"/>
                <a:sym typeface="Symbol" pitchFamily="18" charset="2"/>
              </a:rPr>
            </a:br>
            <a:r>
              <a:rPr lang="tr-TR" altLang="ko-KR" sz="1800" dirty="0">
                <a:latin typeface="Lucida Console" panose="020B0609040504020204" pitchFamily="49" charset="0"/>
                <a:sym typeface="Symbol" pitchFamily="18" charset="2"/>
              </a:rPr>
              <a:t>	</a:t>
            </a:r>
            <a:r>
              <a:rPr lang="tr-TR" altLang="ko-KR" sz="1800" dirty="0" err="1">
                <a:latin typeface="Lucida Console" panose="020B0609040504020204" pitchFamily="49" charset="0"/>
              </a:rPr>
              <a:t>flood_f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</a:rPr>
              <a:t>ill</a:t>
            </a:r>
            <a:r>
              <a:rPr lang="tr-TR" altLang="ko-KR" sz="1800" dirty="0">
                <a:latin typeface="Lucida Console" panose="020B0609040504020204" pitchFamily="49" charset="0"/>
              </a:rPr>
              <a:t>4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(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x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,  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y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+1,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fill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,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boundary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);</a:t>
            </a:r>
            <a:br>
              <a:rPr lang="tr-TR" altLang="ko-KR" sz="1800" dirty="0">
                <a:latin typeface="Lucida Console" panose="020B0609040504020204" pitchFamily="49" charset="0"/>
                <a:sym typeface="Symbol" pitchFamily="18" charset="2"/>
              </a:rPr>
            </a:br>
            <a:r>
              <a:rPr lang="tr-TR" altLang="ko-KR" sz="1800" dirty="0">
                <a:latin typeface="Lucida Console" panose="020B0609040504020204" pitchFamily="49" charset="0"/>
                <a:sym typeface="Symbol" pitchFamily="18" charset="2"/>
              </a:rPr>
              <a:t>	</a:t>
            </a:r>
            <a:r>
              <a:rPr lang="tr-TR" altLang="ko-KR" sz="1800" dirty="0" err="1">
                <a:latin typeface="Lucida Console" panose="020B0609040504020204" pitchFamily="49" charset="0"/>
              </a:rPr>
              <a:t>flood_f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</a:rPr>
              <a:t>ill</a:t>
            </a:r>
            <a:r>
              <a:rPr lang="tr-TR" altLang="ko-KR" sz="1800" dirty="0">
                <a:latin typeface="Lucida Console" panose="020B0609040504020204" pitchFamily="49" charset="0"/>
              </a:rPr>
              <a:t>4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(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x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,  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y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–1,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fill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, </a:t>
            </a:r>
            <a:r>
              <a:rPr lang="en-US" altLang="ko-KR" sz="1800" i="1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boundary</a:t>
            </a:r>
            <a:r>
              <a:rPr lang="en-US" altLang="ko-KR" sz="1800" dirty="0"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);</a:t>
            </a:r>
            <a:br>
              <a:rPr lang="tr-TR" altLang="ko-KR" sz="1800" dirty="0">
                <a:latin typeface="Lucida Console" panose="020B0609040504020204" pitchFamily="49" charset="0"/>
                <a:sym typeface="Symbol" pitchFamily="18" charset="2"/>
              </a:rPr>
            </a:br>
            <a:r>
              <a:rPr lang="tr-TR" altLang="ko-KR" sz="1800" dirty="0">
                <a:latin typeface="Lucida Console" panose="020B0609040504020204" pitchFamily="49" charset="0"/>
                <a:sym typeface="Symbol" pitchFamily="18" charset="2"/>
              </a:rPr>
              <a:t>}</a:t>
            </a:r>
            <a:endParaRPr lang="en-US" altLang="ko-KR" sz="1800" dirty="0">
              <a:latin typeface="Lucida Console" panose="020B0609040504020204" pitchFamily="49" charset="0"/>
              <a:ea typeface="굴림" charset="-127"/>
              <a:sym typeface="Symbol" pitchFamily="18" charset="2"/>
            </a:endParaRPr>
          </a:p>
          <a:p>
            <a:pPr marL="0" indent="0">
              <a:lnSpc>
                <a:spcPct val="90000"/>
              </a:lnSpc>
              <a:buFontTx/>
              <a:buNone/>
              <a:tabLst>
                <a:tab pos="357188" algn="l"/>
              </a:tabLst>
              <a:defRPr/>
            </a:pPr>
            <a:r>
              <a:rPr lang="en-US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ea typeface="굴림" charset="-127"/>
                <a:sym typeface="Symbol" pitchFamily="18" charset="2"/>
              </a:rPr>
              <a:t>}</a:t>
            </a:r>
            <a:r>
              <a:rPr lang="tr-TR" altLang="ko-KR" sz="1800" b="0" i="0" dirty="0">
                <a:solidFill>
                  <a:schemeClr val="tx1"/>
                </a:solidFill>
                <a:effectLst/>
                <a:latin typeface="Lucida Console" panose="020B0609040504020204" pitchFamily="49" charset="0"/>
                <a:sym typeface="Symbol" pitchFamily="18" charset="2"/>
              </a:rPr>
              <a:t> </a:t>
            </a:r>
            <a:endParaRPr lang="en-US" altLang="ko-KR" sz="1800" b="0" i="0" dirty="0">
              <a:solidFill>
                <a:schemeClr val="tx1"/>
              </a:solidFill>
              <a:effectLst/>
              <a:latin typeface="Lucida Console" panose="020B0609040504020204" pitchFamily="49" charset="0"/>
              <a:ea typeface="굴림" charset="-127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65666512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en-US" altLang="ko-KR" dirty="0">
                <a:ea typeface="굴림" charset="-127"/>
              </a:rPr>
              <a:t>Anti-aliasing</a:t>
            </a:r>
          </a:p>
        </p:txBody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2776"/>
            <a:ext cx="8229600" cy="4744184"/>
          </a:xfrm>
        </p:spPr>
        <p:txBody>
          <a:bodyPr/>
          <a:lstStyle/>
          <a:p>
            <a:pPr>
              <a:defRPr/>
            </a:pPr>
            <a:r>
              <a:rPr lang="en-US" altLang="ko-KR" sz="2800" dirty="0"/>
              <a:t>A</a:t>
            </a:r>
            <a:r>
              <a:rPr lang="en-US" altLang="ko-KR" sz="2800" dirty="0">
                <a:ea typeface="굴림" charset="-127"/>
              </a:rPr>
              <a:t>liasing</a:t>
            </a:r>
          </a:p>
          <a:p>
            <a:pPr lvl="1">
              <a:defRPr/>
            </a:pPr>
            <a:r>
              <a:rPr lang="tr-TR" altLang="ko-KR" sz="2400" dirty="0">
                <a:ea typeface="굴림" charset="-127"/>
              </a:rPr>
              <a:t>Kötü örneklemeden dolayı bilgi kaybıdır.</a:t>
            </a:r>
          </a:p>
          <a:p>
            <a:pPr lvl="1">
              <a:defRPr/>
            </a:pPr>
            <a:r>
              <a:rPr lang="tr-TR" altLang="ko-KR" sz="2400" i="0" dirty="0">
                <a:solidFill>
                  <a:schemeClr val="tx2"/>
                </a:solidFill>
                <a:ea typeface="굴림" charset="-127"/>
              </a:rPr>
              <a:t>Testere veya </a:t>
            </a:r>
            <a:r>
              <a:rPr lang="tr-TR" altLang="ko-KR" sz="2400" i="0" dirty="0">
                <a:solidFill>
                  <a:schemeClr val="tx2"/>
                </a:solidFill>
              </a:rPr>
              <a:t>basamak görüntüsü oluşur.</a:t>
            </a:r>
          </a:p>
          <a:p>
            <a:pPr lvl="1">
              <a:defRPr/>
            </a:pPr>
            <a:endParaRPr lang="en-US" altLang="ko-KR" sz="2000" i="0" dirty="0">
              <a:solidFill>
                <a:schemeClr val="tx2"/>
              </a:solidFill>
              <a:ea typeface="굴림" charset="-127"/>
            </a:endParaRPr>
          </a:p>
          <a:p>
            <a:pPr>
              <a:defRPr/>
            </a:pPr>
            <a:r>
              <a:rPr lang="tr-TR" altLang="ko-KR" sz="2800" dirty="0">
                <a:ea typeface="굴림" charset="-127"/>
              </a:rPr>
              <a:t>Anti</a:t>
            </a:r>
            <a:r>
              <a:rPr lang="en-US" altLang="ko-KR" sz="2800" dirty="0">
                <a:ea typeface="굴림" charset="-127"/>
              </a:rPr>
              <a:t>-aliasing</a:t>
            </a:r>
            <a:endParaRPr lang="tr-TR" altLang="ko-KR" sz="2800" dirty="0">
              <a:ea typeface="굴림" charset="-127"/>
            </a:endParaRPr>
          </a:p>
          <a:p>
            <a:pPr lvl="1">
              <a:defRPr/>
            </a:pPr>
            <a:r>
              <a:rPr lang="tr-TR" altLang="ko-KR" sz="2400" dirty="0"/>
              <a:t>Düzeltilmiş </a:t>
            </a:r>
            <a:r>
              <a:rPr lang="tr-TR" altLang="ko-KR" sz="2400" dirty="0" err="1"/>
              <a:t>Bresenham</a:t>
            </a:r>
            <a:r>
              <a:rPr lang="tr-TR" altLang="ko-KR" sz="2400" dirty="0"/>
              <a:t> çizgi algoritması</a:t>
            </a:r>
            <a:r>
              <a:rPr lang="tr-TR" altLang="ko-KR" dirty="0"/>
              <a:t>:</a:t>
            </a:r>
          </a:p>
          <a:p>
            <a:pPr lvl="2">
              <a:defRPr/>
            </a:pPr>
            <a:r>
              <a:rPr lang="tr-TR" altLang="ko-KR" sz="1800" i="0" dirty="0" err="1">
                <a:solidFill>
                  <a:schemeClr val="tx2"/>
                </a:solidFill>
              </a:rPr>
              <a:t>y</a:t>
            </a:r>
            <a:r>
              <a:rPr lang="tr-TR" altLang="ko-KR" sz="1800" baseline="-25000" dirty="0" err="1">
                <a:solidFill>
                  <a:schemeClr val="tx2"/>
                </a:solidFill>
              </a:rPr>
              <a:t>k</a:t>
            </a:r>
            <a:r>
              <a:rPr lang="tr-TR" altLang="ko-KR" sz="1800" dirty="0">
                <a:solidFill>
                  <a:schemeClr val="tx2"/>
                </a:solidFill>
              </a:rPr>
              <a:t> renklendirilirken daha açık rengi </a:t>
            </a:r>
            <a:r>
              <a:rPr lang="tr-TR" altLang="ko-KR" sz="1800" i="0" dirty="0">
                <a:solidFill>
                  <a:schemeClr val="tx2"/>
                </a:solidFill>
              </a:rPr>
              <a:t>y</a:t>
            </a:r>
            <a:r>
              <a:rPr lang="tr-TR" altLang="ko-KR" sz="1800" baseline="-25000" dirty="0">
                <a:solidFill>
                  <a:schemeClr val="tx2"/>
                </a:solidFill>
              </a:rPr>
              <a:t>k</a:t>
            </a:r>
            <a:r>
              <a:rPr lang="tr-TR" altLang="ko-KR" sz="1800" dirty="0">
                <a:solidFill>
                  <a:schemeClr val="tx2"/>
                </a:solidFill>
              </a:rPr>
              <a:t>-1 ve </a:t>
            </a:r>
            <a:r>
              <a:rPr lang="tr-TR" altLang="ko-KR" sz="1800" i="0" dirty="0">
                <a:solidFill>
                  <a:schemeClr val="tx2"/>
                </a:solidFill>
              </a:rPr>
              <a:t>y</a:t>
            </a:r>
            <a:r>
              <a:rPr lang="tr-TR" altLang="ko-KR" sz="1800" baseline="-25000" dirty="0">
                <a:solidFill>
                  <a:schemeClr val="tx2"/>
                </a:solidFill>
              </a:rPr>
              <a:t>k</a:t>
            </a:r>
            <a:r>
              <a:rPr lang="tr-TR" altLang="ko-KR" sz="1800" dirty="0">
                <a:solidFill>
                  <a:schemeClr val="tx2"/>
                </a:solidFill>
              </a:rPr>
              <a:t>+1’e koyar.</a:t>
            </a:r>
            <a:endParaRPr lang="en-US" altLang="ko-KR" sz="1800" dirty="0">
              <a:solidFill>
                <a:schemeClr val="tx2"/>
              </a:solidFill>
              <a:ea typeface="굴림" charset="-127"/>
            </a:endParaRPr>
          </a:p>
          <a:p>
            <a:pPr marL="0" indent="0">
              <a:buFontTx/>
              <a:buNone/>
              <a:defRPr/>
            </a:pPr>
            <a:endParaRPr lang="en-US" altLang="ko-KR" sz="2300" dirty="0">
              <a:solidFill>
                <a:schemeClr val="tx2"/>
              </a:solidFill>
              <a:ea typeface="굴림" charset="-127"/>
            </a:endParaRPr>
          </a:p>
        </p:txBody>
      </p:sp>
      <p:pic>
        <p:nvPicPr>
          <p:cNvPr id="70660" name="Picture 4" descr="an07f5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67" y="4648201"/>
            <a:ext cx="7636933" cy="195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0661" name="Group 5"/>
          <p:cNvGrpSpPr>
            <a:grpSpLocks/>
          </p:cNvGrpSpPr>
          <p:nvPr/>
        </p:nvGrpSpPr>
        <p:grpSpPr bwMode="auto">
          <a:xfrm>
            <a:off x="7540975" y="1676401"/>
            <a:ext cx="1176866" cy="1889125"/>
            <a:chOff x="5344" y="1224"/>
            <a:chExt cx="834" cy="1190"/>
          </a:xfrm>
        </p:grpSpPr>
        <p:sp>
          <p:nvSpPr>
            <p:cNvPr id="70662" name="Text Box 6"/>
            <p:cNvSpPr txBox="1">
              <a:spLocks noChangeArrowheads="1"/>
            </p:cNvSpPr>
            <p:nvPr/>
          </p:nvSpPr>
          <p:spPr bwMode="auto">
            <a:xfrm>
              <a:off x="5344" y="1488"/>
              <a:ext cx="240" cy="258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r-TR" altLang="tr-TR" sz="2000"/>
                <a:t>2</a:t>
              </a:r>
              <a:endParaRPr lang="en-US" altLang="tr-TR" sz="2000"/>
            </a:p>
          </p:txBody>
        </p:sp>
        <p:sp>
          <p:nvSpPr>
            <p:cNvPr id="70663" name="Text Box 7"/>
            <p:cNvSpPr txBox="1">
              <a:spLocks noChangeArrowheads="1"/>
            </p:cNvSpPr>
            <p:nvPr/>
          </p:nvSpPr>
          <p:spPr bwMode="auto">
            <a:xfrm>
              <a:off x="5592" y="1488"/>
              <a:ext cx="240" cy="258"/>
            </a:xfrm>
            <a:prstGeom prst="rect">
              <a:avLst/>
            </a:prstGeom>
            <a:solidFill>
              <a:srgbClr val="D65700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r-TR" altLang="tr-TR" sz="2000" dirty="0">
                  <a:solidFill>
                    <a:schemeClr val="bg1"/>
                  </a:solidFill>
                </a:rPr>
                <a:t>4</a:t>
              </a:r>
              <a:endParaRPr lang="en-US" altLang="tr-TR" sz="2000" dirty="0">
                <a:solidFill>
                  <a:schemeClr val="bg1"/>
                </a:solidFill>
              </a:endParaRPr>
            </a:p>
          </p:txBody>
        </p:sp>
        <p:sp>
          <p:nvSpPr>
            <p:cNvPr id="70664" name="Text Box 8"/>
            <p:cNvSpPr txBox="1">
              <a:spLocks noChangeArrowheads="1"/>
            </p:cNvSpPr>
            <p:nvPr/>
          </p:nvSpPr>
          <p:spPr bwMode="auto">
            <a:xfrm>
              <a:off x="5344" y="1758"/>
              <a:ext cx="240" cy="258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r-TR" altLang="tr-TR" sz="2000"/>
                <a:t>1</a:t>
              </a:r>
              <a:endParaRPr lang="en-US" altLang="tr-TR" sz="2000"/>
            </a:p>
          </p:txBody>
        </p:sp>
        <p:sp>
          <p:nvSpPr>
            <p:cNvPr id="70665" name="Text Box 9"/>
            <p:cNvSpPr txBox="1">
              <a:spLocks noChangeArrowheads="1"/>
            </p:cNvSpPr>
            <p:nvPr/>
          </p:nvSpPr>
          <p:spPr bwMode="auto">
            <a:xfrm>
              <a:off x="5592" y="1758"/>
              <a:ext cx="240" cy="258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r-TR" altLang="tr-TR" sz="2000"/>
                <a:t>2</a:t>
              </a:r>
              <a:endParaRPr lang="en-US" altLang="tr-TR" sz="2000"/>
            </a:p>
          </p:txBody>
        </p:sp>
        <p:sp>
          <p:nvSpPr>
            <p:cNvPr id="70666" name="Text Box 10"/>
            <p:cNvSpPr txBox="1">
              <a:spLocks noChangeArrowheads="1"/>
            </p:cNvSpPr>
            <p:nvPr/>
          </p:nvSpPr>
          <p:spPr bwMode="auto">
            <a:xfrm>
              <a:off x="5840" y="1758"/>
              <a:ext cx="240" cy="258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r-TR" altLang="tr-TR" sz="2000"/>
                <a:t>1</a:t>
              </a:r>
              <a:endParaRPr lang="en-US" altLang="tr-TR" sz="2000"/>
            </a:p>
          </p:txBody>
        </p:sp>
        <p:sp>
          <p:nvSpPr>
            <p:cNvPr id="70667" name="Text Box 11"/>
            <p:cNvSpPr txBox="1">
              <a:spLocks noChangeArrowheads="1"/>
            </p:cNvSpPr>
            <p:nvPr/>
          </p:nvSpPr>
          <p:spPr bwMode="auto">
            <a:xfrm>
              <a:off x="5344" y="1224"/>
              <a:ext cx="240" cy="258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r-TR" altLang="tr-TR" sz="2000"/>
                <a:t>1</a:t>
              </a:r>
              <a:endParaRPr lang="en-US" altLang="tr-TR" sz="2000"/>
            </a:p>
          </p:txBody>
        </p:sp>
        <p:sp>
          <p:nvSpPr>
            <p:cNvPr id="70668" name="Text Box 12"/>
            <p:cNvSpPr txBox="1">
              <a:spLocks noChangeArrowheads="1"/>
            </p:cNvSpPr>
            <p:nvPr/>
          </p:nvSpPr>
          <p:spPr bwMode="auto">
            <a:xfrm>
              <a:off x="5592" y="1224"/>
              <a:ext cx="240" cy="258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r-TR" altLang="tr-TR" sz="2000"/>
                <a:t>2</a:t>
              </a:r>
              <a:endParaRPr lang="en-US" altLang="tr-TR" sz="2000"/>
            </a:p>
          </p:txBody>
        </p:sp>
        <p:sp>
          <p:nvSpPr>
            <p:cNvPr id="70669" name="Text Box 13"/>
            <p:cNvSpPr txBox="1">
              <a:spLocks noChangeArrowheads="1"/>
            </p:cNvSpPr>
            <p:nvPr/>
          </p:nvSpPr>
          <p:spPr bwMode="auto">
            <a:xfrm>
              <a:off x="5840" y="1224"/>
              <a:ext cx="240" cy="258"/>
            </a:xfrm>
            <a:prstGeom prst="rect">
              <a:avLst/>
            </a:prstGeom>
            <a:solidFill>
              <a:srgbClr val="FFCC99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r-TR" altLang="tr-TR" sz="2000"/>
                <a:t>1</a:t>
              </a:r>
              <a:endParaRPr lang="en-US" altLang="tr-TR" sz="2000"/>
            </a:p>
          </p:txBody>
        </p:sp>
        <p:sp>
          <p:nvSpPr>
            <p:cNvPr id="70670" name="Text Box 14"/>
            <p:cNvSpPr txBox="1">
              <a:spLocks noChangeArrowheads="1"/>
            </p:cNvSpPr>
            <p:nvPr/>
          </p:nvSpPr>
          <p:spPr bwMode="auto">
            <a:xfrm>
              <a:off x="5840" y="1488"/>
              <a:ext cx="240" cy="258"/>
            </a:xfrm>
            <a:prstGeom prst="rect">
              <a:avLst/>
            </a:prstGeom>
            <a:solidFill>
              <a:srgbClr val="FF9900"/>
            </a:solidFill>
            <a:ln w="12700">
              <a:solidFill>
                <a:schemeClr val="bg2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tr-TR" altLang="tr-TR" sz="2000"/>
                <a:t>2</a:t>
              </a:r>
              <a:endParaRPr lang="en-US" altLang="tr-TR" sz="2000"/>
            </a:p>
          </p:txBody>
        </p:sp>
        <p:sp>
          <p:nvSpPr>
            <p:cNvPr id="70671" name="Text Box 15"/>
            <p:cNvSpPr txBox="1">
              <a:spLocks noChangeArrowheads="1"/>
            </p:cNvSpPr>
            <p:nvPr/>
          </p:nvSpPr>
          <p:spPr bwMode="auto">
            <a:xfrm>
              <a:off x="5380" y="1968"/>
              <a:ext cx="798" cy="4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/>
              <a:r>
                <a:rPr lang="tr-TR" altLang="tr-TR" sz="2000" dirty="0">
                  <a:latin typeface="Arial" charset="0"/>
                </a:rPr>
                <a:t>Ağırlık</a:t>
              </a:r>
              <a:br>
                <a:rPr lang="tr-TR" altLang="tr-TR" sz="2000" dirty="0">
                  <a:latin typeface="Arial" charset="0"/>
                </a:rPr>
              </a:br>
              <a:r>
                <a:rPr lang="tr-TR" altLang="tr-TR" sz="2000" dirty="0">
                  <a:latin typeface="Arial" charset="0"/>
                </a:rPr>
                <a:t>Maskesi</a:t>
              </a:r>
              <a:endParaRPr lang="en-US" altLang="tr-TR" sz="2000" dirty="0"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92946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/>
              <a:t>OpenGL Anti-aliasing</a:t>
            </a:r>
            <a:endParaRPr lang="en-US" altLang="tr-TR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450160"/>
          </a:xfrm>
        </p:spPr>
        <p:txBody>
          <a:bodyPr>
            <a:normAutofit fontScale="92500" lnSpcReduction="20000"/>
          </a:bodyPr>
          <a:lstStyle/>
          <a:p>
            <a:pPr marL="0" indent="0">
              <a:buFontTx/>
              <a:buNone/>
              <a:defRPr/>
            </a:pPr>
            <a:r>
              <a:rPr lang="tr-TR" sz="2700" u="sng" dirty="0"/>
              <a:t>RGB ekran </a:t>
            </a:r>
            <a:r>
              <a:rPr lang="tr-TR" sz="2700" u="sng" dirty="0" err="1"/>
              <a:t>modunda</a:t>
            </a:r>
            <a:r>
              <a:rPr lang="tr-TR" sz="2700" u="sng" dirty="0"/>
              <a:t>:</a:t>
            </a:r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r>
              <a:rPr lang="tr-TR" sz="2700" dirty="0" err="1">
                <a:latin typeface="Lucida Console" panose="020B0609040504020204" pitchFamily="49" charset="0"/>
              </a:rPr>
              <a:t>GL.Enable</a:t>
            </a:r>
            <a:r>
              <a:rPr lang="tr-TR" sz="2700" dirty="0">
                <a:latin typeface="Lucida Console" panose="020B0609040504020204" pitchFamily="49" charset="0"/>
              </a:rPr>
              <a:t>(</a:t>
            </a:r>
            <a:r>
              <a:rPr lang="tr-TR" sz="2700" dirty="0" err="1">
                <a:latin typeface="Lucida Console" panose="020B0609040504020204" pitchFamily="49" charset="0"/>
              </a:rPr>
              <a:t>mode</a:t>
            </a:r>
            <a:r>
              <a:rPr lang="tr-TR" sz="2700" dirty="0">
                <a:latin typeface="Lucida Console" panose="020B0609040504020204" pitchFamily="49" charset="0"/>
              </a:rPr>
              <a:t>);</a:t>
            </a:r>
            <a:br>
              <a:rPr lang="tr-TR" sz="2700" dirty="0"/>
            </a:br>
            <a:r>
              <a:rPr lang="tr-TR" sz="2300" dirty="0"/>
              <a:t>	</a:t>
            </a:r>
            <a:r>
              <a:rPr lang="tr-TR" sz="21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EnableCap.LineSmooth</a:t>
            </a:r>
            <a:br>
              <a:rPr lang="tr-TR" sz="2100" i="0" dirty="0">
                <a:solidFill>
                  <a:schemeClr val="tx2"/>
                </a:solidFill>
                <a:latin typeface="Lucida Console" panose="020B0609040504020204" pitchFamily="49" charset="0"/>
              </a:rPr>
            </a:br>
            <a:r>
              <a:rPr lang="tr-TR" sz="2100" dirty="0">
                <a:solidFill>
                  <a:schemeClr val="tx2"/>
                </a:solidFill>
                <a:latin typeface="Lucida Console" panose="020B0609040504020204" pitchFamily="49" charset="0"/>
              </a:rPr>
              <a:t>	</a:t>
            </a:r>
            <a:r>
              <a:rPr lang="tr-TR" sz="21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EnableCap.PointSmooth</a:t>
            </a:r>
            <a:br>
              <a:rPr lang="tr-TR" sz="2100" dirty="0">
                <a:solidFill>
                  <a:srgbClr val="000000"/>
                </a:solidFill>
                <a:latin typeface="Cascadia Mono" panose="020B0609020000020004" pitchFamily="49" charset="0"/>
              </a:rPr>
            </a:br>
            <a:r>
              <a:rPr lang="tr-TR" sz="2100" dirty="0">
                <a:solidFill>
                  <a:srgbClr val="000000"/>
                </a:solidFill>
                <a:latin typeface="Cascadia Mono" panose="020B0609020000020004" pitchFamily="49" charset="0"/>
              </a:rPr>
              <a:t>	</a:t>
            </a:r>
            <a:r>
              <a:rPr lang="tr-TR" sz="2100" dirty="0" err="1">
                <a:solidFill>
                  <a:srgbClr val="000000"/>
                </a:solidFill>
                <a:latin typeface="Cascadia Mono" panose="020B0609020000020004" pitchFamily="49" charset="0"/>
              </a:rPr>
              <a:t>EnableCap.PolygonSmooth</a:t>
            </a:r>
            <a:br>
              <a:rPr lang="tr-TR" sz="2100" i="0" dirty="0">
                <a:solidFill>
                  <a:schemeClr val="tx2"/>
                </a:solidFill>
              </a:rPr>
            </a:br>
            <a:br>
              <a:rPr lang="tr-TR" sz="2100" i="0" dirty="0">
                <a:solidFill>
                  <a:schemeClr val="tx2"/>
                </a:solidFill>
              </a:rPr>
            </a:br>
            <a:endParaRPr lang="tr-TR" sz="2100" i="0" dirty="0">
              <a:solidFill>
                <a:schemeClr val="tx2"/>
              </a:solidFill>
            </a:endParaRPr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endParaRPr lang="tr-TR" sz="2100" dirty="0">
              <a:solidFill>
                <a:schemeClr val="tx2"/>
              </a:solidFill>
            </a:endParaRPr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endParaRPr lang="tr-TR" sz="2100" dirty="0">
              <a:solidFill>
                <a:schemeClr val="tx2"/>
              </a:solidFill>
            </a:endParaRPr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endParaRPr lang="tr-TR" sz="2100" dirty="0">
              <a:solidFill>
                <a:schemeClr val="tx2"/>
              </a:solidFill>
            </a:endParaRPr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endParaRPr lang="tr-TR" sz="2100" dirty="0">
              <a:solidFill>
                <a:schemeClr val="tx2"/>
              </a:solidFill>
            </a:endParaRPr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endParaRPr lang="tr-TR" sz="2100" dirty="0">
              <a:solidFill>
                <a:schemeClr val="tx2"/>
              </a:solidFill>
            </a:endParaRPr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endParaRPr lang="tr-TR" sz="2100" i="0" dirty="0">
              <a:solidFill>
                <a:schemeClr val="tx2"/>
              </a:solidFill>
            </a:endParaRPr>
          </a:p>
          <a:p>
            <a:pPr marL="0" indent="0">
              <a:buFontTx/>
              <a:buNone/>
              <a:tabLst>
                <a:tab pos="360363" algn="l"/>
              </a:tabLst>
              <a:defRPr/>
            </a:pPr>
            <a:br>
              <a:rPr lang="tr-TR" sz="2100" i="0" dirty="0">
                <a:solidFill>
                  <a:schemeClr val="tx2"/>
                </a:solidFill>
              </a:rPr>
            </a:br>
            <a:r>
              <a:rPr lang="tr-TR" sz="2700" u="sng" dirty="0"/>
              <a:t>Ayrıca deneyin:</a:t>
            </a:r>
            <a:r>
              <a:rPr lang="tr-TR" sz="2700" dirty="0"/>
              <a:t> </a:t>
            </a:r>
            <a:r>
              <a:rPr lang="tr-TR" sz="2100" i="0" dirty="0">
                <a:solidFill>
                  <a:schemeClr val="tx2"/>
                </a:solidFill>
              </a:rPr>
              <a:t> </a:t>
            </a:r>
            <a:br>
              <a:rPr lang="tr-TR" sz="2100" i="0" dirty="0">
                <a:solidFill>
                  <a:schemeClr val="tx2"/>
                </a:solidFill>
              </a:rPr>
            </a:br>
            <a:r>
              <a:rPr lang="tr-TR" altLang="ko-KR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GL.Enable</a:t>
            </a:r>
            <a:r>
              <a:rPr lang="tr-TR" altLang="ko-KR" i="0" dirty="0">
                <a:solidFill>
                  <a:schemeClr val="tx2"/>
                </a:solidFill>
                <a:latin typeface="Lucida Console" panose="020B0609040504020204" pitchFamily="49" charset="0"/>
              </a:rPr>
              <a:t>(</a:t>
            </a:r>
            <a:r>
              <a:rPr lang="tr-TR" altLang="ko-KR" i="0" dirty="0" err="1">
                <a:solidFill>
                  <a:schemeClr val="tx2"/>
                </a:solidFill>
                <a:latin typeface="Lucida Console" panose="020B0609040504020204" pitchFamily="49" charset="0"/>
              </a:rPr>
              <a:t>EnableCap.Blend</a:t>
            </a:r>
            <a:r>
              <a:rPr lang="tr-TR" altLang="ko-KR" i="0" dirty="0">
                <a:solidFill>
                  <a:schemeClr val="tx2"/>
                </a:solidFill>
                <a:latin typeface="Lucida Console" panose="020B0609040504020204" pitchFamily="49" charset="0"/>
              </a:rPr>
              <a:t>);</a:t>
            </a:r>
            <a:br>
              <a:rPr lang="tr-TR" altLang="ko-KR" i="0" dirty="0">
                <a:solidFill>
                  <a:schemeClr val="tx2"/>
                </a:solidFill>
                <a:latin typeface="Lucida Console" panose="020B0609040504020204" pitchFamily="49" charset="0"/>
              </a:rPr>
            </a:br>
            <a:r>
              <a:rPr kumimoji="0" lang="tr-TR" altLang="tr-TR" b="0" i="0" u="none" strike="noStrike" cap="none" normalizeH="0" baseline="0" dirty="0" err="1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GL.BlendFunc</a:t>
            </a:r>
            <a:r>
              <a:rPr kumimoji="0" lang="tr-TR" altLang="tr-TR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(</a:t>
            </a:r>
            <a:r>
              <a:rPr kumimoji="0" lang="tr-TR" altLang="tr-TR" b="0" i="0" u="none" strike="noStrike" cap="none" normalizeH="0" baseline="0" dirty="0" err="1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BlendingFactorSrc.SrcAlpha</a:t>
            </a:r>
            <a:r>
              <a:rPr kumimoji="0" lang="tr-TR" altLang="tr-TR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,</a:t>
            </a:r>
            <a:br>
              <a:rPr kumimoji="0" lang="tr-TR" altLang="tr-TR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</a:br>
            <a:r>
              <a:rPr kumimoji="0" lang="tr-TR" altLang="tr-TR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   </a:t>
            </a:r>
            <a:r>
              <a:rPr kumimoji="0" lang="tr-TR" altLang="tr-TR" b="0" i="0" u="none" strike="noStrike" cap="none" normalizeH="0" baseline="0" dirty="0" err="1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BlendingFactorDest.OneMinusSrcAlpha</a:t>
            </a:r>
            <a:r>
              <a:rPr kumimoji="0" lang="tr-TR" altLang="tr-TR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);</a:t>
            </a:r>
            <a:r>
              <a:rPr kumimoji="0" lang="tr-TR" altLang="tr-TR" sz="2800" b="0" i="0" u="none" strike="noStrike" cap="none" normalizeH="0" baseline="0" dirty="0">
                <a:ln>
                  <a:noFill/>
                </a:ln>
                <a:solidFill>
                  <a:srgbClr val="0C0D0E"/>
                </a:solidFill>
                <a:effectLst/>
                <a:latin typeface="Lucida Console" panose="020B0609040504020204" pitchFamily="49" charset="0"/>
              </a:rPr>
              <a:t> </a:t>
            </a:r>
            <a:endParaRPr lang="en-US" sz="2100" i="0" dirty="0">
              <a:solidFill>
                <a:schemeClr val="tx2"/>
              </a:solidFill>
              <a:latin typeface="Lucida Console" panose="020B0609040504020204" pitchFamily="49" charset="0"/>
            </a:endParaRPr>
          </a:p>
        </p:txBody>
      </p:sp>
      <p:pic>
        <p:nvPicPr>
          <p:cNvPr id="716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067" y="1587500"/>
            <a:ext cx="4478867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25634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6493</TotalTime>
  <Words>3983</Words>
  <Application>Microsoft Office PowerPoint</Application>
  <PresentationFormat>On-screen Show (4:3)</PresentationFormat>
  <Paragraphs>600</Paragraphs>
  <Slides>60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60</vt:i4>
      </vt:variant>
    </vt:vector>
  </HeadingPairs>
  <TitlesOfParts>
    <vt:vector size="75" baseType="lpstr">
      <vt:lpstr>Arial</vt:lpstr>
      <vt:lpstr>Bookman Old Style</vt:lpstr>
      <vt:lpstr>Calibri</vt:lpstr>
      <vt:lpstr>Cascadia Mono</vt:lpstr>
      <vt:lpstr>Consolas</vt:lpstr>
      <vt:lpstr>Gill Sans MT</vt:lpstr>
      <vt:lpstr>Lucida Console</vt:lpstr>
      <vt:lpstr>Times New Roman</vt:lpstr>
      <vt:lpstr>Verdana</vt:lpstr>
      <vt:lpstr>Wingdings</vt:lpstr>
      <vt:lpstr>Wingdings 3</vt:lpstr>
      <vt:lpstr>Origin</vt:lpstr>
      <vt:lpstr>Equation</vt:lpstr>
      <vt:lpstr>Denklem</vt:lpstr>
      <vt:lpstr>수식</vt:lpstr>
      <vt:lpstr>Bilgisayar Grafikleri Dr.Cengiz Güngör</vt:lpstr>
      <vt:lpstr>Sistem ve Pencere Koordinatları</vt:lpstr>
      <vt:lpstr>Eğri=Çoklu çizgi</vt:lpstr>
      <vt:lpstr>Pikseller ve Obje Geometrisi</vt:lpstr>
      <vt:lpstr>Daire Çizimi</vt:lpstr>
      <vt:lpstr>Pikselleştirme (Rasterization)</vt:lpstr>
      <vt:lpstr>Çizgi Pikselleştirme</vt:lpstr>
      <vt:lpstr>Bresenham Çizgi Algoritması</vt:lpstr>
      <vt:lpstr>Orta Nokta Metodu</vt:lpstr>
      <vt:lpstr>Orta Nokta Karar Değişkeni</vt:lpstr>
      <vt:lpstr>Kararı Nasıl Vereceğiz?</vt:lpstr>
      <vt:lpstr>Karar Değişkenini Düzenlemek</vt:lpstr>
      <vt:lpstr>Bresenham Algoritması Son Durumu</vt:lpstr>
      <vt:lpstr>Örnek: (2,2) ile (7,6) Arasında Çizgi</vt:lpstr>
      <vt:lpstr>Örnek: (2,2) ile (7,6) Arasında Çizgi</vt:lpstr>
      <vt:lpstr>Çizgi Algoritmasında Diğer Eğimler</vt:lpstr>
      <vt:lpstr>PowerPoint Presentation</vt:lpstr>
      <vt:lpstr>Poligon Doldurma</vt:lpstr>
      <vt:lpstr>Poligonları Üçgenlerine Ayırma</vt:lpstr>
      <vt:lpstr>İç-Dış Testi</vt:lpstr>
      <vt:lpstr>İç-Dış Testi</vt:lpstr>
      <vt:lpstr>Poligon Tabloları</vt:lpstr>
      <vt:lpstr>Köşe (Vertex) Dizileri</vt:lpstr>
      <vt:lpstr>Yüzey Eşitlikleri</vt:lpstr>
      <vt:lpstr>Yüzey Normali</vt:lpstr>
      <vt:lpstr>OpenGL: Ön/Arka Görüntüleme</vt:lpstr>
      <vt:lpstr>Kesme (Culling)</vt:lpstr>
      <vt:lpstr>Ekran Listeleri</vt:lpstr>
      <vt:lpstr>Temel Grafik Elemanlarının Özellikleri</vt:lpstr>
      <vt:lpstr>OpenGL Bir Durum Makinesidir </vt:lpstr>
      <vt:lpstr>Işıklar</vt:lpstr>
      <vt:lpstr>Renk</vt:lpstr>
      <vt:lpstr>PowerPoint Presentation</vt:lpstr>
      <vt:lpstr>İnsan Görüş Sistemi</vt:lpstr>
      <vt:lpstr>İnsan Görüş Sistemi</vt:lpstr>
      <vt:lpstr>Renk Modeli</vt:lpstr>
      <vt:lpstr>RGB Renk Modeli</vt:lpstr>
      <vt:lpstr>Örnek</vt:lpstr>
      <vt:lpstr>RGB Pikseller</vt:lpstr>
      <vt:lpstr>RGB Pikseller</vt:lpstr>
      <vt:lpstr>CMY, CMYK Renk Modeli</vt:lpstr>
      <vt:lpstr>RGB – CMY Karşılaştırma</vt:lpstr>
      <vt:lpstr>Direkt Renk Sistemi</vt:lpstr>
      <vt:lpstr>Direkt Renk Sistemi</vt:lpstr>
      <vt:lpstr>OpenGL Harmanlama (Blending)</vt:lpstr>
      <vt:lpstr>Nokta Özellikleri</vt:lpstr>
      <vt:lpstr>Çizgi Özellikleri</vt:lpstr>
      <vt:lpstr>Çizgi Özellikleri</vt:lpstr>
      <vt:lpstr>Özellik Yığını Kullanımı (Push/Pop)</vt:lpstr>
      <vt:lpstr>Yumuşak Renk Geçişli Çizgi.</vt:lpstr>
      <vt:lpstr>Poligon Doldurma Özellikleri</vt:lpstr>
      <vt:lpstr>C#’ta Yumuşak Renkle Doldurma</vt:lpstr>
      <vt:lpstr>OpenGL Poligon Modları</vt:lpstr>
      <vt:lpstr>Çizgi Tarama ile Poligon Doldurma Algoritması</vt:lpstr>
      <vt:lpstr>Poligon Pikselleştirme</vt:lpstr>
      <vt:lpstr>Taşma (Flood-Fill) Algoritması</vt:lpstr>
      <vt:lpstr>4-Bağlantı ve 8-Bağlantı Karşılaştırma</vt:lpstr>
      <vt:lpstr>Taşma (Flood-Fill) Algoritması</vt:lpstr>
      <vt:lpstr>Anti-aliasing</vt:lpstr>
      <vt:lpstr>OpenGL Anti-aliasing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Güngör</cp:lastModifiedBy>
  <cp:revision>334</cp:revision>
  <dcterms:created xsi:type="dcterms:W3CDTF">2013-09-20T11:24:12Z</dcterms:created>
  <dcterms:modified xsi:type="dcterms:W3CDTF">2023-10-27T19:51:46Z</dcterms:modified>
</cp:coreProperties>
</file>