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62"/>
  </p:notesMasterIdLst>
  <p:sldIdLst>
    <p:sldId id="256" r:id="rId2"/>
    <p:sldId id="258" r:id="rId3"/>
    <p:sldId id="259" r:id="rId4"/>
    <p:sldId id="260" r:id="rId5"/>
    <p:sldId id="308" r:id="rId6"/>
    <p:sldId id="309" r:id="rId7"/>
    <p:sldId id="262" r:id="rId8"/>
    <p:sldId id="263" r:id="rId9"/>
    <p:sldId id="264" r:id="rId10"/>
    <p:sldId id="266" r:id="rId11"/>
    <p:sldId id="265" r:id="rId12"/>
    <p:sldId id="268" r:id="rId13"/>
    <p:sldId id="269" r:id="rId14"/>
    <p:sldId id="270" r:id="rId15"/>
    <p:sldId id="311" r:id="rId16"/>
    <p:sldId id="310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312" r:id="rId25"/>
    <p:sldId id="313" r:id="rId26"/>
    <p:sldId id="314" r:id="rId27"/>
    <p:sldId id="315" r:id="rId28"/>
    <p:sldId id="316" r:id="rId29"/>
    <p:sldId id="317" r:id="rId30"/>
    <p:sldId id="318" r:id="rId31"/>
    <p:sldId id="319" r:id="rId32"/>
    <p:sldId id="322" r:id="rId33"/>
    <p:sldId id="320" r:id="rId34"/>
    <p:sldId id="321" r:id="rId35"/>
    <p:sldId id="279" r:id="rId36"/>
    <p:sldId id="280" r:id="rId37"/>
    <p:sldId id="281" r:id="rId38"/>
    <p:sldId id="282" r:id="rId39"/>
    <p:sldId id="283" r:id="rId40"/>
    <p:sldId id="284" r:id="rId41"/>
    <p:sldId id="285" r:id="rId42"/>
    <p:sldId id="286" r:id="rId43"/>
    <p:sldId id="288" r:id="rId44"/>
    <p:sldId id="290" r:id="rId45"/>
    <p:sldId id="291" r:id="rId46"/>
    <p:sldId id="292" r:id="rId47"/>
    <p:sldId id="293" r:id="rId48"/>
    <p:sldId id="294" r:id="rId49"/>
    <p:sldId id="295" r:id="rId50"/>
    <p:sldId id="296" r:id="rId51"/>
    <p:sldId id="297" r:id="rId52"/>
    <p:sldId id="298" r:id="rId53"/>
    <p:sldId id="299" r:id="rId54"/>
    <p:sldId id="300" r:id="rId55"/>
    <p:sldId id="301" r:id="rId56"/>
    <p:sldId id="302" r:id="rId57"/>
    <p:sldId id="303" r:id="rId58"/>
    <p:sldId id="304" r:id="rId59"/>
    <p:sldId id="305" r:id="rId60"/>
    <p:sldId id="306" r:id="rId61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5572" autoAdjust="0"/>
    <p:restoredTop sz="94660"/>
  </p:normalViewPr>
  <p:slideViewPr>
    <p:cSldViewPr>
      <p:cViewPr varScale="1">
        <p:scale>
          <a:sx n="62" d="100"/>
          <a:sy n="62" d="100"/>
        </p:scale>
        <p:origin x="948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460C12-1A27-4A64-B0B2-F796C1A51EED}" type="datetimeFigureOut">
              <a:rPr lang="tr-TR" smtClean="0"/>
              <a:t>1.11.2022</a:t>
            </a:fld>
            <a:endParaRPr lang="tr-TR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7C25BA-1208-4CE7-BA56-982F150D70B7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9744628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467544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C2DB99D7-8A50-404A-A806-9E4C6A379772}" type="datetime1">
              <a:rPr lang="tr-TR" smtClean="0"/>
              <a:t>1.11.2022</a:t>
            </a:fld>
            <a:endParaRPr lang="tr-TR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6516216" y="6358024"/>
            <a:ext cx="2160240" cy="365760"/>
          </a:xfrm>
        </p:spPr>
        <p:txBody>
          <a:bodyPr/>
          <a:lstStyle>
            <a:lvl1pPr algn="r">
              <a:defRPr/>
            </a:lvl1pPr>
          </a:lstStyle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67544" y="6375608"/>
            <a:ext cx="2289048" cy="365760"/>
          </a:xfrm>
        </p:spPr>
        <p:txBody>
          <a:bodyPr/>
          <a:lstStyle/>
          <a:p>
            <a:fld id="{B9615A0A-C53D-4803-BF00-8414DADF4862}" type="datetime1">
              <a:rPr lang="tr-TR" smtClean="0"/>
              <a:t>1.11.2022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0152" y="6375608"/>
            <a:ext cx="2126304" cy="365760"/>
          </a:xfrm>
          <a:solidFill>
            <a:schemeClr val="bg1"/>
          </a:solidFill>
        </p:spPr>
        <p:txBody>
          <a:bodyPr/>
          <a:lstStyle>
            <a:lvl1pPr algn="r">
              <a:defRPr/>
            </a:lvl1pPr>
          </a:lstStyle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CFE6836B-BFD2-4134-90CC-9E154ACE5DC5}" type="datetime1">
              <a:rPr lang="tr-TR" smtClean="0"/>
              <a:t>1.11.2022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E6FEED06-A45B-49F7-A4E7-E4A0A60926E4}" type="slidenum">
              <a:rPr lang="tr-TR" smtClean="0"/>
              <a:t>‹#›</a:t>
            </a:fld>
            <a:endParaRPr lang="tr-TR" dirty="0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7EDA-18B1-4D25-A48D-5B584AFE0915}" type="datetime1">
              <a:rPr lang="tr-TR" smtClean="0"/>
              <a:t>1.11.2022</a:t>
            </a:fld>
            <a:endParaRPr lang="tr-T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t>‹#›</a:t>
            </a:fld>
            <a:endParaRPr lang="tr-TR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5D9A5-9433-460A-BA56-65F75DBEAFE7}" type="datetime1">
              <a:rPr lang="tr-TR" smtClean="0"/>
              <a:t>1.11.2022</a:t>
            </a:fld>
            <a:endParaRPr lang="tr-T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t>‹#›</a:t>
            </a:fld>
            <a:endParaRPr lang="tr-TR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A41D1-7612-49DE-94D8-DDDC4D4D2551}" type="datetime1">
              <a:rPr lang="tr-TR" smtClean="0"/>
              <a:t>1.11.2022</a:t>
            </a:fld>
            <a:endParaRPr lang="tr-T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t>‹#›</a:t>
            </a:fld>
            <a:endParaRPr lang="tr-TR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2D3BD-66F5-4539-9D95-110100F26C54}" type="datetime1">
              <a:rPr lang="tr-TR" smtClean="0"/>
              <a:t>1.11.2022</a:t>
            </a:fld>
            <a:endParaRPr lang="tr-T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t>‹#›</a:t>
            </a:fld>
            <a:endParaRPr lang="tr-TR" dirty="0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6AFCA-CC73-427D-96B5-FBD71312FB6D}" type="datetime1">
              <a:rPr lang="tr-TR" smtClean="0"/>
              <a:t>1.11.2022</a:t>
            </a:fld>
            <a:endParaRPr lang="tr-T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t>‹#›</a:t>
            </a:fld>
            <a:endParaRPr lang="tr-TR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1ACA4-674B-4CAD-88BF-48054304D9E2}" type="datetime1">
              <a:rPr lang="tr-TR" smtClean="0"/>
              <a:t>1.11.2022</a:t>
            </a:fld>
            <a:endParaRPr lang="tr-T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t>‹#›</a:t>
            </a:fld>
            <a:endParaRPr lang="tr-TR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C6312-6167-4607-89F4-B28B81FE940E}" type="datetime1">
              <a:rPr lang="tr-TR" smtClean="0"/>
              <a:t>1.11.2022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t>‹#›</a:t>
            </a:fld>
            <a:endParaRPr lang="tr-T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60EC1-27E5-4699-B8D8-D29EE1C27894}" type="datetime1">
              <a:rPr lang="tr-TR" smtClean="0"/>
              <a:t>1.11.2022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t>‹#›</a:t>
            </a:fld>
            <a:endParaRPr lang="tr-TR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ctr" anchorCtr="0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6526422D-D312-4493-8D2A-A86082B9FAC3}" type="datetime1">
              <a:rPr lang="tr-TR" smtClean="0"/>
              <a:t>1.11.2022</a:t>
            </a:fld>
            <a:endParaRPr lang="tr-T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tr-TR" dirty="0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Rectangle 3"/>
          <p:cNvSpPr/>
          <p:nvPr/>
        </p:nvSpPr>
        <p:spPr>
          <a:xfrm>
            <a:off x="323528" y="6237312"/>
            <a:ext cx="576064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54367" y="6356350"/>
            <a:ext cx="2139481" cy="365760"/>
          </a:xfrm>
          <a:prstGeom prst="rect">
            <a:avLst/>
          </a:prstGeom>
          <a:solidFill>
            <a:schemeClr val="bg1"/>
          </a:solidFill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0678150-2F3D-4E05-931D-3530E2373772}" type="slidenum">
              <a:rPr lang="tr-TR" smtClean="0"/>
              <a:pPr/>
              <a:t>‹#›</a:t>
            </a:fld>
            <a:endParaRPr lang="tr-T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200" b="1" kern="1200">
          <a:solidFill>
            <a:srgbClr val="C000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ender.org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4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4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4" Type="http://schemas.microsoft.com/office/2007/relationships/hdphoto" Target="../media/hdphoto5.wdp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4" Type="http://schemas.microsoft.com/office/2007/relationships/hdphoto" Target="../media/hdphoto5.wdp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3dcafe.com/asp/freestuff.asp" TargetMode="Externa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Bilgisayar Grafikleri</a:t>
            </a:r>
            <a:br>
              <a:rPr lang="tr-TR" dirty="0"/>
            </a:br>
            <a:r>
              <a:rPr lang="tr-TR" sz="2000" dirty="0" err="1"/>
              <a:t>Yrd.Doç.Dr.Cengiz</a:t>
            </a:r>
            <a:r>
              <a:rPr lang="tr-TR" sz="2000" dirty="0"/>
              <a:t> Güngör</a:t>
            </a:r>
            <a:endParaRPr lang="tr-T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/>
              <a:t>Blender Kullanımı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535214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Genel Bakış</a:t>
            </a:r>
            <a:endParaRPr lang="en-US" altLang="tr-TR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altLang="tr-TR" dirty="0"/>
              <a:t>Ara yüz</a:t>
            </a:r>
          </a:p>
          <a:p>
            <a:r>
              <a:rPr lang="tr-TR" altLang="tr-TR" dirty="0"/>
              <a:t>İlk ayarlar</a:t>
            </a:r>
          </a:p>
          <a:p>
            <a:r>
              <a:rPr lang="tr-TR" altLang="tr-TR" dirty="0"/>
              <a:t>Temel şekiller</a:t>
            </a:r>
          </a:p>
          <a:p>
            <a:r>
              <a:rPr lang="tr-TR" altLang="tr-TR" dirty="0"/>
              <a:t>Işıklandırma</a:t>
            </a:r>
          </a:p>
          <a:p>
            <a:r>
              <a:rPr lang="tr-TR" altLang="tr-TR" dirty="0"/>
              <a:t>Materyaller ve Kaplamalar</a:t>
            </a:r>
          </a:p>
          <a:p>
            <a:r>
              <a:rPr lang="tr-TR" altLang="tr-TR" dirty="0"/>
              <a:t>Çalışma alanı ayarları</a:t>
            </a:r>
          </a:p>
          <a:p>
            <a:r>
              <a:rPr lang="tr-TR" altLang="tr-TR" dirty="0"/>
              <a:t>Animasyon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066480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Genel Bilgiler</a:t>
            </a:r>
            <a:endParaRPr lang="en-US" altLang="tr-TR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tr-TR" dirty="0"/>
              <a:t>Blender </a:t>
            </a:r>
            <a:r>
              <a:rPr lang="tr-TR" altLang="tr-TR" dirty="0"/>
              <a:t>ücretsiz bir yazılımdır, adresi</a:t>
            </a:r>
            <a:r>
              <a:rPr lang="en-US" altLang="tr-TR" dirty="0"/>
              <a:t> </a:t>
            </a:r>
            <a:r>
              <a:rPr lang="en-US" altLang="tr-TR" dirty="0">
                <a:hlinkClick r:id="rId2"/>
              </a:rPr>
              <a:t>http://www.blender.org</a:t>
            </a:r>
            <a:r>
              <a:rPr lang="en-US" altLang="tr-TR" dirty="0"/>
              <a:t> </a:t>
            </a:r>
          </a:p>
          <a:p>
            <a:pPr>
              <a:lnSpc>
                <a:spcPct val="90000"/>
              </a:lnSpc>
            </a:pPr>
            <a:r>
              <a:rPr lang="tr-TR" altLang="tr-TR" dirty="0"/>
              <a:t>Birçok sürümü var</a:t>
            </a:r>
            <a:endParaRPr lang="en-US" altLang="tr-TR" dirty="0"/>
          </a:p>
          <a:p>
            <a:pPr lvl="1">
              <a:lnSpc>
                <a:spcPct val="90000"/>
              </a:lnSpc>
            </a:pPr>
            <a:r>
              <a:rPr lang="tr-TR" altLang="tr-TR" dirty="0"/>
              <a:t>2022 sürümü 3</a:t>
            </a:r>
            <a:r>
              <a:rPr lang="en-US" altLang="tr-TR" dirty="0"/>
              <a:t>.</a:t>
            </a:r>
            <a:r>
              <a:rPr lang="tr-TR" altLang="tr-TR" dirty="0"/>
              <a:t>3.1</a:t>
            </a:r>
          </a:p>
          <a:p>
            <a:pPr lvl="2">
              <a:lnSpc>
                <a:spcPct val="90000"/>
              </a:lnSpc>
            </a:pPr>
            <a:r>
              <a:rPr lang="tr-TR" altLang="tr-TR" dirty="0"/>
              <a:t>Sürümlerde</a:t>
            </a:r>
            <a:r>
              <a:rPr lang="en-US" altLang="tr-TR" dirty="0"/>
              <a:t> </a:t>
            </a:r>
            <a:r>
              <a:rPr lang="en-US" altLang="tr-TR" dirty="0" err="1"/>
              <a:t>raytracing</a:t>
            </a:r>
            <a:r>
              <a:rPr lang="tr-TR" altLang="tr-TR" dirty="0"/>
              <a:t> gibi yeni eklenen modül farkları olabiliyor.</a:t>
            </a:r>
            <a:endParaRPr lang="en-US" altLang="tr-TR" dirty="0"/>
          </a:p>
          <a:p>
            <a:pPr>
              <a:lnSpc>
                <a:spcPct val="90000"/>
              </a:lnSpc>
            </a:pPr>
            <a:r>
              <a:rPr lang="en-US" altLang="tr-TR" dirty="0"/>
              <a:t>Blender</a:t>
            </a:r>
            <a:r>
              <a:rPr lang="tr-TR" altLang="tr-TR" dirty="0"/>
              <a:t>'</a:t>
            </a:r>
            <a:r>
              <a:rPr lang="tr-TR" altLang="tr-TR" dirty="0" err="1"/>
              <a:t>ın</a:t>
            </a:r>
            <a:r>
              <a:rPr lang="en-US" altLang="tr-TR" dirty="0"/>
              <a:t> </a:t>
            </a:r>
            <a:r>
              <a:rPr lang="tr-TR" altLang="tr-TR" dirty="0"/>
              <a:t>işinizi hızlıca yapabileceğiniz, derli toplu bir yapısı var.</a:t>
            </a:r>
          </a:p>
          <a:p>
            <a:pPr lvl="1">
              <a:lnSpc>
                <a:spcPct val="90000"/>
              </a:lnSpc>
            </a:pPr>
            <a:r>
              <a:rPr lang="tr-TR" altLang="tr-TR" dirty="0"/>
              <a:t>3DSMax'a göre</a:t>
            </a:r>
            <a:endParaRPr lang="en-US" altLang="tr-TR" dirty="0"/>
          </a:p>
          <a:p>
            <a:pPr>
              <a:lnSpc>
                <a:spcPct val="90000"/>
              </a:lnSpc>
            </a:pPr>
            <a:r>
              <a:rPr lang="tr-TR" altLang="tr-TR" dirty="0"/>
              <a:t>İnternet dokümanları ile desteği var.</a:t>
            </a:r>
          </a:p>
          <a:p>
            <a:pPr lvl="1">
              <a:lnSpc>
                <a:spcPct val="90000"/>
              </a:lnSpc>
            </a:pPr>
            <a:r>
              <a:rPr lang="tr-TR" altLang="tr-TR" dirty="0"/>
              <a:t>Ancak ara yüz</a:t>
            </a:r>
            <a:r>
              <a:rPr lang="en-US" altLang="tr-TR" dirty="0"/>
              <a:t> </a:t>
            </a:r>
            <a:r>
              <a:rPr lang="tr-TR" altLang="tr-TR" dirty="0"/>
              <a:t>farklı olabiliyor.</a:t>
            </a:r>
            <a:endParaRPr lang="en-US" altLang="tr-TR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8526461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Gerekenler</a:t>
            </a:r>
            <a:endParaRPr lang="en-US" altLang="tr-TR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altLang="tr-TR" dirty="0"/>
              <a:t>Üç tuşlu</a:t>
            </a:r>
            <a:r>
              <a:rPr lang="en-US" altLang="tr-TR" dirty="0"/>
              <a:t> </a:t>
            </a:r>
            <a:r>
              <a:rPr lang="tr-TR" altLang="tr-TR" dirty="0"/>
              <a:t>far</a:t>
            </a:r>
            <a:r>
              <a:rPr lang="en-US" altLang="tr-TR" dirty="0"/>
              <a:t>e (</a:t>
            </a:r>
            <a:r>
              <a:rPr lang="tr-TR" altLang="tr-TR" dirty="0"/>
              <a:t>orta teker gerekli</a:t>
            </a:r>
            <a:r>
              <a:rPr lang="en-US" altLang="tr-TR" dirty="0"/>
              <a:t>)</a:t>
            </a:r>
          </a:p>
          <a:p>
            <a:r>
              <a:rPr lang="tr-TR" altLang="tr-TR" dirty="0"/>
              <a:t>Sayı kısmı ayrı olan bir klavye</a:t>
            </a:r>
            <a:endParaRPr lang="en-US" altLang="tr-TR" dirty="0"/>
          </a:p>
          <a:p>
            <a:r>
              <a:rPr lang="tr-TR" altLang="tr-TR" dirty="0"/>
              <a:t>Hızlı işlemci</a:t>
            </a:r>
            <a:r>
              <a:rPr lang="en-US" altLang="tr-TR" dirty="0"/>
              <a:t> </a:t>
            </a:r>
          </a:p>
          <a:p>
            <a:pPr lvl="1"/>
            <a:r>
              <a:rPr lang="tr-TR" altLang="tr-TR" dirty="0"/>
              <a:t>Animasyon için çok gerekli</a:t>
            </a:r>
            <a:endParaRPr lang="en-US" altLang="tr-TR" dirty="0"/>
          </a:p>
          <a:p>
            <a:r>
              <a:rPr lang="tr-TR" altLang="tr-TR" dirty="0"/>
              <a:t>İyi bir grafik kartı</a:t>
            </a:r>
            <a:endParaRPr lang="en-US" altLang="tr-TR" dirty="0"/>
          </a:p>
          <a:p>
            <a:pPr lvl="1"/>
            <a:r>
              <a:rPr lang="tr-TR" altLang="tr-TR" dirty="0"/>
              <a:t>Modelleri oluştururken çok gerekli</a:t>
            </a:r>
            <a:endParaRPr lang="en-US" altLang="tr-TR" dirty="0"/>
          </a:p>
          <a:p>
            <a:r>
              <a:rPr lang="tr-TR" altLang="tr-TR" dirty="0"/>
              <a:t>Aslında yukarıdakiler zorunlu değil</a:t>
            </a:r>
            <a:r>
              <a:rPr lang="en-US" altLang="tr-TR" dirty="0"/>
              <a:t>, </a:t>
            </a:r>
            <a:r>
              <a:rPr lang="tr-TR" altLang="tr-TR" dirty="0"/>
              <a:t>ama onlarla</a:t>
            </a:r>
            <a:r>
              <a:rPr lang="en-US" altLang="tr-TR" dirty="0"/>
              <a:t> </a:t>
            </a:r>
            <a:r>
              <a:rPr lang="tr-TR" altLang="tr-TR" dirty="0"/>
              <a:t>hayat daha güzel olur.</a:t>
            </a:r>
            <a:endParaRPr lang="en-US" altLang="tr-TR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9597742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53F99A9-2A0C-459A-9E9E-F3EE27AE2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</a:t>
            </a:fld>
            <a:endParaRPr lang="tr-TR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D6E2915-D335-48A3-87B9-250D5958E2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88218"/>
            <a:ext cx="9144000" cy="4881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9578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66774656-0772-4958-9A3F-84415B2F47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094"/>
            <a:ext cx="9144000" cy="6800282"/>
          </a:xfrm>
          <a:prstGeom prst="rect">
            <a:avLst/>
          </a:prstGeom>
        </p:spPr>
      </p:pic>
      <p:sp>
        <p:nvSpPr>
          <p:cNvPr id="10" name="Rectangle 2">
            <a:extLst>
              <a:ext uri="{FF2B5EF4-FFF2-40B4-BE49-F238E27FC236}">
                <a16:creationId xmlns:a16="http://schemas.microsoft.com/office/drawing/2014/main" id="{B9FFB5A7-AD17-4433-8D45-38EEAF91F1F6}"/>
              </a:ext>
            </a:extLst>
          </p:cNvPr>
          <p:cNvSpPr txBox="1">
            <a:spLocks noChangeArrowheads="1"/>
          </p:cNvSpPr>
          <p:nvPr/>
        </p:nvSpPr>
        <p:spPr>
          <a:xfrm>
            <a:off x="2123728" y="980728"/>
            <a:ext cx="4909683" cy="114300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3200" b="1" kern="12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altLang="tr-TR" sz="3600" dirty="0">
                <a:solidFill>
                  <a:schemeClr val="bg1"/>
                </a:solidFill>
              </a:rPr>
              <a:t>Temel Ara Yüz</a:t>
            </a:r>
            <a:endParaRPr lang="en-US" altLang="tr-TR" sz="3600" dirty="0">
              <a:solidFill>
                <a:schemeClr val="bg1"/>
              </a:solidFill>
            </a:endParaRPr>
          </a:p>
        </p:txBody>
      </p:sp>
      <p:sp>
        <p:nvSpPr>
          <p:cNvPr id="11" name="Text Box 5">
            <a:extLst>
              <a:ext uri="{FF2B5EF4-FFF2-40B4-BE49-F238E27FC236}">
                <a16:creationId xmlns:a16="http://schemas.microsoft.com/office/drawing/2014/main" id="{3898CD78-CBAE-4F7B-8F5D-5AF4967CEC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3568" y="1403484"/>
            <a:ext cx="107753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b="1" dirty="0">
                <a:solidFill>
                  <a:schemeClr val="bg1"/>
                </a:solidFill>
              </a:rPr>
              <a:t>Menüler</a:t>
            </a:r>
            <a:endParaRPr lang="en-US" altLang="tr-TR" b="1" dirty="0">
              <a:solidFill>
                <a:schemeClr val="bg1"/>
              </a:solidFill>
            </a:endParaRPr>
          </a:p>
        </p:txBody>
      </p:sp>
      <p:sp>
        <p:nvSpPr>
          <p:cNvPr id="12" name="Line 6">
            <a:extLst>
              <a:ext uri="{FF2B5EF4-FFF2-40B4-BE49-F238E27FC236}">
                <a16:creationId xmlns:a16="http://schemas.microsoft.com/office/drawing/2014/main" id="{A2C2C095-18A7-434C-AD96-962BE9EEDEA1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827584" y="341785"/>
            <a:ext cx="90364" cy="1142999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 b="1">
              <a:solidFill>
                <a:schemeClr val="bg1"/>
              </a:solidFill>
            </a:endParaRPr>
          </a:p>
        </p:txBody>
      </p:sp>
      <p:sp>
        <p:nvSpPr>
          <p:cNvPr id="15" name="Text Box 9">
            <a:extLst>
              <a:ext uri="{FF2B5EF4-FFF2-40B4-BE49-F238E27FC236}">
                <a16:creationId xmlns:a16="http://schemas.microsoft.com/office/drawing/2014/main" id="{876C662B-44AA-4A9E-AC61-A545005476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9752" y="2492896"/>
            <a:ext cx="104708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b="1" dirty="0">
                <a:solidFill>
                  <a:schemeClr val="bg1"/>
                </a:solidFill>
              </a:rPr>
              <a:t>K</a:t>
            </a:r>
            <a:r>
              <a:rPr lang="en-US" altLang="tr-TR" b="1" dirty="0" err="1">
                <a:solidFill>
                  <a:schemeClr val="bg1"/>
                </a:solidFill>
              </a:rPr>
              <a:t>amera</a:t>
            </a:r>
            <a:endParaRPr lang="en-US" altLang="tr-TR" b="1" dirty="0">
              <a:solidFill>
                <a:schemeClr val="bg1"/>
              </a:solidFill>
            </a:endParaRPr>
          </a:p>
        </p:txBody>
      </p:sp>
      <p:sp>
        <p:nvSpPr>
          <p:cNvPr id="16" name="Line 10">
            <a:extLst>
              <a:ext uri="{FF2B5EF4-FFF2-40B4-BE49-F238E27FC236}">
                <a16:creationId xmlns:a16="http://schemas.microsoft.com/office/drawing/2014/main" id="{B20E2940-0EF6-4F8D-AE3A-86683484B1F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699792" y="2862228"/>
            <a:ext cx="144016" cy="206732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 b="1">
              <a:solidFill>
                <a:schemeClr val="bg1"/>
              </a:solidFill>
            </a:endParaRPr>
          </a:p>
        </p:txBody>
      </p:sp>
      <p:sp>
        <p:nvSpPr>
          <p:cNvPr id="17" name="Text Box 11">
            <a:extLst>
              <a:ext uri="{FF2B5EF4-FFF2-40B4-BE49-F238E27FC236}">
                <a16:creationId xmlns:a16="http://schemas.microsoft.com/office/drawing/2014/main" id="{2B296411-09BD-4F25-8112-43CACD872C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5580" y="1907540"/>
            <a:ext cx="54854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b="1" dirty="0">
                <a:solidFill>
                  <a:schemeClr val="bg1"/>
                </a:solidFill>
              </a:rPr>
              <a:t>Işık</a:t>
            </a:r>
            <a:endParaRPr lang="en-US" altLang="tr-TR" b="1" dirty="0">
              <a:solidFill>
                <a:schemeClr val="bg1"/>
              </a:solidFill>
            </a:endParaRPr>
          </a:p>
        </p:txBody>
      </p:sp>
      <p:sp>
        <p:nvSpPr>
          <p:cNvPr id="18" name="Line 12">
            <a:extLst>
              <a:ext uri="{FF2B5EF4-FFF2-40B4-BE49-F238E27FC236}">
                <a16:creationId xmlns:a16="http://schemas.microsoft.com/office/drawing/2014/main" id="{3F59C0BD-A2C1-48D9-AF17-C2150B6E915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810455" y="2099627"/>
            <a:ext cx="381000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 b="1">
              <a:solidFill>
                <a:schemeClr val="bg1"/>
              </a:solidFill>
            </a:endParaRPr>
          </a:p>
        </p:txBody>
      </p:sp>
      <p:sp>
        <p:nvSpPr>
          <p:cNvPr id="19" name="Text Box 13">
            <a:extLst>
              <a:ext uri="{FF2B5EF4-FFF2-40B4-BE49-F238E27FC236}">
                <a16:creationId xmlns:a16="http://schemas.microsoft.com/office/drawing/2014/main" id="{D5756337-3DB1-4AA2-965E-87B76F7B38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7984" y="3140968"/>
            <a:ext cx="973343" cy="369332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b="1" dirty="0">
                <a:solidFill>
                  <a:schemeClr val="bg1"/>
                </a:solidFill>
              </a:rPr>
              <a:t>Bir küp</a:t>
            </a:r>
            <a:endParaRPr lang="en-US" altLang="tr-TR" b="1" dirty="0">
              <a:solidFill>
                <a:schemeClr val="bg1"/>
              </a:solidFill>
            </a:endParaRPr>
          </a:p>
        </p:txBody>
      </p:sp>
      <p:sp>
        <p:nvSpPr>
          <p:cNvPr id="20" name="Line 14">
            <a:extLst>
              <a:ext uri="{FF2B5EF4-FFF2-40B4-BE49-F238E27FC236}">
                <a16:creationId xmlns:a16="http://schemas.microsoft.com/office/drawing/2014/main" id="{BF147A68-A331-4CC9-B4AB-DB648AA5606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199384" y="3356992"/>
            <a:ext cx="220216" cy="8384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 b="1">
              <a:solidFill>
                <a:schemeClr val="bg1"/>
              </a:solidFill>
            </a:endParaRPr>
          </a:p>
        </p:txBody>
      </p:sp>
      <p:sp>
        <p:nvSpPr>
          <p:cNvPr id="23" name="Text Box 17">
            <a:extLst>
              <a:ext uri="{FF2B5EF4-FFF2-40B4-BE49-F238E27FC236}">
                <a16:creationId xmlns:a16="http://schemas.microsoft.com/office/drawing/2014/main" id="{468F5609-DA59-448A-B801-0D36FB932B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8184" y="4067780"/>
            <a:ext cx="98655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b="1" dirty="0">
                <a:solidFill>
                  <a:schemeClr val="bg1"/>
                </a:solidFill>
              </a:rPr>
              <a:t>Ayarlar</a:t>
            </a:r>
            <a:endParaRPr lang="en-US" altLang="tr-TR" b="1" dirty="0">
              <a:solidFill>
                <a:schemeClr val="bg1"/>
              </a:solidFill>
            </a:endParaRPr>
          </a:p>
        </p:txBody>
      </p:sp>
      <p:sp>
        <p:nvSpPr>
          <p:cNvPr id="24" name="Line 18">
            <a:extLst>
              <a:ext uri="{FF2B5EF4-FFF2-40B4-BE49-F238E27FC236}">
                <a16:creationId xmlns:a16="http://schemas.microsoft.com/office/drawing/2014/main" id="{225D1AC2-F630-4B76-AC91-593DDF229FA5}"/>
              </a:ext>
            </a:extLst>
          </p:cNvPr>
          <p:cNvSpPr>
            <a:spLocks noChangeShapeType="1"/>
          </p:cNvSpPr>
          <p:nvPr/>
        </p:nvSpPr>
        <p:spPr bwMode="auto">
          <a:xfrm>
            <a:off x="7218040" y="4293096"/>
            <a:ext cx="234280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47700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Başka Şeylerden Önce...</a:t>
            </a:r>
            <a:endParaRPr lang="en-US" altLang="tr-TR" dirty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altLang="tr-TR" dirty="0"/>
              <a:t>Sistem sizin için dosya açmaz, kaydetmez.</a:t>
            </a:r>
            <a:endParaRPr lang="en-US" altLang="tr-TR" dirty="0"/>
          </a:p>
          <a:p>
            <a:r>
              <a:rPr lang="tr-TR" altLang="tr-TR" dirty="0"/>
              <a:t>Sıkı sık projenizi kaydetmeyi unutmayın</a:t>
            </a:r>
            <a:r>
              <a:rPr lang="en-US" altLang="tr-TR" dirty="0"/>
              <a:t>!</a:t>
            </a:r>
          </a:p>
          <a:p>
            <a:pPr lvl="1"/>
            <a:r>
              <a:rPr lang="tr-TR" altLang="tr-TR" dirty="0"/>
              <a:t>Yedekler iyidir, isim değiştirerek projenin sürümlerini oluşturun.</a:t>
            </a:r>
            <a:endParaRPr lang="en-US" altLang="tr-TR" dirty="0"/>
          </a:p>
          <a:p>
            <a:pPr lvl="1"/>
            <a:r>
              <a:rPr lang="tr-TR" altLang="tr-TR" dirty="0"/>
              <a:t>B</a:t>
            </a:r>
            <a:r>
              <a:rPr lang="en-US" altLang="tr-TR" dirty="0"/>
              <a:t>lender </a:t>
            </a:r>
            <a:r>
              <a:rPr lang="tr-TR" altLang="tr-TR" dirty="0"/>
              <a:t>çakılabilir.</a:t>
            </a:r>
            <a:endParaRPr lang="en-US" altLang="tr-TR" dirty="0"/>
          </a:p>
          <a:p>
            <a:r>
              <a:rPr lang="en-US" altLang="tr-TR" dirty="0"/>
              <a:t>Blender </a:t>
            </a:r>
            <a:r>
              <a:rPr lang="tr-TR" altLang="tr-TR" dirty="0"/>
              <a:t>dosyaları çok büyük olabiliyor.</a:t>
            </a:r>
            <a:endParaRPr lang="en-US" altLang="tr-TR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7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0311673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Tuşlarla Etkileşim </a:t>
            </a:r>
            <a:r>
              <a:rPr lang="en-US" altLang="tr-TR" dirty="0"/>
              <a:t>(</a:t>
            </a:r>
            <a:r>
              <a:rPr lang="tr-TR" altLang="tr-TR" dirty="0"/>
              <a:t>Değer Alanları</a:t>
            </a:r>
            <a:r>
              <a:rPr lang="en-US" altLang="tr-TR" dirty="0"/>
              <a:t>)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altLang="tr-TR" dirty="0"/>
              <a:t>Üç yolla etkileşim var</a:t>
            </a:r>
            <a:r>
              <a:rPr lang="en-US" altLang="tr-TR" dirty="0"/>
              <a:t>:</a:t>
            </a:r>
          </a:p>
          <a:p>
            <a:pPr lvl="1"/>
            <a:r>
              <a:rPr lang="tr-TR" altLang="tr-TR" dirty="0"/>
              <a:t>Değerin üzerine tıkladığınızda</a:t>
            </a:r>
            <a:endParaRPr lang="en-US" altLang="tr-TR" dirty="0"/>
          </a:p>
          <a:p>
            <a:pPr lvl="2"/>
            <a:r>
              <a:rPr lang="tr-TR" altLang="tr-TR" dirty="0"/>
              <a:t>Kullanıcı istediği değeri girebilir.</a:t>
            </a:r>
            <a:endParaRPr lang="en-US" altLang="tr-TR" dirty="0"/>
          </a:p>
          <a:p>
            <a:pPr lvl="1"/>
            <a:r>
              <a:rPr lang="tr-TR" altLang="tr-TR" dirty="0"/>
              <a:t>Sol ve sağa tıkladığınızda</a:t>
            </a:r>
            <a:endParaRPr lang="en-US" altLang="tr-TR" dirty="0"/>
          </a:p>
          <a:p>
            <a:pPr lvl="2"/>
            <a:r>
              <a:rPr lang="tr-TR" altLang="tr-TR" dirty="0"/>
              <a:t>Değeri tek tek arttırmak ve azaltmak mümkündür.</a:t>
            </a:r>
            <a:endParaRPr lang="en-US" altLang="tr-TR" dirty="0"/>
          </a:p>
          <a:p>
            <a:pPr lvl="1"/>
            <a:r>
              <a:rPr lang="tr-TR" altLang="tr-TR" dirty="0"/>
              <a:t>Fare ile tuşları tutup sürüklediğinizde</a:t>
            </a:r>
            <a:endParaRPr lang="en-US" altLang="tr-TR" dirty="0"/>
          </a:p>
          <a:p>
            <a:pPr lvl="2"/>
            <a:r>
              <a:rPr lang="tr-TR" altLang="tr-TR" dirty="0"/>
              <a:t>Biraz kontrolü zordur ama </a:t>
            </a:r>
            <a:r>
              <a:rPr lang="en-US" altLang="tr-TR" dirty="0"/>
              <a:t>‘slider’</a:t>
            </a:r>
            <a:r>
              <a:rPr lang="tr-TR" altLang="tr-TR" dirty="0"/>
              <a:t> tarzı etkileşim yapar.</a:t>
            </a:r>
            <a:endParaRPr lang="en-US" altLang="tr-TR" dirty="0"/>
          </a:p>
          <a:p>
            <a:pPr lvl="2"/>
            <a:r>
              <a:rPr lang="tr-TR" altLang="tr-TR" dirty="0"/>
              <a:t>Değerin zor tahmin edildiği durumlarda iyidir.</a:t>
            </a:r>
            <a:endParaRPr lang="en-US" altLang="tr-TR" dirty="0"/>
          </a:p>
          <a:p>
            <a:pPr lvl="1"/>
            <a:endParaRPr lang="en-US" altLang="tr-TR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8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7421884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İlk Ayarlar</a:t>
            </a:r>
            <a:endParaRPr lang="en-US" altLang="tr-TR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9</a:t>
            </a:fld>
            <a:endParaRPr lang="tr-TR" dirty="0"/>
          </a:p>
        </p:txBody>
      </p:sp>
      <p:sp>
        <p:nvSpPr>
          <p:cNvPr id="9221" name="Rectangle 5"/>
          <p:cNvSpPr>
            <a:spLocks noGrp="1" noChangeArrowheads="1"/>
          </p:cNvSpPr>
          <p:nvPr>
            <p:ph sz="quarter" idx="1"/>
          </p:nvPr>
        </p:nvSpPr>
        <p:spPr>
          <a:xfrm>
            <a:off x="457200" y="1219200"/>
            <a:ext cx="5266928" cy="4937760"/>
          </a:xfrm>
        </p:spPr>
        <p:txBody>
          <a:bodyPr>
            <a:normAutofit/>
          </a:bodyPr>
          <a:lstStyle/>
          <a:p>
            <a:r>
              <a:rPr lang="tr-TR" altLang="tr-TR" sz="2400" dirty="0"/>
              <a:t>Sağ paneldeki "</a:t>
            </a:r>
            <a:r>
              <a:rPr lang="tr-TR" altLang="tr-TR" sz="2400" dirty="0" err="1"/>
              <a:t>Output</a:t>
            </a:r>
            <a:r>
              <a:rPr lang="tr-TR" altLang="tr-TR" sz="2400" dirty="0"/>
              <a:t>" ayarları:</a:t>
            </a:r>
            <a:endParaRPr lang="tr-TR" altLang="tr-TR" sz="2800" dirty="0"/>
          </a:p>
          <a:p>
            <a:pPr lvl="1"/>
            <a:r>
              <a:rPr lang="tr-TR" altLang="tr-TR" sz="2000" dirty="0"/>
              <a:t>Çıktı ve animasyon sonuçlarını kaydedeceğiniz klasörü belirtirsiniz.</a:t>
            </a:r>
            <a:endParaRPr lang="en-US" altLang="tr-TR" sz="2000" dirty="0"/>
          </a:p>
          <a:p>
            <a:pPr lvl="1"/>
            <a:r>
              <a:rPr lang="tr-TR" altLang="tr-TR" sz="2000" dirty="0"/>
              <a:t>Dosya tipleri de belirtilir.</a:t>
            </a:r>
            <a:endParaRPr lang="en-US" altLang="tr-TR" sz="2000" dirty="0"/>
          </a:p>
          <a:p>
            <a:pPr lvl="1"/>
            <a:r>
              <a:rPr lang="tr-TR" altLang="tr-TR" sz="2000" dirty="0"/>
              <a:t>Bunlar dışında burayı kendi haline bırakın.</a:t>
            </a:r>
            <a:endParaRPr lang="en-US" altLang="tr-TR" sz="20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EEFB751-BB8F-4E70-B23C-B51511007F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9529" y="404664"/>
            <a:ext cx="3228975" cy="595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8568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altLang="tr-TR" dirty="0"/>
              <a:t>Animasyon İlk Ayarları (</a:t>
            </a:r>
            <a:r>
              <a:rPr lang="tr-TR" altLang="tr-TR" dirty="0" err="1"/>
              <a:t>Output</a:t>
            </a:r>
            <a:r>
              <a:rPr lang="tr-TR" altLang="tr-TR" dirty="0"/>
              <a:t> içinde)</a:t>
            </a:r>
            <a:endParaRPr lang="en-US" altLang="tr-TR" dirty="0"/>
          </a:p>
        </p:txBody>
      </p:sp>
      <p:sp>
        <p:nvSpPr>
          <p:cNvPr id="18443" name="Text Box 11"/>
          <p:cNvSpPr txBox="1">
            <a:spLocks noChangeArrowheads="1"/>
          </p:cNvSpPr>
          <p:nvPr/>
        </p:nvSpPr>
        <p:spPr bwMode="auto">
          <a:xfrm>
            <a:off x="5004048" y="4413125"/>
            <a:ext cx="1883977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dirty="0"/>
              <a:t>Başlangıç-bitiş</a:t>
            </a:r>
            <a:br>
              <a:rPr lang="tr-TR" altLang="tr-TR" dirty="0"/>
            </a:br>
            <a:r>
              <a:rPr lang="tr-TR" altLang="tr-TR" dirty="0"/>
              <a:t>video çerçevesi ve</a:t>
            </a:r>
            <a:br>
              <a:rPr lang="tr-TR" altLang="tr-TR" dirty="0"/>
            </a:br>
            <a:r>
              <a:rPr lang="tr-TR" altLang="tr-TR" dirty="0"/>
              <a:t>çerçeve adımları</a:t>
            </a:r>
            <a:endParaRPr lang="en-US" altLang="tr-TR" dirty="0"/>
          </a:p>
        </p:txBody>
      </p:sp>
      <p:sp>
        <p:nvSpPr>
          <p:cNvPr id="18444" name="Line 12"/>
          <p:cNvSpPr>
            <a:spLocks noChangeShapeType="1"/>
          </p:cNvSpPr>
          <p:nvPr/>
        </p:nvSpPr>
        <p:spPr bwMode="auto">
          <a:xfrm flipH="1">
            <a:off x="4534622" y="4865637"/>
            <a:ext cx="52200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8445" name="Line 13"/>
          <p:cNvSpPr>
            <a:spLocks noChangeShapeType="1"/>
          </p:cNvSpPr>
          <p:nvPr/>
        </p:nvSpPr>
        <p:spPr bwMode="auto">
          <a:xfrm flipH="1" flipV="1">
            <a:off x="4534624" y="4567187"/>
            <a:ext cx="522000" cy="13397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10</a:t>
            </a:fld>
            <a:endParaRPr lang="tr-TR" dirty="0"/>
          </a:p>
        </p:txBody>
      </p:sp>
      <p:sp>
        <p:nvSpPr>
          <p:cNvPr id="16" name="Line 12"/>
          <p:cNvSpPr>
            <a:spLocks noChangeShapeType="1"/>
          </p:cNvSpPr>
          <p:nvPr/>
        </p:nvSpPr>
        <p:spPr bwMode="auto">
          <a:xfrm flipH="1">
            <a:off x="4552567" y="5011778"/>
            <a:ext cx="504057" cy="12142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" name="Line 11"/>
          <p:cNvSpPr>
            <a:spLocks noChangeShapeType="1"/>
          </p:cNvSpPr>
          <p:nvPr/>
        </p:nvSpPr>
        <p:spPr bwMode="auto">
          <a:xfrm flipH="1" flipV="1">
            <a:off x="4572000" y="5500935"/>
            <a:ext cx="727680" cy="24509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8" name="Text Box 12"/>
          <p:cNvSpPr txBox="1">
            <a:spLocks noChangeArrowheads="1"/>
          </p:cNvSpPr>
          <p:nvPr/>
        </p:nvSpPr>
        <p:spPr bwMode="auto">
          <a:xfrm>
            <a:off x="5274099" y="5602014"/>
            <a:ext cx="2466253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dirty="0"/>
              <a:t>Saniyedeki çerçeve sayısı</a:t>
            </a:r>
            <a:endParaRPr lang="en-US" altLang="tr-TR" dirty="0"/>
          </a:p>
          <a:p>
            <a:r>
              <a:rPr lang="en-US" altLang="tr-TR" dirty="0"/>
              <a:t>(</a:t>
            </a:r>
            <a:r>
              <a:rPr lang="en-US" altLang="tr-TR" dirty="0" err="1"/>
              <a:t>SVideo</a:t>
            </a:r>
            <a:r>
              <a:rPr lang="en-US" altLang="tr-TR" dirty="0"/>
              <a:t> = 30, </a:t>
            </a:r>
            <a:br>
              <a:rPr lang="en-US" altLang="tr-TR" dirty="0"/>
            </a:br>
            <a:r>
              <a:rPr lang="en-US" altLang="tr-TR" dirty="0"/>
              <a:t> Movies = 24)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B425A60-86D1-4350-AB62-1BEA4F37AF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9009" y="836712"/>
            <a:ext cx="3228975" cy="5934075"/>
          </a:xfrm>
          <a:prstGeom prst="rect">
            <a:avLst/>
          </a:prstGeom>
        </p:spPr>
      </p:pic>
      <p:sp>
        <p:nvSpPr>
          <p:cNvPr id="14" name="Line 11">
            <a:extLst>
              <a:ext uri="{FF2B5EF4-FFF2-40B4-BE49-F238E27FC236}">
                <a16:creationId xmlns:a16="http://schemas.microsoft.com/office/drawing/2014/main" id="{0E5FAEF5-C667-4152-8D67-3BEACEBDCE6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572000" y="1405086"/>
            <a:ext cx="787364" cy="52035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5" name="Text Box 12">
            <a:extLst>
              <a:ext uri="{FF2B5EF4-FFF2-40B4-BE49-F238E27FC236}">
                <a16:creationId xmlns:a16="http://schemas.microsoft.com/office/drawing/2014/main" id="{496CC943-86B2-4C15-B989-0C7AC0AD23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59364" y="980728"/>
            <a:ext cx="137287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dirty="0"/>
              <a:t>Hazır ayarlar</a:t>
            </a:r>
            <a:endParaRPr lang="en-US" altLang="tr-TR" dirty="0"/>
          </a:p>
          <a:p>
            <a:r>
              <a:rPr lang="en-US" altLang="tr-TR" dirty="0"/>
              <a:t>(4</a:t>
            </a:r>
            <a:r>
              <a:rPr lang="tr-TR" altLang="tr-TR" dirty="0"/>
              <a:t>K gibi</a:t>
            </a:r>
            <a:r>
              <a:rPr lang="en-US" altLang="tr-TR" dirty="0"/>
              <a:t>)</a:t>
            </a:r>
          </a:p>
        </p:txBody>
      </p:sp>
      <p:sp>
        <p:nvSpPr>
          <p:cNvPr id="19" name="Text Box 16">
            <a:extLst>
              <a:ext uri="{FF2B5EF4-FFF2-40B4-BE49-F238E27FC236}">
                <a16:creationId xmlns:a16="http://schemas.microsoft.com/office/drawing/2014/main" id="{B2AF27A5-9673-4618-A5EA-F6B00F14E6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41891" y="2084655"/>
            <a:ext cx="2206373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tr-TR" altLang="tr-TR" dirty="0"/>
              <a:t>Çözünürlük Oranı: ve</a:t>
            </a:r>
            <a:br>
              <a:rPr lang="tr-TR" altLang="tr-TR" dirty="0"/>
            </a:br>
            <a:r>
              <a:rPr lang="tr-TR" altLang="tr-TR" dirty="0"/>
              <a:t>hızlı ön izleme oranı</a:t>
            </a:r>
            <a:br>
              <a:rPr lang="tr-TR" altLang="tr-TR" dirty="0"/>
            </a:br>
            <a:r>
              <a:rPr lang="tr-TR" altLang="tr-TR" dirty="0"/>
              <a:t>düşükse hızlı,  ama </a:t>
            </a:r>
            <a:br>
              <a:rPr lang="tr-TR" altLang="tr-TR" dirty="0"/>
            </a:br>
            <a:r>
              <a:rPr lang="tr-TR" altLang="tr-TR" dirty="0"/>
              <a:t>sonucu biraz kötüdür.</a:t>
            </a:r>
            <a:endParaRPr lang="en-US" altLang="tr-TR" dirty="0"/>
          </a:p>
        </p:txBody>
      </p:sp>
      <p:sp>
        <p:nvSpPr>
          <p:cNvPr id="20" name="Line 17">
            <a:extLst>
              <a:ext uri="{FF2B5EF4-FFF2-40B4-BE49-F238E27FC236}">
                <a16:creationId xmlns:a16="http://schemas.microsoft.com/office/drawing/2014/main" id="{FCF3F2E3-AB26-4ECE-91E1-B1A55938CA6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456558" y="2924943"/>
            <a:ext cx="285332" cy="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1" name="Text Box 7">
            <a:extLst>
              <a:ext uri="{FF2B5EF4-FFF2-40B4-BE49-F238E27FC236}">
                <a16:creationId xmlns:a16="http://schemas.microsoft.com/office/drawing/2014/main" id="{80EE652F-FF16-42D6-84D4-D2FA5D149B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58732" y="3275692"/>
            <a:ext cx="137588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dirty="0"/>
              <a:t>En-boy oranı</a:t>
            </a:r>
            <a:endParaRPr lang="en-US" altLang="tr-TR" dirty="0"/>
          </a:p>
        </p:txBody>
      </p:sp>
      <p:sp>
        <p:nvSpPr>
          <p:cNvPr id="22" name="Line 8">
            <a:extLst>
              <a:ext uri="{FF2B5EF4-FFF2-40B4-BE49-F238E27FC236}">
                <a16:creationId xmlns:a16="http://schemas.microsoft.com/office/drawing/2014/main" id="{BD141607-6C4C-4938-BFAD-73D3D61CE4A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533695" y="3501008"/>
            <a:ext cx="614369" cy="724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089453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İlk Ayarlar (</a:t>
            </a:r>
            <a:r>
              <a:rPr lang="tr-TR" altLang="tr-TR" dirty="0" err="1"/>
              <a:t>Rendering</a:t>
            </a:r>
            <a:r>
              <a:rPr lang="tr-TR" altLang="tr-TR" dirty="0"/>
              <a:t>)</a:t>
            </a:r>
            <a:endParaRPr lang="en-US" altLang="tr-TR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11</a:t>
            </a:fld>
            <a:endParaRPr lang="tr-TR" dirty="0"/>
          </a:p>
        </p:txBody>
      </p:sp>
      <p:sp>
        <p:nvSpPr>
          <p:cNvPr id="10250" name="Text Box 10"/>
          <p:cNvSpPr txBox="1">
            <a:spLocks noChangeArrowheads="1"/>
          </p:cNvSpPr>
          <p:nvPr/>
        </p:nvSpPr>
        <p:spPr bwMode="auto">
          <a:xfrm>
            <a:off x="3805007" y="5302949"/>
            <a:ext cx="150272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tr-TR" altLang="tr-TR" dirty="0"/>
              <a:t>Gölgeler,  </a:t>
            </a:r>
            <a:br>
              <a:rPr lang="tr-TR" altLang="tr-TR" dirty="0"/>
            </a:br>
            <a:r>
              <a:rPr lang="tr-TR" altLang="tr-TR" dirty="0" err="1"/>
              <a:t>Radiosity</a:t>
            </a:r>
            <a:r>
              <a:rPr lang="tr-TR" altLang="tr-TR" dirty="0"/>
              <a:t> vb.</a:t>
            </a:r>
            <a:br>
              <a:rPr lang="tr-TR" altLang="tr-TR" dirty="0"/>
            </a:br>
            <a:r>
              <a:rPr lang="tr-TR" altLang="tr-TR" dirty="0"/>
              <a:t>ayarlar burada</a:t>
            </a:r>
            <a:endParaRPr lang="en-US" altLang="tr-TR" dirty="0"/>
          </a:p>
        </p:txBody>
      </p:sp>
      <p:sp>
        <p:nvSpPr>
          <p:cNvPr id="10251" name="Line 11"/>
          <p:cNvSpPr>
            <a:spLocks noChangeShapeType="1"/>
          </p:cNvSpPr>
          <p:nvPr/>
        </p:nvSpPr>
        <p:spPr bwMode="auto">
          <a:xfrm>
            <a:off x="5300761" y="5785337"/>
            <a:ext cx="495375" cy="1992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0258" name="Text Box 18"/>
          <p:cNvSpPr txBox="1">
            <a:spLocks noChangeArrowheads="1"/>
          </p:cNvSpPr>
          <p:nvPr/>
        </p:nvSpPr>
        <p:spPr bwMode="auto">
          <a:xfrm>
            <a:off x="3222253" y="3717032"/>
            <a:ext cx="2108133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tr-TR" altLang="tr-TR" dirty="0"/>
              <a:t>Tam ekran</a:t>
            </a:r>
            <a:br>
              <a:rPr lang="en-US" altLang="tr-TR" dirty="0"/>
            </a:br>
            <a:r>
              <a:rPr lang="en-US" altLang="tr-TR" dirty="0"/>
              <a:t>Anti-aliasing</a:t>
            </a:r>
          </a:p>
          <a:p>
            <a:pPr algn="ctr"/>
            <a:r>
              <a:rPr lang="tr-TR" altLang="tr-TR" dirty="0"/>
              <a:t>Ve </a:t>
            </a:r>
            <a:r>
              <a:rPr lang="en-US" altLang="tr-TR" dirty="0"/>
              <a:t>Motion blur</a:t>
            </a:r>
            <a:r>
              <a:rPr lang="tr-TR" altLang="tr-TR" dirty="0"/>
              <a:t>, önemli ama pahalı bir işlem</a:t>
            </a:r>
            <a:endParaRPr lang="en-US" altLang="tr-TR" dirty="0"/>
          </a:p>
        </p:txBody>
      </p:sp>
      <p:sp>
        <p:nvSpPr>
          <p:cNvPr id="10259" name="Line 19"/>
          <p:cNvSpPr>
            <a:spLocks noChangeShapeType="1"/>
          </p:cNvSpPr>
          <p:nvPr/>
        </p:nvSpPr>
        <p:spPr bwMode="auto">
          <a:xfrm flipV="1">
            <a:off x="5319165" y="4436224"/>
            <a:ext cx="495375" cy="408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AF9E16-2C88-47A5-A580-D9B6001131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6096" y="764704"/>
            <a:ext cx="3200400" cy="5981700"/>
          </a:xfrm>
          <a:prstGeom prst="rect">
            <a:avLst/>
          </a:prstGeom>
        </p:spPr>
      </p:pic>
      <p:sp>
        <p:nvSpPr>
          <p:cNvPr id="20" name="Line 19">
            <a:extLst>
              <a:ext uri="{FF2B5EF4-FFF2-40B4-BE49-F238E27FC236}">
                <a16:creationId xmlns:a16="http://schemas.microsoft.com/office/drawing/2014/main" id="{8CFAF98C-7E55-42B7-B2D0-3EE906F2E1B1}"/>
              </a:ext>
            </a:extLst>
          </p:cNvPr>
          <p:cNvSpPr>
            <a:spLocks noChangeShapeType="1"/>
          </p:cNvSpPr>
          <p:nvPr/>
        </p:nvSpPr>
        <p:spPr bwMode="auto">
          <a:xfrm>
            <a:off x="4355976" y="982022"/>
            <a:ext cx="1296144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292731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Farklı Bakışlar</a:t>
            </a:r>
            <a:endParaRPr lang="en-US" altLang="tr-TR" dirty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altLang="tr-TR" sz="2800" dirty="0"/>
              <a:t>Bakış noktaları ve kısa yolları</a:t>
            </a:r>
            <a:r>
              <a:rPr lang="en-US" altLang="tr-TR" sz="2800" dirty="0"/>
              <a:t>:</a:t>
            </a:r>
          </a:p>
          <a:p>
            <a:pPr lvl="1">
              <a:tabLst>
                <a:tab pos="1165225" algn="l"/>
              </a:tabLst>
            </a:pPr>
            <a:r>
              <a:rPr lang="tr-TR" altLang="tr-TR" sz="2400" dirty="0"/>
              <a:t>Ön	</a:t>
            </a:r>
            <a:r>
              <a:rPr lang="en-US" altLang="tr-TR" sz="2400" dirty="0"/>
              <a:t>– </a:t>
            </a:r>
            <a:r>
              <a:rPr lang="tr-TR" altLang="tr-TR" sz="2400" dirty="0" err="1"/>
              <a:t>SayıTuşu</a:t>
            </a:r>
            <a:r>
              <a:rPr lang="tr-TR" altLang="tr-TR" sz="2400" dirty="0"/>
              <a:t>-</a:t>
            </a:r>
            <a:r>
              <a:rPr lang="en-US" altLang="tr-TR" sz="2400" dirty="0"/>
              <a:t>1</a:t>
            </a:r>
          </a:p>
          <a:p>
            <a:pPr lvl="1">
              <a:tabLst>
                <a:tab pos="1165225" algn="l"/>
              </a:tabLst>
            </a:pPr>
            <a:r>
              <a:rPr lang="tr-TR" altLang="tr-TR" sz="2400" dirty="0"/>
              <a:t>Yan	</a:t>
            </a:r>
            <a:r>
              <a:rPr lang="en-US" altLang="tr-TR" sz="2400" dirty="0"/>
              <a:t>– </a:t>
            </a:r>
            <a:r>
              <a:rPr lang="tr-TR" altLang="tr-TR" sz="2400" dirty="0" err="1"/>
              <a:t>SayıTuşu</a:t>
            </a:r>
            <a:r>
              <a:rPr lang="tr-TR" altLang="tr-TR" sz="2400" dirty="0"/>
              <a:t>-</a:t>
            </a:r>
            <a:r>
              <a:rPr lang="en-US" altLang="tr-TR" sz="2400" dirty="0"/>
              <a:t>3</a:t>
            </a:r>
          </a:p>
          <a:p>
            <a:pPr lvl="1">
              <a:tabLst>
                <a:tab pos="1165225" algn="l"/>
              </a:tabLst>
            </a:pPr>
            <a:r>
              <a:rPr lang="tr-TR" altLang="tr-TR" sz="2400" dirty="0"/>
              <a:t>Üst	</a:t>
            </a:r>
            <a:r>
              <a:rPr lang="en-US" altLang="tr-TR" sz="2400" dirty="0"/>
              <a:t>– </a:t>
            </a:r>
            <a:r>
              <a:rPr lang="tr-TR" altLang="tr-TR" sz="2400" dirty="0" err="1"/>
              <a:t>SayıTuşu</a:t>
            </a:r>
            <a:r>
              <a:rPr lang="tr-TR" altLang="tr-TR" sz="2400" dirty="0"/>
              <a:t>-</a:t>
            </a:r>
            <a:r>
              <a:rPr lang="en-US" altLang="tr-TR" sz="2400" dirty="0"/>
              <a:t>7</a:t>
            </a:r>
          </a:p>
          <a:p>
            <a:pPr lvl="1"/>
            <a:r>
              <a:rPr lang="tr-TR" altLang="tr-TR" sz="2400" dirty="0"/>
              <a:t>K</a:t>
            </a:r>
            <a:r>
              <a:rPr lang="en-US" altLang="tr-TR" sz="2400" dirty="0" err="1"/>
              <a:t>amera</a:t>
            </a:r>
            <a:r>
              <a:rPr lang="en-US" altLang="tr-TR" sz="2400" dirty="0"/>
              <a:t> – </a:t>
            </a:r>
            <a:r>
              <a:rPr lang="tr-TR" altLang="tr-TR" sz="2400" dirty="0" err="1"/>
              <a:t>SayıTuşu</a:t>
            </a:r>
            <a:r>
              <a:rPr lang="tr-TR" altLang="tr-TR" sz="2400" dirty="0"/>
              <a:t>-</a:t>
            </a:r>
            <a:r>
              <a:rPr lang="en-US" altLang="tr-TR" sz="2400" dirty="0"/>
              <a:t>0</a:t>
            </a:r>
          </a:p>
          <a:p>
            <a:r>
              <a:rPr lang="tr-TR" altLang="tr-TR" sz="2800" dirty="0"/>
              <a:t>Paralel </a:t>
            </a:r>
            <a:r>
              <a:rPr lang="tr-TR" altLang="tr-TR" sz="2800" dirty="0" err="1"/>
              <a:t>izdüşüm</a:t>
            </a:r>
            <a:r>
              <a:rPr lang="tr-TR" altLang="tr-TR" sz="2800" dirty="0"/>
              <a:t> veya</a:t>
            </a:r>
            <a:r>
              <a:rPr lang="en-US" altLang="tr-TR" sz="2800" dirty="0"/>
              <a:t> </a:t>
            </a:r>
            <a:r>
              <a:rPr lang="tr-TR" altLang="tr-TR" sz="2800" dirty="0" err="1"/>
              <a:t>perspek</a:t>
            </a:r>
            <a:r>
              <a:rPr lang="en-US" altLang="tr-TR" sz="2800" dirty="0"/>
              <a:t>ti</a:t>
            </a:r>
            <a:r>
              <a:rPr lang="tr-TR" altLang="tr-TR" sz="2800" dirty="0"/>
              <a:t>f</a:t>
            </a:r>
            <a:r>
              <a:rPr lang="en-US" altLang="tr-TR" sz="2800" dirty="0"/>
              <a:t> </a:t>
            </a:r>
            <a:r>
              <a:rPr lang="tr-TR" altLang="tr-TR" sz="2800" dirty="0"/>
              <a:t>kamera </a:t>
            </a:r>
            <a:r>
              <a:rPr lang="tr-TR" altLang="tr-TR" sz="2800" dirty="0" err="1"/>
              <a:t>modları</a:t>
            </a:r>
            <a:r>
              <a:rPr lang="tr-TR" altLang="tr-TR" sz="2800" dirty="0"/>
              <a:t> vardır.</a:t>
            </a:r>
            <a:endParaRPr lang="en-US" altLang="tr-TR" sz="2800" dirty="0"/>
          </a:p>
          <a:p>
            <a:pPr lvl="1"/>
            <a:r>
              <a:rPr lang="tr-TR" altLang="tr-TR" sz="2400" dirty="0" err="1"/>
              <a:t>SayıTuşu</a:t>
            </a:r>
            <a:r>
              <a:rPr lang="tr-TR" altLang="tr-TR" sz="2400" dirty="0"/>
              <a:t>-</a:t>
            </a:r>
            <a:r>
              <a:rPr lang="en-US" altLang="tr-TR" sz="2400" dirty="0"/>
              <a:t>5 </a:t>
            </a:r>
            <a:r>
              <a:rPr lang="tr-TR" altLang="tr-TR" sz="2400" dirty="0"/>
              <a:t>açar ve kapar.</a:t>
            </a:r>
            <a:endParaRPr lang="en-US" altLang="tr-TR" sz="2400" dirty="0"/>
          </a:p>
          <a:p>
            <a:pPr lvl="1"/>
            <a:r>
              <a:rPr lang="tr-TR" altLang="tr-TR" sz="2400" dirty="0"/>
              <a:t>Çalışma anında paralel </a:t>
            </a:r>
            <a:r>
              <a:rPr lang="tr-TR" altLang="tr-TR" sz="2400" dirty="0" err="1"/>
              <a:t>izdüşüm</a:t>
            </a:r>
            <a:r>
              <a:rPr lang="tr-TR" altLang="tr-TR" sz="2400" dirty="0"/>
              <a:t> kalmanız tavsiye edilir</a:t>
            </a:r>
            <a:r>
              <a:rPr lang="en-US" altLang="tr-TR" sz="2400" dirty="0"/>
              <a:t>!</a:t>
            </a:r>
          </a:p>
          <a:p>
            <a:r>
              <a:rPr lang="tr-TR" altLang="tr-TR" sz="2800" dirty="0"/>
              <a:t>Ayrıca</a:t>
            </a:r>
            <a:r>
              <a:rPr lang="en-US" altLang="tr-TR" sz="2800" dirty="0"/>
              <a:t> ‘view’ </a:t>
            </a:r>
            <a:r>
              <a:rPr lang="tr-TR" altLang="tr-TR" sz="2800" dirty="0"/>
              <a:t>menüsünü de kullanabilirsiniz.</a:t>
            </a:r>
            <a:endParaRPr lang="en-US" altLang="tr-TR" sz="28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12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813855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Farklı Bakışlar</a:t>
            </a:r>
            <a:endParaRPr lang="en-US" altLang="tr-TR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5943600" cy="493776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tr-TR" altLang="tr-TR" sz="2400" dirty="0"/>
              <a:t>Z</a:t>
            </a:r>
            <a:r>
              <a:rPr lang="en-US" altLang="tr-TR" sz="2400" dirty="0" err="1"/>
              <a:t>oom</a:t>
            </a:r>
            <a:r>
              <a:rPr lang="en-US" altLang="tr-TR" sz="2400" dirty="0"/>
              <a:t> in/out:</a:t>
            </a:r>
          </a:p>
          <a:p>
            <a:pPr lvl="1">
              <a:lnSpc>
                <a:spcPct val="90000"/>
              </a:lnSpc>
            </a:pPr>
            <a:r>
              <a:rPr lang="tr-TR" altLang="tr-TR" sz="2000" dirty="0"/>
              <a:t>Fare orta tekeri ile</a:t>
            </a:r>
            <a:endParaRPr lang="en-US" altLang="tr-TR" sz="2000" dirty="0"/>
          </a:p>
          <a:p>
            <a:pPr lvl="1">
              <a:lnSpc>
                <a:spcPct val="90000"/>
              </a:lnSpc>
            </a:pPr>
            <a:r>
              <a:rPr lang="tr-TR" altLang="tr-TR" sz="2000" dirty="0"/>
              <a:t>Sayı tuşu</a:t>
            </a:r>
            <a:r>
              <a:rPr lang="en-US" altLang="tr-TR" sz="2000" dirty="0"/>
              <a:t> </a:t>
            </a:r>
            <a:r>
              <a:rPr lang="tr-TR" altLang="tr-TR" sz="2000" dirty="0"/>
              <a:t>takımından </a:t>
            </a:r>
            <a:r>
              <a:rPr lang="en-US" altLang="tr-TR" sz="2000" dirty="0"/>
              <a:t>+/- </a:t>
            </a:r>
            <a:r>
              <a:rPr lang="tr-TR" altLang="tr-TR" sz="2000" dirty="0"/>
              <a:t>ile</a:t>
            </a:r>
            <a:endParaRPr lang="en-US" altLang="tr-TR" sz="2000" dirty="0"/>
          </a:p>
          <a:p>
            <a:pPr>
              <a:lnSpc>
                <a:spcPct val="90000"/>
              </a:lnSpc>
            </a:pPr>
            <a:r>
              <a:rPr lang="tr-TR" altLang="tr-TR" sz="2400" dirty="0"/>
              <a:t>Etrafa bakınma:</a:t>
            </a:r>
          </a:p>
          <a:p>
            <a:pPr lvl="1">
              <a:lnSpc>
                <a:spcPct val="90000"/>
              </a:lnSpc>
            </a:pPr>
            <a:r>
              <a:rPr lang="tr-TR" altLang="tr-TR" sz="2100" dirty="0"/>
              <a:t>Kamera dışındaki bakışlarda,</a:t>
            </a:r>
            <a:endParaRPr lang="en-US" altLang="tr-TR" sz="2100" dirty="0"/>
          </a:p>
          <a:p>
            <a:pPr lvl="1">
              <a:lnSpc>
                <a:spcPct val="90000"/>
              </a:lnSpc>
            </a:pPr>
            <a:r>
              <a:rPr lang="tr-TR" altLang="tr-TR" sz="2000" dirty="0"/>
              <a:t>Fare</a:t>
            </a:r>
            <a:r>
              <a:rPr lang="en-US" altLang="tr-TR" sz="2000" dirty="0"/>
              <a:t> </a:t>
            </a:r>
            <a:r>
              <a:rPr lang="tr-TR" altLang="tr-TR" sz="2000" dirty="0"/>
              <a:t>orta tekeri ile </a:t>
            </a:r>
            <a:r>
              <a:rPr lang="tr-TR" altLang="tr-TR" sz="2000" dirty="0" err="1"/>
              <a:t>zoom</a:t>
            </a:r>
            <a:r>
              <a:rPr lang="tr-TR" altLang="tr-TR" sz="2000" dirty="0"/>
              <a:t> yapılır.</a:t>
            </a:r>
          </a:p>
          <a:p>
            <a:pPr lvl="1">
              <a:lnSpc>
                <a:spcPct val="90000"/>
              </a:lnSpc>
            </a:pPr>
            <a:r>
              <a:rPr lang="tr-TR" altLang="tr-TR" sz="2000" dirty="0" err="1"/>
              <a:t>Shift</a:t>
            </a:r>
            <a:r>
              <a:rPr lang="tr-TR" altLang="tr-TR" sz="2000" dirty="0"/>
              <a:t>-orta teker ve </a:t>
            </a:r>
            <a:r>
              <a:rPr lang="tr-TR" altLang="tr-TR" sz="2000" dirty="0" err="1"/>
              <a:t>ctrl</a:t>
            </a:r>
            <a:r>
              <a:rPr lang="tr-TR" altLang="tr-TR" sz="2000" dirty="0"/>
              <a:t>-orta teker sağa sola ve aşağı yukarı kaydırır.</a:t>
            </a:r>
          </a:p>
          <a:p>
            <a:pPr lvl="1">
              <a:lnSpc>
                <a:spcPct val="90000"/>
              </a:lnSpc>
            </a:pPr>
            <a:r>
              <a:rPr lang="tr-TR" altLang="tr-TR" sz="2000" dirty="0"/>
              <a:t>Veya sayı tuşlarıyla döndürülür.</a:t>
            </a:r>
            <a:endParaRPr lang="en-US" altLang="tr-TR" sz="2400" dirty="0"/>
          </a:p>
          <a:p>
            <a:pPr>
              <a:lnSpc>
                <a:spcPct val="90000"/>
              </a:lnSpc>
            </a:pPr>
            <a:r>
              <a:rPr lang="tr-TR" altLang="tr-TR" sz="2400" dirty="0"/>
              <a:t>Farklı</a:t>
            </a:r>
            <a:r>
              <a:rPr lang="en-US" altLang="tr-TR" sz="2400" dirty="0"/>
              <a:t> </a:t>
            </a:r>
            <a:r>
              <a:rPr lang="tr-TR" altLang="tr-TR" sz="2400" dirty="0" err="1"/>
              <a:t>pikselleştirme</a:t>
            </a:r>
            <a:r>
              <a:rPr lang="tr-TR" altLang="tr-TR" sz="2400" dirty="0"/>
              <a:t> (s</a:t>
            </a:r>
            <a:r>
              <a:rPr lang="en-US" altLang="tr-TR" sz="2400" dirty="0" err="1"/>
              <a:t>hading</a:t>
            </a:r>
            <a:r>
              <a:rPr lang="tr-TR" altLang="tr-TR" sz="2400" dirty="0"/>
              <a:t>)</a:t>
            </a:r>
            <a:r>
              <a:rPr lang="en-US" altLang="tr-TR" sz="2400" dirty="0"/>
              <a:t> mod</a:t>
            </a:r>
            <a:r>
              <a:rPr lang="tr-TR" altLang="tr-TR" sz="2400" dirty="0" err="1"/>
              <a:t>ları</a:t>
            </a:r>
            <a:endParaRPr lang="en-US" altLang="tr-TR" sz="2400" dirty="0"/>
          </a:p>
          <a:p>
            <a:pPr lvl="1">
              <a:lnSpc>
                <a:spcPct val="90000"/>
              </a:lnSpc>
            </a:pPr>
            <a:r>
              <a:rPr lang="tr-TR" altLang="tr-TR" sz="2000" dirty="0"/>
              <a:t>Tel kafes (w</a:t>
            </a:r>
            <a:r>
              <a:rPr lang="en-US" altLang="tr-TR" sz="2000" dirty="0" err="1"/>
              <a:t>ireframe</a:t>
            </a:r>
            <a:r>
              <a:rPr lang="tr-TR" altLang="tr-TR" sz="2000" dirty="0"/>
              <a:t>) veya poligon</a:t>
            </a:r>
            <a:r>
              <a:rPr lang="en-US" altLang="tr-TR" sz="2000" dirty="0"/>
              <a:t> </a:t>
            </a:r>
            <a:r>
              <a:rPr lang="tr-TR" altLang="tr-TR" sz="2000" dirty="0"/>
              <a:t>değiştirmek için </a:t>
            </a:r>
            <a:r>
              <a:rPr lang="en-US" altLang="tr-TR" sz="2000" dirty="0"/>
              <a:t>‘z’ </a:t>
            </a:r>
            <a:r>
              <a:rPr lang="tr-TR" altLang="tr-TR" sz="2000" dirty="0"/>
              <a:t>tuşu kullanılır.</a:t>
            </a:r>
            <a:endParaRPr lang="en-US" altLang="tr-TR" sz="2000" dirty="0"/>
          </a:p>
          <a:p>
            <a:pPr lvl="1">
              <a:lnSpc>
                <a:spcPct val="90000"/>
              </a:lnSpc>
            </a:pPr>
            <a:r>
              <a:rPr lang="tr-TR" altLang="tr-TR" sz="2000" dirty="0"/>
              <a:t>Işıklandırma modelleri için alt</a:t>
            </a:r>
            <a:r>
              <a:rPr lang="en-US" altLang="tr-TR" sz="2000" dirty="0"/>
              <a:t>-z</a:t>
            </a:r>
            <a:r>
              <a:rPr lang="tr-TR" altLang="tr-TR" sz="2000" dirty="0"/>
              <a:t> kullanılır.</a:t>
            </a:r>
            <a:endParaRPr lang="en-US" altLang="tr-TR" sz="2000" dirty="0"/>
          </a:p>
        </p:txBody>
      </p:sp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1219200"/>
            <a:ext cx="2438400" cy="1947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3733800"/>
            <a:ext cx="2438400" cy="1939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13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5323782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Ekranları Parçalama</a:t>
            </a:r>
            <a:endParaRPr lang="en-US" altLang="tr-TR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altLang="tr-TR" dirty="0"/>
              <a:t>Sık sık birden fazla ekranda çalışmak gerekecektir.</a:t>
            </a:r>
            <a:endParaRPr lang="en-US" altLang="tr-TR" dirty="0"/>
          </a:p>
          <a:p>
            <a:r>
              <a:rPr lang="tr-TR" altLang="tr-TR" dirty="0"/>
              <a:t>Aynı objeye farkı açılardan bakmaya yarar.</a:t>
            </a:r>
            <a:endParaRPr lang="en-US" altLang="tr-TR" dirty="0"/>
          </a:p>
          <a:p>
            <a:r>
              <a:rPr lang="tr-TR" altLang="tr-TR" dirty="0"/>
              <a:t>En kolay </a:t>
            </a:r>
            <a:r>
              <a:rPr lang="tr-TR" altLang="tr-TR" dirty="0" err="1"/>
              <a:t>View</a:t>
            </a:r>
            <a:r>
              <a:rPr lang="tr-TR" altLang="tr-TR" dirty="0"/>
              <a:t>-&gt;</a:t>
            </a:r>
            <a:r>
              <a:rPr lang="tr-TR" altLang="tr-TR" dirty="0" err="1"/>
              <a:t>Toogle</a:t>
            </a:r>
            <a:r>
              <a:rPr lang="tr-TR" altLang="tr-TR" dirty="0"/>
              <a:t> </a:t>
            </a:r>
            <a:r>
              <a:rPr lang="tr-TR" altLang="tr-TR" dirty="0" err="1"/>
              <a:t>Quad</a:t>
            </a:r>
            <a:r>
              <a:rPr lang="tr-TR" altLang="tr-TR" dirty="0"/>
              <a:t> </a:t>
            </a:r>
            <a:r>
              <a:rPr lang="tr-TR" altLang="tr-TR" dirty="0" err="1"/>
              <a:t>View</a:t>
            </a:r>
            <a:r>
              <a:rPr lang="tr-TR" altLang="tr-TR" dirty="0"/>
              <a:t> ile yapılır.</a:t>
            </a:r>
          </a:p>
          <a:p>
            <a:pPr lvl="1"/>
            <a:r>
              <a:rPr lang="tr-TR" altLang="tr-TR" dirty="0" err="1"/>
              <a:t>View</a:t>
            </a:r>
            <a:r>
              <a:rPr lang="tr-TR" altLang="tr-TR" dirty="0"/>
              <a:t> menüsü sol-üstte.</a:t>
            </a:r>
          </a:p>
          <a:p>
            <a:r>
              <a:rPr lang="tr-TR" altLang="tr-TR" dirty="0"/>
              <a:t>Veya </a:t>
            </a:r>
            <a:r>
              <a:rPr lang="tr-TR" altLang="tr-TR" dirty="0" err="1"/>
              <a:t>Ctrl</a:t>
            </a:r>
            <a:r>
              <a:rPr lang="tr-TR" altLang="tr-TR" dirty="0"/>
              <a:t>-Alt-Q ile yapılır.</a:t>
            </a:r>
          </a:p>
          <a:p>
            <a:r>
              <a:rPr lang="tr-TR" altLang="tr-TR" dirty="0"/>
              <a:t>Dörde bölünen ekranların her biri farklı bakışlara atanabilir.</a:t>
            </a:r>
          </a:p>
          <a:p>
            <a:r>
              <a:rPr lang="tr-TR" altLang="tr-TR" dirty="0"/>
              <a:t>Veya çalışma alanının üst veya yan çizgilerine tıklayınca "</a:t>
            </a:r>
            <a:r>
              <a:rPr lang="tr-TR" altLang="tr-TR" dirty="0" err="1"/>
              <a:t>split</a:t>
            </a:r>
            <a:r>
              <a:rPr lang="tr-TR" altLang="tr-TR" dirty="0"/>
              <a:t> </a:t>
            </a:r>
            <a:r>
              <a:rPr lang="tr-TR" altLang="tr-TR" dirty="0" err="1"/>
              <a:t>view</a:t>
            </a:r>
            <a:r>
              <a:rPr lang="tr-TR" altLang="tr-TR" dirty="0"/>
              <a:t>" çıkar.</a:t>
            </a:r>
          </a:p>
          <a:p>
            <a:pPr lvl="1"/>
            <a:r>
              <a:rPr lang="tr-TR" altLang="tr-TR" dirty="0"/>
              <a:t>Bunları geri toparlamak (</a:t>
            </a:r>
            <a:r>
              <a:rPr lang="tr-TR" altLang="tr-TR" i="1" dirty="0" err="1"/>
              <a:t>join</a:t>
            </a:r>
            <a:r>
              <a:rPr lang="tr-TR" altLang="tr-TR" dirty="0"/>
              <a:t>) biraz zor.</a:t>
            </a:r>
            <a:endParaRPr lang="en-US" altLang="tr-TR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14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4889371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0E19F1-F314-46BF-B403-F1E88B758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Ekranları Parçalama</a:t>
            </a:r>
            <a:endParaRPr lang="tr-TR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CBC32FA-093F-45B8-8E46-D14611B3E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15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B43045-8154-4B25-8532-AE8D6C88B7E6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2BF64F6-AC46-4F53-AF99-452291D552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49796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1625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F0641-54F1-479D-9599-072F55BBDD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Ekranları Parçalama</a:t>
            </a:r>
            <a:endParaRPr lang="tr-TR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C92178C-F140-4AC1-BF34-080886DBB8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16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AC930C-55B4-4A6A-BCEB-8D13902E85CB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3156311-5331-4364-A3F2-EA02A5AC85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49796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2500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Çalışmanızı Görmek (</a:t>
            </a:r>
            <a:r>
              <a:rPr lang="tr-TR" altLang="tr-TR" dirty="0" err="1"/>
              <a:t>ing</a:t>
            </a:r>
            <a:r>
              <a:rPr lang="tr-TR" altLang="tr-TR" dirty="0"/>
              <a:t>: </a:t>
            </a:r>
            <a:r>
              <a:rPr lang="tr-TR" altLang="tr-TR" i="1" dirty="0" err="1"/>
              <a:t>Render</a:t>
            </a:r>
            <a:r>
              <a:rPr lang="tr-TR" altLang="tr-TR" dirty="0"/>
              <a:t>)</a:t>
            </a:r>
            <a:endParaRPr lang="en-US" altLang="tr-TR" dirty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tr-TR" dirty="0"/>
              <a:t>F12 </a:t>
            </a:r>
            <a:r>
              <a:rPr lang="tr-TR" altLang="tr-TR" dirty="0"/>
              <a:t>veya</a:t>
            </a:r>
            <a:r>
              <a:rPr lang="en-US" altLang="tr-TR" dirty="0"/>
              <a:t> </a:t>
            </a:r>
            <a:r>
              <a:rPr lang="tr-TR" altLang="tr-TR" dirty="0"/>
              <a:t>"</a:t>
            </a:r>
            <a:r>
              <a:rPr lang="en-US" altLang="tr-TR" dirty="0"/>
              <a:t>render</a:t>
            </a:r>
            <a:r>
              <a:rPr lang="tr-TR" altLang="tr-TR" dirty="0"/>
              <a:t>"</a:t>
            </a:r>
            <a:r>
              <a:rPr lang="en-US" altLang="tr-TR" dirty="0"/>
              <a:t> </a:t>
            </a:r>
            <a:r>
              <a:rPr lang="tr-TR" altLang="tr-TR" dirty="0"/>
              <a:t>tuşuyla görürsünüz.</a:t>
            </a:r>
            <a:endParaRPr lang="en-US" altLang="tr-TR" dirty="0"/>
          </a:p>
          <a:p>
            <a:r>
              <a:rPr lang="en-US" altLang="tr-TR" dirty="0"/>
              <a:t>F11 </a:t>
            </a:r>
            <a:r>
              <a:rPr lang="tr-TR" altLang="tr-TR" dirty="0"/>
              <a:t>veya "</a:t>
            </a:r>
            <a:r>
              <a:rPr lang="tr-TR" altLang="tr-TR" dirty="0" err="1"/>
              <a:t>escape</a:t>
            </a:r>
            <a:r>
              <a:rPr lang="tr-TR" altLang="tr-TR" dirty="0"/>
              <a:t>" </a:t>
            </a:r>
            <a:r>
              <a:rPr lang="tr-TR" altLang="tr-TR" dirty="0" err="1"/>
              <a:t>tuşuyle</a:t>
            </a:r>
            <a:r>
              <a:rPr lang="en-US" altLang="tr-TR" dirty="0"/>
              <a:t> </a:t>
            </a:r>
            <a:r>
              <a:rPr lang="tr-TR" altLang="tr-TR" dirty="0"/>
              <a:t>sahne tasarımına döner.</a:t>
            </a:r>
            <a:endParaRPr lang="en-US" altLang="tr-TR" dirty="0"/>
          </a:p>
          <a:p>
            <a:r>
              <a:rPr lang="tr-TR" altLang="tr-TR" dirty="0"/>
              <a:t>Oluşan görüntü boyutunu başlangıç ayarlarında</a:t>
            </a:r>
            <a:r>
              <a:rPr lang="en-US" altLang="tr-TR" dirty="0"/>
              <a:t> </a:t>
            </a:r>
            <a:r>
              <a:rPr lang="tr-TR" altLang="tr-TR" dirty="0"/>
              <a:t>ayarladığımızı hatırlayın.</a:t>
            </a:r>
            <a:endParaRPr lang="en-US" altLang="tr-TR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17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1743638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Sahneye Nesne Ekleme</a:t>
            </a:r>
            <a:endParaRPr lang="en-US" altLang="tr-TR" dirty="0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0" y="1219200"/>
            <a:ext cx="4536504" cy="4937760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90000"/>
              </a:lnSpc>
            </a:pPr>
            <a:r>
              <a:rPr lang="tr-TR" altLang="tr-TR" dirty="0"/>
              <a:t>Sol-Üstte bir "</a:t>
            </a:r>
            <a:r>
              <a:rPr lang="tr-TR" altLang="tr-TR" dirty="0" err="1"/>
              <a:t>Add</a:t>
            </a:r>
            <a:r>
              <a:rPr lang="tr-TR" altLang="tr-TR" dirty="0"/>
              <a:t>" kısmı var.</a:t>
            </a:r>
          </a:p>
          <a:p>
            <a:pPr lvl="1">
              <a:lnSpc>
                <a:spcPct val="90000"/>
              </a:lnSpc>
            </a:pPr>
            <a:r>
              <a:rPr lang="tr-TR" altLang="tr-TR" dirty="0"/>
              <a:t>Genel menü olarak sadece </a:t>
            </a:r>
            <a:r>
              <a:rPr lang="tr-TR" altLang="tr-TR" dirty="0" err="1"/>
              <a:t>shift</a:t>
            </a:r>
            <a:r>
              <a:rPr lang="tr-TR" altLang="tr-TR" dirty="0"/>
              <a:t>-A tuşunu da tercih edebilirsiniz. </a:t>
            </a:r>
          </a:p>
          <a:p>
            <a:pPr lvl="2">
              <a:lnSpc>
                <a:spcPct val="90000"/>
              </a:lnSpc>
            </a:pPr>
            <a:r>
              <a:rPr lang="tr-TR" altLang="tr-TR" dirty="0"/>
              <a:t>Her şey orada</a:t>
            </a:r>
            <a:r>
              <a:rPr lang="en-US" altLang="tr-TR" dirty="0"/>
              <a:t>!</a:t>
            </a:r>
            <a:r>
              <a:rPr lang="tr-TR" altLang="tr-TR" dirty="0"/>
              <a:t> İşlem arama ile bulunur.</a:t>
            </a:r>
            <a:endParaRPr lang="en-US" altLang="tr-TR" dirty="0"/>
          </a:p>
          <a:p>
            <a:pPr>
              <a:lnSpc>
                <a:spcPct val="90000"/>
              </a:lnSpc>
            </a:pPr>
            <a:r>
              <a:rPr lang="tr-TR" altLang="tr-TR" dirty="0"/>
              <a:t>Bu menülerde</a:t>
            </a:r>
            <a:r>
              <a:rPr lang="en-US" altLang="tr-TR" dirty="0"/>
              <a:t>:</a:t>
            </a:r>
          </a:p>
          <a:p>
            <a:pPr lvl="1">
              <a:lnSpc>
                <a:spcPct val="90000"/>
              </a:lnSpc>
            </a:pPr>
            <a:r>
              <a:rPr lang="tr-TR" altLang="tr-TR" dirty="0"/>
              <a:t>Mesh (ızgara) nesneler</a:t>
            </a:r>
            <a:r>
              <a:rPr lang="en-US" altLang="tr-TR" dirty="0"/>
              <a:t> </a:t>
            </a:r>
            <a:r>
              <a:rPr lang="tr-TR" altLang="tr-TR" dirty="0"/>
              <a:t>eklenir </a:t>
            </a:r>
          </a:p>
          <a:p>
            <a:pPr lvl="2">
              <a:lnSpc>
                <a:spcPct val="90000"/>
              </a:lnSpc>
            </a:pPr>
            <a:r>
              <a:rPr lang="tr-TR" altLang="tr-TR" dirty="0"/>
              <a:t>Küre</a:t>
            </a:r>
            <a:r>
              <a:rPr lang="en-US" altLang="tr-TR" dirty="0"/>
              <a:t>, </a:t>
            </a:r>
            <a:r>
              <a:rPr lang="tr-TR" altLang="tr-TR" dirty="0"/>
              <a:t>küp</a:t>
            </a:r>
            <a:r>
              <a:rPr lang="en-US" altLang="tr-TR" dirty="0"/>
              <a:t>,</a:t>
            </a:r>
            <a:r>
              <a:rPr lang="tr-TR" altLang="tr-TR" dirty="0"/>
              <a:t> koniler </a:t>
            </a:r>
            <a:r>
              <a:rPr lang="tr-TR" altLang="tr-TR" dirty="0" err="1"/>
              <a:t>v.b</a:t>
            </a:r>
            <a:r>
              <a:rPr lang="tr-TR" altLang="tr-TR" dirty="0"/>
              <a:t>.</a:t>
            </a:r>
            <a:endParaRPr lang="en-US" altLang="tr-TR" dirty="0"/>
          </a:p>
          <a:p>
            <a:pPr lvl="1">
              <a:lnSpc>
                <a:spcPct val="90000"/>
              </a:lnSpc>
            </a:pPr>
            <a:r>
              <a:rPr lang="tr-TR" altLang="tr-TR" dirty="0"/>
              <a:t>Işıklar eklenir.</a:t>
            </a:r>
            <a:endParaRPr lang="en-US" altLang="tr-TR" dirty="0"/>
          </a:p>
          <a:p>
            <a:pPr lvl="1">
              <a:lnSpc>
                <a:spcPct val="90000"/>
              </a:lnSpc>
            </a:pPr>
            <a:r>
              <a:rPr lang="tr-TR" altLang="tr-TR" dirty="0"/>
              <a:t>Nesneleri</a:t>
            </a:r>
            <a:r>
              <a:rPr lang="en-US" altLang="tr-TR" dirty="0"/>
              <a:t> </a:t>
            </a:r>
            <a:r>
              <a:rPr lang="tr-TR" altLang="tr-TR" dirty="0"/>
              <a:t>döndür</a:t>
            </a:r>
            <a:r>
              <a:rPr lang="en-US" altLang="tr-TR" dirty="0"/>
              <a:t>/</a:t>
            </a:r>
            <a:r>
              <a:rPr lang="tr-TR" altLang="tr-TR" dirty="0"/>
              <a:t>boyutlandır</a:t>
            </a:r>
            <a:r>
              <a:rPr lang="en-US" altLang="tr-TR" dirty="0"/>
              <a:t>/</a:t>
            </a:r>
            <a:r>
              <a:rPr lang="tr-TR" altLang="tr-TR" dirty="0"/>
              <a:t>ötele.</a:t>
            </a:r>
            <a:endParaRPr lang="en-US" altLang="tr-TR" dirty="0"/>
          </a:p>
          <a:p>
            <a:pPr lvl="1">
              <a:lnSpc>
                <a:spcPct val="90000"/>
              </a:lnSpc>
            </a:pPr>
            <a:r>
              <a:rPr lang="tr-TR" altLang="tr-TR" dirty="0"/>
              <a:t>Nesnelerin modellerini düzenleme</a:t>
            </a:r>
            <a:r>
              <a:rPr lang="en-US" altLang="tr-TR" dirty="0"/>
              <a:t> (</a:t>
            </a:r>
            <a:r>
              <a:rPr lang="tr-TR" altLang="tr-TR" dirty="0"/>
              <a:t>köşe koordinatları değiştirilir</a:t>
            </a:r>
            <a:r>
              <a:rPr lang="en-US" altLang="tr-TR" dirty="0"/>
              <a:t>)</a:t>
            </a:r>
            <a:r>
              <a:rPr lang="tr-TR" altLang="tr-TR" dirty="0"/>
              <a:t>.</a:t>
            </a:r>
            <a:endParaRPr lang="en-US" altLang="tr-TR" dirty="0"/>
          </a:p>
          <a:p>
            <a:pPr lvl="1">
              <a:lnSpc>
                <a:spcPct val="90000"/>
              </a:lnSpc>
            </a:pPr>
            <a:r>
              <a:rPr lang="tr-TR" altLang="tr-TR" dirty="0"/>
              <a:t>Diğer tüm temel işlemler buradadır.</a:t>
            </a:r>
            <a:endParaRPr lang="en-US" altLang="tr-TR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18</a:t>
            </a:fld>
            <a:endParaRPr lang="tr-TR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791048A-ED2B-48D5-84AD-3AEE256CDF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1077172"/>
            <a:ext cx="4392488" cy="5780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4886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Bir Nesnenin </a:t>
            </a:r>
            <a:r>
              <a:rPr lang="tr-TR" altLang="tr-TR" dirty="0" err="1"/>
              <a:t>Modları</a:t>
            </a:r>
            <a:endParaRPr lang="en-US" altLang="tr-TR" dirty="0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5867400" cy="4937760"/>
          </a:xfrm>
        </p:spPr>
        <p:txBody>
          <a:bodyPr/>
          <a:lstStyle/>
          <a:p>
            <a:r>
              <a:rPr lang="tr-TR" altLang="tr-TR" dirty="0"/>
              <a:t>Seçili veya seçili olmama</a:t>
            </a:r>
            <a:endParaRPr lang="en-US" altLang="tr-TR" dirty="0"/>
          </a:p>
          <a:p>
            <a:pPr lvl="1"/>
            <a:r>
              <a:rPr lang="tr-TR" altLang="tr-TR" dirty="0"/>
              <a:t>sağ</a:t>
            </a:r>
            <a:r>
              <a:rPr lang="en-US" altLang="tr-TR" dirty="0"/>
              <a:t>-</a:t>
            </a:r>
            <a:r>
              <a:rPr lang="tr-TR" altLang="tr-TR" dirty="0"/>
              <a:t>tuşla</a:t>
            </a:r>
            <a:r>
              <a:rPr lang="en-US" altLang="tr-TR" dirty="0"/>
              <a:t> </a:t>
            </a:r>
            <a:r>
              <a:rPr lang="tr-TR" altLang="tr-TR" dirty="0"/>
              <a:t>bir nesne seçilebilir.</a:t>
            </a:r>
            <a:endParaRPr lang="en-US" altLang="tr-TR" dirty="0"/>
          </a:p>
          <a:p>
            <a:r>
              <a:rPr lang="tr-TR" altLang="tr-TR" dirty="0"/>
              <a:t>Değişiklikler seçili olan obje üzerinde yapılır.</a:t>
            </a:r>
            <a:endParaRPr lang="en-US" altLang="tr-TR" dirty="0"/>
          </a:p>
          <a:p>
            <a:r>
              <a:rPr lang="tr-TR" altLang="tr-TR" dirty="0" err="1"/>
              <a:t>Shift</a:t>
            </a:r>
            <a:r>
              <a:rPr lang="en-US" altLang="tr-TR" dirty="0"/>
              <a:t>-D</a:t>
            </a:r>
            <a:r>
              <a:rPr lang="tr-TR" altLang="tr-TR"/>
              <a:t> nesne </a:t>
            </a:r>
            <a:r>
              <a:rPr lang="tr-TR" altLang="tr-TR" dirty="0"/>
              <a:t>kopyalanabilir.</a:t>
            </a:r>
            <a:endParaRPr lang="en-US" altLang="tr-TR" dirty="0"/>
          </a:p>
        </p:txBody>
      </p:sp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1371600"/>
            <a:ext cx="2581275" cy="2076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3581400"/>
            <a:ext cx="2571750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19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552013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Bir Nesnenin '</a:t>
            </a:r>
            <a:r>
              <a:rPr lang="tr-TR" altLang="tr-TR" dirty="0" err="1"/>
              <a:t>Edit'lenmesi</a:t>
            </a:r>
            <a:endParaRPr lang="en-US" altLang="tr-TR" dirty="0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219256" cy="4937760"/>
          </a:xfrm>
        </p:spPr>
        <p:txBody>
          <a:bodyPr>
            <a:normAutofit/>
          </a:bodyPr>
          <a:lstStyle/>
          <a:p>
            <a:r>
              <a:rPr lang="tr-TR" altLang="tr-TR" sz="2800" dirty="0"/>
              <a:t>Seçili bir nesne</a:t>
            </a:r>
            <a:r>
              <a:rPr lang="en-US" altLang="tr-TR" sz="2800" dirty="0"/>
              <a:t> </a:t>
            </a:r>
            <a:r>
              <a:rPr lang="tr-TR" altLang="tr-TR" sz="2800" dirty="0" err="1"/>
              <a:t>edit</a:t>
            </a:r>
            <a:r>
              <a:rPr lang="tr-TR" altLang="tr-TR" sz="2800" dirty="0"/>
              <a:t> </a:t>
            </a:r>
            <a:r>
              <a:rPr lang="tr-TR" altLang="tr-TR" sz="2800" dirty="0" err="1"/>
              <a:t>modunda</a:t>
            </a:r>
            <a:r>
              <a:rPr lang="tr-TR" altLang="tr-TR" sz="2800" dirty="0"/>
              <a:t> veya </a:t>
            </a:r>
            <a:r>
              <a:rPr lang="tr-TR" altLang="tr-TR" sz="2800" dirty="0" err="1"/>
              <a:t>edit</a:t>
            </a:r>
            <a:r>
              <a:rPr lang="tr-TR" altLang="tr-TR" sz="2800" dirty="0"/>
              <a:t> olmayan </a:t>
            </a:r>
            <a:r>
              <a:rPr lang="tr-TR" altLang="tr-TR" sz="2800" dirty="0" err="1"/>
              <a:t>moddadır</a:t>
            </a:r>
            <a:r>
              <a:rPr lang="tr-TR" altLang="tr-TR" sz="2800" dirty="0"/>
              <a:t>.</a:t>
            </a:r>
            <a:endParaRPr lang="en-US" altLang="tr-TR" sz="2800" dirty="0"/>
          </a:p>
          <a:p>
            <a:pPr lvl="1"/>
            <a:r>
              <a:rPr lang="en-US" altLang="tr-TR" sz="2400" dirty="0"/>
              <a:t>TAB </a:t>
            </a:r>
            <a:r>
              <a:rPr lang="tr-TR" altLang="tr-TR" sz="2400" dirty="0"/>
              <a:t>tuşu ile </a:t>
            </a:r>
            <a:r>
              <a:rPr lang="tr-TR" altLang="tr-TR" sz="2400" dirty="0" err="1"/>
              <a:t>modlar</a:t>
            </a:r>
            <a:r>
              <a:rPr lang="tr-TR" altLang="tr-TR" sz="2400" dirty="0"/>
              <a:t> arasında geçiş yapılır.</a:t>
            </a:r>
            <a:endParaRPr lang="en-US" altLang="tr-TR" sz="2400" dirty="0"/>
          </a:p>
          <a:p>
            <a:r>
              <a:rPr lang="tr-TR" altLang="tr-TR" sz="2800" dirty="0"/>
              <a:t>Köşeler sağ tuşla seçilip</a:t>
            </a:r>
            <a:r>
              <a:rPr lang="en-US" altLang="tr-TR" sz="2800" dirty="0"/>
              <a:t> </a:t>
            </a:r>
            <a:r>
              <a:rPr lang="tr-TR" altLang="tr-TR" sz="2800" dirty="0"/>
              <a:t>nesnenin şekliyle oynanabilir.</a:t>
            </a:r>
          </a:p>
          <a:p>
            <a:pPr lvl="1"/>
            <a:r>
              <a:rPr lang="tr-TR" altLang="tr-TR" sz="2500" dirty="0"/>
              <a:t>Nesne NURBS ise</a:t>
            </a:r>
            <a:br>
              <a:rPr lang="tr-TR" altLang="tr-TR" sz="2500" dirty="0"/>
            </a:br>
            <a:r>
              <a:rPr lang="tr-TR" altLang="tr-TR" sz="2500" dirty="0"/>
              <a:t>yumuşak bir sonuç</a:t>
            </a:r>
            <a:br>
              <a:rPr lang="tr-TR" altLang="tr-TR" sz="2500" dirty="0"/>
            </a:br>
            <a:r>
              <a:rPr lang="tr-TR" altLang="tr-TR" sz="2500" dirty="0"/>
              <a:t>oluşur.</a:t>
            </a:r>
            <a:endParaRPr lang="en-US" altLang="tr-TR" sz="2500" dirty="0"/>
          </a:p>
          <a:p>
            <a:r>
              <a:rPr lang="tr-TR" altLang="tr-TR" sz="2800" dirty="0"/>
              <a:t>Nesne veya seçili</a:t>
            </a:r>
            <a:br>
              <a:rPr lang="tr-TR" altLang="tr-TR" sz="2800" dirty="0"/>
            </a:br>
            <a:r>
              <a:rPr lang="tr-TR" altLang="tr-TR" sz="2800" dirty="0"/>
              <a:t>köşesi </a:t>
            </a:r>
            <a:r>
              <a:rPr lang="en-US" altLang="tr-TR" sz="2800" dirty="0"/>
              <a:t>‘x’ </a:t>
            </a:r>
            <a:r>
              <a:rPr lang="tr-TR" altLang="tr-TR" sz="2800" dirty="0"/>
              <a:t>tuşuyla</a:t>
            </a:r>
            <a:br>
              <a:rPr lang="tr-TR" altLang="tr-TR" sz="2800" dirty="0"/>
            </a:br>
            <a:r>
              <a:rPr lang="tr-TR" altLang="tr-TR" sz="2800" dirty="0"/>
              <a:t>silinebilir. </a:t>
            </a:r>
            <a:endParaRPr lang="en-US" altLang="tr-TR" sz="28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20</a:t>
            </a:fld>
            <a:endParaRPr lang="tr-TR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284984"/>
            <a:ext cx="4000500" cy="288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50255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Sahneye </a:t>
            </a:r>
            <a:r>
              <a:rPr lang="en-US" altLang="tr-TR" dirty="0"/>
              <a:t>NURBS </a:t>
            </a:r>
            <a:r>
              <a:rPr lang="tr-TR" altLang="tr-TR" dirty="0"/>
              <a:t>Yüzeyler Eklemek</a:t>
            </a:r>
            <a:endParaRPr lang="en-US" altLang="tr-TR" dirty="0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altLang="tr-TR" dirty="0"/>
              <a:t>Diğer temel objeler gibi eklenir.</a:t>
            </a:r>
            <a:endParaRPr lang="en-US" altLang="tr-TR" dirty="0"/>
          </a:p>
          <a:p>
            <a:r>
              <a:rPr lang="tr-TR" altLang="tr-TR" dirty="0"/>
              <a:t>Fakat etkileşimi baya farklıdır.</a:t>
            </a:r>
            <a:endParaRPr lang="en-US" altLang="tr-TR" dirty="0"/>
          </a:p>
          <a:p>
            <a:endParaRPr lang="en-US" altLang="tr-TR" dirty="0"/>
          </a:p>
        </p:txBody>
      </p:sp>
      <p:pic>
        <p:nvPicPr>
          <p:cNvPr id="6042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852936"/>
            <a:ext cx="5773738" cy="3105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21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5229763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 dirty="0"/>
              <a:t>NURB</a:t>
            </a:r>
            <a:r>
              <a:rPr lang="tr-TR" altLang="tr-TR" dirty="0"/>
              <a:t>S'ler</a:t>
            </a:r>
            <a:endParaRPr lang="en-US" altLang="tr-TR" dirty="0"/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5257800" cy="4937760"/>
          </a:xfrm>
        </p:spPr>
        <p:txBody>
          <a:bodyPr/>
          <a:lstStyle/>
          <a:p>
            <a:r>
              <a:rPr lang="tr-TR" altLang="tr-TR" dirty="0" err="1"/>
              <a:t>NURB'ler</a:t>
            </a:r>
            <a:r>
              <a:rPr lang="tr-TR" altLang="tr-TR" dirty="0"/>
              <a:t> </a:t>
            </a:r>
            <a:r>
              <a:rPr lang="tr-TR" altLang="tr-TR" dirty="0" err="1"/>
              <a:t>Spline</a:t>
            </a:r>
            <a:r>
              <a:rPr lang="tr-TR" altLang="tr-TR" dirty="0"/>
              <a:t> yapılardır.</a:t>
            </a:r>
          </a:p>
          <a:p>
            <a:r>
              <a:rPr lang="tr-TR" altLang="tr-TR" dirty="0"/>
              <a:t>Kontrol noktaları vardır.</a:t>
            </a:r>
            <a:endParaRPr lang="en-US" altLang="tr-TR" dirty="0"/>
          </a:p>
          <a:p>
            <a:r>
              <a:rPr lang="tr-TR" altLang="tr-TR" dirty="0"/>
              <a:t>Birkaç kontrolle başlanır, detaylı yerlerde gerektikçe kontrol noktası eklenir.</a:t>
            </a:r>
            <a:endParaRPr lang="en-US" altLang="tr-TR" dirty="0"/>
          </a:p>
          <a:p>
            <a:pPr lvl="1"/>
            <a:r>
              <a:rPr lang="en-US" altLang="tr-TR" dirty="0"/>
              <a:t>‘w’ </a:t>
            </a:r>
            <a:r>
              <a:rPr lang="tr-TR" altLang="tr-TR" dirty="0"/>
              <a:t>ile seçili yerler alt yüzeylere bölünür.</a:t>
            </a:r>
            <a:endParaRPr lang="en-US" altLang="tr-TR" dirty="0"/>
          </a:p>
          <a:p>
            <a:r>
              <a:rPr lang="tr-TR" altLang="tr-TR" dirty="0"/>
              <a:t>'</a:t>
            </a:r>
            <a:r>
              <a:rPr lang="en-US" altLang="tr-TR" dirty="0"/>
              <a:t>bump mapping</a:t>
            </a:r>
            <a:r>
              <a:rPr lang="tr-TR" altLang="tr-TR" dirty="0"/>
              <a:t>' ile beraber kullanılarak çok daha fazla detay elde edilebilir.</a:t>
            </a:r>
            <a:endParaRPr lang="en-US" altLang="tr-TR" dirty="0"/>
          </a:p>
        </p:txBody>
      </p:sp>
      <p:pic>
        <p:nvPicPr>
          <p:cNvPr id="6144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1752600"/>
            <a:ext cx="3124200" cy="260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22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700264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Temel Dönüşümler</a:t>
            </a:r>
            <a:endParaRPr lang="en-US" altLang="tr-TR" dirty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5029200" cy="4937760"/>
          </a:xfrm>
        </p:spPr>
        <p:txBody>
          <a:bodyPr>
            <a:normAutofit/>
          </a:bodyPr>
          <a:lstStyle/>
          <a:p>
            <a:r>
              <a:rPr lang="tr-TR" altLang="tr-TR" dirty="0"/>
              <a:t>Klasik hareketler:</a:t>
            </a:r>
            <a:endParaRPr lang="en-US" altLang="tr-TR" dirty="0"/>
          </a:p>
          <a:p>
            <a:pPr lvl="1"/>
            <a:r>
              <a:rPr lang="tr-TR" altLang="tr-TR" dirty="0"/>
              <a:t>Döndürme</a:t>
            </a:r>
            <a:r>
              <a:rPr lang="en-US" altLang="tr-TR" dirty="0"/>
              <a:t> – ‘r’ </a:t>
            </a:r>
            <a:r>
              <a:rPr lang="tr-TR" altLang="tr-TR" dirty="0"/>
              <a:t>tuşu</a:t>
            </a:r>
            <a:endParaRPr lang="en-US" altLang="tr-TR" dirty="0"/>
          </a:p>
          <a:p>
            <a:pPr lvl="1"/>
            <a:r>
              <a:rPr lang="tr-TR" altLang="tr-TR" dirty="0"/>
              <a:t>Boyutlandırma</a:t>
            </a:r>
            <a:r>
              <a:rPr lang="en-US" altLang="tr-TR" dirty="0"/>
              <a:t> – ‘s’ </a:t>
            </a:r>
            <a:r>
              <a:rPr lang="tr-TR" altLang="tr-TR" dirty="0"/>
              <a:t>tuşu</a:t>
            </a:r>
            <a:endParaRPr lang="en-US" altLang="tr-TR" dirty="0"/>
          </a:p>
          <a:p>
            <a:pPr lvl="1"/>
            <a:r>
              <a:rPr lang="tr-TR" altLang="tr-TR" dirty="0"/>
              <a:t>Öteleme</a:t>
            </a:r>
            <a:r>
              <a:rPr lang="en-US" altLang="tr-TR" dirty="0"/>
              <a:t> (</a:t>
            </a:r>
            <a:r>
              <a:rPr lang="tr-TR" altLang="tr-TR" dirty="0" err="1"/>
              <a:t>grab</a:t>
            </a:r>
            <a:r>
              <a:rPr lang="en-US" altLang="tr-TR" dirty="0"/>
              <a:t>) – ‘g’ </a:t>
            </a:r>
            <a:r>
              <a:rPr lang="tr-TR" altLang="tr-TR" dirty="0"/>
              <a:t>tuşu</a:t>
            </a:r>
            <a:endParaRPr lang="en-US" altLang="tr-TR" dirty="0"/>
          </a:p>
          <a:p>
            <a:pPr lvl="1"/>
            <a:r>
              <a:rPr lang="tr-TR" altLang="tr-TR" dirty="0"/>
              <a:t>Eğme (</a:t>
            </a:r>
            <a:r>
              <a:rPr lang="tr-TR" altLang="tr-TR" dirty="0" err="1"/>
              <a:t>skew</a:t>
            </a:r>
            <a:r>
              <a:rPr lang="tr-TR" altLang="tr-TR" dirty="0"/>
              <a:t>)</a:t>
            </a:r>
            <a:r>
              <a:rPr lang="en-US" altLang="tr-TR" dirty="0"/>
              <a:t> –</a:t>
            </a:r>
            <a:r>
              <a:rPr lang="tr-TR" altLang="tr-TR" dirty="0"/>
              <a:t> </a:t>
            </a:r>
            <a:r>
              <a:rPr lang="en-US" altLang="tr-TR" dirty="0"/>
              <a:t>‘s’ </a:t>
            </a:r>
            <a:r>
              <a:rPr lang="tr-TR" altLang="tr-TR" dirty="0"/>
              <a:t>tuşu ile</a:t>
            </a:r>
            <a:r>
              <a:rPr lang="en-US" altLang="tr-TR" dirty="0"/>
              <a:t>, </a:t>
            </a:r>
            <a:r>
              <a:rPr lang="tr-TR" altLang="tr-TR" dirty="0"/>
              <a:t>sonra da fare hareketi ile yapılır.</a:t>
            </a:r>
            <a:endParaRPr lang="en-US" altLang="tr-TR" dirty="0"/>
          </a:p>
          <a:p>
            <a:r>
              <a:rPr lang="tr-TR" altLang="tr-TR" dirty="0"/>
              <a:t>İşlem bitince sol tuşa tıklayın.</a:t>
            </a:r>
            <a:endParaRPr lang="en-US" altLang="tr-TR" dirty="0"/>
          </a:p>
          <a:p>
            <a:r>
              <a:rPr lang="tr-TR" altLang="tr-TR" dirty="0"/>
              <a:t>Tuşları hatırlaması zor mu</a:t>
            </a:r>
            <a:r>
              <a:rPr lang="en-US" altLang="tr-TR" dirty="0"/>
              <a:t>?</a:t>
            </a:r>
            <a:endParaRPr lang="tr-TR" altLang="tr-TR" dirty="0"/>
          </a:p>
          <a:p>
            <a:pPr lvl="1"/>
            <a:r>
              <a:rPr lang="tr-TR" altLang="tr-TR" dirty="0"/>
              <a:t>Alışırsınız  </a:t>
            </a:r>
            <a:r>
              <a:rPr lang="tr-TR" altLang="tr-TR" dirty="0">
                <a:sym typeface="Wingdings" panose="05000000000000000000" pitchFamily="2" charset="2"/>
              </a:rPr>
              <a:t></a:t>
            </a:r>
            <a:endParaRPr lang="en-US" altLang="tr-TR" dirty="0"/>
          </a:p>
        </p:txBody>
      </p:sp>
      <p:pic>
        <p:nvPicPr>
          <p:cNvPr id="286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676400"/>
            <a:ext cx="3190875" cy="1771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23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727378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4613B-2BD8-40FF-AF5A-33A2274D4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Temel Modelleme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7D66867-FE9A-4437-A0DE-D59838313B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24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3661F9-E6FA-43EE-80B9-8845C9D69105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3970784" cy="4937760"/>
          </a:xfrm>
        </p:spPr>
        <p:txBody>
          <a:bodyPr>
            <a:normAutofit lnSpcReduction="10000"/>
          </a:bodyPr>
          <a:lstStyle/>
          <a:p>
            <a:r>
              <a:rPr lang="tr-TR" dirty="0" err="1"/>
              <a:t>Add</a:t>
            </a:r>
            <a:r>
              <a:rPr lang="tr-TR" dirty="0"/>
              <a:t>-Mesh ile bir silindir ekleyiniz.</a:t>
            </a:r>
          </a:p>
          <a:p>
            <a:r>
              <a:rPr lang="tr-TR" dirty="0" err="1"/>
              <a:t>Tab</a:t>
            </a:r>
            <a:r>
              <a:rPr lang="tr-TR" dirty="0"/>
              <a:t> tuşu ile ‘</a:t>
            </a:r>
            <a:r>
              <a:rPr lang="tr-TR" dirty="0" err="1"/>
              <a:t>Edit</a:t>
            </a:r>
            <a:r>
              <a:rPr lang="tr-TR" dirty="0"/>
              <a:t>’ moda geçilir.</a:t>
            </a:r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r>
              <a:rPr lang="tr-TR" dirty="0"/>
              <a:t>Silindir şöyle görünmeli.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32885FB-5186-4B39-BDED-4B712B9C35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124744"/>
            <a:ext cx="4343400" cy="50482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6A10E0F-9427-4745-8AEB-4BEED4C32B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7292" y="2852936"/>
            <a:ext cx="2552700" cy="2085975"/>
          </a:xfrm>
          <a:prstGeom prst="rect">
            <a:avLst/>
          </a:prstGeom>
        </p:spPr>
      </p:pic>
      <p:sp>
        <p:nvSpPr>
          <p:cNvPr id="9" name="Arrow: Right 8">
            <a:extLst>
              <a:ext uri="{FF2B5EF4-FFF2-40B4-BE49-F238E27FC236}">
                <a16:creationId xmlns:a16="http://schemas.microsoft.com/office/drawing/2014/main" id="{D384E60E-0655-4356-8A14-C4CEA2F7C9CC}"/>
              </a:ext>
            </a:extLst>
          </p:cNvPr>
          <p:cNvSpPr/>
          <p:nvPr/>
        </p:nvSpPr>
        <p:spPr>
          <a:xfrm>
            <a:off x="1115616" y="3933056"/>
            <a:ext cx="1101502" cy="432048"/>
          </a:xfrm>
          <a:prstGeom prst="rightArrow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324389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4613B-2BD8-40FF-AF5A-33A2274D4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Temel Modelleme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7D66867-FE9A-4437-A0DE-D59838313B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25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3661F9-E6FA-43EE-80B9-8845C9D69105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3970784" cy="4937760"/>
          </a:xfrm>
        </p:spPr>
        <p:txBody>
          <a:bodyPr/>
          <a:lstStyle/>
          <a:p>
            <a:r>
              <a:rPr lang="tr-TR" dirty="0"/>
              <a:t>Köşelerindeki noktaları fare ile tıklayıp. ‘</a:t>
            </a:r>
            <a:r>
              <a:rPr lang="tr-TR" dirty="0" err="1"/>
              <a:t>move</a:t>
            </a:r>
            <a:r>
              <a:rPr lang="tr-TR" dirty="0"/>
              <a:t>’ </a:t>
            </a:r>
            <a:r>
              <a:rPr lang="tr-TR" dirty="0" err="1"/>
              <a:t>tool</a:t>
            </a:r>
            <a:r>
              <a:rPr lang="tr-TR" dirty="0"/>
              <a:t> ile köşeyi çekmeyi deneyin.</a:t>
            </a:r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r>
              <a:rPr lang="tr-TR" dirty="0"/>
              <a:t>Normal </a:t>
            </a:r>
            <a:r>
              <a:rPr lang="tr-TR" dirty="0" err="1"/>
              <a:t>modda</a:t>
            </a:r>
            <a:r>
              <a:rPr lang="tr-TR" dirty="0"/>
              <a:t> buna müsaade etmezdi.</a:t>
            </a:r>
          </a:p>
          <a:p>
            <a:endParaRPr lang="tr-TR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A6AC8D8-6F22-4907-8697-35D2DF94EE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4096" y="3281273"/>
            <a:ext cx="4019550" cy="34575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F10C4C9-C318-4A5F-BDB1-562D8945A3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8004" y="878210"/>
            <a:ext cx="4000500" cy="219075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4A0D252-2C00-4E43-9DD0-ADB052A181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324969"/>
            <a:ext cx="3429000" cy="1400175"/>
          </a:xfrm>
          <a:prstGeom prst="rect">
            <a:avLst/>
          </a:prstGeom>
        </p:spPr>
      </p:pic>
      <p:sp>
        <p:nvSpPr>
          <p:cNvPr id="14" name="Arrow: Right 13">
            <a:extLst>
              <a:ext uri="{FF2B5EF4-FFF2-40B4-BE49-F238E27FC236}">
                <a16:creationId xmlns:a16="http://schemas.microsoft.com/office/drawing/2014/main" id="{43BC9C14-D8FA-46F7-B3C9-A57565BED599}"/>
              </a:ext>
            </a:extLst>
          </p:cNvPr>
          <p:cNvSpPr/>
          <p:nvPr/>
        </p:nvSpPr>
        <p:spPr>
          <a:xfrm>
            <a:off x="107504" y="3501008"/>
            <a:ext cx="1101502" cy="432048"/>
          </a:xfrm>
          <a:prstGeom prst="rightArrow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579759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4613B-2BD8-40FF-AF5A-33A2274D4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Temel Modelleme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7D66867-FE9A-4437-A0DE-D59838313B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26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3661F9-E6FA-43EE-80B9-8845C9D69105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19256" cy="4937760"/>
          </a:xfrm>
        </p:spPr>
        <p:txBody>
          <a:bodyPr/>
          <a:lstStyle/>
          <a:p>
            <a:r>
              <a:rPr lang="tr-TR" dirty="0"/>
              <a:t>Şimdi boş bir yeri tıklayarak, aşağıdan yukarıya boydan boya bir şeridi seçin.</a:t>
            </a:r>
          </a:p>
          <a:p>
            <a:pPr lvl="1"/>
            <a:r>
              <a:rPr lang="tr-TR" dirty="0"/>
              <a:t>Ortogonal kamerada daha kolay olur.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E4A1ECC-F54F-4867-8CD9-2BD214040C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2598180"/>
            <a:ext cx="3231855" cy="414318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4D02DDB-70D1-4A76-B027-E1614D5AE7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8867" y="2564904"/>
            <a:ext cx="4015541" cy="4032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0280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4613B-2BD8-40FF-AF5A-33A2274D4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Temel Modelleme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7D66867-FE9A-4437-A0DE-D59838313B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27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3661F9-E6FA-43EE-80B9-8845C9D69105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19256" cy="4937760"/>
          </a:xfrm>
        </p:spPr>
        <p:txBody>
          <a:bodyPr/>
          <a:lstStyle/>
          <a:p>
            <a:r>
              <a:rPr lang="tr-TR" dirty="0"/>
              <a:t>‘</a:t>
            </a:r>
            <a:r>
              <a:rPr lang="tr-TR" dirty="0" err="1"/>
              <a:t>move</a:t>
            </a:r>
            <a:r>
              <a:rPr lang="tr-TR" dirty="0"/>
              <a:t>’ </a:t>
            </a:r>
            <a:r>
              <a:rPr lang="tr-TR" dirty="0" err="1"/>
              <a:t>tool</a:t>
            </a:r>
            <a:r>
              <a:rPr lang="tr-TR" dirty="0"/>
              <a:t> ile köşeyi çekin.</a:t>
            </a:r>
          </a:p>
          <a:p>
            <a:pPr lvl="1"/>
            <a:r>
              <a:rPr lang="tr-TR" dirty="0"/>
              <a:t>Şekli büker.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4D02DDB-70D1-4A76-B027-E1614D5AE7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475" y="2564904"/>
            <a:ext cx="4015541" cy="403244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05F7851-DF69-4813-B017-D5F3D31316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5805" y="2537734"/>
            <a:ext cx="4076675" cy="4059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6168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4613B-2BD8-40FF-AF5A-33A2274D4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Temel Modelleme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7D66867-FE9A-4437-A0DE-D59838313B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28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3661F9-E6FA-43EE-80B9-8845C9D69105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19256" cy="4937760"/>
          </a:xfrm>
        </p:spPr>
        <p:txBody>
          <a:bodyPr/>
          <a:lstStyle/>
          <a:p>
            <a:r>
              <a:rPr lang="tr-TR" dirty="0" err="1"/>
              <a:t>Undo</a:t>
            </a:r>
            <a:r>
              <a:rPr lang="tr-TR" dirty="0"/>
              <a:t> yapın, ‘E’ tuşuna basın (</a:t>
            </a:r>
            <a:r>
              <a:rPr lang="tr-TR" dirty="0" err="1"/>
              <a:t>Extrude</a:t>
            </a:r>
            <a:r>
              <a:rPr lang="tr-TR" dirty="0"/>
              <a:t>).</a:t>
            </a:r>
          </a:p>
          <a:p>
            <a:r>
              <a:rPr lang="tr-TR" dirty="0"/>
              <a:t>‘</a:t>
            </a:r>
            <a:r>
              <a:rPr lang="tr-TR" dirty="0" err="1"/>
              <a:t>move</a:t>
            </a:r>
            <a:r>
              <a:rPr lang="tr-TR" dirty="0"/>
              <a:t>’ </a:t>
            </a:r>
            <a:r>
              <a:rPr lang="tr-TR" dirty="0" err="1"/>
              <a:t>tool</a:t>
            </a:r>
            <a:r>
              <a:rPr lang="tr-TR" dirty="0"/>
              <a:t> ile köşeyi çekin.</a:t>
            </a:r>
          </a:p>
          <a:p>
            <a:pPr lvl="1"/>
            <a:r>
              <a:rPr lang="tr-TR" dirty="0"/>
              <a:t>Kenarı blok halinde dışarı çeker.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4D02DDB-70D1-4A76-B027-E1614D5AE7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475" y="2564904"/>
            <a:ext cx="4015541" cy="403244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F4C52C2-9DE1-43C5-9E1C-4D041A3B31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6900" y="2564904"/>
            <a:ext cx="4107588" cy="4032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5135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4613B-2BD8-40FF-AF5A-33A2274D4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Temel Modelleme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7D66867-FE9A-4437-A0DE-D59838313B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29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3661F9-E6FA-43EE-80B9-8845C9D69105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507288" cy="4937760"/>
          </a:xfrm>
        </p:spPr>
        <p:txBody>
          <a:bodyPr/>
          <a:lstStyle/>
          <a:p>
            <a:r>
              <a:rPr lang="tr-TR" dirty="0"/>
              <a:t>Peki yeterli köşe yoksa?</a:t>
            </a:r>
          </a:p>
          <a:p>
            <a:r>
              <a:rPr lang="tr-TR" dirty="0"/>
              <a:t>Silindiri silip, </a:t>
            </a:r>
            <a:r>
              <a:rPr lang="tr-TR" dirty="0" err="1"/>
              <a:t>Add</a:t>
            </a:r>
            <a:r>
              <a:rPr lang="tr-TR" dirty="0"/>
              <a:t>-Mesh ile bir Küp ekleyiniz.</a:t>
            </a:r>
          </a:p>
          <a:p>
            <a:pPr lvl="1"/>
            <a:r>
              <a:rPr lang="tr-TR" dirty="0"/>
              <a:t>‘Object’ </a:t>
            </a:r>
            <a:r>
              <a:rPr lang="tr-TR" dirty="0" err="1"/>
              <a:t>mod</a:t>
            </a:r>
            <a:r>
              <a:rPr lang="tr-TR" dirty="0"/>
              <a:t> aktifse, </a:t>
            </a:r>
            <a:r>
              <a:rPr lang="tr-TR" dirty="0" err="1"/>
              <a:t>Tab</a:t>
            </a:r>
            <a:r>
              <a:rPr lang="tr-TR" dirty="0"/>
              <a:t> tuşu ile ‘</a:t>
            </a:r>
            <a:r>
              <a:rPr lang="tr-TR" dirty="0" err="1"/>
              <a:t>Edit</a:t>
            </a:r>
            <a:r>
              <a:rPr lang="tr-TR" dirty="0"/>
              <a:t>’ moda geçin.</a:t>
            </a:r>
          </a:p>
          <a:p>
            <a:r>
              <a:rPr lang="tr-TR" dirty="0"/>
              <a:t>‘</a:t>
            </a:r>
            <a:r>
              <a:rPr lang="tr-TR" dirty="0" err="1"/>
              <a:t>Loop</a:t>
            </a:r>
            <a:r>
              <a:rPr lang="tr-TR" dirty="0"/>
              <a:t> </a:t>
            </a:r>
            <a:r>
              <a:rPr lang="tr-TR" dirty="0" err="1"/>
              <a:t>Cut</a:t>
            </a:r>
            <a:r>
              <a:rPr lang="tr-TR" dirty="0"/>
              <a:t>’ butonuna tıklayın. Şöyle görünmeli.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5F95121-3173-452B-8BA3-59A2AF5FC2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648" y="3067595"/>
            <a:ext cx="6264696" cy="3705550"/>
          </a:xfrm>
          <a:prstGeom prst="rect">
            <a:avLst/>
          </a:prstGeom>
        </p:spPr>
      </p:pic>
      <p:sp>
        <p:nvSpPr>
          <p:cNvPr id="8" name="Arrow: Right 7">
            <a:extLst>
              <a:ext uri="{FF2B5EF4-FFF2-40B4-BE49-F238E27FC236}">
                <a16:creationId xmlns:a16="http://schemas.microsoft.com/office/drawing/2014/main" id="{726FED5C-5586-4F8F-94F4-39F2BF966665}"/>
              </a:ext>
            </a:extLst>
          </p:cNvPr>
          <p:cNvSpPr/>
          <p:nvPr/>
        </p:nvSpPr>
        <p:spPr>
          <a:xfrm>
            <a:off x="323528" y="5877272"/>
            <a:ext cx="1101502" cy="432048"/>
          </a:xfrm>
          <a:prstGeom prst="rightArrow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3141828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4613B-2BD8-40FF-AF5A-33A2274D4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Temel Modelleme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7D66867-FE9A-4437-A0DE-D59838313B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30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3661F9-E6FA-43EE-80B9-8845C9D69105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r>
              <a:rPr lang="tr-TR" dirty="0"/>
              <a:t>Kenarlarda dolaşın, bir kesim işareti görünce tıklayın.</a:t>
            </a:r>
          </a:p>
          <a:p>
            <a:r>
              <a:rPr lang="tr-TR" dirty="0"/>
              <a:t>Diğer eksende de kesin, artı yapın.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9285FC9-CE26-4A78-8FA1-CBCE02ED7E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160" y="3021682"/>
            <a:ext cx="3875856" cy="371968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ABB5FDF-859C-467A-BEEF-67280F6D40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3525" y="3021682"/>
            <a:ext cx="3810923" cy="3719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92543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2D05C386-1C4E-4345-80F8-2DBFF14E99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351" y="1916832"/>
            <a:ext cx="8115300" cy="2133600"/>
          </a:xfrm>
          <a:prstGeom prst="rect">
            <a:avLst/>
          </a:prstGeom>
        </p:spPr>
      </p:pic>
      <p:sp>
        <p:nvSpPr>
          <p:cNvPr id="15" name="Arrow: Right 14">
            <a:extLst>
              <a:ext uri="{FF2B5EF4-FFF2-40B4-BE49-F238E27FC236}">
                <a16:creationId xmlns:a16="http://schemas.microsoft.com/office/drawing/2014/main" id="{D1C1DC95-8D8C-40DC-867B-1D132208144A}"/>
              </a:ext>
            </a:extLst>
          </p:cNvPr>
          <p:cNvSpPr/>
          <p:nvPr/>
        </p:nvSpPr>
        <p:spPr>
          <a:xfrm rot="2596463">
            <a:off x="1933018" y="2379643"/>
            <a:ext cx="1101502" cy="432048"/>
          </a:xfrm>
          <a:prstGeom prst="rightArrow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2A4613B-2BD8-40FF-AF5A-33A2274D4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Temel Modelleme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7D66867-FE9A-4437-A0DE-D59838313B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31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3661F9-E6FA-43EE-80B9-8845C9D69105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638800"/>
          </a:xfrm>
        </p:spPr>
        <p:txBody>
          <a:bodyPr>
            <a:normAutofit/>
          </a:bodyPr>
          <a:lstStyle/>
          <a:p>
            <a:r>
              <a:rPr lang="tr-TR" dirty="0"/>
              <a:t>Şimdi ‘E’ tuşuna basın, ‘</a:t>
            </a:r>
            <a:r>
              <a:rPr lang="tr-TR" dirty="0" err="1"/>
              <a:t>Face</a:t>
            </a:r>
            <a:r>
              <a:rPr lang="tr-TR" dirty="0"/>
              <a:t> </a:t>
            </a:r>
            <a:r>
              <a:rPr lang="tr-TR" dirty="0" err="1"/>
              <a:t>select</a:t>
            </a:r>
            <a:r>
              <a:rPr lang="tr-TR" dirty="0"/>
              <a:t>’ modunu seçin, bir yüzeye tıklayın, ‘E’ tuşuna basın.</a:t>
            </a:r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r>
              <a:rPr lang="tr-TR" sz="2000" dirty="0"/>
              <a:t>Artık ‘</a:t>
            </a:r>
            <a:r>
              <a:rPr lang="tr-TR" sz="2000" dirty="0" err="1"/>
              <a:t>move</a:t>
            </a:r>
            <a:r>
              <a:rPr lang="tr-TR" sz="2000" dirty="0"/>
              <a:t>’ tuşuyla sütun yükseltebilirsiniz.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ABB5FDF-859C-467A-BEEF-67280F6D40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6" y="4383108"/>
            <a:ext cx="2342329" cy="228625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41CCA61-7E77-456C-A509-8840D120BE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5053" y="4365104"/>
            <a:ext cx="2257107" cy="239871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99A525A-E42D-4F1F-8333-507E346992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32240" y="3830320"/>
            <a:ext cx="2132887" cy="2911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38014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7204B1-CBE2-4C1A-A606-EBBC6C73A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Derste Yapılan </a:t>
            </a:r>
            <a:r>
              <a:rPr lang="tr-TR" dirty="0"/>
              <a:t>Örnek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9FE5BB8-5914-4081-8AE3-8AF8407A8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32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1CF87B-F7A3-4E6C-A5C5-BA40BBA6F4AD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BF68FED-F3A4-47DC-A392-21A0E8EC53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6876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2470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A3AF9B-E2CB-4016-B61C-53BE67F7E2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Araçlar Resimlerden Modellenir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1C28016-6C32-403A-B98C-805635BC5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33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B2B582-3C50-414A-BC1F-2B0EE50B1323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26" name="Picture 2" descr="Car modeling tips - Evermotion">
            <a:extLst>
              <a:ext uri="{FF2B5EF4-FFF2-40B4-BE49-F238E27FC236}">
                <a16:creationId xmlns:a16="http://schemas.microsoft.com/office/drawing/2014/main" id="{531123FE-7ED6-4790-8ECC-C62F8D10DF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249635"/>
            <a:ext cx="7620000" cy="5419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866181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5CFA7-183B-4E84-AD22-C317333B79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F8C88B7-C4EE-44C1-9691-AA87C8692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34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A8EB0F-892C-458D-BA42-12BD21D5B15C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5894784"/>
            <a:ext cx="8229600" cy="990600"/>
          </a:xfrm>
        </p:spPr>
        <p:txBody>
          <a:bodyPr/>
          <a:lstStyle/>
          <a:p>
            <a:r>
              <a:rPr lang="tr-TR"/>
              <a:t>https://hum3d.com/blog/3d-car-modelling-tutorial-part-3/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4CE55FC0-C273-4E57-A7C4-88C67B2CA9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190" y="186507"/>
            <a:ext cx="8437274" cy="5690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168274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Işıklandırma</a:t>
            </a:r>
            <a:endParaRPr lang="en-US" altLang="tr-TR" dirty="0"/>
          </a:p>
        </p:txBody>
      </p:sp>
      <p:sp>
        <p:nvSpPr>
          <p:cNvPr id="29702" name="Rectangle 6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altLang="tr-TR" dirty="0"/>
              <a:t>Işık tipleri</a:t>
            </a:r>
            <a:endParaRPr lang="en-US" altLang="tr-TR" dirty="0"/>
          </a:p>
          <a:p>
            <a:pPr lvl="1"/>
            <a:r>
              <a:rPr lang="en-US" altLang="tr-TR" dirty="0"/>
              <a:t>Lamp</a:t>
            </a:r>
            <a:r>
              <a:rPr lang="tr-TR" altLang="tr-TR" dirty="0"/>
              <a:t> (nokta)</a:t>
            </a:r>
            <a:endParaRPr lang="en-US" altLang="tr-TR" dirty="0"/>
          </a:p>
          <a:p>
            <a:pPr lvl="1"/>
            <a:r>
              <a:rPr lang="en-US" altLang="tr-TR" dirty="0"/>
              <a:t>Spot</a:t>
            </a:r>
          </a:p>
          <a:p>
            <a:pPr lvl="1"/>
            <a:r>
              <a:rPr lang="tr-TR" altLang="tr-TR" dirty="0"/>
              <a:t>Sun (güneş)</a:t>
            </a:r>
            <a:endParaRPr lang="en-US" altLang="tr-TR" dirty="0"/>
          </a:p>
          <a:p>
            <a:r>
              <a:rPr lang="tr-TR" altLang="tr-TR" dirty="0"/>
              <a:t>Hacimsel ışık (</a:t>
            </a:r>
            <a:r>
              <a:rPr lang="tr-TR" altLang="tr-TR" dirty="0" err="1"/>
              <a:t>flöresan</a:t>
            </a:r>
            <a:r>
              <a:rPr lang="tr-TR" altLang="tr-TR" dirty="0"/>
              <a:t> ışık gibi)</a:t>
            </a:r>
            <a:endParaRPr lang="en-US" altLang="tr-TR" dirty="0"/>
          </a:p>
          <a:p>
            <a:r>
              <a:rPr lang="tr-TR" altLang="tr-TR" dirty="0"/>
              <a:t>Gölgeli ışık</a:t>
            </a:r>
            <a:endParaRPr lang="en-US" altLang="tr-TR" dirty="0"/>
          </a:p>
          <a:p>
            <a:r>
              <a:rPr lang="en-US" altLang="tr-TR" dirty="0" err="1"/>
              <a:t>Radiosity</a:t>
            </a:r>
            <a:r>
              <a:rPr lang="tr-TR" altLang="tr-TR" dirty="0"/>
              <a:t> (en iyisi).</a:t>
            </a:r>
            <a:endParaRPr lang="en-US" altLang="tr-TR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35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1903189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Temel Işıklar</a:t>
            </a:r>
            <a:endParaRPr lang="en-US" altLang="tr-TR" dirty="0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6781800" cy="4937760"/>
          </a:xfrm>
        </p:spPr>
        <p:txBody>
          <a:bodyPr/>
          <a:lstStyle/>
          <a:p>
            <a:r>
              <a:rPr lang="tr-TR" altLang="tr-TR" dirty="0"/>
              <a:t>Her sahnede</a:t>
            </a:r>
            <a:r>
              <a:rPr lang="en-US" altLang="tr-TR" dirty="0"/>
              <a:t> </a:t>
            </a:r>
            <a:r>
              <a:rPr lang="tr-TR" altLang="tr-TR" dirty="0"/>
              <a:t>en az bir ışık kaynağı gereklidir.</a:t>
            </a:r>
            <a:endParaRPr lang="en-US" altLang="tr-TR" dirty="0"/>
          </a:p>
          <a:p>
            <a:r>
              <a:rPr lang="tr-TR" altLang="tr-TR" dirty="0"/>
              <a:t>'</a:t>
            </a:r>
            <a:r>
              <a:rPr lang="en-US" altLang="tr-TR" dirty="0"/>
              <a:t>Add</a:t>
            </a:r>
            <a:r>
              <a:rPr lang="tr-TR" altLang="tr-TR" dirty="0"/>
              <a:t>'</a:t>
            </a:r>
            <a:r>
              <a:rPr lang="en-US" altLang="tr-TR" dirty="0"/>
              <a:t> </a:t>
            </a:r>
            <a:r>
              <a:rPr lang="tr-TR" altLang="tr-TR" dirty="0"/>
              <a:t>kısmından eklenebilir.</a:t>
            </a:r>
          </a:p>
          <a:p>
            <a:r>
              <a:rPr lang="tr-TR" altLang="tr-TR" dirty="0"/>
              <a:t>Yandaki ışıklar:</a:t>
            </a:r>
            <a:endParaRPr lang="en-US" altLang="tr-TR" dirty="0"/>
          </a:p>
          <a:p>
            <a:pPr lvl="1"/>
            <a:r>
              <a:rPr lang="en-US" altLang="tr-TR" dirty="0"/>
              <a:t>Lamp</a:t>
            </a:r>
          </a:p>
          <a:p>
            <a:pPr lvl="1"/>
            <a:r>
              <a:rPr lang="en-US" altLang="tr-TR" dirty="0"/>
              <a:t>Spot</a:t>
            </a:r>
          </a:p>
          <a:p>
            <a:pPr lvl="1"/>
            <a:r>
              <a:rPr lang="en-US" altLang="tr-TR" dirty="0"/>
              <a:t>Sun</a:t>
            </a:r>
          </a:p>
          <a:p>
            <a:endParaRPr lang="en-US" altLang="tr-TR" dirty="0"/>
          </a:p>
          <a:p>
            <a:endParaRPr lang="en-US" altLang="tr-TR" dirty="0"/>
          </a:p>
        </p:txBody>
      </p:sp>
      <p:pic>
        <p:nvPicPr>
          <p:cNvPr id="31748" name="Picture 4" descr="tut8-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1447800"/>
            <a:ext cx="1447800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49" name="Picture 5" descr="tut8-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2895600"/>
            <a:ext cx="1528763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50" name="Picture 6" descr="tut8-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4953000"/>
            <a:ext cx="2743200" cy="1323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36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4322591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altLang="tr-TR" sz="4000" dirty="0"/>
              <a:t>Işık Özelliklerinin </a:t>
            </a:r>
            <a:br>
              <a:rPr lang="tr-TR" altLang="tr-TR" sz="4000" dirty="0"/>
            </a:br>
            <a:r>
              <a:rPr lang="tr-TR" altLang="tr-TR" sz="4000" dirty="0"/>
              <a:t>Değiştirilmesi</a:t>
            </a:r>
            <a:endParaRPr lang="en-US" altLang="tr-TR" sz="4000" dirty="0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219200"/>
            <a:ext cx="5266928" cy="4937760"/>
          </a:xfrm>
        </p:spPr>
        <p:txBody>
          <a:bodyPr/>
          <a:lstStyle/>
          <a:p>
            <a:r>
              <a:rPr lang="tr-TR" altLang="tr-TR" sz="2800" dirty="0"/>
              <a:t>Işık seçilir.</a:t>
            </a:r>
            <a:endParaRPr lang="en-US" altLang="tr-TR" sz="2800" dirty="0"/>
          </a:p>
          <a:p>
            <a:r>
              <a:rPr lang="tr-TR" altLang="tr-TR" sz="2800" dirty="0"/>
              <a:t>Yandaki gibi "Object Data" tuşu tıklanır.</a:t>
            </a:r>
            <a:endParaRPr lang="en-US" altLang="tr-TR" sz="2800" dirty="0"/>
          </a:p>
          <a:p>
            <a:r>
              <a:rPr lang="tr-TR" altLang="tr-TR" sz="2800" dirty="0"/>
              <a:t>Işık özellikleri alttaki alanlardan değiştirilir.</a:t>
            </a:r>
            <a:endParaRPr lang="en-US" altLang="tr-TR" sz="28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37</a:t>
            </a:fld>
            <a:endParaRPr lang="tr-TR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F879AE1-6115-41FE-9C0C-3DE0DC5E40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5513" y="411435"/>
            <a:ext cx="3228975" cy="625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92508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33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8332" y="401593"/>
            <a:ext cx="2219325" cy="583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Hacimsel Işık</a:t>
            </a:r>
            <a:endParaRPr lang="en-US" altLang="tr-TR" dirty="0"/>
          </a:p>
        </p:txBody>
      </p:sp>
      <p:sp>
        <p:nvSpPr>
          <p:cNvPr id="34819" name="AutoShape 3"/>
          <p:cNvSpPr>
            <a:spLocks noGrp="1" noChangeAspect="1" noChangeArrowheads="1"/>
          </p:cNvSpPr>
          <p:nvPr>
            <p:ph type="body" idx="1"/>
          </p:nvPr>
        </p:nvSpPr>
        <p:spPr>
          <a:xfrm>
            <a:off x="457200" y="1219200"/>
            <a:ext cx="5324475" cy="4937760"/>
          </a:xfrm>
        </p:spPr>
        <p:txBody>
          <a:bodyPr/>
          <a:lstStyle/>
          <a:p>
            <a:r>
              <a:rPr lang="tr-TR" altLang="tr-TR" dirty="0"/>
              <a:t>Sahneye daha da bir gerçeklik katıyor.</a:t>
            </a:r>
            <a:endParaRPr lang="en-US" altLang="tr-TR" dirty="0"/>
          </a:p>
          <a:p>
            <a:r>
              <a:rPr lang="tr-TR" altLang="tr-TR" dirty="0"/>
              <a:t>Ama çok sayıda eklemeyin</a:t>
            </a:r>
            <a:r>
              <a:rPr lang="en-US" altLang="tr-TR" dirty="0"/>
              <a:t>!</a:t>
            </a:r>
          </a:p>
          <a:p>
            <a:r>
              <a:rPr lang="tr-TR" altLang="tr-TR" dirty="0"/>
              <a:t>Sadece spotlarda geçerli.</a:t>
            </a:r>
            <a:endParaRPr lang="en-US" altLang="tr-TR" dirty="0"/>
          </a:p>
          <a:p>
            <a:r>
              <a:rPr lang="tr-TR" altLang="tr-TR" dirty="0"/>
              <a:t>Ayarları biraz karışık.</a:t>
            </a:r>
            <a:endParaRPr lang="en-US" altLang="tr-TR" dirty="0"/>
          </a:p>
        </p:txBody>
      </p:sp>
      <p:sp>
        <p:nvSpPr>
          <p:cNvPr id="34822" name="Line 6"/>
          <p:cNvSpPr>
            <a:spLocks noChangeShapeType="1"/>
          </p:cNvSpPr>
          <p:nvPr/>
        </p:nvSpPr>
        <p:spPr bwMode="auto">
          <a:xfrm>
            <a:off x="5752237" y="5406707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34823" name="Text Box 7"/>
          <p:cNvSpPr txBox="1">
            <a:spLocks noChangeArrowheads="1"/>
          </p:cNvSpPr>
          <p:nvPr/>
        </p:nvSpPr>
        <p:spPr bwMode="auto">
          <a:xfrm>
            <a:off x="4593362" y="5138420"/>
            <a:ext cx="128112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dirty="0"/>
              <a:t>"</a:t>
            </a:r>
            <a:r>
              <a:rPr lang="en-US" altLang="tr-TR" dirty="0"/>
              <a:t>Halo</a:t>
            </a:r>
            <a:r>
              <a:rPr lang="tr-TR" altLang="tr-TR" dirty="0"/>
              <a:t>" açık </a:t>
            </a:r>
            <a:br>
              <a:rPr lang="tr-TR" altLang="tr-TR" dirty="0"/>
            </a:br>
            <a:r>
              <a:rPr lang="tr-TR" altLang="tr-TR" dirty="0"/>
              <a:t>olmalıdır</a:t>
            </a:r>
            <a:endParaRPr lang="en-US" altLang="tr-TR" dirty="0"/>
          </a:p>
        </p:txBody>
      </p:sp>
      <p:sp>
        <p:nvSpPr>
          <p:cNvPr id="34824" name="Text Box 8"/>
          <p:cNvSpPr txBox="1">
            <a:spLocks noChangeArrowheads="1"/>
          </p:cNvSpPr>
          <p:nvPr/>
        </p:nvSpPr>
        <p:spPr bwMode="auto">
          <a:xfrm>
            <a:off x="5065472" y="3153742"/>
            <a:ext cx="1237839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tr-TR" altLang="tr-TR" dirty="0"/>
              <a:t>"B</a:t>
            </a:r>
            <a:r>
              <a:rPr lang="en-US" altLang="tr-TR" dirty="0" err="1"/>
              <a:t>uffered</a:t>
            </a:r>
            <a:br>
              <a:rPr lang="en-US" altLang="tr-TR" dirty="0"/>
            </a:br>
            <a:r>
              <a:rPr lang="tr-TR" altLang="tr-TR" dirty="0"/>
              <a:t>S</a:t>
            </a:r>
            <a:r>
              <a:rPr lang="en-US" altLang="tr-TR" dirty="0" err="1"/>
              <a:t>hadows</a:t>
            </a:r>
            <a:r>
              <a:rPr lang="tr-TR" altLang="tr-TR" dirty="0"/>
              <a:t>"</a:t>
            </a:r>
          </a:p>
          <a:p>
            <a:pPr algn="ctr"/>
            <a:r>
              <a:rPr lang="tr-TR" altLang="tr-TR" dirty="0"/>
              <a:t>seçilmelidir</a:t>
            </a:r>
            <a:endParaRPr lang="en-US" altLang="tr-TR" dirty="0"/>
          </a:p>
        </p:txBody>
      </p:sp>
      <p:sp>
        <p:nvSpPr>
          <p:cNvPr id="34825" name="Line 9"/>
          <p:cNvSpPr>
            <a:spLocks noChangeShapeType="1"/>
          </p:cNvSpPr>
          <p:nvPr/>
        </p:nvSpPr>
        <p:spPr bwMode="auto">
          <a:xfrm flipV="1">
            <a:off x="6303311" y="2759441"/>
            <a:ext cx="1077001" cy="855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34829" name="Line 13"/>
          <p:cNvSpPr>
            <a:spLocks noChangeShapeType="1"/>
          </p:cNvSpPr>
          <p:nvPr/>
        </p:nvSpPr>
        <p:spPr bwMode="auto">
          <a:xfrm flipV="1">
            <a:off x="6400800" y="5877272"/>
            <a:ext cx="1483568" cy="52352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38</a:t>
            </a:fld>
            <a:endParaRPr lang="tr-TR" dirty="0"/>
          </a:p>
        </p:txBody>
      </p:sp>
      <p:pic>
        <p:nvPicPr>
          <p:cNvPr id="2970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67" y="3546301"/>
            <a:ext cx="4391025" cy="326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6" name="Text Box 10"/>
          <p:cNvSpPr txBox="1">
            <a:spLocks noChangeArrowheads="1"/>
          </p:cNvSpPr>
          <p:nvPr/>
        </p:nvSpPr>
        <p:spPr bwMode="auto">
          <a:xfrm>
            <a:off x="4785144" y="6324600"/>
            <a:ext cx="201529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dirty="0"/>
              <a:t>"Step" &gt;1 olmalıdır. </a:t>
            </a:r>
            <a:endParaRPr lang="en-US" altLang="tr-TR" dirty="0"/>
          </a:p>
        </p:txBody>
      </p:sp>
    </p:spTree>
    <p:extLst>
      <p:ext uri="{BB962C8B-B14F-4D97-AF65-F5344CB8AC3E}">
        <p14:creationId xmlns:p14="http://schemas.microsoft.com/office/powerpoint/2010/main" val="207450739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Diğer Işık İpuçları</a:t>
            </a:r>
            <a:endParaRPr lang="en-US" altLang="tr-TR" dirty="0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5122912" cy="4937760"/>
          </a:xfrm>
        </p:spPr>
        <p:txBody>
          <a:bodyPr/>
          <a:lstStyle/>
          <a:p>
            <a:r>
              <a:rPr lang="tr-TR" altLang="tr-TR" dirty="0"/>
              <a:t>Işığa kaplama konulabilir</a:t>
            </a:r>
            <a:r>
              <a:rPr lang="en-US" altLang="tr-TR" dirty="0"/>
              <a:t>!</a:t>
            </a:r>
            <a:endParaRPr lang="tr-TR" altLang="tr-TR" dirty="0"/>
          </a:p>
          <a:p>
            <a:pPr lvl="1"/>
            <a:r>
              <a:rPr lang="tr-TR" altLang="tr-TR" dirty="0"/>
              <a:t>Ağaçtan geçip, pencereden sızan ışık yapılabilir. </a:t>
            </a:r>
            <a:endParaRPr lang="en-US" altLang="tr-TR" dirty="0"/>
          </a:p>
          <a:p>
            <a:r>
              <a:rPr lang="tr-TR" altLang="tr-TR" dirty="0"/>
              <a:t>Kaplama (</a:t>
            </a:r>
            <a:r>
              <a:rPr lang="en-US" altLang="tr-TR" i="1" dirty="0"/>
              <a:t>texture</a:t>
            </a:r>
            <a:r>
              <a:rPr lang="tr-TR" altLang="tr-TR" dirty="0"/>
              <a:t>)</a:t>
            </a:r>
            <a:r>
              <a:rPr lang="en-US" altLang="tr-TR" dirty="0"/>
              <a:t> </a:t>
            </a:r>
            <a:r>
              <a:rPr lang="tr-TR" altLang="tr-TR" dirty="0"/>
              <a:t>neydi?</a:t>
            </a:r>
            <a:endParaRPr lang="en-US" altLang="tr-TR" dirty="0"/>
          </a:p>
        </p:txBody>
      </p:sp>
      <p:pic>
        <p:nvPicPr>
          <p:cNvPr id="3686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2296" y="1179190"/>
            <a:ext cx="3124200" cy="260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39</a:t>
            </a:fld>
            <a:endParaRPr lang="tr-TR" dirty="0"/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19" y="3517726"/>
            <a:ext cx="5838825" cy="329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463521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40</a:t>
            </a:fld>
            <a:endParaRPr lang="tr-TR" dirty="0"/>
          </a:p>
        </p:txBody>
      </p:sp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Ortam Ayarları</a:t>
            </a:r>
            <a:endParaRPr lang="en-US" altLang="tr-TR" dirty="0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4742147" cy="4937760"/>
          </a:xfrm>
        </p:spPr>
        <p:txBody>
          <a:bodyPr/>
          <a:lstStyle/>
          <a:p>
            <a:r>
              <a:rPr lang="tr-TR" altLang="tr-TR" sz="2400" dirty="0"/>
              <a:t>"</a:t>
            </a:r>
            <a:r>
              <a:rPr lang="en-US" altLang="tr-TR" sz="2400" dirty="0"/>
              <a:t>World</a:t>
            </a:r>
            <a:r>
              <a:rPr lang="tr-TR" altLang="tr-TR" sz="2400" dirty="0"/>
              <a:t>"</a:t>
            </a:r>
            <a:r>
              <a:rPr lang="en-US" altLang="tr-TR" sz="2400" dirty="0"/>
              <a:t> </a:t>
            </a:r>
            <a:r>
              <a:rPr lang="tr-TR" altLang="tr-TR" sz="2400" dirty="0"/>
              <a:t>seçilmelidir.</a:t>
            </a:r>
          </a:p>
          <a:p>
            <a:r>
              <a:rPr lang="tr-TR" altLang="tr-TR" sz="2400" dirty="0"/>
              <a:t>Şunlar yapılabilir:</a:t>
            </a:r>
            <a:endParaRPr lang="en-US" altLang="tr-TR" sz="2400" dirty="0"/>
          </a:p>
          <a:p>
            <a:pPr lvl="1"/>
            <a:r>
              <a:rPr lang="tr-TR" altLang="tr-TR" sz="2000" dirty="0"/>
              <a:t>Arka plan rengi</a:t>
            </a:r>
            <a:endParaRPr lang="en-US" altLang="tr-TR" sz="2000" dirty="0"/>
          </a:p>
          <a:p>
            <a:pPr lvl="1"/>
            <a:r>
              <a:rPr lang="tr-TR" altLang="tr-TR" sz="2000" dirty="0"/>
              <a:t>Sis</a:t>
            </a:r>
            <a:r>
              <a:rPr lang="en-US" altLang="tr-TR" sz="2000" dirty="0"/>
              <a:t> (</a:t>
            </a:r>
            <a:r>
              <a:rPr lang="tr-TR" altLang="tr-TR" sz="2000" dirty="0"/>
              <a:t>arka plan rengiyle oluşturulur</a:t>
            </a:r>
            <a:r>
              <a:rPr lang="en-US" altLang="tr-TR" sz="2000" dirty="0"/>
              <a:t>)</a:t>
            </a:r>
          </a:p>
          <a:p>
            <a:pPr lvl="1"/>
            <a:r>
              <a:rPr lang="tr-TR" altLang="tr-TR" sz="2000" dirty="0"/>
              <a:t>Yıldızlar</a:t>
            </a:r>
            <a:endParaRPr lang="en-US" altLang="tr-TR" sz="2000" dirty="0"/>
          </a:p>
          <a:p>
            <a:pPr lvl="1"/>
            <a:endParaRPr lang="en-US" altLang="tr-TR" sz="2000" dirty="0"/>
          </a:p>
        </p:txBody>
      </p:sp>
      <p:pic>
        <p:nvPicPr>
          <p:cNvPr id="3379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293096"/>
            <a:ext cx="8723313" cy="2076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9347" y="1268760"/>
            <a:ext cx="3693133" cy="1130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476283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41</a:t>
            </a:fld>
            <a:endParaRPr lang="tr-TR" dirty="0"/>
          </a:p>
        </p:txBody>
      </p:sp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Ortam Ayarları</a:t>
            </a:r>
            <a:endParaRPr lang="en-US" altLang="tr-TR" dirty="0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5181600" cy="4937760"/>
          </a:xfrm>
        </p:spPr>
        <p:txBody>
          <a:bodyPr/>
          <a:lstStyle/>
          <a:p>
            <a:r>
              <a:rPr lang="tr-TR" altLang="tr-TR" dirty="0"/>
              <a:t>Sis</a:t>
            </a:r>
            <a:r>
              <a:rPr lang="en-US" altLang="tr-TR" dirty="0"/>
              <a:t> </a:t>
            </a:r>
            <a:r>
              <a:rPr lang="tr-TR" altLang="tr-TR" dirty="0"/>
              <a:t>ve</a:t>
            </a:r>
            <a:r>
              <a:rPr lang="en-US" altLang="tr-TR" dirty="0"/>
              <a:t> </a:t>
            </a:r>
            <a:r>
              <a:rPr lang="tr-TR" altLang="tr-TR" dirty="0"/>
              <a:t>yıldız</a:t>
            </a:r>
            <a:r>
              <a:rPr lang="en-US" altLang="tr-TR" dirty="0"/>
              <a:t> </a:t>
            </a:r>
            <a:r>
              <a:rPr lang="tr-TR" altLang="tr-TR" dirty="0"/>
              <a:t>ayarları</a:t>
            </a:r>
            <a:br>
              <a:rPr lang="en-US" altLang="tr-TR" dirty="0"/>
            </a:br>
            <a:r>
              <a:rPr lang="tr-TR" altLang="tr-TR" dirty="0"/>
              <a:t>parçacıkların birbirlerine uzaklığıyla hesaplanır.</a:t>
            </a:r>
            <a:endParaRPr lang="en-US" altLang="tr-TR" dirty="0"/>
          </a:p>
          <a:p>
            <a:pPr lvl="1"/>
            <a:r>
              <a:rPr lang="tr-TR" altLang="tr-TR" dirty="0"/>
              <a:t>Kısa aralık</a:t>
            </a:r>
            <a:r>
              <a:rPr lang="en-US" altLang="tr-TR" dirty="0"/>
              <a:t> = </a:t>
            </a:r>
            <a:r>
              <a:rPr lang="tr-TR" altLang="tr-TR" dirty="0"/>
              <a:t>yoğun sis</a:t>
            </a:r>
            <a:endParaRPr lang="en-US" altLang="tr-TR" dirty="0"/>
          </a:p>
        </p:txBody>
      </p:sp>
      <p:pic>
        <p:nvPicPr>
          <p:cNvPr id="4198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600200"/>
            <a:ext cx="3124200" cy="260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98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4419600"/>
            <a:ext cx="2886075" cy="204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990" name="Text Box 6"/>
          <p:cNvSpPr txBox="1">
            <a:spLocks noChangeArrowheads="1"/>
          </p:cNvSpPr>
          <p:nvPr/>
        </p:nvSpPr>
        <p:spPr bwMode="auto">
          <a:xfrm>
            <a:off x="3877199" y="5219908"/>
            <a:ext cx="105484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altLang="tr-TR" dirty="0"/>
              <a:t>Yoğunluk</a:t>
            </a:r>
            <a:endParaRPr lang="en-US" altLang="tr-TR" dirty="0"/>
          </a:p>
        </p:txBody>
      </p:sp>
      <p:sp>
        <p:nvSpPr>
          <p:cNvPr id="41991" name="Line 7"/>
          <p:cNvSpPr>
            <a:spLocks noChangeShapeType="1"/>
          </p:cNvSpPr>
          <p:nvPr/>
        </p:nvSpPr>
        <p:spPr bwMode="auto">
          <a:xfrm>
            <a:off x="5105400" y="53340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1992" name="Line 8"/>
          <p:cNvSpPr>
            <a:spLocks noChangeShapeType="1"/>
          </p:cNvSpPr>
          <p:nvPr/>
        </p:nvSpPr>
        <p:spPr bwMode="auto">
          <a:xfrm>
            <a:off x="4953000" y="5486400"/>
            <a:ext cx="7620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1175482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42</a:t>
            </a:fld>
            <a:endParaRPr lang="tr-TR" dirty="0"/>
          </a:p>
        </p:txBody>
      </p:sp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Temel Materyaller</a:t>
            </a:r>
            <a:endParaRPr lang="en-US" altLang="tr-TR" dirty="0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5410200" cy="4937760"/>
          </a:xfrm>
        </p:spPr>
        <p:txBody>
          <a:bodyPr/>
          <a:lstStyle/>
          <a:p>
            <a:r>
              <a:rPr lang="tr-TR" altLang="tr-TR" sz="2800" dirty="0"/>
              <a:t>Her nesne gri renkli olarak yaratılır.</a:t>
            </a:r>
            <a:endParaRPr lang="en-US" altLang="tr-TR" sz="2400" dirty="0"/>
          </a:p>
          <a:p>
            <a:r>
              <a:rPr lang="tr-TR" altLang="tr-TR" sz="2800" dirty="0"/>
              <a:t>Nesne seçildikten sonra</a:t>
            </a:r>
            <a:r>
              <a:rPr lang="en-US" altLang="tr-TR" sz="2800" dirty="0"/>
              <a:t> </a:t>
            </a:r>
            <a:r>
              <a:rPr lang="tr-TR" altLang="tr-TR" sz="2800" dirty="0"/>
              <a:t>"</a:t>
            </a:r>
            <a:r>
              <a:rPr lang="en-US" altLang="tr-TR" sz="2800" dirty="0"/>
              <a:t>Materials</a:t>
            </a:r>
            <a:r>
              <a:rPr lang="tr-TR" altLang="tr-TR" sz="2800" dirty="0"/>
              <a:t>"</a:t>
            </a:r>
            <a:r>
              <a:rPr lang="en-US" altLang="tr-TR" sz="2800" dirty="0"/>
              <a:t> </a:t>
            </a:r>
            <a:r>
              <a:rPr lang="tr-TR" altLang="tr-TR" sz="2800" dirty="0"/>
              <a:t>tuşu tıklanır.</a:t>
            </a:r>
          </a:p>
          <a:p>
            <a:r>
              <a:rPr lang="tr-TR" altLang="tr-TR" sz="2800" dirty="0"/>
              <a:t>Alt kısımdan materyal eklenir.</a:t>
            </a:r>
            <a:endParaRPr lang="en-US" altLang="tr-TR" sz="2800" dirty="0"/>
          </a:p>
        </p:txBody>
      </p:sp>
      <p:pic>
        <p:nvPicPr>
          <p:cNvPr id="3789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4038634"/>
            <a:ext cx="3240360" cy="27062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3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8054" y="1196752"/>
            <a:ext cx="3186964" cy="4176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936490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43</a:t>
            </a:fld>
            <a:endParaRPr lang="tr-T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33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2710" y="80286"/>
            <a:ext cx="3455069" cy="6777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tr-TR" altLang="tr-TR" sz="4000" dirty="0"/>
              <a:t>'</a:t>
            </a:r>
            <a:r>
              <a:rPr lang="en-US" altLang="tr-TR" sz="4000" dirty="0"/>
              <a:t>Specular</a:t>
            </a:r>
            <a:r>
              <a:rPr lang="tr-TR" altLang="tr-TR" sz="4000" dirty="0"/>
              <a:t>'</a:t>
            </a:r>
            <a:r>
              <a:rPr lang="en-US" altLang="tr-TR" sz="4000" dirty="0"/>
              <a:t> </a:t>
            </a:r>
            <a:r>
              <a:rPr lang="tr-TR" altLang="tr-TR" sz="4000" dirty="0"/>
              <a:t>Yansıma-</a:t>
            </a:r>
            <a:br>
              <a:rPr lang="tr-TR" altLang="tr-TR" sz="4000" dirty="0"/>
            </a:br>
            <a:r>
              <a:rPr lang="tr-TR" altLang="tr-TR" sz="4000" dirty="0" err="1"/>
              <a:t>lar</a:t>
            </a:r>
            <a:r>
              <a:rPr lang="tr-TR" altLang="tr-TR" sz="4000" dirty="0"/>
              <a:t> ve Şeffaflık.</a:t>
            </a:r>
            <a:endParaRPr lang="en-US" altLang="tr-TR" sz="4000" dirty="0"/>
          </a:p>
        </p:txBody>
      </p:sp>
      <p:sp>
        <p:nvSpPr>
          <p:cNvPr id="44041" name="Text Box 9"/>
          <p:cNvSpPr txBox="1">
            <a:spLocks noChangeArrowheads="1"/>
          </p:cNvSpPr>
          <p:nvPr/>
        </p:nvSpPr>
        <p:spPr bwMode="auto">
          <a:xfrm>
            <a:off x="1475656" y="5781993"/>
            <a:ext cx="308364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tr-TR" altLang="tr-TR" dirty="0"/>
              <a:t>Şeffaflık için burayı açmalısınız.</a:t>
            </a:r>
            <a:endParaRPr lang="en-US" altLang="tr-TR" dirty="0"/>
          </a:p>
        </p:txBody>
      </p:sp>
      <p:sp>
        <p:nvSpPr>
          <p:cNvPr id="44042" name="Line 10"/>
          <p:cNvSpPr>
            <a:spLocks noChangeShapeType="1"/>
          </p:cNvSpPr>
          <p:nvPr/>
        </p:nvSpPr>
        <p:spPr bwMode="auto">
          <a:xfrm flipV="1">
            <a:off x="4427984" y="5638797"/>
            <a:ext cx="1054725" cy="32785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4043" name="Text Box 11"/>
          <p:cNvSpPr txBox="1">
            <a:spLocks noChangeArrowheads="1"/>
          </p:cNvSpPr>
          <p:nvPr/>
        </p:nvSpPr>
        <p:spPr bwMode="auto">
          <a:xfrm>
            <a:off x="3417828" y="4712494"/>
            <a:ext cx="18319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tr-TR" dirty="0"/>
              <a:t> ‘ambient’ </a:t>
            </a:r>
            <a:r>
              <a:rPr lang="tr-TR" altLang="tr-TR" dirty="0"/>
              <a:t>bileşeni</a:t>
            </a:r>
            <a:endParaRPr lang="en-US" altLang="tr-TR" dirty="0"/>
          </a:p>
        </p:txBody>
      </p:sp>
      <p:sp>
        <p:nvSpPr>
          <p:cNvPr id="44044" name="Line 12"/>
          <p:cNvSpPr>
            <a:spLocks noChangeShapeType="1"/>
          </p:cNvSpPr>
          <p:nvPr/>
        </p:nvSpPr>
        <p:spPr bwMode="auto">
          <a:xfrm>
            <a:off x="5249738" y="4904581"/>
            <a:ext cx="52778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pic>
        <p:nvPicPr>
          <p:cNvPr id="44045" name="Picture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150" y="1484784"/>
            <a:ext cx="3124200" cy="260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048" name="Text Box 16"/>
          <p:cNvSpPr txBox="1">
            <a:spLocks noChangeArrowheads="1"/>
          </p:cNvSpPr>
          <p:nvPr/>
        </p:nvSpPr>
        <p:spPr bwMode="auto">
          <a:xfrm>
            <a:off x="3937078" y="2627313"/>
            <a:ext cx="1244444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tr-TR" dirty="0"/>
              <a:t>Specular </a:t>
            </a:r>
            <a:r>
              <a:rPr lang="tr-TR" altLang="tr-TR" dirty="0"/>
              <a:t>ve</a:t>
            </a:r>
            <a:br>
              <a:rPr lang="en-US" altLang="tr-TR" dirty="0"/>
            </a:br>
            <a:r>
              <a:rPr lang="en-US" altLang="tr-TR" dirty="0"/>
              <a:t>Hardness</a:t>
            </a:r>
            <a:br>
              <a:rPr lang="en-US" altLang="tr-TR" dirty="0"/>
            </a:br>
            <a:r>
              <a:rPr lang="tr-TR" altLang="tr-TR" dirty="0"/>
              <a:t>ayarları</a:t>
            </a:r>
            <a:endParaRPr lang="en-US" altLang="tr-TR" dirty="0"/>
          </a:p>
        </p:txBody>
      </p:sp>
      <p:sp>
        <p:nvSpPr>
          <p:cNvPr id="44049" name="Line 17"/>
          <p:cNvSpPr>
            <a:spLocks noChangeShapeType="1"/>
          </p:cNvSpPr>
          <p:nvPr/>
        </p:nvSpPr>
        <p:spPr bwMode="auto">
          <a:xfrm flipV="1">
            <a:off x="5167300" y="3124198"/>
            <a:ext cx="610224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9236352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44</a:t>
            </a:fld>
            <a:endParaRPr lang="tr-TR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33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2710" y="80286"/>
            <a:ext cx="3455069" cy="6777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/>
              <a:t>Raytracing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5025510" cy="4937760"/>
          </a:xfrm>
        </p:spPr>
        <p:txBody>
          <a:bodyPr/>
          <a:lstStyle/>
          <a:p>
            <a:r>
              <a:rPr lang="tr-TR" altLang="tr-TR" dirty="0"/>
              <a:t>Nesne için şeffaflıkta '</a:t>
            </a:r>
            <a:r>
              <a:rPr lang="tr-TR" altLang="tr-TR" dirty="0" err="1"/>
              <a:t>Raytrace</a:t>
            </a:r>
            <a:r>
              <a:rPr lang="tr-TR" altLang="tr-TR" dirty="0"/>
              <a:t>' seçilmeli.</a:t>
            </a:r>
          </a:p>
          <a:p>
            <a:r>
              <a:rPr lang="tr-TR" altLang="tr-TR" dirty="0"/>
              <a:t>Yansımalar için ilk ayarlarda </a:t>
            </a:r>
            <a:r>
              <a:rPr lang="en-US" altLang="tr-TR" dirty="0"/>
              <a:t>“Ray” </a:t>
            </a:r>
            <a:r>
              <a:rPr lang="tr-TR" altLang="tr-TR" dirty="0"/>
              <a:t>seçilmeli.</a:t>
            </a:r>
            <a:endParaRPr lang="en-US" altLang="tr-TR" dirty="0"/>
          </a:p>
          <a:p>
            <a:r>
              <a:rPr lang="tr-TR" altLang="tr-TR" dirty="0"/>
              <a:t>Sonra </a:t>
            </a:r>
            <a:r>
              <a:rPr lang="en-US" altLang="tr-TR" dirty="0"/>
              <a:t>“Ray Mirror”</a:t>
            </a:r>
            <a:r>
              <a:rPr lang="tr-TR" altLang="tr-TR" dirty="0"/>
              <a:t> seçilmeli.</a:t>
            </a:r>
            <a:endParaRPr lang="en-US" altLang="tr-TR" dirty="0"/>
          </a:p>
          <a:p>
            <a:endParaRPr lang="en-US" altLang="tr-TR" dirty="0"/>
          </a:p>
        </p:txBody>
      </p:sp>
      <p:pic>
        <p:nvPicPr>
          <p:cNvPr id="4608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3987502"/>
            <a:ext cx="3124200" cy="260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4475831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Kaplama (</a:t>
            </a:r>
            <a:r>
              <a:rPr lang="tr-TR" altLang="tr-TR" dirty="0" err="1"/>
              <a:t>İng</a:t>
            </a:r>
            <a:r>
              <a:rPr lang="tr-TR" altLang="tr-TR" dirty="0"/>
              <a:t>: </a:t>
            </a:r>
            <a:r>
              <a:rPr lang="en-US" altLang="tr-TR" i="1" dirty="0"/>
              <a:t>Texture Mapping</a:t>
            </a:r>
            <a:r>
              <a:rPr lang="tr-TR" altLang="tr-TR" dirty="0"/>
              <a:t>)</a:t>
            </a:r>
            <a:endParaRPr lang="en-US" altLang="tr-TR" dirty="0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dirty="0"/>
              <a:t>Bir madde (</a:t>
            </a:r>
            <a:r>
              <a:rPr lang="tr-TR" altLang="tr-TR" dirty="0" err="1"/>
              <a:t>ing</a:t>
            </a:r>
            <a:r>
              <a:rPr lang="tr-TR" altLang="tr-TR" dirty="0"/>
              <a:t>: </a:t>
            </a:r>
            <a:r>
              <a:rPr lang="en-US" altLang="tr-TR" i="1" dirty="0"/>
              <a:t>material</a:t>
            </a:r>
            <a:r>
              <a:rPr lang="tr-TR" altLang="tr-TR" dirty="0"/>
              <a:t>) oluşturunca</a:t>
            </a:r>
            <a:r>
              <a:rPr lang="en-US" altLang="tr-TR" dirty="0"/>
              <a:t>, </a:t>
            </a:r>
            <a:r>
              <a:rPr lang="tr-TR" altLang="tr-TR" dirty="0"/>
              <a:t>buna bir kaplama deseni atayabilir ve nesnelere kaplama yapabilirsiniz.</a:t>
            </a:r>
            <a:endParaRPr lang="en-US" altLang="tr-TR" dirty="0"/>
          </a:p>
          <a:p>
            <a:pPr>
              <a:lnSpc>
                <a:spcPct val="90000"/>
              </a:lnSpc>
            </a:pPr>
            <a:r>
              <a:rPr lang="tr-TR" altLang="tr-TR" dirty="0"/>
              <a:t>Bazı</a:t>
            </a:r>
            <a:r>
              <a:rPr lang="en-US" altLang="tr-TR" dirty="0"/>
              <a:t> </a:t>
            </a:r>
            <a:r>
              <a:rPr lang="tr-TR" altLang="tr-TR" dirty="0"/>
              <a:t>fonksiyonel tanımlı kaplamalar</a:t>
            </a:r>
            <a:r>
              <a:rPr lang="en-US" altLang="tr-TR" dirty="0"/>
              <a:t> Blender</a:t>
            </a:r>
            <a:r>
              <a:rPr lang="tr-TR" altLang="tr-TR" dirty="0"/>
              <a:t>'da tanımlıdır</a:t>
            </a:r>
            <a:r>
              <a:rPr lang="en-US" altLang="tr-TR" dirty="0"/>
              <a:t>:</a:t>
            </a:r>
          </a:p>
          <a:p>
            <a:pPr lvl="1">
              <a:lnSpc>
                <a:spcPct val="90000"/>
              </a:lnSpc>
            </a:pPr>
            <a:r>
              <a:rPr lang="tr-TR" altLang="tr-TR" dirty="0"/>
              <a:t>Ağaç (</a:t>
            </a:r>
            <a:r>
              <a:rPr lang="en-US" altLang="tr-TR" dirty="0"/>
              <a:t>wood</a:t>
            </a:r>
            <a:r>
              <a:rPr lang="tr-TR" altLang="tr-TR" dirty="0"/>
              <a:t>)</a:t>
            </a:r>
            <a:endParaRPr lang="en-US" altLang="tr-TR" dirty="0"/>
          </a:p>
          <a:p>
            <a:pPr lvl="1">
              <a:lnSpc>
                <a:spcPct val="90000"/>
              </a:lnSpc>
            </a:pPr>
            <a:r>
              <a:rPr lang="tr-TR" altLang="tr-TR" dirty="0"/>
              <a:t>Bulutlar (</a:t>
            </a:r>
            <a:r>
              <a:rPr lang="en-US" altLang="tr-TR" dirty="0"/>
              <a:t>clouds</a:t>
            </a:r>
            <a:r>
              <a:rPr lang="tr-TR" altLang="tr-TR" dirty="0"/>
              <a:t>)</a:t>
            </a:r>
            <a:endParaRPr lang="en-US" altLang="tr-TR" dirty="0"/>
          </a:p>
          <a:p>
            <a:pPr lvl="1">
              <a:lnSpc>
                <a:spcPct val="90000"/>
              </a:lnSpc>
            </a:pPr>
            <a:r>
              <a:rPr lang="tr-TR" altLang="tr-TR" dirty="0"/>
              <a:t>Mermer (</a:t>
            </a:r>
            <a:r>
              <a:rPr lang="en-US" altLang="tr-TR" dirty="0"/>
              <a:t>marble</a:t>
            </a:r>
            <a:r>
              <a:rPr lang="tr-TR" altLang="tr-TR" dirty="0"/>
              <a:t>)</a:t>
            </a:r>
            <a:endParaRPr lang="en-US" altLang="tr-TR" dirty="0"/>
          </a:p>
          <a:p>
            <a:pPr lvl="1">
              <a:lnSpc>
                <a:spcPct val="90000"/>
              </a:lnSpc>
            </a:pPr>
            <a:r>
              <a:rPr lang="tr-TR" altLang="tr-TR" dirty="0"/>
              <a:t>Çevresel kaplama (</a:t>
            </a:r>
            <a:r>
              <a:rPr lang="en-US" altLang="tr-TR" dirty="0"/>
              <a:t>environment map</a:t>
            </a:r>
            <a:r>
              <a:rPr lang="tr-TR" altLang="tr-TR" dirty="0"/>
              <a:t>)</a:t>
            </a:r>
            <a:endParaRPr lang="en-US" altLang="tr-TR" dirty="0"/>
          </a:p>
          <a:p>
            <a:pPr>
              <a:lnSpc>
                <a:spcPct val="90000"/>
              </a:lnSpc>
            </a:pPr>
            <a:r>
              <a:rPr lang="tr-TR" altLang="tr-TR" dirty="0"/>
              <a:t>Ayrıca siz de bir desen yükleyebilirsiniz.</a:t>
            </a:r>
            <a:endParaRPr lang="en-US" altLang="tr-TR" dirty="0"/>
          </a:p>
          <a:p>
            <a:pPr>
              <a:lnSpc>
                <a:spcPct val="90000"/>
              </a:lnSpc>
            </a:pPr>
            <a:endParaRPr lang="en-US" altLang="tr-TR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45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0092781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Fonksiyonel</a:t>
            </a:r>
            <a:r>
              <a:rPr lang="en-US" altLang="tr-TR" dirty="0"/>
              <a:t> </a:t>
            </a:r>
            <a:r>
              <a:rPr lang="tr-TR" altLang="tr-TR" dirty="0"/>
              <a:t>Kaplamalar</a:t>
            </a:r>
            <a:endParaRPr lang="en-US" altLang="tr-TR" dirty="0"/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5698976" cy="4937760"/>
          </a:xfrm>
        </p:spPr>
        <p:txBody>
          <a:bodyPr/>
          <a:lstStyle/>
          <a:p>
            <a:r>
              <a:rPr lang="tr-TR" altLang="tr-TR" dirty="0"/>
              <a:t>Sağ panelde '</a:t>
            </a:r>
            <a:r>
              <a:rPr lang="en-US" altLang="tr-TR" dirty="0"/>
              <a:t>Texture</a:t>
            </a:r>
            <a:r>
              <a:rPr lang="tr-TR" altLang="tr-TR" dirty="0"/>
              <a:t>' seçilmelidir.</a:t>
            </a:r>
            <a:endParaRPr lang="en-US" altLang="tr-TR" dirty="0"/>
          </a:p>
          <a:p>
            <a:r>
              <a:rPr lang="tr-TR" altLang="tr-TR" dirty="0"/>
              <a:t>Burada bir kaplama eklenir.</a:t>
            </a:r>
            <a:endParaRPr lang="en-US" altLang="tr-TR" dirty="0"/>
          </a:p>
          <a:p>
            <a:r>
              <a:rPr lang="tr-TR" altLang="tr-TR" dirty="0"/>
              <a:t>Kaplama tipi seçilir.</a:t>
            </a:r>
            <a:endParaRPr lang="en-US" altLang="tr-TR" dirty="0"/>
          </a:p>
          <a:p>
            <a:r>
              <a:rPr lang="tr-TR" altLang="tr-TR" dirty="0"/>
              <a:t>'</a:t>
            </a:r>
            <a:r>
              <a:rPr lang="en-US" altLang="tr-TR" dirty="0"/>
              <a:t>Material</a:t>
            </a:r>
            <a:r>
              <a:rPr lang="tr-TR" altLang="tr-TR" dirty="0"/>
              <a:t>' kısmına geçilip diğer ayarlar yapılabilir.</a:t>
            </a:r>
            <a:endParaRPr lang="en-US" altLang="tr-TR" dirty="0"/>
          </a:p>
          <a:p>
            <a:endParaRPr lang="en-US" altLang="tr-TR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46</a:t>
            </a:fld>
            <a:endParaRPr lang="tr-T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33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260648"/>
            <a:ext cx="2914650" cy="610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297941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Örnek</a:t>
            </a:r>
            <a:r>
              <a:rPr lang="en-US" altLang="tr-TR" dirty="0"/>
              <a:t>: </a:t>
            </a:r>
            <a:r>
              <a:rPr lang="tr-TR" altLang="tr-TR" dirty="0"/>
              <a:t>Mermer (</a:t>
            </a:r>
            <a:r>
              <a:rPr lang="en-US" altLang="tr-TR" dirty="0"/>
              <a:t>Marble</a:t>
            </a:r>
            <a:r>
              <a:rPr lang="tr-TR" altLang="tr-TR" dirty="0"/>
              <a:t>)</a:t>
            </a:r>
            <a:endParaRPr lang="en-US" altLang="tr-TR" dirty="0"/>
          </a:p>
        </p:txBody>
      </p:sp>
      <p:pic>
        <p:nvPicPr>
          <p:cNvPr id="4813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3068960"/>
            <a:ext cx="4104456" cy="34287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813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altLang="tr-TR" dirty="0"/>
              <a:t>'</a:t>
            </a:r>
            <a:r>
              <a:rPr lang="en-US" altLang="tr-TR" dirty="0"/>
              <a:t>Texture</a:t>
            </a:r>
            <a:r>
              <a:rPr lang="tr-TR" altLang="tr-TR" dirty="0"/>
              <a:t>' kısmı yandaki gibidir</a:t>
            </a:r>
            <a:r>
              <a:rPr lang="en-US" altLang="tr-TR" dirty="0"/>
              <a:t>:</a:t>
            </a:r>
          </a:p>
          <a:p>
            <a:pPr marL="0" indent="0">
              <a:buNone/>
            </a:pPr>
            <a:endParaRPr lang="tr-TR" altLang="tr-TR" dirty="0"/>
          </a:p>
          <a:p>
            <a:r>
              <a:rPr lang="tr-TR" altLang="tr-TR" dirty="0"/>
              <a:t>'</a:t>
            </a:r>
            <a:r>
              <a:rPr lang="en-US" altLang="tr-TR" dirty="0"/>
              <a:t>Materials</a:t>
            </a:r>
            <a:r>
              <a:rPr lang="tr-TR" altLang="tr-TR" dirty="0"/>
              <a:t>' kısmından renk </a:t>
            </a:r>
            <a:br>
              <a:rPr lang="tr-TR" altLang="tr-TR" dirty="0"/>
            </a:br>
            <a:r>
              <a:rPr lang="tr-TR" altLang="tr-TR" dirty="0"/>
              <a:t>karartılabilir</a:t>
            </a:r>
            <a:r>
              <a:rPr lang="en-US" altLang="tr-TR" dirty="0"/>
              <a:t>:</a:t>
            </a:r>
          </a:p>
          <a:p>
            <a:endParaRPr lang="en-US" altLang="tr-TR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47</a:t>
            </a:fld>
            <a:endParaRPr lang="tr-T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3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7775" y="188640"/>
            <a:ext cx="2724150" cy="613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693547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altLang="tr-TR" sz="2800" dirty="0"/>
              <a:t>Kaplama Resmi Yüklenmesi</a:t>
            </a:r>
            <a:endParaRPr lang="en-US" altLang="tr-TR" sz="2800" dirty="0"/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5870575" cy="4937760"/>
          </a:xfrm>
        </p:spPr>
        <p:txBody>
          <a:bodyPr>
            <a:normAutofit/>
          </a:bodyPr>
          <a:lstStyle/>
          <a:p>
            <a:r>
              <a:rPr lang="tr-TR" altLang="tr-TR" sz="2400" dirty="0"/>
              <a:t>Güzel bir</a:t>
            </a:r>
            <a:r>
              <a:rPr lang="en-US" altLang="tr-TR" sz="2400" dirty="0"/>
              <a:t> </a:t>
            </a:r>
            <a:r>
              <a:rPr lang="tr-TR" altLang="tr-TR" sz="2400" dirty="0"/>
              <a:t>'</a:t>
            </a:r>
            <a:r>
              <a:rPr lang="en-US" altLang="tr-TR" sz="2400" dirty="0"/>
              <a:t>texture</a:t>
            </a:r>
            <a:r>
              <a:rPr lang="tr-TR" altLang="tr-TR" sz="2400" dirty="0"/>
              <a:t>' resmi bulduysanız bunu </a:t>
            </a:r>
            <a:r>
              <a:rPr lang="en-US" altLang="tr-TR" sz="2400" dirty="0"/>
              <a:t>Blender</a:t>
            </a:r>
            <a:r>
              <a:rPr lang="tr-TR" altLang="tr-TR" sz="2400" dirty="0"/>
              <a:t> 'a yükleyebilirsiniz.</a:t>
            </a:r>
            <a:endParaRPr lang="en-US" altLang="tr-TR" sz="2400" dirty="0"/>
          </a:p>
          <a:p>
            <a:r>
              <a:rPr lang="tr-TR" altLang="tr-TR" sz="2400" dirty="0"/>
              <a:t>'</a:t>
            </a:r>
            <a:r>
              <a:rPr lang="en-US" altLang="tr-TR" sz="2400" dirty="0"/>
              <a:t>Texture</a:t>
            </a:r>
            <a:r>
              <a:rPr lang="tr-TR" altLang="tr-TR" sz="2400" dirty="0"/>
              <a:t>'</a:t>
            </a:r>
            <a:r>
              <a:rPr lang="en-US" altLang="tr-TR" sz="2400" dirty="0"/>
              <a:t> </a:t>
            </a:r>
            <a:r>
              <a:rPr lang="tr-TR" altLang="tr-TR" sz="2400" dirty="0"/>
              <a:t>-&gt;'</a:t>
            </a:r>
            <a:r>
              <a:rPr lang="en-US" altLang="tr-TR" sz="2400" dirty="0"/>
              <a:t>Type</a:t>
            </a:r>
            <a:r>
              <a:rPr lang="tr-TR" altLang="tr-TR" sz="2400" dirty="0"/>
              <a:t>' = '</a:t>
            </a:r>
            <a:r>
              <a:rPr lang="en-US" altLang="tr-TR" sz="2400" dirty="0"/>
              <a:t>Image</a:t>
            </a:r>
            <a:r>
              <a:rPr lang="tr-TR" altLang="tr-TR" sz="2400" dirty="0"/>
              <a:t>' olmalıdır.</a:t>
            </a:r>
            <a:br>
              <a:rPr lang="en-US" altLang="tr-TR" sz="2400" dirty="0"/>
            </a:br>
            <a:r>
              <a:rPr lang="en-US" altLang="tr-TR" sz="2400" dirty="0"/>
              <a:t>'Material</a:t>
            </a:r>
            <a:r>
              <a:rPr lang="tr-TR" altLang="tr-TR" sz="2400" dirty="0"/>
              <a:t>' kısmında nesneye nasıl kaplanacağını seçebilirsiniz.</a:t>
            </a:r>
            <a:endParaRPr lang="en-US" altLang="tr-TR" sz="2400" dirty="0"/>
          </a:p>
        </p:txBody>
      </p:sp>
      <p:pic>
        <p:nvPicPr>
          <p:cNvPr id="49158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4005064"/>
            <a:ext cx="3124200" cy="260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48</a:t>
            </a:fld>
            <a:endParaRPr lang="tr-TR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3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7775" y="188640"/>
            <a:ext cx="2724150" cy="613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99923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 dirty="0"/>
              <a:t>Bump</a:t>
            </a:r>
            <a:r>
              <a:rPr lang="tr-TR" altLang="tr-TR" dirty="0"/>
              <a:t>/Normal</a:t>
            </a:r>
            <a:r>
              <a:rPr lang="en-US" altLang="tr-TR" dirty="0"/>
              <a:t> Mapping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altLang="tr-TR" dirty="0"/>
              <a:t>Seçilen kaplama </a:t>
            </a:r>
            <a:r>
              <a:rPr lang="tr-TR" altLang="tr-TR" dirty="0" err="1"/>
              <a:t>rgb</a:t>
            </a:r>
            <a:r>
              <a:rPr lang="tr-TR" altLang="tr-TR" dirty="0"/>
              <a:t> değerlerine göre</a:t>
            </a:r>
            <a:r>
              <a:rPr lang="en-US" altLang="tr-TR" dirty="0"/>
              <a:t> normal</a:t>
            </a:r>
            <a:r>
              <a:rPr lang="tr-TR" altLang="tr-TR" dirty="0"/>
              <a:t> vektörlerini bükecektir.</a:t>
            </a:r>
            <a:endParaRPr lang="en-US" altLang="tr-TR" dirty="0"/>
          </a:p>
          <a:p>
            <a:r>
              <a:rPr lang="tr-TR" altLang="tr-TR" dirty="0"/>
              <a:t>Çok daha</a:t>
            </a:r>
            <a:r>
              <a:rPr lang="en-US" altLang="tr-TR" dirty="0"/>
              <a:t> </a:t>
            </a:r>
            <a:r>
              <a:rPr lang="tr-TR" altLang="tr-TR" dirty="0"/>
              <a:t>gerçekçi görüntüler sağlar.</a:t>
            </a:r>
            <a:endParaRPr lang="en-US" altLang="tr-TR" dirty="0"/>
          </a:p>
          <a:p>
            <a:endParaRPr lang="en-US" altLang="tr-TR" dirty="0"/>
          </a:p>
        </p:txBody>
      </p:sp>
      <p:pic>
        <p:nvPicPr>
          <p:cNvPr id="6246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3581400"/>
            <a:ext cx="3124200" cy="260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247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3581400"/>
            <a:ext cx="3124200" cy="260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49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90334917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 dirty="0"/>
              <a:t>Bump</a:t>
            </a:r>
            <a:r>
              <a:rPr lang="tr-TR" altLang="tr-TR"/>
              <a:t>/Normal</a:t>
            </a:r>
            <a:r>
              <a:rPr lang="en-US" altLang="tr-TR"/>
              <a:t> Mapping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altLang="tr-TR" dirty="0"/>
              <a:t>Nesne için yeni bir </a:t>
            </a:r>
            <a:r>
              <a:rPr lang="tr-TR" altLang="tr-TR" dirty="0" err="1"/>
              <a:t>texture</a:t>
            </a:r>
            <a:r>
              <a:rPr lang="tr-TR" altLang="tr-TR" dirty="0"/>
              <a:t> yaratın</a:t>
            </a:r>
          </a:p>
          <a:p>
            <a:pPr lvl="1"/>
            <a:r>
              <a:rPr lang="tr-TR" altLang="tr-TR" dirty="0"/>
              <a:t>tercihen yüksek kontrastlı olsun</a:t>
            </a:r>
          </a:p>
          <a:p>
            <a:r>
              <a:rPr lang="tr-TR" altLang="tr-TR" dirty="0" err="1"/>
              <a:t>Material</a:t>
            </a:r>
            <a:r>
              <a:rPr lang="tr-TR" altLang="tr-TR" dirty="0"/>
              <a:t> ayarlarına geri dönün.</a:t>
            </a:r>
          </a:p>
          <a:p>
            <a:r>
              <a:rPr lang="tr-TR" altLang="tr-TR" dirty="0"/>
              <a:t>‘</a:t>
            </a:r>
            <a:r>
              <a:rPr lang="tr-TR" altLang="tr-TR" dirty="0" err="1"/>
              <a:t>Map</a:t>
            </a:r>
            <a:r>
              <a:rPr lang="tr-TR" altLang="tr-TR" dirty="0"/>
              <a:t> </a:t>
            </a:r>
            <a:r>
              <a:rPr lang="tr-TR" altLang="tr-TR" dirty="0" err="1"/>
              <a:t>To</a:t>
            </a:r>
            <a:r>
              <a:rPr lang="tr-TR" altLang="tr-TR" dirty="0"/>
              <a:t>’ ayarları altında:</a:t>
            </a:r>
          </a:p>
          <a:p>
            <a:pPr lvl="1"/>
            <a:r>
              <a:rPr lang="tr-TR" altLang="tr-TR" dirty="0" err="1"/>
              <a:t>Col</a:t>
            </a:r>
            <a:r>
              <a:rPr lang="tr-TR" altLang="tr-TR" dirty="0"/>
              <a:t> (</a:t>
            </a:r>
            <a:r>
              <a:rPr lang="tr-TR" altLang="tr-TR" dirty="0" err="1"/>
              <a:t>color</a:t>
            </a:r>
            <a:r>
              <a:rPr lang="tr-TR" altLang="tr-TR" dirty="0"/>
              <a:t>) kısmını kapatıp,</a:t>
            </a:r>
          </a:p>
          <a:p>
            <a:pPr lvl="1"/>
            <a:r>
              <a:rPr lang="tr-TR" altLang="tr-TR" dirty="0" err="1"/>
              <a:t>Nor</a:t>
            </a:r>
            <a:r>
              <a:rPr lang="tr-TR" altLang="tr-TR" dirty="0"/>
              <a:t> (</a:t>
            </a:r>
            <a:r>
              <a:rPr lang="tr-TR" altLang="tr-TR" dirty="0" err="1"/>
              <a:t>normals</a:t>
            </a:r>
            <a:r>
              <a:rPr lang="tr-TR" altLang="tr-TR" dirty="0"/>
              <a:t>) kısmına tıklayın.</a:t>
            </a:r>
          </a:p>
          <a:p>
            <a:r>
              <a:rPr lang="tr-TR" altLang="tr-TR" dirty="0"/>
              <a:t>Bu aşamadan sonra </a:t>
            </a:r>
            <a:br>
              <a:rPr lang="tr-TR" altLang="tr-TR" dirty="0"/>
            </a:br>
            <a:r>
              <a:rPr lang="tr-TR" altLang="tr-TR" dirty="0" err="1"/>
              <a:t>render</a:t>
            </a:r>
            <a:r>
              <a:rPr lang="tr-TR" altLang="tr-TR" dirty="0"/>
              <a:t> yapılırsa </a:t>
            </a:r>
            <a:br>
              <a:rPr lang="tr-TR" altLang="tr-TR" dirty="0"/>
            </a:br>
            <a:r>
              <a:rPr lang="tr-TR" altLang="tr-TR" dirty="0" err="1"/>
              <a:t>bump</a:t>
            </a:r>
            <a:r>
              <a:rPr lang="tr-TR" altLang="tr-TR" dirty="0"/>
              <a:t> </a:t>
            </a:r>
            <a:r>
              <a:rPr lang="tr-TR" altLang="tr-TR" dirty="0" err="1"/>
              <a:t>mapping</a:t>
            </a:r>
            <a:br>
              <a:rPr lang="tr-TR" altLang="tr-TR" dirty="0"/>
            </a:br>
            <a:r>
              <a:rPr lang="tr-TR" altLang="tr-TR" dirty="0"/>
              <a:t>etkisi görülebilir.</a:t>
            </a:r>
          </a:p>
        </p:txBody>
      </p:sp>
      <p:pic>
        <p:nvPicPr>
          <p:cNvPr id="6349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4191000"/>
            <a:ext cx="2886075" cy="204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50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6806326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 dirty="0" err="1"/>
              <a:t>Animasyon</a:t>
            </a:r>
            <a:endParaRPr lang="en-US" altLang="tr-TR" dirty="0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dirty="0"/>
              <a:t>Animasyon anahtar kareler (</a:t>
            </a:r>
            <a:r>
              <a:rPr lang="tr-TR" altLang="tr-TR" i="1" dirty="0" err="1"/>
              <a:t>keyframes</a:t>
            </a:r>
            <a:r>
              <a:rPr lang="tr-TR" altLang="tr-TR" dirty="0"/>
              <a:t>) mantığına dayanır.</a:t>
            </a:r>
          </a:p>
          <a:p>
            <a:pPr>
              <a:lnSpc>
                <a:spcPct val="90000"/>
              </a:lnSpc>
            </a:pPr>
            <a:r>
              <a:rPr lang="tr-TR" altLang="tr-TR" dirty="0"/>
              <a:t>Temel fikir:</a:t>
            </a:r>
          </a:p>
          <a:p>
            <a:pPr lvl="1">
              <a:lnSpc>
                <a:spcPct val="90000"/>
              </a:lnSpc>
            </a:pPr>
            <a:r>
              <a:rPr lang="tr-TR" altLang="tr-TR" dirty="0"/>
              <a:t>İlk karede modeli belli bir pozisyonda tutarız</a:t>
            </a:r>
          </a:p>
          <a:p>
            <a:pPr lvl="1">
              <a:lnSpc>
                <a:spcPct val="90000"/>
              </a:lnSpc>
            </a:pPr>
            <a:r>
              <a:rPr lang="tr-TR" altLang="tr-TR" dirty="0"/>
              <a:t>Başka bir saniyeye/kareye geçeriz.</a:t>
            </a:r>
          </a:p>
          <a:p>
            <a:pPr lvl="1">
              <a:lnSpc>
                <a:spcPct val="90000"/>
              </a:lnSpc>
            </a:pPr>
            <a:r>
              <a:rPr lang="tr-TR" altLang="tr-TR" dirty="0"/>
              <a:t>Modele  yeni bir şekil veririz.</a:t>
            </a:r>
          </a:p>
          <a:p>
            <a:pPr lvl="1">
              <a:lnSpc>
                <a:spcPct val="90000"/>
              </a:lnSpc>
            </a:pPr>
            <a:r>
              <a:rPr lang="tr-TR" altLang="tr-TR" dirty="0"/>
              <a:t>Blender ara geçiş karelerini bizim için hesaplar.</a:t>
            </a:r>
          </a:p>
          <a:p>
            <a:pPr>
              <a:lnSpc>
                <a:spcPct val="90000"/>
              </a:lnSpc>
            </a:pPr>
            <a:r>
              <a:rPr lang="tr-TR" altLang="tr-TR" dirty="0"/>
              <a:t>‘i’ tuşu bu iş için kullanılabilir.</a:t>
            </a:r>
          </a:p>
          <a:p>
            <a:pPr>
              <a:lnSpc>
                <a:spcPct val="90000"/>
              </a:lnSpc>
            </a:pPr>
            <a:r>
              <a:rPr lang="tr-TR" altLang="tr-TR" dirty="0"/>
              <a:t>Genellikle oluşturulan </a:t>
            </a:r>
            <a:r>
              <a:rPr lang="tr-TR" altLang="tr-TR" dirty="0" err="1"/>
              <a:t>spline</a:t>
            </a:r>
            <a:r>
              <a:rPr lang="tr-TR" altLang="tr-TR" dirty="0"/>
              <a:t> eğrilerini elle düzenlemek gerekecektir.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51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22918806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/>
              <a:t>Örnek</a:t>
            </a:r>
            <a:endParaRPr lang="en-US" altLang="tr-TR" dirty="0"/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tr-TR"/>
              <a:t>We can rotate the moon by locking the ‘rot’ in frame one (rotation)</a:t>
            </a:r>
          </a:p>
          <a:p>
            <a:r>
              <a:rPr lang="en-US" altLang="tr-TR"/>
              <a:t>Then go to, for example, frame 41</a:t>
            </a:r>
          </a:p>
          <a:p>
            <a:r>
              <a:rPr lang="en-US" altLang="tr-TR"/>
              <a:t>Then, rotate the model, and lock its rotation again.</a:t>
            </a:r>
          </a:p>
          <a:p>
            <a:r>
              <a:rPr lang="en-US" altLang="tr-TR"/>
              <a:t>Go back to frame 1.</a:t>
            </a:r>
          </a:p>
          <a:p>
            <a:r>
              <a:rPr lang="en-US" altLang="tr-TR"/>
              <a:t>Press ALT-a to see animation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52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89646380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52400"/>
            <a:ext cx="6623050" cy="591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06" name="Text Box 6"/>
          <p:cNvSpPr txBox="1">
            <a:spLocks noChangeArrowheads="1"/>
          </p:cNvSpPr>
          <p:nvPr/>
        </p:nvSpPr>
        <p:spPr bwMode="auto">
          <a:xfrm>
            <a:off x="457200" y="6096000"/>
            <a:ext cx="71945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tr-TR"/>
              <a:t>Note: The window type is the IPO curve editor. Here, you can edit the</a:t>
            </a:r>
            <a:br>
              <a:rPr lang="en-US" altLang="tr-TR"/>
            </a:br>
            <a:r>
              <a:rPr lang="en-US" altLang="tr-TR"/>
              <a:t>curve to whatever you want.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53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6350519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/>
              <a:t>Editing the Curves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tr-TR"/>
              <a:t>Select the curve by right-clicking on it.</a:t>
            </a:r>
          </a:p>
          <a:p>
            <a:r>
              <a:rPr lang="en-US" altLang="tr-TR"/>
              <a:t>Press TAB to get into edit mode</a:t>
            </a:r>
          </a:p>
          <a:p>
            <a:r>
              <a:rPr lang="en-US" altLang="tr-TR"/>
              <a:t>Break it up by pressing ‘v’</a:t>
            </a:r>
          </a:p>
          <a:p>
            <a:r>
              <a:rPr lang="en-US" altLang="tr-TR"/>
              <a:t>Grab an end (using the ‘g’ key) and edit the curve.</a:t>
            </a:r>
          </a:p>
          <a:p>
            <a:r>
              <a:rPr lang="en-US" altLang="tr-TR"/>
              <a:t>For good animation, you </a:t>
            </a:r>
            <a:r>
              <a:rPr lang="en-US" altLang="tr-TR" i="1"/>
              <a:t>must know this</a:t>
            </a:r>
            <a:r>
              <a:rPr lang="en-US" altLang="tr-TR"/>
              <a:t>...</a:t>
            </a:r>
          </a:p>
          <a:p>
            <a:r>
              <a:rPr lang="en-US" altLang="tr-TR"/>
              <a:t>Also, there are options under the ‘curve’ menu that allow for repetition/extrapolation</a:t>
            </a:r>
          </a:p>
          <a:p>
            <a:endParaRPr lang="en-US" altLang="tr-TR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54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40233594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1066800"/>
            <a:ext cx="4914900" cy="445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277" name="Text Box 5"/>
          <p:cNvSpPr txBox="1">
            <a:spLocks noChangeArrowheads="1"/>
          </p:cNvSpPr>
          <p:nvPr/>
        </p:nvSpPr>
        <p:spPr bwMode="auto">
          <a:xfrm>
            <a:off x="441325" y="2093913"/>
            <a:ext cx="297815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tr-TR"/>
              <a:t>Extrapolating two points</a:t>
            </a:r>
          </a:p>
          <a:p>
            <a:r>
              <a:rPr lang="en-US" altLang="tr-TR"/>
              <a:t>makes an infinite line. In</a:t>
            </a:r>
          </a:p>
          <a:p>
            <a:r>
              <a:rPr lang="en-US" altLang="tr-TR"/>
              <a:t>our example, this will cause</a:t>
            </a:r>
          </a:p>
          <a:p>
            <a:r>
              <a:rPr lang="en-US" altLang="tr-TR"/>
              <a:t>the moon to rotate ‘forever’.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55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5534669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/>
              <a:t>Particle Systems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tr-TR"/>
              <a:t>Particle System is good for:</a:t>
            </a:r>
          </a:p>
          <a:p>
            <a:pPr lvl="1"/>
            <a:r>
              <a:rPr lang="en-US" altLang="tr-TR"/>
              <a:t>smoke</a:t>
            </a:r>
          </a:p>
          <a:p>
            <a:pPr lvl="1"/>
            <a:r>
              <a:rPr lang="en-US" altLang="tr-TR"/>
              <a:t>fire</a:t>
            </a:r>
          </a:p>
          <a:p>
            <a:pPr lvl="1"/>
            <a:r>
              <a:rPr lang="en-US" altLang="tr-TR"/>
              <a:t>explosions</a:t>
            </a:r>
          </a:p>
          <a:p>
            <a:r>
              <a:rPr lang="en-US" altLang="tr-TR"/>
              <a:t>Basic idea: make particles come from vertices in a random fashion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56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9166098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/>
              <a:t>A Simple Particle System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2057400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US" altLang="tr-TR" sz="2800"/>
              <a:t>Start by creating a circle of 16 or 32 vertices</a:t>
            </a:r>
          </a:p>
          <a:p>
            <a:r>
              <a:rPr lang="en-US" altLang="tr-TR" sz="2800"/>
              <a:t>Under the object settings, click the effects tab, then NEW EFFECT</a:t>
            </a:r>
          </a:p>
          <a:p>
            <a:r>
              <a:rPr lang="en-US" altLang="tr-TR" sz="2800"/>
              <a:t>Clicking the ‘Build’ button, you can see particles</a:t>
            </a:r>
          </a:p>
          <a:p>
            <a:r>
              <a:rPr lang="en-US" altLang="tr-TR" sz="2800"/>
              <a:t>Change rand to 0.110 and the Z under Force to be 0.05</a:t>
            </a:r>
          </a:p>
          <a:p>
            <a:r>
              <a:rPr lang="en-US" altLang="tr-TR" sz="2800"/>
              <a:t>Apply a texture (such as a halo) as the material</a:t>
            </a:r>
          </a:p>
          <a:p>
            <a:endParaRPr lang="en-US" altLang="tr-TR" sz="2800"/>
          </a:p>
        </p:txBody>
      </p:sp>
      <p:pic>
        <p:nvPicPr>
          <p:cNvPr id="5837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524000"/>
            <a:ext cx="3057525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57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5668423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/>
              <a:t>Particles Running</a:t>
            </a:r>
          </a:p>
        </p:txBody>
      </p:sp>
      <p:pic>
        <p:nvPicPr>
          <p:cNvPr id="5939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295400"/>
            <a:ext cx="3181350" cy="286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39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295400"/>
            <a:ext cx="3124200" cy="260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939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4648200"/>
            <a:ext cx="3781425" cy="2028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399" name="Text Box 7"/>
          <p:cNvSpPr txBox="1">
            <a:spLocks noChangeArrowheads="1"/>
          </p:cNvSpPr>
          <p:nvPr/>
        </p:nvSpPr>
        <p:spPr bwMode="auto">
          <a:xfrm>
            <a:off x="4860925" y="4837113"/>
            <a:ext cx="3308350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tr-TR"/>
              <a:t>Change rand and Z-force to be</a:t>
            </a:r>
          </a:p>
          <a:p>
            <a:r>
              <a:rPr lang="en-US" altLang="tr-TR"/>
              <a:t>non-zero.  Also, look into start,</a:t>
            </a:r>
          </a:p>
          <a:p>
            <a:r>
              <a:rPr lang="en-US" altLang="tr-TR"/>
              <a:t>end, and life of the particle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58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9877568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/>
              <a:t>Importing Models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tr-TR"/>
              <a:t>It is possible to import DXF models, as well as some VRML models</a:t>
            </a:r>
          </a:p>
          <a:p>
            <a:r>
              <a:rPr lang="en-US" altLang="tr-TR"/>
              <a:t>For version 1.18, there is a script that imports 3DS Max files</a:t>
            </a:r>
          </a:p>
          <a:p>
            <a:r>
              <a:rPr lang="en-US" altLang="tr-TR"/>
              <a:t>Several free models/textures can be found here at </a:t>
            </a:r>
            <a:r>
              <a:rPr lang="en-US" altLang="tr-TR">
                <a:hlinkClick r:id="rId2"/>
              </a:rPr>
              <a:t>http://www.3dcafe.com/asp/freestuff.asp</a:t>
            </a:r>
            <a:r>
              <a:rPr lang="en-US" altLang="tr-TR"/>
              <a:t> </a:t>
            </a:r>
          </a:p>
          <a:p>
            <a:endParaRPr lang="en-US" altLang="tr-TR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59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09383489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/>
              <a:t>Words of Advice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tr-TR"/>
              <a:t>Making simple movies isn’t hard, but it takes a </a:t>
            </a:r>
            <a:r>
              <a:rPr lang="en-US" altLang="tr-TR" i="1"/>
              <a:t>long time</a:t>
            </a:r>
          </a:p>
          <a:p>
            <a:r>
              <a:rPr lang="en-US" altLang="tr-TR"/>
              <a:t>Start early, or you won’t finish!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60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4565360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10638</TotalTime>
  <Words>1996</Words>
  <Application>Microsoft Office PowerPoint</Application>
  <PresentationFormat>On-screen Show (4:3)</PresentationFormat>
  <Paragraphs>379</Paragraphs>
  <Slides>60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7" baseType="lpstr">
      <vt:lpstr>Bookman Old Style</vt:lpstr>
      <vt:lpstr>Calibri</vt:lpstr>
      <vt:lpstr>Gill Sans MT</vt:lpstr>
      <vt:lpstr>Verdana</vt:lpstr>
      <vt:lpstr>Wingdings</vt:lpstr>
      <vt:lpstr>Wingdings 3</vt:lpstr>
      <vt:lpstr>Origin</vt:lpstr>
      <vt:lpstr>Bilgisayar Grafikleri Yrd.Doç.Dr.Cengiz Güngör</vt:lpstr>
      <vt:lpstr>Genel Bakış</vt:lpstr>
      <vt:lpstr>Genel Bilgiler</vt:lpstr>
      <vt:lpstr>Gerekenler</vt:lpstr>
      <vt:lpstr>PowerPoint Presentation</vt:lpstr>
      <vt:lpstr>PowerPoint Presentation</vt:lpstr>
      <vt:lpstr>Başka Şeylerden Önce...</vt:lpstr>
      <vt:lpstr>Tuşlarla Etkileşim (Değer Alanları)</vt:lpstr>
      <vt:lpstr>İlk Ayarlar</vt:lpstr>
      <vt:lpstr>Animasyon İlk Ayarları (Output içinde)</vt:lpstr>
      <vt:lpstr>İlk Ayarlar (Rendering)</vt:lpstr>
      <vt:lpstr>Farklı Bakışlar</vt:lpstr>
      <vt:lpstr>Farklı Bakışlar</vt:lpstr>
      <vt:lpstr>Ekranları Parçalama</vt:lpstr>
      <vt:lpstr>Ekranları Parçalama</vt:lpstr>
      <vt:lpstr>Ekranları Parçalama</vt:lpstr>
      <vt:lpstr>Çalışmanızı Görmek (ing: Render)</vt:lpstr>
      <vt:lpstr>Sahneye Nesne Ekleme</vt:lpstr>
      <vt:lpstr>Bir Nesnenin Modları</vt:lpstr>
      <vt:lpstr>Bir Nesnenin 'Edit'lenmesi</vt:lpstr>
      <vt:lpstr>Sahneye NURBS Yüzeyler Eklemek</vt:lpstr>
      <vt:lpstr>NURBS'ler</vt:lpstr>
      <vt:lpstr>Temel Dönüşümler</vt:lpstr>
      <vt:lpstr>Temel Modelleme</vt:lpstr>
      <vt:lpstr>Temel Modelleme</vt:lpstr>
      <vt:lpstr>Temel Modelleme</vt:lpstr>
      <vt:lpstr>Temel Modelleme</vt:lpstr>
      <vt:lpstr>Temel Modelleme</vt:lpstr>
      <vt:lpstr>Temel Modelleme</vt:lpstr>
      <vt:lpstr>Temel Modelleme</vt:lpstr>
      <vt:lpstr>Temel Modelleme</vt:lpstr>
      <vt:lpstr>Derste Yapılan Örnek</vt:lpstr>
      <vt:lpstr>Araçlar Resimlerden Modellenir</vt:lpstr>
      <vt:lpstr>PowerPoint Presentation</vt:lpstr>
      <vt:lpstr>Işıklandırma</vt:lpstr>
      <vt:lpstr>Temel Işıklar</vt:lpstr>
      <vt:lpstr>Işık Özelliklerinin  Değiştirilmesi</vt:lpstr>
      <vt:lpstr>Hacimsel Işık</vt:lpstr>
      <vt:lpstr>Diğer Işık İpuçları</vt:lpstr>
      <vt:lpstr>Ortam Ayarları</vt:lpstr>
      <vt:lpstr>Ortam Ayarları</vt:lpstr>
      <vt:lpstr>Temel Materyaller</vt:lpstr>
      <vt:lpstr>'Specular' Yansıma- lar ve Şeffaflık.</vt:lpstr>
      <vt:lpstr>Raytracing</vt:lpstr>
      <vt:lpstr>Kaplama (İng: Texture Mapping)</vt:lpstr>
      <vt:lpstr>Fonksiyonel Kaplamalar</vt:lpstr>
      <vt:lpstr>Örnek: Mermer (Marble)</vt:lpstr>
      <vt:lpstr>Kaplama Resmi Yüklenmesi</vt:lpstr>
      <vt:lpstr>Bump/Normal Mapping</vt:lpstr>
      <vt:lpstr>Bump/Normal Mapping</vt:lpstr>
      <vt:lpstr>Animasyon</vt:lpstr>
      <vt:lpstr>Örnek</vt:lpstr>
      <vt:lpstr>PowerPoint Presentation</vt:lpstr>
      <vt:lpstr>Editing the Curves</vt:lpstr>
      <vt:lpstr>PowerPoint Presentation</vt:lpstr>
      <vt:lpstr>Particle Systems</vt:lpstr>
      <vt:lpstr>A Simple Particle System</vt:lpstr>
      <vt:lpstr>Particles Running</vt:lpstr>
      <vt:lpstr>Importing Models</vt:lpstr>
      <vt:lpstr>Words of Advice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GUNGOR</dc:creator>
  <cp:lastModifiedBy>Cengiz Güngör</cp:lastModifiedBy>
  <cp:revision>319</cp:revision>
  <dcterms:created xsi:type="dcterms:W3CDTF">2013-09-20T11:24:12Z</dcterms:created>
  <dcterms:modified xsi:type="dcterms:W3CDTF">2022-11-02T20:12:44Z</dcterms:modified>
</cp:coreProperties>
</file>