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6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32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25" r:id="rId48"/>
    <p:sldId id="326" r:id="rId49"/>
    <p:sldId id="324" r:id="rId50"/>
    <p:sldId id="310" r:id="rId51"/>
    <p:sldId id="311" r:id="rId52"/>
    <p:sldId id="312" r:id="rId53"/>
    <p:sldId id="313" r:id="rId54"/>
    <p:sldId id="314" r:id="rId5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76" autoAdjust="0"/>
  </p:normalViewPr>
  <p:slideViewPr>
    <p:cSldViewPr>
      <p:cViewPr varScale="1">
        <p:scale>
          <a:sx n="59" d="100"/>
          <a:sy n="59" d="100"/>
        </p:scale>
        <p:origin x="70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image" Target="../media/image7.emf"/><Relationship Id="rId4" Type="http://schemas.openxmlformats.org/officeDocument/2006/relationships/image" Target="../media/image1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60C12-1A27-4A64-B0B2-F796C1A51EED}" type="datetimeFigureOut">
              <a:rPr lang="tr-TR" smtClean="0"/>
              <a:pPr/>
              <a:t>6.11.2020</a:t>
            </a:fld>
            <a:endParaRPr lang="tr-T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C25BA-1208-4CE7-BA56-982F150D70B7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744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tr-TR" noProof="0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noProof="0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467544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FCDFDF45-B05A-4083-AAC7-D93DF07C3BB8}" type="datetime1">
              <a:rPr lang="tr-TR" noProof="0" smtClean="0"/>
              <a:pPr/>
              <a:t>6.11.2020</a:t>
            </a:fld>
            <a:endParaRPr lang="tr-TR" noProof="0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noProof="0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6521152" y="6375608"/>
            <a:ext cx="2227312" cy="365760"/>
          </a:xfrm>
        </p:spPr>
        <p:txBody>
          <a:bodyPr/>
          <a:lstStyle/>
          <a:p>
            <a:fld id="{E6FEED06-A45B-49F7-A4E7-E4A0A60926E4}" type="slidenum">
              <a:rPr lang="tr-TR" noProof="0" smtClean="0"/>
              <a:pPr/>
              <a:t>‹#›</a:t>
            </a:fld>
            <a:endParaRPr lang="tr-TR" noProof="0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tr-TR" noProof="0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tr-TR" noProof="0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tr-TR" noProof="0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tr-TR" noProof="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583"/>
            <a:ext cx="8229600" cy="990600"/>
          </a:xfrm>
        </p:spPr>
        <p:txBody>
          <a:bodyPr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tr-TR" noProof="0" dirty="0" err="1"/>
              <a:t>Click</a:t>
            </a:r>
            <a:r>
              <a:rPr kumimoji="0" lang="tr-TR" noProof="0" dirty="0"/>
              <a:t> </a:t>
            </a:r>
            <a:r>
              <a:rPr kumimoji="0" lang="tr-TR" noProof="0" dirty="0" err="1"/>
              <a:t>to</a:t>
            </a:r>
            <a:r>
              <a:rPr kumimoji="0" lang="tr-TR" noProof="0" dirty="0"/>
              <a:t> </a:t>
            </a:r>
            <a:r>
              <a:rPr kumimoji="0" lang="tr-TR" noProof="0" dirty="0" err="1"/>
              <a:t>edit</a:t>
            </a:r>
            <a:r>
              <a:rPr kumimoji="0" lang="tr-TR" noProof="0" dirty="0"/>
              <a:t> Master </a:t>
            </a:r>
            <a:r>
              <a:rPr kumimoji="0" lang="tr-TR" noProof="0" dirty="0" err="1"/>
              <a:t>title</a:t>
            </a:r>
            <a:r>
              <a:rPr kumimoji="0" lang="tr-TR" noProof="0" dirty="0"/>
              <a:t> </a:t>
            </a:r>
            <a:r>
              <a:rPr kumimoji="0" lang="tr-TR" noProof="0" dirty="0" err="1"/>
              <a:t>style</a:t>
            </a:r>
            <a:endParaRPr kumimoji="0" lang="tr-TR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53F5B-CA1F-4DB0-9F24-ACC79FBE47D7}" type="datetime1">
              <a:rPr lang="tr-TR" smtClean="0"/>
              <a:pPr/>
              <a:t>6.11.2020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26304" cy="365760"/>
          </a:xfrm>
          <a:solidFill>
            <a:schemeClr val="bg1"/>
          </a:solidFill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eaLnBrk="1" latinLnBrk="0" hangingPunct="1"/>
            <a:r>
              <a:rPr lang="tr-TR" noProof="0" dirty="0" err="1"/>
              <a:t>Click</a:t>
            </a:r>
            <a:r>
              <a:rPr lang="tr-TR" noProof="0" dirty="0"/>
              <a:t> </a:t>
            </a:r>
            <a:r>
              <a:rPr lang="tr-TR" noProof="0" dirty="0" err="1"/>
              <a:t>to</a:t>
            </a:r>
            <a:r>
              <a:rPr lang="tr-TR" noProof="0" dirty="0"/>
              <a:t> </a:t>
            </a:r>
            <a:r>
              <a:rPr lang="tr-TR" noProof="0" dirty="0" err="1"/>
              <a:t>edit</a:t>
            </a:r>
            <a:r>
              <a:rPr lang="tr-TR" noProof="0" dirty="0"/>
              <a:t> Master </a:t>
            </a:r>
            <a:r>
              <a:rPr lang="tr-TR" noProof="0" dirty="0" err="1"/>
              <a:t>text</a:t>
            </a:r>
            <a:r>
              <a:rPr lang="tr-TR" noProof="0" dirty="0"/>
              <a:t> </a:t>
            </a:r>
            <a:r>
              <a:rPr lang="tr-TR" noProof="0" dirty="0" err="1"/>
              <a:t>styles</a:t>
            </a:r>
            <a:endParaRPr lang="tr-TR" noProof="0" dirty="0"/>
          </a:p>
          <a:p>
            <a:pPr lvl="1" eaLnBrk="1" latinLnBrk="0" hangingPunct="1"/>
            <a:r>
              <a:rPr lang="tr-TR" noProof="0" dirty="0"/>
              <a:t>Second </a:t>
            </a:r>
            <a:r>
              <a:rPr lang="tr-TR" noProof="0" dirty="0" err="1"/>
              <a:t>level</a:t>
            </a:r>
            <a:endParaRPr lang="tr-TR" noProof="0" dirty="0"/>
          </a:p>
          <a:p>
            <a:pPr lvl="2" eaLnBrk="1" latinLnBrk="0" hangingPunct="1"/>
            <a:r>
              <a:rPr lang="tr-TR" noProof="0" dirty="0"/>
              <a:t>Third </a:t>
            </a:r>
            <a:r>
              <a:rPr lang="tr-TR" noProof="0" dirty="0" err="1"/>
              <a:t>level</a:t>
            </a:r>
            <a:endParaRPr lang="tr-TR" noProof="0" dirty="0"/>
          </a:p>
          <a:p>
            <a:pPr lvl="3" eaLnBrk="1" latinLnBrk="0" hangingPunct="1"/>
            <a:r>
              <a:rPr lang="tr-TR" noProof="0" dirty="0" err="1"/>
              <a:t>Fourth</a:t>
            </a:r>
            <a:r>
              <a:rPr lang="tr-TR" noProof="0" dirty="0"/>
              <a:t> </a:t>
            </a:r>
            <a:r>
              <a:rPr lang="tr-TR" noProof="0" dirty="0" err="1"/>
              <a:t>level</a:t>
            </a:r>
            <a:endParaRPr lang="tr-TR" noProof="0" dirty="0"/>
          </a:p>
          <a:p>
            <a:pPr lvl="4" eaLnBrk="1" latinLnBrk="0" hangingPunct="1"/>
            <a:r>
              <a:rPr lang="tr-TR" noProof="0" dirty="0" err="1"/>
              <a:t>Fifth</a:t>
            </a:r>
            <a:r>
              <a:rPr lang="tr-TR" noProof="0" dirty="0"/>
              <a:t> </a:t>
            </a:r>
            <a:r>
              <a:rPr lang="tr-TR" noProof="0" dirty="0" err="1"/>
              <a:t>level</a:t>
            </a:r>
            <a:endParaRPr kumimoji="0" lang="tr-TR" noProof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0960DCE6-766E-49E7-B2E2-340AE244AD26}" type="datetime1">
              <a:rPr lang="tr-TR" smtClean="0"/>
              <a:pPr/>
              <a:t>6.11.2020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49279-1099-4222-AFEC-1F85D6D8FBE7}" type="datetime1">
              <a:rPr lang="tr-TR" smtClean="0"/>
              <a:pPr/>
              <a:t>6.11.2020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A600-E9D0-4753-AE05-DF97FF1B874E}" type="datetime1">
              <a:rPr lang="tr-TR" smtClean="0"/>
              <a:pPr/>
              <a:t>6.11.2020</a:t>
            </a:fld>
            <a:endParaRPr lang="tr-T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E70A70-7FCC-4E86-B076-A7933EB67FD1}" type="datetime1">
              <a:rPr lang="tr-TR" smtClean="0"/>
              <a:pPr/>
              <a:t>6.11.2020</a:t>
            </a:fld>
            <a:endParaRPr lang="tr-T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9BC2A-2C61-4C3A-9217-4299804337F2}" type="datetime1">
              <a:rPr lang="tr-TR" smtClean="0"/>
              <a:pPr/>
              <a:t>6.11.2020</a:t>
            </a:fld>
            <a:endParaRPr lang="tr-T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D07F5-DE31-4F58-B5B9-CA4D40378050}" type="datetime1">
              <a:rPr lang="tr-TR" smtClean="0"/>
              <a:pPr/>
              <a:t>6.11.2020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795C6-6473-48B2-A712-1EE437C3E56F}" type="datetime1">
              <a:rPr lang="tr-TR" smtClean="0"/>
              <a:pPr/>
              <a:t>6.11.2020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070EDD-4205-433A-B6CB-CF6DD2DA6306}" type="datetime1">
              <a:rPr lang="tr-TR" smtClean="0"/>
              <a:pPr/>
              <a:t>6.11.2020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9A127D-451D-47F7-9B1A-9E708C5295EA}" type="datetime1">
              <a:rPr lang="tr-TR" smtClean="0"/>
              <a:pPr/>
              <a:t>6.11.2020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r>
              <a:rPr kumimoji="0" lang="tr-TR" noProof="0" dirty="0" err="1"/>
              <a:t>Click</a:t>
            </a:r>
            <a:r>
              <a:rPr kumimoji="0" lang="tr-TR" noProof="0" dirty="0"/>
              <a:t> </a:t>
            </a:r>
            <a:r>
              <a:rPr kumimoji="0" lang="tr-TR" noProof="0" dirty="0" err="1"/>
              <a:t>to</a:t>
            </a:r>
            <a:r>
              <a:rPr kumimoji="0" lang="tr-TR" noProof="0" dirty="0"/>
              <a:t> </a:t>
            </a:r>
            <a:r>
              <a:rPr kumimoji="0" lang="tr-TR" noProof="0" dirty="0" err="1"/>
              <a:t>edit</a:t>
            </a:r>
            <a:r>
              <a:rPr kumimoji="0" lang="tr-TR" noProof="0" dirty="0"/>
              <a:t> Master </a:t>
            </a:r>
            <a:r>
              <a:rPr kumimoji="0" lang="tr-TR" noProof="0" dirty="0" err="1"/>
              <a:t>title</a:t>
            </a:r>
            <a:r>
              <a:rPr kumimoji="0" lang="tr-TR" noProof="0" dirty="0"/>
              <a:t> </a:t>
            </a:r>
            <a:r>
              <a:rPr kumimoji="0" lang="tr-TR" noProof="0" dirty="0" err="1"/>
              <a:t>style</a:t>
            </a:r>
            <a:endParaRPr kumimoji="0" lang="tr-TR" noProof="0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noProof="0" dirty="0" err="1"/>
              <a:t>Click</a:t>
            </a:r>
            <a:r>
              <a:rPr kumimoji="0" lang="tr-TR" noProof="0" dirty="0"/>
              <a:t> </a:t>
            </a:r>
            <a:r>
              <a:rPr kumimoji="0" lang="tr-TR" noProof="0" dirty="0" err="1"/>
              <a:t>to</a:t>
            </a:r>
            <a:r>
              <a:rPr kumimoji="0" lang="tr-TR" noProof="0" dirty="0"/>
              <a:t> </a:t>
            </a:r>
            <a:r>
              <a:rPr kumimoji="0" lang="tr-TR" noProof="0" dirty="0" err="1"/>
              <a:t>edit</a:t>
            </a:r>
            <a:r>
              <a:rPr kumimoji="0" lang="tr-TR" noProof="0" dirty="0"/>
              <a:t> Master </a:t>
            </a:r>
            <a:r>
              <a:rPr kumimoji="0" lang="tr-TR" noProof="0" dirty="0" err="1"/>
              <a:t>text</a:t>
            </a:r>
            <a:r>
              <a:rPr kumimoji="0" lang="tr-TR" noProof="0" dirty="0"/>
              <a:t> </a:t>
            </a:r>
            <a:r>
              <a:rPr kumimoji="0" lang="tr-TR" noProof="0" dirty="0" err="1"/>
              <a:t>styles</a:t>
            </a:r>
            <a:endParaRPr kumimoji="0" lang="tr-TR" noProof="0" dirty="0"/>
          </a:p>
          <a:p>
            <a:pPr lvl="1" eaLnBrk="1" latinLnBrk="0" hangingPunct="1"/>
            <a:r>
              <a:rPr kumimoji="0" lang="tr-TR" noProof="0" dirty="0"/>
              <a:t>Second </a:t>
            </a:r>
            <a:r>
              <a:rPr kumimoji="0" lang="tr-TR" noProof="0" dirty="0" err="1"/>
              <a:t>level</a:t>
            </a:r>
            <a:endParaRPr kumimoji="0" lang="tr-TR" noProof="0" dirty="0"/>
          </a:p>
          <a:p>
            <a:pPr lvl="2" eaLnBrk="1" latinLnBrk="0" hangingPunct="1"/>
            <a:r>
              <a:rPr kumimoji="0" lang="tr-TR" noProof="0" dirty="0"/>
              <a:t>Third </a:t>
            </a:r>
            <a:r>
              <a:rPr kumimoji="0" lang="tr-TR" noProof="0" dirty="0" err="1"/>
              <a:t>level</a:t>
            </a:r>
            <a:endParaRPr kumimoji="0" lang="tr-TR" noProof="0" dirty="0"/>
          </a:p>
          <a:p>
            <a:pPr lvl="3" eaLnBrk="1" latinLnBrk="0" hangingPunct="1"/>
            <a:r>
              <a:rPr kumimoji="0" lang="tr-TR" noProof="0" dirty="0" err="1"/>
              <a:t>Fourth</a:t>
            </a:r>
            <a:r>
              <a:rPr kumimoji="0" lang="tr-TR" noProof="0" dirty="0"/>
              <a:t> </a:t>
            </a:r>
            <a:r>
              <a:rPr kumimoji="0" lang="tr-TR" noProof="0" dirty="0" err="1"/>
              <a:t>level</a:t>
            </a:r>
            <a:endParaRPr kumimoji="0" lang="tr-TR" noProof="0" dirty="0"/>
          </a:p>
          <a:p>
            <a:pPr lvl="4" eaLnBrk="1" latinLnBrk="0" hangingPunct="1"/>
            <a:r>
              <a:rPr kumimoji="0" lang="tr-TR" noProof="0" dirty="0" err="1"/>
              <a:t>Fifth</a:t>
            </a:r>
            <a:r>
              <a:rPr kumimoji="0" lang="tr-TR" noProof="0" dirty="0"/>
              <a:t> </a:t>
            </a:r>
            <a:r>
              <a:rPr kumimoji="0" lang="tr-TR" noProof="0" dirty="0" err="1"/>
              <a:t>level</a:t>
            </a:r>
            <a:endParaRPr kumimoji="0" lang="tr-TR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323528" y="6237312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536975" y="6375608"/>
            <a:ext cx="2139481" cy="365760"/>
          </a:xfrm>
          <a:prstGeom prst="rect">
            <a:avLst/>
          </a:prstGeom>
          <a:solidFill>
            <a:schemeClr val="bg1"/>
          </a:solidFill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0678150-2F3D-4E05-931D-3530E2373772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67544" y="6342464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88B272E-DE6C-4CD0-BFE9-F935876A97FC}" type="datetime1">
              <a:rPr lang="tr-TR" smtClean="0"/>
              <a:pPr/>
              <a:t>6.11.2020</a:t>
            </a:fld>
            <a:endParaRPr lang="tr-T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b="1" kern="1200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3.bin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8.emf"/><Relationship Id="rId5" Type="http://schemas.openxmlformats.org/officeDocument/2006/relationships/oleObject" Target="../embeddings/oleObject5.bin"/><Relationship Id="rId10" Type="http://schemas.openxmlformats.org/officeDocument/2006/relationships/image" Target="../media/image10.emf"/><Relationship Id="rId4" Type="http://schemas.openxmlformats.org/officeDocument/2006/relationships/image" Target="../media/image7.emf"/><Relationship Id="rId9" Type="http://schemas.openxmlformats.org/officeDocument/2006/relationships/oleObject" Target="../embeddings/oleObject7.bin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Bilgisayar Grafikleri</a:t>
            </a:r>
            <a:br>
              <a:rPr lang="tr-TR" dirty="0"/>
            </a:br>
            <a:r>
              <a:rPr lang="tr-TR" sz="2000" dirty="0"/>
              <a:t>Dr.Cengiz Güngör</a:t>
            </a:r>
            <a:endParaRPr lang="tr-T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2 Boyutlu Gösterim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53521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tr-TR" dirty="0"/>
              <a:t>2 Boyutlu Gösterim</a:t>
            </a:r>
          </a:p>
        </p:txBody>
      </p:sp>
      <p:sp>
        <p:nvSpPr>
          <p:cNvPr id="224259" name="Rectangle 3"/>
          <p:cNvSpPr>
            <a:spLocks noGrp="1" noChangeArrowheads="1"/>
          </p:cNvSpPr>
          <p:nvPr>
            <p:ph type="body" idx="1"/>
          </p:nvPr>
        </p:nvSpPr>
        <p:spPr>
          <a:effectLst/>
        </p:spPr>
        <p:txBody>
          <a:bodyPr lIns="92075" tIns="46038" rIns="92075" bIns="46038"/>
          <a:lstStyle/>
          <a:p>
            <a:pPr marL="350838" indent="-350838" eaLnBrk="1" hangingPunct="1">
              <a:defRPr/>
            </a:pPr>
            <a:r>
              <a:rPr lang="tr-TR" sz="2900" dirty="0"/>
              <a:t>Kartezyen koordinat sistemi bir görüntüyü tanımlamakta kullanılabilir.</a:t>
            </a:r>
          </a:p>
          <a:p>
            <a:pPr marL="350838" indent="-350838" eaLnBrk="1" hangingPunct="1">
              <a:defRPr/>
            </a:pPr>
            <a:r>
              <a:rPr lang="tr-TR" sz="2900" dirty="0"/>
              <a:t>Bir görüntü parçası (</a:t>
            </a:r>
            <a:r>
              <a:rPr lang="tr-TR" sz="2900" i="1" dirty="0"/>
              <a:t>view</a:t>
            </a:r>
            <a:r>
              <a:rPr lang="tr-TR" sz="2900" dirty="0"/>
              <a:t>) toplam görüntünün seçilen bir alt alanıdır.</a:t>
            </a:r>
          </a:p>
          <a:p>
            <a:pPr marL="350838" indent="-350838" eaLnBrk="1" hangingPunct="1">
              <a:defRPr/>
            </a:pPr>
            <a:r>
              <a:rPr lang="tr-TR" sz="2900" dirty="0"/>
              <a:t>Bu görüntü parçaları cihaz koordinatları kullanılarak ekranda özel alanlarda gösterilirler (pencereler vb).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 anchor="ctr"/>
          <a:lstStyle/>
          <a:p>
            <a:r>
              <a:rPr lang="tr-TR" dirty="0"/>
              <a:t>2 Boyutlu Gösterim</a:t>
            </a:r>
          </a:p>
        </p:txBody>
      </p:sp>
      <p:sp>
        <p:nvSpPr>
          <p:cNvPr id="225283" name="Rectangle 3"/>
          <p:cNvSpPr>
            <a:spLocks noGrp="1" noChangeArrowheads="1"/>
          </p:cNvSpPr>
          <p:nvPr>
            <p:ph sz="quarter" idx="1"/>
          </p:nvPr>
        </p:nvSpPr>
        <p:spPr>
          <a:effectLst/>
        </p:spPr>
        <p:txBody>
          <a:bodyPr lIns="92075" tIns="46038" rIns="92075" bIns="46038">
            <a:normAutofit/>
          </a:bodyPr>
          <a:lstStyle/>
          <a:p>
            <a:pPr marL="350838" indent="-350838" defTabSz="895350" eaLnBrk="1" hangingPunct="1">
              <a:defRPr/>
            </a:pPr>
            <a:r>
              <a:rPr lang="tr-TR" sz="2800" dirty="0"/>
              <a:t>Gösterim amaçlı dünya koordinatlarından seçilen özel alana ‘pencere’ diyoruz.</a:t>
            </a:r>
            <a:endParaRPr lang="tr-TR" sz="2800" b="0" dirty="0"/>
          </a:p>
          <a:p>
            <a:pPr marL="873125" lvl="1" defTabSz="895350" eaLnBrk="1" hangingPunct="1">
              <a:defRPr/>
            </a:pPr>
            <a:r>
              <a:rPr lang="tr-TR" sz="2400" i="1" dirty="0"/>
              <a:t>Bir pencere neyin gösterileceğini (view) belirler.</a:t>
            </a:r>
          </a:p>
          <a:p>
            <a:pPr marL="350838" indent="-350838" defTabSz="895350" eaLnBrk="1" hangingPunct="1">
              <a:buFontTx/>
              <a:buNone/>
              <a:defRPr/>
            </a:pPr>
            <a:endParaRPr lang="tr-TR" sz="2800" b="0" dirty="0"/>
          </a:p>
          <a:p>
            <a:pPr marL="350838" indent="-350838" defTabSz="895350" eaLnBrk="1" hangingPunct="1">
              <a:defRPr/>
            </a:pPr>
            <a:r>
              <a:rPr lang="tr-TR" sz="2800" dirty="0"/>
              <a:t>Ekran cihazı üzerinde kendisine bir pencere atanmış bir alana biz ‘görüntü alanı’ (</a:t>
            </a:r>
            <a:r>
              <a:rPr lang="tr-TR" sz="2800" i="1" dirty="0"/>
              <a:t>viewport</a:t>
            </a:r>
            <a:r>
              <a:rPr lang="tr-TR" sz="2800" dirty="0"/>
              <a:t>) diyoruz.</a:t>
            </a:r>
            <a:endParaRPr lang="tr-TR" sz="2800" b="0" dirty="0"/>
          </a:p>
          <a:p>
            <a:pPr marL="873125" lvl="1" defTabSz="895350" eaLnBrk="1" hangingPunct="1">
              <a:defRPr/>
            </a:pPr>
            <a:r>
              <a:rPr lang="tr-TR" sz="2400" i="1" dirty="0"/>
              <a:t>Bir görüntü alanı nerenin gösterileceğin belirler.</a:t>
            </a:r>
            <a:endParaRPr lang="tr-TR" sz="24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 anchor="ctr"/>
          <a:lstStyle/>
          <a:p>
            <a:r>
              <a:rPr lang="tr-TR" dirty="0"/>
              <a:t>2 Boyutlu Gösterim</a:t>
            </a:r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268760"/>
            <a:ext cx="7758112" cy="4598640"/>
          </a:xfrm>
          <a:effectLst/>
        </p:spPr>
        <p:txBody>
          <a:bodyPr lIns="92075" tIns="46038" rIns="92075" bIns="46038">
            <a:normAutofit/>
          </a:bodyPr>
          <a:lstStyle/>
          <a:p>
            <a:pPr marL="447675" indent="-447675" eaLnBrk="1" hangingPunct="1">
              <a:defRPr/>
            </a:pPr>
            <a:r>
              <a:rPr lang="tr-TR" sz="2800" dirty="0"/>
              <a:t>Sahnedeki tüm noktaları dünya koordinat sisteminden, cihaz koordinatlarına çevirmeye "Gösterim dönüşümü" (</a:t>
            </a:r>
            <a:r>
              <a:rPr lang="tr-TR" sz="2800" b="0" i="1" dirty="0"/>
              <a:t>viewing transformation</a:t>
            </a:r>
            <a:r>
              <a:rPr lang="tr-TR" sz="2800" b="0" dirty="0"/>
              <a:t>) denilir.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 anchor="ctr"/>
          <a:lstStyle/>
          <a:p>
            <a:r>
              <a:rPr lang="tr-TR" dirty="0"/>
              <a:t>2 Boyutlu Gösterim</a:t>
            </a:r>
          </a:p>
        </p:txBody>
      </p:sp>
      <p:sp>
        <p:nvSpPr>
          <p:cNvPr id="10243" name="Line 3"/>
          <p:cNvSpPr>
            <a:spLocks noChangeShapeType="1"/>
          </p:cNvSpPr>
          <p:nvPr/>
        </p:nvSpPr>
        <p:spPr bwMode="auto">
          <a:xfrm flipV="1">
            <a:off x="971550" y="1773238"/>
            <a:ext cx="0" cy="33131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0244" name="Line 4"/>
          <p:cNvSpPr>
            <a:spLocks noChangeShapeType="1"/>
          </p:cNvSpPr>
          <p:nvPr/>
        </p:nvSpPr>
        <p:spPr bwMode="auto">
          <a:xfrm>
            <a:off x="971550" y="5084763"/>
            <a:ext cx="33845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0245" name="Line 5"/>
          <p:cNvSpPr>
            <a:spLocks noChangeShapeType="1"/>
          </p:cNvSpPr>
          <p:nvPr/>
        </p:nvSpPr>
        <p:spPr bwMode="auto">
          <a:xfrm flipV="1">
            <a:off x="971550" y="3068638"/>
            <a:ext cx="863600" cy="11525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0246" name="Line 6"/>
          <p:cNvSpPr>
            <a:spLocks noChangeShapeType="1"/>
          </p:cNvSpPr>
          <p:nvPr/>
        </p:nvSpPr>
        <p:spPr bwMode="auto">
          <a:xfrm>
            <a:off x="1835150" y="3068638"/>
            <a:ext cx="144463" cy="5048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 flipV="1">
            <a:off x="1979613" y="2565400"/>
            <a:ext cx="504825" cy="10080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 flipV="1">
            <a:off x="3276600" y="3860800"/>
            <a:ext cx="142875" cy="3603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>
            <a:off x="2484438" y="2565400"/>
            <a:ext cx="792162" cy="16557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0250" name="Line 10"/>
          <p:cNvSpPr>
            <a:spLocks noChangeShapeType="1"/>
          </p:cNvSpPr>
          <p:nvPr/>
        </p:nvSpPr>
        <p:spPr bwMode="auto">
          <a:xfrm>
            <a:off x="3419475" y="3860800"/>
            <a:ext cx="720725" cy="12239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0251" name="Line 11"/>
          <p:cNvSpPr>
            <a:spLocks noChangeShapeType="1"/>
          </p:cNvSpPr>
          <p:nvPr/>
        </p:nvSpPr>
        <p:spPr bwMode="auto">
          <a:xfrm>
            <a:off x="1547813" y="2420938"/>
            <a:ext cx="2376487" cy="0"/>
          </a:xfrm>
          <a:prstGeom prst="line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0252" name="Line 12"/>
          <p:cNvSpPr>
            <a:spLocks noChangeShapeType="1"/>
          </p:cNvSpPr>
          <p:nvPr/>
        </p:nvSpPr>
        <p:spPr bwMode="auto">
          <a:xfrm>
            <a:off x="1547813" y="4076700"/>
            <a:ext cx="2376487" cy="0"/>
          </a:xfrm>
          <a:prstGeom prst="line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0253" name="Line 13"/>
          <p:cNvSpPr>
            <a:spLocks noChangeShapeType="1"/>
          </p:cNvSpPr>
          <p:nvPr/>
        </p:nvSpPr>
        <p:spPr bwMode="auto">
          <a:xfrm>
            <a:off x="3924300" y="2420938"/>
            <a:ext cx="0" cy="1655762"/>
          </a:xfrm>
          <a:prstGeom prst="line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0254" name="Line 14"/>
          <p:cNvSpPr>
            <a:spLocks noChangeShapeType="1"/>
          </p:cNvSpPr>
          <p:nvPr/>
        </p:nvSpPr>
        <p:spPr bwMode="auto">
          <a:xfrm>
            <a:off x="1547813" y="2420938"/>
            <a:ext cx="0" cy="1655762"/>
          </a:xfrm>
          <a:prstGeom prst="line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0255" name="Line 15"/>
          <p:cNvSpPr>
            <a:spLocks noChangeShapeType="1"/>
          </p:cNvSpPr>
          <p:nvPr/>
        </p:nvSpPr>
        <p:spPr bwMode="auto">
          <a:xfrm>
            <a:off x="5508625" y="4076700"/>
            <a:ext cx="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0256" name="Line 16"/>
          <p:cNvSpPr>
            <a:spLocks noChangeShapeType="1"/>
          </p:cNvSpPr>
          <p:nvPr/>
        </p:nvSpPr>
        <p:spPr bwMode="auto">
          <a:xfrm>
            <a:off x="5435600" y="3716338"/>
            <a:ext cx="32400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0257" name="Rectangle 17"/>
          <p:cNvSpPr>
            <a:spLocks noChangeArrowheads="1"/>
          </p:cNvSpPr>
          <p:nvPr/>
        </p:nvSpPr>
        <p:spPr bwMode="auto">
          <a:xfrm>
            <a:off x="5795963" y="2349500"/>
            <a:ext cx="1368425" cy="86360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dirty="0">
              <a:solidFill>
                <a:schemeClr val="tx2"/>
              </a:solidFill>
            </a:endParaRPr>
          </a:p>
        </p:txBody>
      </p:sp>
      <p:sp>
        <p:nvSpPr>
          <p:cNvPr id="10258" name="Line 18"/>
          <p:cNvSpPr>
            <a:spLocks noChangeShapeType="1"/>
          </p:cNvSpPr>
          <p:nvPr/>
        </p:nvSpPr>
        <p:spPr bwMode="auto">
          <a:xfrm>
            <a:off x="5795963" y="2924175"/>
            <a:ext cx="0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0259" name="Line 19"/>
          <p:cNvSpPr>
            <a:spLocks noChangeShapeType="1"/>
          </p:cNvSpPr>
          <p:nvPr/>
        </p:nvSpPr>
        <p:spPr bwMode="auto">
          <a:xfrm>
            <a:off x="5867400" y="2924175"/>
            <a:ext cx="0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0260" name="Line 20"/>
          <p:cNvSpPr>
            <a:spLocks noChangeShapeType="1"/>
          </p:cNvSpPr>
          <p:nvPr/>
        </p:nvSpPr>
        <p:spPr bwMode="auto">
          <a:xfrm flipV="1">
            <a:off x="5795963" y="2781300"/>
            <a:ext cx="144462" cy="2159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0261" name="Line 21"/>
          <p:cNvSpPr>
            <a:spLocks noChangeShapeType="1"/>
          </p:cNvSpPr>
          <p:nvPr/>
        </p:nvSpPr>
        <p:spPr bwMode="auto">
          <a:xfrm>
            <a:off x="5940425" y="2781300"/>
            <a:ext cx="71438" cy="287338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0262" name="Line 22"/>
          <p:cNvSpPr>
            <a:spLocks noChangeShapeType="1"/>
          </p:cNvSpPr>
          <p:nvPr/>
        </p:nvSpPr>
        <p:spPr bwMode="auto">
          <a:xfrm flipV="1">
            <a:off x="6011863" y="2420938"/>
            <a:ext cx="288925" cy="6477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0263" name="Line 23"/>
          <p:cNvSpPr>
            <a:spLocks noChangeShapeType="1"/>
          </p:cNvSpPr>
          <p:nvPr/>
        </p:nvSpPr>
        <p:spPr bwMode="auto">
          <a:xfrm>
            <a:off x="6300788" y="2420938"/>
            <a:ext cx="503237" cy="792162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0264" name="Line 24"/>
          <p:cNvSpPr>
            <a:spLocks noChangeShapeType="1"/>
          </p:cNvSpPr>
          <p:nvPr/>
        </p:nvSpPr>
        <p:spPr bwMode="auto">
          <a:xfrm>
            <a:off x="6948488" y="3213100"/>
            <a:ext cx="0" cy="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0265" name="Line 25"/>
          <p:cNvSpPr>
            <a:spLocks noChangeShapeType="1"/>
          </p:cNvSpPr>
          <p:nvPr/>
        </p:nvSpPr>
        <p:spPr bwMode="auto">
          <a:xfrm flipV="1">
            <a:off x="6877050" y="3068638"/>
            <a:ext cx="71438" cy="144462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0266" name="Line 26"/>
          <p:cNvSpPr>
            <a:spLocks noChangeShapeType="1"/>
          </p:cNvSpPr>
          <p:nvPr/>
        </p:nvSpPr>
        <p:spPr bwMode="auto">
          <a:xfrm>
            <a:off x="6948488" y="3068638"/>
            <a:ext cx="71437" cy="144462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0267" name="Text Box 27"/>
          <p:cNvSpPr txBox="1">
            <a:spLocks noChangeArrowheads="1"/>
          </p:cNvSpPr>
          <p:nvPr/>
        </p:nvSpPr>
        <p:spPr bwMode="auto">
          <a:xfrm>
            <a:off x="1116013" y="5300663"/>
            <a:ext cx="3021012" cy="36671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800" b="1" dirty="0">
                <a:latin typeface="Verdana" pitchFamily="34" charset="0"/>
              </a:rPr>
              <a:t>Dünya Koordinatları</a:t>
            </a:r>
          </a:p>
        </p:txBody>
      </p:sp>
      <p:sp>
        <p:nvSpPr>
          <p:cNvPr id="10268" name="Line 28"/>
          <p:cNvSpPr>
            <a:spLocks noChangeShapeType="1"/>
          </p:cNvSpPr>
          <p:nvPr/>
        </p:nvSpPr>
        <p:spPr bwMode="auto">
          <a:xfrm>
            <a:off x="6084888" y="5227638"/>
            <a:ext cx="1587" cy="1587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0269" name="Line 29"/>
          <p:cNvSpPr>
            <a:spLocks noChangeShapeType="1"/>
          </p:cNvSpPr>
          <p:nvPr/>
        </p:nvSpPr>
        <p:spPr bwMode="auto">
          <a:xfrm>
            <a:off x="6154738" y="5226050"/>
            <a:ext cx="1587" cy="1588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0270" name="Line 30"/>
          <p:cNvSpPr>
            <a:spLocks noChangeShapeType="1"/>
          </p:cNvSpPr>
          <p:nvPr/>
        </p:nvSpPr>
        <p:spPr bwMode="auto">
          <a:xfrm>
            <a:off x="7237413" y="5516563"/>
            <a:ext cx="1587" cy="1587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0271" name="Line 31"/>
          <p:cNvSpPr>
            <a:spLocks noChangeShapeType="1"/>
          </p:cNvSpPr>
          <p:nvPr/>
        </p:nvSpPr>
        <p:spPr bwMode="auto">
          <a:xfrm flipV="1">
            <a:off x="5435600" y="1628775"/>
            <a:ext cx="0" cy="20875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0272" name="Text Box 32"/>
          <p:cNvSpPr txBox="1">
            <a:spLocks noChangeArrowheads="1"/>
          </p:cNvSpPr>
          <p:nvPr/>
        </p:nvSpPr>
        <p:spPr bwMode="auto">
          <a:xfrm>
            <a:off x="5580063" y="3789363"/>
            <a:ext cx="3041650" cy="36671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800" b="1" dirty="0">
                <a:latin typeface="Verdana" pitchFamily="34" charset="0"/>
              </a:rPr>
              <a:t>Görüntü Koordinatları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286A83-E708-4DA9-8733-5476DE47F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3913" y="4203508"/>
            <a:ext cx="3384551" cy="265449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260350"/>
            <a:ext cx="8289925" cy="990600"/>
          </a:xfrm>
          <a:noFill/>
        </p:spPr>
        <p:txBody>
          <a:bodyPr lIns="92075" tIns="46038" rIns="92075" bIns="46038" anchor="ctr">
            <a:normAutofit fontScale="90000"/>
          </a:bodyPr>
          <a:lstStyle/>
          <a:p>
            <a:pPr eaLnBrk="1" hangingPunct="1"/>
            <a:r>
              <a:rPr lang="tr-TR" dirty="0"/>
              <a:t>Görüntü Koordinatları Referans Sistemi</a:t>
            </a:r>
          </a:p>
        </p:txBody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4850" y="1897063"/>
            <a:ext cx="7696200" cy="4343400"/>
          </a:xfrm>
          <a:ln>
            <a:solidFill>
              <a:srgbClr val="CCFFCC"/>
            </a:solidFill>
          </a:ln>
          <a:effectLst/>
        </p:spPr>
        <p:txBody>
          <a:bodyPr lIns="92075" tIns="46038" rIns="92075" bIns="46038"/>
          <a:lstStyle/>
          <a:p>
            <a:pPr eaLnBrk="1" hangingPunct="1">
              <a:buFontTx/>
              <a:buNone/>
              <a:defRPr/>
            </a:pPr>
            <a:r>
              <a:rPr lang="tr-TR" sz="1600" dirty="0"/>
              <a:t> </a:t>
            </a:r>
          </a:p>
        </p:txBody>
      </p:sp>
      <p:sp>
        <p:nvSpPr>
          <p:cNvPr id="228356" name="Line 4"/>
          <p:cNvSpPr>
            <a:spLocks noChangeShapeType="1"/>
          </p:cNvSpPr>
          <p:nvPr/>
        </p:nvSpPr>
        <p:spPr bwMode="auto">
          <a:xfrm flipV="1">
            <a:off x="4722813" y="2328863"/>
            <a:ext cx="1079500" cy="1296987"/>
          </a:xfrm>
          <a:prstGeom prst="lin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28357" name="Line 5"/>
          <p:cNvSpPr>
            <a:spLocks noChangeShapeType="1"/>
          </p:cNvSpPr>
          <p:nvPr/>
        </p:nvSpPr>
        <p:spPr bwMode="auto">
          <a:xfrm>
            <a:off x="4722813" y="3625850"/>
            <a:ext cx="1223962" cy="1079500"/>
          </a:xfrm>
          <a:prstGeom prst="lin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28358" name="Line 6"/>
          <p:cNvSpPr>
            <a:spLocks noChangeShapeType="1"/>
          </p:cNvSpPr>
          <p:nvPr/>
        </p:nvSpPr>
        <p:spPr bwMode="auto">
          <a:xfrm flipV="1">
            <a:off x="2830513" y="3028950"/>
            <a:ext cx="1079500" cy="1296988"/>
          </a:xfrm>
          <a:prstGeom prst="lin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  <a:prstDash val="dash"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28359" name="Line 7"/>
          <p:cNvSpPr>
            <a:spLocks noChangeShapeType="1"/>
          </p:cNvSpPr>
          <p:nvPr/>
        </p:nvSpPr>
        <p:spPr bwMode="auto">
          <a:xfrm>
            <a:off x="2808288" y="4325938"/>
            <a:ext cx="1225550" cy="1079500"/>
          </a:xfrm>
          <a:prstGeom prst="line">
            <a:avLst/>
          </a:prstGeom>
          <a:noFill/>
          <a:ln w="38100">
            <a:solidFill>
              <a:schemeClr val="tx1">
                <a:lumMod val="65000"/>
                <a:lumOff val="35000"/>
              </a:schemeClr>
            </a:solidFill>
            <a:prstDash val="dash"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28360" name="Line 8"/>
          <p:cNvSpPr>
            <a:spLocks noChangeShapeType="1"/>
          </p:cNvSpPr>
          <p:nvPr/>
        </p:nvSpPr>
        <p:spPr bwMode="auto">
          <a:xfrm flipH="1" flipV="1">
            <a:off x="2720975" y="2401888"/>
            <a:ext cx="73025" cy="1944687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28361" name="Line 9"/>
          <p:cNvSpPr>
            <a:spLocks noChangeShapeType="1"/>
          </p:cNvSpPr>
          <p:nvPr/>
        </p:nvSpPr>
        <p:spPr bwMode="auto">
          <a:xfrm>
            <a:off x="2789238" y="4346575"/>
            <a:ext cx="1871662" cy="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28362" name="Text Box 10"/>
          <p:cNvSpPr txBox="1">
            <a:spLocks noChangeArrowheads="1"/>
          </p:cNvSpPr>
          <p:nvPr/>
        </p:nvSpPr>
        <p:spPr bwMode="auto">
          <a:xfrm>
            <a:off x="3563888" y="4346575"/>
            <a:ext cx="1678037" cy="3667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800" dirty="0">
                <a:latin typeface="Verdana" pitchFamily="34" charset="0"/>
              </a:rPr>
              <a:t>Dünya</a:t>
            </a:r>
            <a:r>
              <a:rPr lang="tr-TR" dirty="0">
                <a:latin typeface="Verdana" pitchFamily="34" charset="0"/>
              </a:rPr>
              <a:t>-</a:t>
            </a:r>
            <a:r>
              <a:rPr lang="tr-TR" sz="1800" dirty="0">
                <a:latin typeface="Verdana" pitchFamily="34" charset="0"/>
              </a:rPr>
              <a:t>X</a:t>
            </a:r>
          </a:p>
        </p:txBody>
      </p:sp>
      <p:sp>
        <p:nvSpPr>
          <p:cNvPr id="228363" name="Text Box 11"/>
          <p:cNvSpPr txBox="1">
            <a:spLocks noChangeArrowheads="1"/>
          </p:cNvSpPr>
          <p:nvPr/>
        </p:nvSpPr>
        <p:spPr bwMode="auto">
          <a:xfrm rot="-5400000">
            <a:off x="1881481" y="2642671"/>
            <a:ext cx="1285875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800" dirty="0">
                <a:latin typeface="Verdana" pitchFamily="34" charset="0"/>
              </a:rPr>
              <a:t>Dünya-Y</a:t>
            </a:r>
          </a:p>
        </p:txBody>
      </p:sp>
      <p:sp>
        <p:nvSpPr>
          <p:cNvPr id="228364" name="Text Box 12"/>
          <p:cNvSpPr txBox="1">
            <a:spLocks noChangeArrowheads="1"/>
          </p:cNvSpPr>
          <p:nvPr/>
        </p:nvSpPr>
        <p:spPr bwMode="auto">
          <a:xfrm rot="2405784">
            <a:off x="4528355" y="4388491"/>
            <a:ext cx="1996208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800" dirty="0">
                <a:latin typeface="Verdana" pitchFamily="34" charset="0"/>
              </a:rPr>
              <a:t>Görüntü-X</a:t>
            </a:r>
          </a:p>
        </p:txBody>
      </p:sp>
      <p:sp>
        <p:nvSpPr>
          <p:cNvPr id="228365" name="Text Box 13"/>
          <p:cNvSpPr txBox="1">
            <a:spLocks noChangeArrowheads="1"/>
          </p:cNvSpPr>
          <p:nvPr/>
        </p:nvSpPr>
        <p:spPr bwMode="auto">
          <a:xfrm rot="-3002547">
            <a:off x="4366179" y="2535788"/>
            <a:ext cx="1539293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800" dirty="0">
                <a:latin typeface="Verdana" pitchFamily="34" charset="0"/>
              </a:rPr>
              <a:t>Görüntü-Y</a:t>
            </a:r>
          </a:p>
        </p:txBody>
      </p:sp>
      <p:sp>
        <p:nvSpPr>
          <p:cNvPr id="228366" name="Oval 14"/>
          <p:cNvSpPr>
            <a:spLocks noChangeArrowheads="1"/>
          </p:cNvSpPr>
          <p:nvPr/>
        </p:nvSpPr>
        <p:spPr bwMode="auto">
          <a:xfrm>
            <a:off x="5010150" y="3409950"/>
            <a:ext cx="144463" cy="144463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28367" name="Oval 15"/>
          <p:cNvSpPr>
            <a:spLocks noChangeArrowheads="1"/>
          </p:cNvSpPr>
          <p:nvPr/>
        </p:nvSpPr>
        <p:spPr bwMode="auto">
          <a:xfrm>
            <a:off x="3081338" y="4129088"/>
            <a:ext cx="144462" cy="144462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hlink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28368" name="AutoShape 16"/>
          <p:cNvSpPr>
            <a:spLocks noChangeArrowheads="1"/>
          </p:cNvSpPr>
          <p:nvPr/>
        </p:nvSpPr>
        <p:spPr bwMode="auto">
          <a:xfrm>
            <a:off x="3297238" y="4346575"/>
            <a:ext cx="215900" cy="431800"/>
          </a:xfrm>
          <a:prstGeom prst="curvedLeftArrow">
            <a:avLst>
              <a:gd name="adj1" fmla="val 40000"/>
              <a:gd name="adj2" fmla="val 80000"/>
              <a:gd name="adj3" fmla="val 33333"/>
            </a:avLst>
          </a:prstGeom>
          <a:solidFill>
            <a:srgbClr val="002060"/>
          </a:solidFill>
          <a:ln w="38100">
            <a:solidFill>
              <a:srgbClr val="00206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28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28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228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8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28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2000"/>
                                        <p:tgtEl>
                                          <p:spTgt spid="228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28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28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28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28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28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28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28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2000"/>
                                        <p:tgtEl>
                                          <p:spTgt spid="228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355" grpId="0" build="p" animBg="1"/>
      <p:bldP spid="228356" grpId="0" animBg="1"/>
      <p:bldP spid="228357" grpId="0" animBg="1"/>
      <p:bldP spid="228358" grpId="0" animBg="1"/>
      <p:bldP spid="228359" grpId="0" animBg="1"/>
      <p:bldP spid="228360" grpId="0" animBg="1"/>
      <p:bldP spid="228361" grpId="0" animBg="1"/>
      <p:bldP spid="228361" grpId="1" animBg="1"/>
      <p:bldP spid="228362" grpId="0"/>
      <p:bldP spid="228363" grpId="0"/>
      <p:bldP spid="228364" grpId="0"/>
      <p:bldP spid="228366" grpId="0" animBg="1"/>
      <p:bldP spid="228367" grpId="0" animBg="1"/>
      <p:bldP spid="22836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 anchor="ctr">
            <a:normAutofit fontScale="90000"/>
          </a:bodyPr>
          <a:lstStyle/>
          <a:p>
            <a:pPr eaLnBrk="1" hangingPunct="1"/>
            <a:r>
              <a:rPr lang="tr-TR" dirty="0"/>
              <a:t>Pencere-Görüntü Alanı Koordinat Dönüşümü</a:t>
            </a:r>
          </a:p>
        </p:txBody>
      </p:sp>
      <p:sp>
        <p:nvSpPr>
          <p:cNvPr id="12291" name="Line 3"/>
          <p:cNvSpPr>
            <a:spLocks noChangeShapeType="1"/>
          </p:cNvSpPr>
          <p:nvPr/>
        </p:nvSpPr>
        <p:spPr bwMode="auto">
          <a:xfrm flipV="1">
            <a:off x="1554163" y="2806700"/>
            <a:ext cx="1079500" cy="1296988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2292" name="Line 4"/>
          <p:cNvSpPr>
            <a:spLocks noChangeShapeType="1"/>
          </p:cNvSpPr>
          <p:nvPr/>
        </p:nvSpPr>
        <p:spPr bwMode="auto">
          <a:xfrm>
            <a:off x="1554163" y="4103688"/>
            <a:ext cx="1223962" cy="10795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 rot="2439145">
            <a:off x="1914525" y="3671888"/>
            <a:ext cx="1439863" cy="936625"/>
          </a:xfrm>
          <a:prstGeom prst="rect">
            <a:avLst/>
          </a:prstGeom>
          <a:solidFill>
            <a:schemeClr val="accent1"/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2294" name="Oval 6"/>
          <p:cNvSpPr>
            <a:spLocks noChangeArrowheads="1"/>
          </p:cNvSpPr>
          <p:nvPr/>
        </p:nvSpPr>
        <p:spPr bwMode="auto">
          <a:xfrm>
            <a:off x="2274888" y="3672693"/>
            <a:ext cx="496912" cy="502432"/>
          </a:xfrm>
          <a:prstGeom prst="ellipse">
            <a:avLst/>
          </a:prstGeom>
          <a:solidFill>
            <a:srgbClr val="FFC000"/>
          </a:solidFill>
          <a:ln w="3810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2295" name="Line 7"/>
          <p:cNvSpPr>
            <a:spLocks noChangeShapeType="1"/>
          </p:cNvSpPr>
          <p:nvPr/>
        </p:nvSpPr>
        <p:spPr bwMode="auto">
          <a:xfrm>
            <a:off x="5299075" y="4652963"/>
            <a:ext cx="2520950" cy="0"/>
          </a:xfrm>
          <a:prstGeom prst="line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5514975" y="3716338"/>
            <a:ext cx="863600" cy="576758"/>
          </a:xfrm>
          <a:prstGeom prst="rect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2297" name="Text Box 9"/>
          <p:cNvSpPr txBox="1">
            <a:spLocks noChangeArrowheads="1"/>
          </p:cNvSpPr>
          <p:nvPr/>
        </p:nvSpPr>
        <p:spPr bwMode="auto">
          <a:xfrm>
            <a:off x="6851650" y="4724400"/>
            <a:ext cx="1685925" cy="64633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800" dirty="0">
                <a:latin typeface="Verdana" pitchFamily="34" charset="0"/>
              </a:rPr>
              <a:t>Görüntü Alanı-X</a:t>
            </a:r>
          </a:p>
        </p:txBody>
      </p:sp>
      <p:sp>
        <p:nvSpPr>
          <p:cNvPr id="12298" name="Text Box 11"/>
          <p:cNvSpPr txBox="1">
            <a:spLocks noChangeArrowheads="1"/>
          </p:cNvSpPr>
          <p:nvPr/>
        </p:nvSpPr>
        <p:spPr bwMode="auto">
          <a:xfrm rot="-5400000">
            <a:off x="4175086" y="1737683"/>
            <a:ext cx="1584176" cy="646331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800" dirty="0">
                <a:latin typeface="Verdana" pitchFamily="34" charset="0"/>
              </a:rPr>
              <a:t>Görüntü Alanı-Y</a:t>
            </a:r>
          </a:p>
        </p:txBody>
      </p:sp>
      <p:sp>
        <p:nvSpPr>
          <p:cNvPr id="12299" name="Text Box 12"/>
          <p:cNvSpPr txBox="1">
            <a:spLocks noChangeArrowheads="1"/>
          </p:cNvSpPr>
          <p:nvPr/>
        </p:nvSpPr>
        <p:spPr bwMode="auto">
          <a:xfrm rot="-2975457">
            <a:off x="1411758" y="2765221"/>
            <a:ext cx="1830388" cy="3667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800" dirty="0">
                <a:latin typeface="Arial" charset="0"/>
              </a:rPr>
              <a:t>Görüntü-Y</a:t>
            </a:r>
          </a:p>
        </p:txBody>
      </p:sp>
      <p:sp>
        <p:nvSpPr>
          <p:cNvPr id="12300" name="Text Box 13"/>
          <p:cNvSpPr txBox="1">
            <a:spLocks noChangeArrowheads="1"/>
          </p:cNvSpPr>
          <p:nvPr/>
        </p:nvSpPr>
        <p:spPr bwMode="auto">
          <a:xfrm rot="2533822">
            <a:off x="1574499" y="4814182"/>
            <a:ext cx="1564213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800" dirty="0">
                <a:latin typeface="Arial" charset="0"/>
              </a:rPr>
              <a:t>Görüntü-X</a:t>
            </a:r>
          </a:p>
        </p:txBody>
      </p:sp>
      <p:sp>
        <p:nvSpPr>
          <p:cNvPr id="12301" name="Text Box 14"/>
          <p:cNvSpPr txBox="1">
            <a:spLocks noChangeArrowheads="1"/>
          </p:cNvSpPr>
          <p:nvPr/>
        </p:nvSpPr>
        <p:spPr bwMode="auto">
          <a:xfrm>
            <a:off x="1482725" y="6092825"/>
            <a:ext cx="27368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 dirty="0">
                <a:latin typeface="Arial Black" pitchFamily="34" charset="0"/>
              </a:rPr>
              <a:t>Pencere</a:t>
            </a:r>
          </a:p>
        </p:txBody>
      </p:sp>
      <p:sp>
        <p:nvSpPr>
          <p:cNvPr id="12302" name="Text Box 15"/>
          <p:cNvSpPr txBox="1">
            <a:spLocks noChangeArrowheads="1"/>
          </p:cNvSpPr>
          <p:nvPr/>
        </p:nvSpPr>
        <p:spPr bwMode="auto">
          <a:xfrm>
            <a:off x="5370513" y="5229225"/>
            <a:ext cx="2520950" cy="70788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 dirty="0">
                <a:latin typeface="Arial Black" pitchFamily="34" charset="0"/>
              </a:rPr>
              <a:t>Görüntü Alanı (</a:t>
            </a:r>
            <a:r>
              <a:rPr lang="tr-TR" sz="2000" i="1" dirty="0">
                <a:latin typeface="Arial Black" pitchFamily="34" charset="0"/>
              </a:rPr>
              <a:t>Viewport </a:t>
            </a:r>
            <a:r>
              <a:rPr lang="tr-TR" sz="2000" dirty="0">
                <a:latin typeface="Arial Black" pitchFamily="34" charset="0"/>
              </a:rPr>
              <a:t>)</a:t>
            </a:r>
            <a:endParaRPr lang="tr-TR" sz="2000" i="1" dirty="0">
              <a:latin typeface="Arial Black" pitchFamily="34" charset="0"/>
            </a:endParaRPr>
          </a:p>
        </p:txBody>
      </p:sp>
      <p:sp>
        <p:nvSpPr>
          <p:cNvPr id="12303" name="Line 16"/>
          <p:cNvSpPr>
            <a:spLocks noChangeShapeType="1"/>
          </p:cNvSpPr>
          <p:nvPr/>
        </p:nvSpPr>
        <p:spPr bwMode="auto">
          <a:xfrm flipV="1">
            <a:off x="1266825" y="2492375"/>
            <a:ext cx="0" cy="316865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2304" name="Line 17"/>
          <p:cNvSpPr>
            <a:spLocks noChangeShapeType="1"/>
          </p:cNvSpPr>
          <p:nvPr/>
        </p:nvSpPr>
        <p:spPr bwMode="auto">
          <a:xfrm>
            <a:off x="1266825" y="5661025"/>
            <a:ext cx="295275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2305" name="Text Box 18"/>
          <p:cNvSpPr txBox="1">
            <a:spLocks noChangeArrowheads="1"/>
          </p:cNvSpPr>
          <p:nvPr/>
        </p:nvSpPr>
        <p:spPr bwMode="auto">
          <a:xfrm rot="-5400000">
            <a:off x="288925" y="2768878"/>
            <a:ext cx="1639888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sz="1800" dirty="0">
                <a:latin typeface="Arial" charset="0"/>
              </a:rPr>
              <a:t>Dünya-Y</a:t>
            </a:r>
          </a:p>
        </p:txBody>
      </p:sp>
      <p:sp>
        <p:nvSpPr>
          <p:cNvPr id="12306" name="Text Box 19"/>
          <p:cNvSpPr txBox="1">
            <a:spLocks noChangeArrowheads="1"/>
          </p:cNvSpPr>
          <p:nvPr/>
        </p:nvSpPr>
        <p:spPr bwMode="auto">
          <a:xfrm>
            <a:off x="2635250" y="5734050"/>
            <a:ext cx="1944688" cy="3667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800" dirty="0">
                <a:latin typeface="Arial" charset="0"/>
              </a:rPr>
              <a:t>Dünya-X</a:t>
            </a:r>
          </a:p>
        </p:txBody>
      </p:sp>
      <p:sp>
        <p:nvSpPr>
          <p:cNvPr id="12307" name="Line 20"/>
          <p:cNvSpPr>
            <a:spLocks noChangeShapeType="1"/>
          </p:cNvSpPr>
          <p:nvPr/>
        </p:nvSpPr>
        <p:spPr bwMode="auto">
          <a:xfrm flipV="1">
            <a:off x="6594475" y="4581525"/>
            <a:ext cx="0" cy="142875"/>
          </a:xfrm>
          <a:prstGeom prst="line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2308" name="Line 21"/>
          <p:cNvSpPr>
            <a:spLocks noChangeShapeType="1"/>
          </p:cNvSpPr>
          <p:nvPr/>
        </p:nvSpPr>
        <p:spPr bwMode="auto">
          <a:xfrm flipV="1">
            <a:off x="5299075" y="1916113"/>
            <a:ext cx="0" cy="2736850"/>
          </a:xfrm>
          <a:prstGeom prst="line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2309" name="Line 22"/>
          <p:cNvSpPr>
            <a:spLocks noChangeShapeType="1"/>
          </p:cNvSpPr>
          <p:nvPr/>
        </p:nvSpPr>
        <p:spPr bwMode="auto">
          <a:xfrm>
            <a:off x="5227638" y="3284538"/>
            <a:ext cx="142875" cy="0"/>
          </a:xfrm>
          <a:prstGeom prst="line">
            <a:avLst/>
          </a:prstGeom>
          <a:noFill/>
          <a:ln w="38100">
            <a:solidFill>
              <a:schemeClr val="tx1">
                <a:lumMod val="50000"/>
                <a:lumOff val="50000"/>
              </a:schemeClr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2310" name="Text Box 23"/>
          <p:cNvSpPr txBox="1">
            <a:spLocks noChangeArrowheads="1"/>
          </p:cNvSpPr>
          <p:nvPr/>
        </p:nvSpPr>
        <p:spPr bwMode="auto">
          <a:xfrm>
            <a:off x="4938713" y="4724400"/>
            <a:ext cx="504825" cy="3667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800" dirty="0">
                <a:latin typeface="Arial" charset="0"/>
              </a:rPr>
              <a:t>0</a:t>
            </a:r>
          </a:p>
        </p:txBody>
      </p:sp>
      <p:sp>
        <p:nvSpPr>
          <p:cNvPr id="12311" name="Text Box 24"/>
          <p:cNvSpPr txBox="1">
            <a:spLocks noChangeArrowheads="1"/>
          </p:cNvSpPr>
          <p:nvPr/>
        </p:nvSpPr>
        <p:spPr bwMode="auto">
          <a:xfrm>
            <a:off x="4965700" y="3097213"/>
            <a:ext cx="288925" cy="36671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800" dirty="0">
                <a:latin typeface="Arial" charset="0"/>
              </a:rPr>
              <a:t>1</a:t>
            </a:r>
          </a:p>
        </p:txBody>
      </p:sp>
      <p:sp>
        <p:nvSpPr>
          <p:cNvPr id="12312" name="Text Box 26"/>
          <p:cNvSpPr txBox="1">
            <a:spLocks noChangeArrowheads="1"/>
          </p:cNvSpPr>
          <p:nvPr/>
        </p:nvSpPr>
        <p:spPr bwMode="auto">
          <a:xfrm>
            <a:off x="6334125" y="4724400"/>
            <a:ext cx="503238" cy="3667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800" dirty="0">
                <a:latin typeface="Arial" charset="0"/>
              </a:rPr>
              <a:t>1</a:t>
            </a:r>
          </a:p>
        </p:txBody>
      </p:sp>
      <p:sp>
        <p:nvSpPr>
          <p:cNvPr id="26" name="Oval 6"/>
          <p:cNvSpPr>
            <a:spLocks noChangeArrowheads="1"/>
          </p:cNvSpPr>
          <p:nvPr/>
        </p:nvSpPr>
        <p:spPr bwMode="auto">
          <a:xfrm>
            <a:off x="5652120" y="3785840"/>
            <a:ext cx="288032" cy="291232"/>
          </a:xfrm>
          <a:prstGeom prst="ellipse">
            <a:avLst/>
          </a:prstGeom>
          <a:solidFill>
            <a:srgbClr val="FFC000"/>
          </a:solidFill>
          <a:ln w="3810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7" name="26 Bulut"/>
          <p:cNvSpPr/>
          <p:nvPr/>
        </p:nvSpPr>
        <p:spPr>
          <a:xfrm>
            <a:off x="2483768" y="4077072"/>
            <a:ext cx="792088" cy="648072"/>
          </a:xfrm>
          <a:prstGeom prst="cloud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8" name="27 Bulut"/>
          <p:cNvSpPr/>
          <p:nvPr/>
        </p:nvSpPr>
        <p:spPr>
          <a:xfrm rot="19898684">
            <a:off x="5916206" y="3830591"/>
            <a:ext cx="488591" cy="370431"/>
          </a:xfrm>
          <a:prstGeom prst="cloud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 anchor="ctr">
            <a:normAutofit fontScale="90000"/>
          </a:bodyPr>
          <a:lstStyle/>
          <a:p>
            <a:pPr eaLnBrk="1" hangingPunct="1"/>
            <a:r>
              <a:rPr lang="tr-TR" dirty="0"/>
              <a:t>2B Gösterim Dönüşümü İş Hattı (</a:t>
            </a:r>
            <a:r>
              <a:rPr lang="tr-TR" i="1" dirty="0"/>
              <a:t>Pipeline</a:t>
            </a:r>
            <a:r>
              <a:rPr lang="tr-TR" dirty="0"/>
              <a:t>)</a:t>
            </a:r>
            <a:endParaRPr lang="tr-TR" i="1" dirty="0"/>
          </a:p>
        </p:txBody>
      </p:sp>
      <p:sp>
        <p:nvSpPr>
          <p:cNvPr id="2304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125538"/>
            <a:ext cx="8497887" cy="4343400"/>
          </a:xfrm>
          <a:effectLst/>
        </p:spPr>
        <p:txBody>
          <a:bodyPr lIns="92075" tIns="46038" rIns="92075" bIns="46038"/>
          <a:lstStyle/>
          <a:p>
            <a:pPr lvl="1" eaLnBrk="1" hangingPunct="1">
              <a:buFontTx/>
              <a:buNone/>
              <a:defRPr/>
            </a:pPr>
            <a:r>
              <a:rPr lang="tr-TR" dirty="0"/>
              <a:t> 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611188" y="2636838"/>
            <a:ext cx="1295400" cy="208915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tr-TR" sz="2000" b="1" dirty="0">
                <a:solidFill>
                  <a:schemeClr val="bg1"/>
                </a:solidFill>
                <a:latin typeface="Arial Narrow" pitchFamily="34" charset="0"/>
              </a:rPr>
              <a:t>Sahneyi</a:t>
            </a:r>
            <a:br>
              <a:rPr lang="tr-TR" sz="2000" b="1" dirty="0">
                <a:solidFill>
                  <a:schemeClr val="bg1"/>
                </a:solidFill>
                <a:latin typeface="Arial Narrow" pitchFamily="34" charset="0"/>
              </a:rPr>
            </a:br>
            <a:r>
              <a:rPr lang="tr-TR" sz="2000" b="1" dirty="0">
                <a:solidFill>
                  <a:schemeClr val="bg1"/>
                </a:solidFill>
                <a:latin typeface="Arial Narrow" pitchFamily="34" charset="0"/>
              </a:rPr>
              <a:t>dünya </a:t>
            </a:r>
            <a:br>
              <a:rPr lang="tr-TR" sz="2000" b="1" dirty="0">
                <a:solidFill>
                  <a:schemeClr val="bg1"/>
                </a:solidFill>
                <a:latin typeface="Arial Narrow" pitchFamily="34" charset="0"/>
              </a:rPr>
            </a:br>
            <a:r>
              <a:rPr lang="tr-TR" sz="2000" b="1" dirty="0">
                <a:solidFill>
                  <a:schemeClr val="bg1"/>
                </a:solidFill>
                <a:latin typeface="Arial Narrow" pitchFamily="34" charset="0"/>
              </a:rPr>
              <a:t>koordinat-</a:t>
            </a:r>
            <a:br>
              <a:rPr lang="tr-TR" sz="2000" b="1" dirty="0">
                <a:solidFill>
                  <a:schemeClr val="bg1"/>
                </a:solidFill>
                <a:latin typeface="Arial Narrow" pitchFamily="34" charset="0"/>
              </a:rPr>
            </a:br>
            <a:r>
              <a:rPr lang="tr-TR" sz="2000" b="1" dirty="0">
                <a:solidFill>
                  <a:schemeClr val="bg1"/>
                </a:solidFill>
                <a:latin typeface="Arial Narrow" pitchFamily="34" charset="0"/>
              </a:rPr>
              <a:t>larında</a:t>
            </a:r>
            <a:br>
              <a:rPr lang="tr-TR" sz="2000" b="1" dirty="0">
                <a:solidFill>
                  <a:schemeClr val="bg1"/>
                </a:solidFill>
                <a:latin typeface="Arial Narrow" pitchFamily="34" charset="0"/>
              </a:rPr>
            </a:br>
            <a:r>
              <a:rPr lang="tr-TR" sz="2000" b="1" dirty="0">
                <a:solidFill>
                  <a:schemeClr val="bg1"/>
                </a:solidFill>
                <a:latin typeface="Arial Narrow" pitchFamily="34" charset="0"/>
              </a:rPr>
              <a:t>yapılandır</a:t>
            </a:r>
          </a:p>
        </p:txBody>
      </p:sp>
      <p:sp>
        <p:nvSpPr>
          <p:cNvPr id="13317" name="AutoShape 5"/>
          <p:cNvSpPr>
            <a:spLocks noChangeArrowheads="1"/>
          </p:cNvSpPr>
          <p:nvPr/>
        </p:nvSpPr>
        <p:spPr bwMode="auto">
          <a:xfrm>
            <a:off x="2051050" y="3644900"/>
            <a:ext cx="288925" cy="360363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2484438" y="2565400"/>
            <a:ext cx="1584325" cy="230505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tr-TR" sz="2000" b="1" dirty="0">
                <a:solidFill>
                  <a:schemeClr val="bg1"/>
                </a:solidFill>
                <a:latin typeface="Arial Narrow" pitchFamily="34" charset="0"/>
              </a:rPr>
              <a:t>Dünya koor-</a:t>
            </a:r>
            <a:br>
              <a:rPr lang="tr-TR" sz="2000" b="1" dirty="0">
                <a:solidFill>
                  <a:schemeClr val="bg1"/>
                </a:solidFill>
                <a:latin typeface="Arial Narrow" pitchFamily="34" charset="0"/>
              </a:rPr>
            </a:br>
            <a:r>
              <a:rPr lang="tr-TR" sz="2000" b="1" dirty="0">
                <a:solidFill>
                  <a:schemeClr val="bg1"/>
                </a:solidFill>
                <a:latin typeface="Arial Narrow" pitchFamily="34" charset="0"/>
              </a:rPr>
              <a:t>dinatlarını</a:t>
            </a:r>
            <a:br>
              <a:rPr lang="tr-TR" sz="2000" b="1" dirty="0">
                <a:solidFill>
                  <a:schemeClr val="bg1"/>
                </a:solidFill>
                <a:latin typeface="Arial Narrow" pitchFamily="34" charset="0"/>
              </a:rPr>
            </a:br>
            <a:r>
              <a:rPr lang="tr-TR" sz="2000" b="1" dirty="0">
                <a:solidFill>
                  <a:schemeClr val="bg1"/>
                </a:solidFill>
                <a:latin typeface="Arial Narrow" pitchFamily="34" charset="0"/>
              </a:rPr>
              <a:t>görüntü koor-</a:t>
            </a:r>
            <a:br>
              <a:rPr lang="tr-TR" sz="2000" b="1" dirty="0">
                <a:solidFill>
                  <a:schemeClr val="bg1"/>
                </a:solidFill>
                <a:latin typeface="Arial Narrow" pitchFamily="34" charset="0"/>
              </a:rPr>
            </a:br>
            <a:r>
              <a:rPr lang="tr-TR" sz="2000" b="1" dirty="0">
                <a:solidFill>
                  <a:schemeClr val="bg1"/>
                </a:solidFill>
                <a:latin typeface="Arial Narrow" pitchFamily="34" charset="0"/>
              </a:rPr>
              <a:t>dinatlarına</a:t>
            </a:r>
            <a:br>
              <a:rPr lang="tr-TR" sz="2000" b="1" dirty="0">
                <a:solidFill>
                  <a:schemeClr val="bg1"/>
                </a:solidFill>
                <a:latin typeface="Arial Narrow" pitchFamily="34" charset="0"/>
              </a:rPr>
            </a:br>
            <a:r>
              <a:rPr lang="tr-TR" sz="2000" b="1" dirty="0">
                <a:solidFill>
                  <a:schemeClr val="bg1"/>
                </a:solidFill>
                <a:latin typeface="Arial Narrow" pitchFamily="34" charset="0"/>
              </a:rPr>
              <a:t>çevir</a:t>
            </a:r>
          </a:p>
        </p:txBody>
      </p:sp>
      <p:sp>
        <p:nvSpPr>
          <p:cNvPr id="13319" name="AutoShape 7"/>
          <p:cNvSpPr>
            <a:spLocks noChangeArrowheads="1"/>
          </p:cNvSpPr>
          <p:nvPr/>
        </p:nvSpPr>
        <p:spPr bwMode="auto">
          <a:xfrm>
            <a:off x="4211638" y="3573463"/>
            <a:ext cx="360362" cy="4318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4643438" y="2420938"/>
            <a:ext cx="1657350" cy="252095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tr-TR" sz="2000" b="1" dirty="0">
                <a:solidFill>
                  <a:schemeClr val="bg1"/>
                </a:solidFill>
                <a:latin typeface="Arial Narrow" pitchFamily="34" charset="0"/>
              </a:rPr>
              <a:t>Görüntü koor-</a:t>
            </a:r>
            <a:br>
              <a:rPr lang="tr-TR" sz="2000" b="1" dirty="0">
                <a:solidFill>
                  <a:schemeClr val="bg1"/>
                </a:solidFill>
                <a:latin typeface="Arial Narrow" pitchFamily="34" charset="0"/>
              </a:rPr>
            </a:br>
            <a:r>
              <a:rPr lang="tr-TR" sz="2000" b="1" dirty="0">
                <a:solidFill>
                  <a:schemeClr val="bg1"/>
                </a:solidFill>
                <a:latin typeface="Arial Narrow" pitchFamily="34" charset="0"/>
              </a:rPr>
              <a:t>dinatlarnı</a:t>
            </a:r>
            <a:br>
              <a:rPr lang="tr-TR" sz="2000" b="1" dirty="0">
                <a:solidFill>
                  <a:schemeClr val="bg1"/>
                </a:solidFill>
                <a:latin typeface="Arial Narrow" pitchFamily="34" charset="0"/>
              </a:rPr>
            </a:br>
            <a:r>
              <a:rPr lang="tr-TR" sz="2000" b="1" dirty="0">
                <a:solidFill>
                  <a:schemeClr val="bg1"/>
                </a:solidFill>
                <a:latin typeface="Arial Narrow" pitchFamily="34" charset="0"/>
              </a:rPr>
              <a:t>blrlm görüntü</a:t>
            </a:r>
            <a:br>
              <a:rPr lang="tr-TR" sz="2000" b="1" dirty="0">
                <a:solidFill>
                  <a:schemeClr val="bg1"/>
                </a:solidFill>
                <a:latin typeface="Arial Narrow" pitchFamily="34" charset="0"/>
              </a:rPr>
            </a:br>
            <a:r>
              <a:rPr lang="tr-TR" sz="2000" b="1" dirty="0">
                <a:solidFill>
                  <a:schemeClr val="bg1"/>
                </a:solidFill>
                <a:latin typeface="Arial Narrow" pitchFamily="34" charset="0"/>
              </a:rPr>
              <a:t>koordinatlarına</a:t>
            </a:r>
            <a:br>
              <a:rPr lang="tr-TR" sz="2000" b="1" dirty="0">
                <a:solidFill>
                  <a:schemeClr val="bg1"/>
                </a:solidFill>
                <a:latin typeface="Arial Narrow" pitchFamily="34" charset="0"/>
              </a:rPr>
            </a:br>
            <a:r>
              <a:rPr lang="tr-TR" sz="2000" b="1" dirty="0">
                <a:solidFill>
                  <a:schemeClr val="bg1"/>
                </a:solidFill>
                <a:latin typeface="Arial Narrow" pitchFamily="34" charset="0"/>
              </a:rPr>
              <a:t>çevir</a:t>
            </a:r>
          </a:p>
        </p:txBody>
      </p:sp>
      <p:sp>
        <p:nvSpPr>
          <p:cNvPr id="13321" name="AutoShape 9"/>
          <p:cNvSpPr>
            <a:spLocks noChangeArrowheads="1"/>
          </p:cNvSpPr>
          <p:nvPr/>
        </p:nvSpPr>
        <p:spPr bwMode="auto">
          <a:xfrm>
            <a:off x="6443663" y="3573463"/>
            <a:ext cx="287337" cy="431800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6948488" y="2420938"/>
            <a:ext cx="1655960" cy="24479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tr-TR" sz="2000" b="1" dirty="0">
                <a:solidFill>
                  <a:schemeClr val="bg1"/>
                </a:solidFill>
                <a:latin typeface="Arial Narrow" pitchFamily="34" charset="0"/>
              </a:rPr>
              <a:t>Birim görüntü</a:t>
            </a:r>
            <a:br>
              <a:rPr lang="tr-TR" sz="2000" b="1" dirty="0">
                <a:solidFill>
                  <a:schemeClr val="bg1"/>
                </a:solidFill>
                <a:latin typeface="Arial Narrow" pitchFamily="34" charset="0"/>
              </a:rPr>
            </a:br>
            <a:r>
              <a:rPr lang="tr-TR" sz="2000" b="1" dirty="0">
                <a:solidFill>
                  <a:schemeClr val="bg1"/>
                </a:solidFill>
                <a:latin typeface="Arial Narrow" pitchFamily="34" charset="0"/>
              </a:rPr>
              <a:t>koordinatlarını</a:t>
            </a:r>
            <a:br>
              <a:rPr lang="tr-TR" sz="2000" b="1" dirty="0">
                <a:solidFill>
                  <a:schemeClr val="bg1"/>
                </a:solidFill>
                <a:latin typeface="Arial Narrow" pitchFamily="34" charset="0"/>
              </a:rPr>
            </a:br>
            <a:r>
              <a:rPr lang="tr-TR" sz="2000" b="1" dirty="0">
                <a:solidFill>
                  <a:schemeClr val="bg1"/>
                </a:solidFill>
                <a:latin typeface="Arial Narrow" pitchFamily="34" charset="0"/>
              </a:rPr>
              <a:t>cihaz koordi-</a:t>
            </a:r>
            <a:br>
              <a:rPr lang="tr-TR" sz="2000" b="1" dirty="0">
                <a:solidFill>
                  <a:schemeClr val="bg1"/>
                </a:solidFill>
                <a:latin typeface="Arial Narrow" pitchFamily="34" charset="0"/>
              </a:rPr>
            </a:br>
            <a:r>
              <a:rPr lang="tr-TR" sz="2000" b="1" dirty="0">
                <a:solidFill>
                  <a:schemeClr val="bg1"/>
                </a:solidFill>
                <a:latin typeface="Arial Narrow" pitchFamily="34" charset="0"/>
              </a:rPr>
              <a:t>natlarına</a:t>
            </a:r>
            <a:br>
              <a:rPr lang="tr-TR" sz="2000" b="1" dirty="0">
                <a:solidFill>
                  <a:schemeClr val="bg1"/>
                </a:solidFill>
                <a:latin typeface="Arial Narrow" pitchFamily="34" charset="0"/>
              </a:rPr>
            </a:br>
            <a:r>
              <a:rPr lang="tr-TR" sz="2000" b="1" dirty="0">
                <a:solidFill>
                  <a:schemeClr val="bg1"/>
                </a:solidFill>
                <a:latin typeface="Arial Narrow" pitchFamily="34" charset="0"/>
              </a:rPr>
              <a:t>çevir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Kırpma </a:t>
            </a:r>
          </a:p>
        </p:txBody>
      </p:sp>
      <p:sp>
        <p:nvSpPr>
          <p:cNvPr id="6" name="5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İng: </a:t>
            </a:r>
            <a:r>
              <a:rPr lang="tr-TR" i="1" dirty="0"/>
              <a:t>Clipping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</a:t>
            </a:fld>
            <a:endParaRPr lang="tr-T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/>
              <a:t>Kırpma</a:t>
            </a:r>
          </a:p>
        </p:txBody>
      </p:sp>
      <p:sp>
        <p:nvSpPr>
          <p:cNvPr id="23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50838" indent="-350838" eaLnBrk="1" hangingPunct="1">
              <a:defRPr/>
            </a:pPr>
            <a:r>
              <a:rPr lang="tr-TR" dirty="0"/>
              <a:t>Şimdiye dek tüm çizimlerimiz (çizgiler, üçgenler, poligonlar) görüntü alanımız içinde kalıyor varsaydık. </a:t>
            </a:r>
          </a:p>
          <a:p>
            <a:pPr marL="350838" indent="-350838" eaLnBrk="1" hangingPunct="1">
              <a:defRPr/>
            </a:pPr>
            <a:r>
              <a:rPr lang="tr-TR" dirty="0"/>
              <a:t>Genelde, hiç te öyle olmuyor:</a:t>
            </a:r>
          </a:p>
        </p:txBody>
      </p:sp>
      <p:sp>
        <p:nvSpPr>
          <p:cNvPr id="231428" name="Rectangle 4"/>
          <p:cNvSpPr>
            <a:spLocks noChangeAspect="1" noChangeArrowheads="1"/>
          </p:cNvSpPr>
          <p:nvPr/>
        </p:nvSpPr>
        <p:spPr bwMode="auto">
          <a:xfrm>
            <a:off x="2362200" y="4068763"/>
            <a:ext cx="2971800" cy="17145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31429" name="Line 5"/>
          <p:cNvSpPr>
            <a:spLocks noChangeAspect="1" noChangeShapeType="1"/>
          </p:cNvSpPr>
          <p:nvPr/>
        </p:nvSpPr>
        <p:spPr bwMode="auto">
          <a:xfrm flipV="1">
            <a:off x="3502025" y="4232275"/>
            <a:ext cx="3187700" cy="398463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31430" name="Line 6"/>
          <p:cNvSpPr>
            <a:spLocks noChangeAspect="1" noChangeShapeType="1"/>
          </p:cNvSpPr>
          <p:nvPr/>
        </p:nvSpPr>
        <p:spPr bwMode="auto">
          <a:xfrm>
            <a:off x="1843088" y="5053013"/>
            <a:ext cx="1855787" cy="955675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31431" name="Line 7"/>
          <p:cNvSpPr>
            <a:spLocks noChangeAspect="1" noChangeShapeType="1"/>
          </p:cNvSpPr>
          <p:nvPr/>
        </p:nvSpPr>
        <p:spPr bwMode="auto">
          <a:xfrm flipV="1">
            <a:off x="5546725" y="4745038"/>
            <a:ext cx="936625" cy="1373187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428" grpId="0" animBg="1"/>
      <p:bldP spid="231429" grpId="0" animBg="1"/>
      <p:bldP spid="231430" grpId="0" animBg="1"/>
      <p:bldP spid="2314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1843088" y="3632200"/>
            <a:ext cx="6310312" cy="2768600"/>
            <a:chOff x="1161" y="2288"/>
            <a:chExt cx="3975" cy="1744"/>
          </a:xfrm>
        </p:grpSpPr>
        <p:sp>
          <p:nvSpPr>
            <p:cNvPr id="15367" name="Rectangle 3"/>
            <p:cNvSpPr>
              <a:spLocks noChangeArrowheads="1"/>
            </p:cNvSpPr>
            <p:nvPr/>
          </p:nvSpPr>
          <p:spPr bwMode="auto">
            <a:xfrm>
              <a:off x="1488" y="2288"/>
              <a:ext cx="2496" cy="1440"/>
            </a:xfrm>
            <a:prstGeom prst="rect">
              <a:avLst/>
            </a:prstGeom>
            <a:noFill/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5368" name="Line 4"/>
            <p:cNvSpPr>
              <a:spLocks noChangeShapeType="1"/>
            </p:cNvSpPr>
            <p:nvPr/>
          </p:nvSpPr>
          <p:spPr bwMode="auto">
            <a:xfrm flipV="1">
              <a:off x="2064" y="2384"/>
              <a:ext cx="3072" cy="384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5369" name="Line 5"/>
            <p:cNvSpPr>
              <a:spLocks noChangeShapeType="1"/>
            </p:cNvSpPr>
            <p:nvPr/>
          </p:nvSpPr>
          <p:spPr bwMode="auto">
            <a:xfrm>
              <a:off x="1161" y="3230"/>
              <a:ext cx="1559" cy="80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5370" name="Line 6"/>
            <p:cNvSpPr>
              <a:spLocks noChangeShapeType="1"/>
            </p:cNvSpPr>
            <p:nvPr/>
          </p:nvSpPr>
          <p:spPr bwMode="auto">
            <a:xfrm flipV="1">
              <a:off x="4130" y="2879"/>
              <a:ext cx="787" cy="1153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15363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/>
              <a:t>Kıpma</a:t>
            </a:r>
          </a:p>
        </p:txBody>
      </p:sp>
      <p:sp>
        <p:nvSpPr>
          <p:cNvPr id="232456" name="Rectangle 8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Analitik geometri ile görüntü alanına giren doğru parçaları hesaplanabiliyor.</a:t>
            </a:r>
          </a:p>
        </p:txBody>
      </p:sp>
      <p:sp>
        <p:nvSpPr>
          <p:cNvPr id="232457" name="Line 9"/>
          <p:cNvSpPr>
            <a:spLocks noChangeShapeType="1"/>
          </p:cNvSpPr>
          <p:nvPr/>
        </p:nvSpPr>
        <p:spPr bwMode="auto">
          <a:xfrm flipV="1">
            <a:off x="3276600" y="4013200"/>
            <a:ext cx="3048000" cy="38100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 type="oval" w="med" len="med"/>
            <a:tailEnd type="oval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32458" name="Line 10"/>
          <p:cNvSpPr>
            <a:spLocks noChangeShapeType="1"/>
          </p:cNvSpPr>
          <p:nvPr/>
        </p:nvSpPr>
        <p:spPr bwMode="auto">
          <a:xfrm>
            <a:off x="2362200" y="5410200"/>
            <a:ext cx="914400" cy="46990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 type="oval" w="med" len="med"/>
            <a:tailEnd type="oval" w="med" len="med"/>
          </a:ln>
        </p:spPr>
        <p:txBody>
          <a:bodyPr wrap="none" anchor="ctr"/>
          <a:lstStyle/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2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2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2457" grpId="0" animBg="1"/>
      <p:bldP spid="23245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tr-TR" dirty="0"/>
              <a:t>Görüntü kırpma işleminden önce oluştu-</a:t>
            </a:r>
            <a:r>
              <a:rPr lang="tr-TR" dirty="0" err="1"/>
              <a:t>rulur</a:t>
            </a:r>
            <a:r>
              <a:rPr lang="tr-TR" dirty="0"/>
              <a:t> ve boyanır (</a:t>
            </a:r>
            <a:r>
              <a:rPr lang="tr-TR" i="1" dirty="0"/>
              <a:t>illuminate</a:t>
            </a:r>
            <a:r>
              <a:rPr lang="tr-TR" dirty="0"/>
              <a:t>), neden?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19063" y="1868488"/>
            <a:ext cx="8796337" cy="4117975"/>
            <a:chOff x="75" y="1152"/>
            <a:chExt cx="5541" cy="2594"/>
          </a:xfrm>
        </p:grpSpPr>
        <p:pic>
          <p:nvPicPr>
            <p:cNvPr id="1033" name="Picture 4" descr="camera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0" y="1692"/>
              <a:ext cx="639" cy="4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aphicFrame>
          <p:nvGraphicFramePr>
            <p:cNvPr id="1026" name="Object 5"/>
            <p:cNvGraphicFramePr>
              <a:graphicFrameLocks noChangeAspect="1"/>
            </p:cNvGraphicFramePr>
            <p:nvPr/>
          </p:nvGraphicFramePr>
          <p:xfrm>
            <a:off x="4638" y="1557"/>
            <a:ext cx="978" cy="9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0125" name="Clip" r:id="rId4" imgW="4755600" imgH="4827960" progId="">
                    <p:embed/>
                  </p:oleObj>
                </mc:Choice>
                <mc:Fallback>
                  <p:oleObj name="Clip" r:id="rId4" imgW="4755600" imgH="4827960" progId="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38" y="1557"/>
                          <a:ext cx="978" cy="99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34" name="Freeform 6"/>
            <p:cNvSpPr>
              <a:spLocks/>
            </p:cNvSpPr>
            <p:nvPr/>
          </p:nvSpPr>
          <p:spPr bwMode="auto">
            <a:xfrm>
              <a:off x="288" y="1862"/>
              <a:ext cx="240" cy="192"/>
            </a:xfrm>
            <a:custGeom>
              <a:avLst/>
              <a:gdLst>
                <a:gd name="T0" fmla="*/ 144 w 240"/>
                <a:gd name="T1" fmla="*/ 192 h 192"/>
                <a:gd name="T2" fmla="*/ 240 w 240"/>
                <a:gd name="T3" fmla="*/ 96 h 192"/>
                <a:gd name="T4" fmla="*/ 96 w 240"/>
                <a:gd name="T5" fmla="*/ 0 h 192"/>
                <a:gd name="T6" fmla="*/ 0 w 240"/>
                <a:gd name="T7" fmla="*/ 96 h 192"/>
                <a:gd name="T8" fmla="*/ 144 w 240"/>
                <a:gd name="T9" fmla="*/ 192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0"/>
                <a:gd name="T16" fmla="*/ 0 h 192"/>
                <a:gd name="T17" fmla="*/ 240 w 240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0" h="192">
                  <a:moveTo>
                    <a:pt x="144" y="192"/>
                  </a:moveTo>
                  <a:lnTo>
                    <a:pt x="240" y="96"/>
                  </a:lnTo>
                  <a:lnTo>
                    <a:pt x="96" y="0"/>
                  </a:lnTo>
                  <a:lnTo>
                    <a:pt x="0" y="96"/>
                  </a:lnTo>
                  <a:lnTo>
                    <a:pt x="144" y="192"/>
                  </a:lnTo>
                  <a:close/>
                </a:path>
              </a:pathLst>
            </a:custGeom>
            <a:solidFill>
              <a:srgbClr val="FFFFFF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5" name="Freeform 7"/>
            <p:cNvSpPr>
              <a:spLocks/>
            </p:cNvSpPr>
            <p:nvPr/>
          </p:nvSpPr>
          <p:spPr bwMode="auto">
            <a:xfrm>
              <a:off x="144" y="1862"/>
              <a:ext cx="240" cy="192"/>
            </a:xfrm>
            <a:custGeom>
              <a:avLst/>
              <a:gdLst>
                <a:gd name="T0" fmla="*/ 0 w 240"/>
                <a:gd name="T1" fmla="*/ 192 h 192"/>
                <a:gd name="T2" fmla="*/ 96 w 240"/>
                <a:gd name="T3" fmla="*/ 96 h 192"/>
                <a:gd name="T4" fmla="*/ 240 w 240"/>
                <a:gd name="T5" fmla="*/ 0 h 192"/>
                <a:gd name="T6" fmla="*/ 144 w 240"/>
                <a:gd name="T7" fmla="*/ 96 h 192"/>
                <a:gd name="T8" fmla="*/ 0 w 240"/>
                <a:gd name="T9" fmla="*/ 192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0"/>
                <a:gd name="T16" fmla="*/ 0 h 192"/>
                <a:gd name="T17" fmla="*/ 240 w 240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0" h="192">
                  <a:moveTo>
                    <a:pt x="0" y="192"/>
                  </a:moveTo>
                  <a:lnTo>
                    <a:pt x="96" y="96"/>
                  </a:lnTo>
                  <a:lnTo>
                    <a:pt x="240" y="0"/>
                  </a:lnTo>
                  <a:lnTo>
                    <a:pt x="144" y="96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FFFFFF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6" name="Freeform 8"/>
            <p:cNvSpPr>
              <a:spLocks/>
            </p:cNvSpPr>
            <p:nvPr/>
          </p:nvSpPr>
          <p:spPr bwMode="auto">
            <a:xfrm>
              <a:off x="384" y="1958"/>
              <a:ext cx="144" cy="240"/>
            </a:xfrm>
            <a:custGeom>
              <a:avLst/>
              <a:gdLst>
                <a:gd name="T0" fmla="*/ 144 w 144"/>
                <a:gd name="T1" fmla="*/ 0 h 240"/>
                <a:gd name="T2" fmla="*/ 96 w 144"/>
                <a:gd name="T3" fmla="*/ 144 h 240"/>
                <a:gd name="T4" fmla="*/ 0 w 144"/>
                <a:gd name="T5" fmla="*/ 240 h 240"/>
                <a:gd name="T6" fmla="*/ 48 w 144"/>
                <a:gd name="T7" fmla="*/ 96 h 240"/>
                <a:gd name="T8" fmla="*/ 144 w 144"/>
                <a:gd name="T9" fmla="*/ 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4"/>
                <a:gd name="T16" fmla="*/ 0 h 240"/>
                <a:gd name="T17" fmla="*/ 144 w 144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4" h="240">
                  <a:moveTo>
                    <a:pt x="144" y="0"/>
                  </a:moveTo>
                  <a:lnTo>
                    <a:pt x="96" y="144"/>
                  </a:lnTo>
                  <a:lnTo>
                    <a:pt x="0" y="240"/>
                  </a:lnTo>
                  <a:lnTo>
                    <a:pt x="48" y="96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chemeClr val="folHlink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7" name="AutoShape 9"/>
            <p:cNvSpPr>
              <a:spLocks noChangeArrowheads="1"/>
            </p:cNvSpPr>
            <p:nvPr/>
          </p:nvSpPr>
          <p:spPr bwMode="auto">
            <a:xfrm>
              <a:off x="240" y="2294"/>
              <a:ext cx="336" cy="384"/>
            </a:xfrm>
            <a:prstGeom prst="can">
              <a:avLst>
                <a:gd name="adj" fmla="val 28571"/>
              </a:avLst>
            </a:prstGeom>
            <a:solidFill>
              <a:srgbClr val="FFFFFF"/>
            </a:solidFill>
            <a:ln w="28575">
              <a:solidFill>
                <a:schemeClr val="tx1"/>
              </a:solidFill>
              <a:round/>
              <a:headEnd/>
              <a:tailEnd type="none" w="sm" len="sm"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8" name="AutoShape 10"/>
            <p:cNvSpPr>
              <a:spLocks noChangeArrowheads="1"/>
            </p:cNvSpPr>
            <p:nvPr/>
          </p:nvSpPr>
          <p:spPr bwMode="auto">
            <a:xfrm>
              <a:off x="624" y="2198"/>
              <a:ext cx="288" cy="288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  <a:headEnd/>
              <a:tailEnd type="none" w="sm" len="sm"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39" name="Freeform 11"/>
            <p:cNvSpPr>
              <a:spLocks/>
            </p:cNvSpPr>
            <p:nvPr/>
          </p:nvSpPr>
          <p:spPr bwMode="auto">
            <a:xfrm>
              <a:off x="144" y="1958"/>
              <a:ext cx="288" cy="240"/>
            </a:xfrm>
            <a:custGeom>
              <a:avLst/>
              <a:gdLst>
                <a:gd name="T0" fmla="*/ 48 w 288"/>
                <a:gd name="T1" fmla="*/ 240 h 240"/>
                <a:gd name="T2" fmla="*/ 240 w 288"/>
                <a:gd name="T3" fmla="*/ 240 h 240"/>
                <a:gd name="T4" fmla="*/ 288 w 288"/>
                <a:gd name="T5" fmla="*/ 96 h 240"/>
                <a:gd name="T6" fmla="*/ 144 w 288"/>
                <a:gd name="T7" fmla="*/ 0 h 240"/>
                <a:gd name="T8" fmla="*/ 0 w 288"/>
                <a:gd name="T9" fmla="*/ 96 h 240"/>
                <a:gd name="T10" fmla="*/ 48 w 288"/>
                <a:gd name="T11" fmla="*/ 240 h 2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88"/>
                <a:gd name="T19" fmla="*/ 0 h 240"/>
                <a:gd name="T20" fmla="*/ 288 w 288"/>
                <a:gd name="T21" fmla="*/ 240 h 24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88" h="240">
                  <a:moveTo>
                    <a:pt x="48" y="240"/>
                  </a:moveTo>
                  <a:lnTo>
                    <a:pt x="240" y="240"/>
                  </a:lnTo>
                  <a:lnTo>
                    <a:pt x="288" y="96"/>
                  </a:lnTo>
                  <a:lnTo>
                    <a:pt x="144" y="0"/>
                  </a:lnTo>
                  <a:lnTo>
                    <a:pt x="0" y="96"/>
                  </a:lnTo>
                  <a:lnTo>
                    <a:pt x="48" y="240"/>
                  </a:lnTo>
                  <a:close/>
                </a:path>
              </a:pathLst>
            </a:custGeom>
            <a:solidFill>
              <a:srgbClr val="FFFFFF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0" name="AutoShape 12"/>
            <p:cNvSpPr>
              <a:spLocks noChangeArrowheads="1"/>
            </p:cNvSpPr>
            <p:nvPr/>
          </p:nvSpPr>
          <p:spPr bwMode="auto">
            <a:xfrm>
              <a:off x="1200" y="1934"/>
              <a:ext cx="480" cy="24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  <a:ln w="28575">
              <a:solidFill>
                <a:schemeClr val="accent2"/>
              </a:solidFill>
              <a:miter lim="800000"/>
              <a:headEnd/>
              <a:tailEnd type="none" w="sm" len="sm"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1041" name="AutoShape 13"/>
            <p:cNvSpPr>
              <a:spLocks noChangeArrowheads="1"/>
            </p:cNvSpPr>
            <p:nvPr/>
          </p:nvSpPr>
          <p:spPr bwMode="auto">
            <a:xfrm>
              <a:off x="2784" y="1934"/>
              <a:ext cx="480" cy="24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  <a:ln w="28575">
              <a:solidFill>
                <a:schemeClr val="accent2"/>
              </a:solidFill>
              <a:miter lim="800000"/>
              <a:headEnd/>
              <a:tailEnd type="none" w="sm" len="sm"/>
            </a:ln>
          </p:spPr>
          <p:txBody>
            <a:bodyPr wrap="none" anchor="ctr"/>
            <a:lstStyle/>
            <a:p>
              <a:endParaRPr lang="tr-TR" dirty="0"/>
            </a:p>
          </p:txBody>
        </p:sp>
        <p:grpSp>
          <p:nvGrpSpPr>
            <p:cNvPr id="3" name="Group 14"/>
            <p:cNvGrpSpPr>
              <a:grpSpLocks/>
            </p:cNvGrpSpPr>
            <p:nvPr/>
          </p:nvGrpSpPr>
          <p:grpSpPr bwMode="auto">
            <a:xfrm>
              <a:off x="1728" y="1190"/>
              <a:ext cx="1008" cy="1728"/>
              <a:chOff x="1728" y="1104"/>
              <a:chExt cx="1008" cy="1728"/>
            </a:xfrm>
          </p:grpSpPr>
          <p:sp>
            <p:nvSpPr>
              <p:cNvPr id="1346" name="Text Box 15"/>
              <p:cNvSpPr txBox="1">
                <a:spLocks noChangeArrowheads="1"/>
              </p:cNvSpPr>
              <p:nvPr/>
            </p:nvSpPr>
            <p:spPr bwMode="auto">
              <a:xfrm>
                <a:off x="1728" y="1104"/>
                <a:ext cx="1008" cy="28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none" w="sm" len="sm"/>
              </a:ln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</a:pPr>
                <a:r>
                  <a:rPr lang="tr-TR" sz="2000" b="1" dirty="0">
                    <a:latin typeface="Comic Sans MS" pitchFamily="66" charset="0"/>
                  </a:rPr>
                  <a:t>Dönüşüm</a:t>
                </a:r>
              </a:p>
            </p:txBody>
          </p:sp>
          <p:sp>
            <p:nvSpPr>
              <p:cNvPr id="1347" name="Text Box 16"/>
              <p:cNvSpPr txBox="1">
                <a:spLocks noChangeArrowheads="1"/>
              </p:cNvSpPr>
              <p:nvPr/>
            </p:nvSpPr>
            <p:spPr bwMode="auto">
              <a:xfrm>
                <a:off x="1728" y="1392"/>
                <a:ext cx="1008" cy="288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 type="none" w="sm" len="sm"/>
              </a:ln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</a:pPr>
                <a:r>
                  <a:rPr lang="tr-TR" sz="2000" b="1" dirty="0">
                    <a:latin typeface="Comic Sans MS" pitchFamily="66" charset="0"/>
                  </a:rPr>
                  <a:t>Boyama</a:t>
                </a:r>
              </a:p>
            </p:txBody>
          </p:sp>
          <p:sp>
            <p:nvSpPr>
              <p:cNvPr id="1348" name="Text Box 17"/>
              <p:cNvSpPr txBox="1">
                <a:spLocks noChangeArrowheads="1"/>
              </p:cNvSpPr>
              <p:nvPr/>
            </p:nvSpPr>
            <p:spPr bwMode="auto">
              <a:xfrm>
                <a:off x="1728" y="1680"/>
                <a:ext cx="1008" cy="28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none" w="sm" len="sm"/>
              </a:ln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</a:pPr>
                <a:r>
                  <a:rPr lang="tr-TR" sz="2000" b="1" dirty="0">
                    <a:latin typeface="Comic Sans MS" pitchFamily="66" charset="0"/>
                  </a:rPr>
                  <a:t>Dönüşüm</a:t>
                </a:r>
              </a:p>
            </p:txBody>
          </p:sp>
          <p:sp>
            <p:nvSpPr>
              <p:cNvPr id="1349" name="Text Box 18"/>
              <p:cNvSpPr txBox="1">
                <a:spLocks noChangeArrowheads="1"/>
              </p:cNvSpPr>
              <p:nvPr/>
            </p:nvSpPr>
            <p:spPr bwMode="auto">
              <a:xfrm>
                <a:off x="1728" y="1968"/>
                <a:ext cx="1008" cy="28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none" w="sm" len="sm"/>
              </a:ln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</a:pPr>
                <a:r>
                  <a:rPr lang="tr-TR" sz="2000" b="1" dirty="0">
                    <a:latin typeface="Comic Sans MS" pitchFamily="66" charset="0"/>
                  </a:rPr>
                  <a:t>Kırpma</a:t>
                </a:r>
              </a:p>
            </p:txBody>
          </p:sp>
          <p:sp>
            <p:nvSpPr>
              <p:cNvPr id="1350" name="Text Box 19"/>
              <p:cNvSpPr txBox="1">
                <a:spLocks noChangeArrowheads="1"/>
              </p:cNvSpPr>
              <p:nvPr/>
            </p:nvSpPr>
            <p:spPr bwMode="auto">
              <a:xfrm>
                <a:off x="1728" y="2256"/>
                <a:ext cx="1008" cy="28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none" w="sm" len="sm"/>
              </a:ln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</a:pPr>
                <a:r>
                  <a:rPr lang="tr-TR" sz="2000" b="1" dirty="0">
                    <a:latin typeface="Comic Sans MS" pitchFamily="66" charset="0"/>
                  </a:rPr>
                  <a:t>Yansıtma</a:t>
                </a:r>
              </a:p>
            </p:txBody>
          </p:sp>
          <p:sp>
            <p:nvSpPr>
              <p:cNvPr id="1351" name="Text Box 20"/>
              <p:cNvSpPr txBox="1">
                <a:spLocks noChangeArrowheads="1"/>
              </p:cNvSpPr>
              <p:nvPr/>
            </p:nvSpPr>
            <p:spPr bwMode="auto">
              <a:xfrm>
                <a:off x="1728" y="2544"/>
                <a:ext cx="1008" cy="28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none" w="sm" len="sm"/>
              </a:ln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</a:pPr>
                <a:r>
                  <a:rPr lang="tr-TR" sz="1600" b="1" dirty="0">
                    <a:latin typeface="Comic Sans MS" pitchFamily="66" charset="0"/>
                  </a:rPr>
                  <a:t>Pikselleştirme</a:t>
                </a:r>
              </a:p>
            </p:txBody>
          </p:sp>
        </p:grpSp>
        <p:sp>
          <p:nvSpPr>
            <p:cNvPr id="1043" name="AutoShape 21"/>
            <p:cNvSpPr>
              <a:spLocks noChangeArrowheads="1"/>
            </p:cNvSpPr>
            <p:nvPr/>
          </p:nvSpPr>
          <p:spPr bwMode="auto">
            <a:xfrm>
              <a:off x="4032" y="1934"/>
              <a:ext cx="480" cy="24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  <a:ln w="28575">
              <a:solidFill>
                <a:schemeClr val="accent2"/>
              </a:solidFill>
              <a:miter lim="800000"/>
              <a:headEnd/>
              <a:tailEnd type="none" w="sm" len="sm"/>
            </a:ln>
          </p:spPr>
          <p:txBody>
            <a:bodyPr wrap="none" anchor="ctr"/>
            <a:lstStyle/>
            <a:p>
              <a:endParaRPr lang="tr-TR" dirty="0"/>
            </a:p>
          </p:txBody>
        </p:sp>
        <p:grpSp>
          <p:nvGrpSpPr>
            <p:cNvPr id="4" name="Group 22"/>
            <p:cNvGrpSpPr>
              <a:grpSpLocks/>
            </p:cNvGrpSpPr>
            <p:nvPr/>
          </p:nvGrpSpPr>
          <p:grpSpPr bwMode="auto">
            <a:xfrm>
              <a:off x="3360" y="1790"/>
              <a:ext cx="576" cy="528"/>
              <a:chOff x="3360" y="1968"/>
              <a:chExt cx="576" cy="528"/>
            </a:xfrm>
          </p:grpSpPr>
          <p:sp>
            <p:nvSpPr>
              <p:cNvPr id="1050" name="Rectangle 23"/>
              <p:cNvSpPr>
                <a:spLocks noChangeArrowheads="1"/>
              </p:cNvSpPr>
              <p:nvPr/>
            </p:nvSpPr>
            <p:spPr bwMode="auto">
              <a:xfrm>
                <a:off x="3504" y="1968"/>
                <a:ext cx="432" cy="384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51" name="Oval 24"/>
              <p:cNvSpPr>
                <a:spLocks noChangeArrowheads="1"/>
              </p:cNvSpPr>
              <p:nvPr/>
            </p:nvSpPr>
            <p:spPr bwMode="auto">
              <a:xfrm>
                <a:off x="3504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52" name="Oval 25"/>
              <p:cNvSpPr>
                <a:spLocks noChangeArrowheads="1"/>
              </p:cNvSpPr>
              <p:nvPr/>
            </p:nvSpPr>
            <p:spPr bwMode="auto">
              <a:xfrm>
                <a:off x="3504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53" name="Oval 26"/>
              <p:cNvSpPr>
                <a:spLocks noChangeArrowheads="1"/>
              </p:cNvSpPr>
              <p:nvPr/>
            </p:nvSpPr>
            <p:spPr bwMode="auto">
              <a:xfrm>
                <a:off x="3552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54" name="Oval 27"/>
              <p:cNvSpPr>
                <a:spLocks noChangeArrowheads="1"/>
              </p:cNvSpPr>
              <p:nvPr/>
            </p:nvSpPr>
            <p:spPr bwMode="auto">
              <a:xfrm>
                <a:off x="3552" y="220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55" name="Oval 28"/>
              <p:cNvSpPr>
                <a:spLocks noChangeArrowheads="1"/>
              </p:cNvSpPr>
              <p:nvPr/>
            </p:nvSpPr>
            <p:spPr bwMode="auto">
              <a:xfrm>
                <a:off x="3552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56" name="Oval 29"/>
              <p:cNvSpPr>
                <a:spLocks noChangeArrowheads="1"/>
              </p:cNvSpPr>
              <p:nvPr/>
            </p:nvSpPr>
            <p:spPr bwMode="auto">
              <a:xfrm>
                <a:off x="3600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57" name="Oval 30"/>
              <p:cNvSpPr>
                <a:spLocks noChangeArrowheads="1"/>
              </p:cNvSpPr>
              <p:nvPr/>
            </p:nvSpPr>
            <p:spPr bwMode="auto">
              <a:xfrm>
                <a:off x="3648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58" name="Oval 31"/>
              <p:cNvSpPr>
                <a:spLocks noChangeArrowheads="1"/>
              </p:cNvSpPr>
              <p:nvPr/>
            </p:nvSpPr>
            <p:spPr bwMode="auto">
              <a:xfrm>
                <a:off x="3648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59" name="Oval 32"/>
              <p:cNvSpPr>
                <a:spLocks noChangeArrowheads="1"/>
              </p:cNvSpPr>
              <p:nvPr/>
            </p:nvSpPr>
            <p:spPr bwMode="auto">
              <a:xfrm>
                <a:off x="3696" y="216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60" name="Oval 33"/>
              <p:cNvSpPr>
                <a:spLocks noChangeArrowheads="1"/>
              </p:cNvSpPr>
              <p:nvPr/>
            </p:nvSpPr>
            <p:spPr bwMode="auto">
              <a:xfrm>
                <a:off x="3696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61" name="Oval 34"/>
              <p:cNvSpPr>
                <a:spLocks noChangeArrowheads="1"/>
              </p:cNvSpPr>
              <p:nvPr/>
            </p:nvSpPr>
            <p:spPr bwMode="auto">
              <a:xfrm>
                <a:off x="3696" y="225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62" name="Oval 35"/>
              <p:cNvSpPr>
                <a:spLocks noChangeArrowheads="1"/>
              </p:cNvSpPr>
              <p:nvPr/>
            </p:nvSpPr>
            <p:spPr bwMode="auto">
              <a:xfrm>
                <a:off x="3744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63" name="Oval 36"/>
              <p:cNvSpPr>
                <a:spLocks noChangeArrowheads="1"/>
              </p:cNvSpPr>
              <p:nvPr/>
            </p:nvSpPr>
            <p:spPr bwMode="auto">
              <a:xfrm>
                <a:off x="3744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64" name="Oval 37"/>
              <p:cNvSpPr>
                <a:spLocks noChangeArrowheads="1"/>
              </p:cNvSpPr>
              <p:nvPr/>
            </p:nvSpPr>
            <p:spPr bwMode="auto">
              <a:xfrm>
                <a:off x="3792" y="216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65" name="Oval 38"/>
              <p:cNvSpPr>
                <a:spLocks noChangeArrowheads="1"/>
              </p:cNvSpPr>
              <p:nvPr/>
            </p:nvSpPr>
            <p:spPr bwMode="auto">
              <a:xfrm>
                <a:off x="3792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66" name="Oval 39"/>
              <p:cNvSpPr>
                <a:spLocks noChangeArrowheads="1"/>
              </p:cNvSpPr>
              <p:nvPr/>
            </p:nvSpPr>
            <p:spPr bwMode="auto">
              <a:xfrm>
                <a:off x="3840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67" name="Oval 40"/>
              <p:cNvSpPr>
                <a:spLocks noChangeArrowheads="1"/>
              </p:cNvSpPr>
              <p:nvPr/>
            </p:nvSpPr>
            <p:spPr bwMode="auto">
              <a:xfrm>
                <a:off x="3840" y="220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68" name="Oval 41"/>
              <p:cNvSpPr>
                <a:spLocks noChangeArrowheads="1"/>
              </p:cNvSpPr>
              <p:nvPr/>
            </p:nvSpPr>
            <p:spPr bwMode="auto">
              <a:xfrm>
                <a:off x="3840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69" name="Oval 42"/>
              <p:cNvSpPr>
                <a:spLocks noChangeArrowheads="1"/>
              </p:cNvSpPr>
              <p:nvPr/>
            </p:nvSpPr>
            <p:spPr bwMode="auto">
              <a:xfrm>
                <a:off x="3888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70" name="Oval 43"/>
              <p:cNvSpPr>
                <a:spLocks noChangeArrowheads="1"/>
              </p:cNvSpPr>
              <p:nvPr/>
            </p:nvSpPr>
            <p:spPr bwMode="auto">
              <a:xfrm>
                <a:off x="3888" y="2256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71" name="Oval 44"/>
              <p:cNvSpPr>
                <a:spLocks noChangeArrowheads="1"/>
              </p:cNvSpPr>
              <p:nvPr/>
            </p:nvSpPr>
            <p:spPr bwMode="auto">
              <a:xfrm>
                <a:off x="3504" y="230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72" name="Oval 45"/>
              <p:cNvSpPr>
                <a:spLocks noChangeArrowheads="1"/>
              </p:cNvSpPr>
              <p:nvPr/>
            </p:nvSpPr>
            <p:spPr bwMode="auto">
              <a:xfrm>
                <a:off x="3552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73" name="Oval 46"/>
              <p:cNvSpPr>
                <a:spLocks noChangeArrowheads="1"/>
              </p:cNvSpPr>
              <p:nvPr/>
            </p:nvSpPr>
            <p:spPr bwMode="auto">
              <a:xfrm>
                <a:off x="3600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74" name="Oval 47"/>
              <p:cNvSpPr>
                <a:spLocks noChangeArrowheads="1"/>
              </p:cNvSpPr>
              <p:nvPr/>
            </p:nvSpPr>
            <p:spPr bwMode="auto">
              <a:xfrm>
                <a:off x="3648" y="230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75" name="Oval 48"/>
              <p:cNvSpPr>
                <a:spLocks noChangeArrowheads="1"/>
              </p:cNvSpPr>
              <p:nvPr/>
            </p:nvSpPr>
            <p:spPr bwMode="auto">
              <a:xfrm>
                <a:off x="3696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76" name="Oval 49"/>
              <p:cNvSpPr>
                <a:spLocks noChangeArrowheads="1"/>
              </p:cNvSpPr>
              <p:nvPr/>
            </p:nvSpPr>
            <p:spPr bwMode="auto">
              <a:xfrm>
                <a:off x="3840" y="230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77" name="Oval 50"/>
              <p:cNvSpPr>
                <a:spLocks noChangeArrowheads="1"/>
              </p:cNvSpPr>
              <p:nvPr/>
            </p:nvSpPr>
            <p:spPr bwMode="auto">
              <a:xfrm>
                <a:off x="3888" y="230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78" name="Oval 51"/>
              <p:cNvSpPr>
                <a:spLocks noChangeArrowheads="1"/>
              </p:cNvSpPr>
              <p:nvPr/>
            </p:nvSpPr>
            <p:spPr bwMode="auto">
              <a:xfrm>
                <a:off x="3504" y="196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79" name="Oval 52"/>
              <p:cNvSpPr>
                <a:spLocks noChangeArrowheads="1"/>
              </p:cNvSpPr>
              <p:nvPr/>
            </p:nvSpPr>
            <p:spPr bwMode="auto">
              <a:xfrm>
                <a:off x="3504" y="201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80" name="Oval 53"/>
              <p:cNvSpPr>
                <a:spLocks noChangeArrowheads="1"/>
              </p:cNvSpPr>
              <p:nvPr/>
            </p:nvSpPr>
            <p:spPr bwMode="auto">
              <a:xfrm>
                <a:off x="3504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81" name="Oval 54"/>
              <p:cNvSpPr>
                <a:spLocks noChangeArrowheads="1"/>
              </p:cNvSpPr>
              <p:nvPr/>
            </p:nvSpPr>
            <p:spPr bwMode="auto">
              <a:xfrm>
                <a:off x="3552" y="201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82" name="Oval 55"/>
              <p:cNvSpPr>
                <a:spLocks noChangeArrowheads="1"/>
              </p:cNvSpPr>
              <p:nvPr/>
            </p:nvSpPr>
            <p:spPr bwMode="auto">
              <a:xfrm>
                <a:off x="3552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83" name="Oval 56"/>
              <p:cNvSpPr>
                <a:spLocks noChangeArrowheads="1"/>
              </p:cNvSpPr>
              <p:nvPr/>
            </p:nvSpPr>
            <p:spPr bwMode="auto">
              <a:xfrm>
                <a:off x="3552" y="211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84" name="Oval 57"/>
              <p:cNvSpPr>
                <a:spLocks noChangeArrowheads="1"/>
              </p:cNvSpPr>
              <p:nvPr/>
            </p:nvSpPr>
            <p:spPr bwMode="auto">
              <a:xfrm>
                <a:off x="3600" y="201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85" name="Oval 58"/>
              <p:cNvSpPr>
                <a:spLocks noChangeArrowheads="1"/>
              </p:cNvSpPr>
              <p:nvPr/>
            </p:nvSpPr>
            <p:spPr bwMode="auto">
              <a:xfrm>
                <a:off x="3600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86" name="Oval 59"/>
              <p:cNvSpPr>
                <a:spLocks noChangeArrowheads="1"/>
              </p:cNvSpPr>
              <p:nvPr/>
            </p:nvSpPr>
            <p:spPr bwMode="auto">
              <a:xfrm>
                <a:off x="3600" y="211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87" name="Oval 60"/>
              <p:cNvSpPr>
                <a:spLocks noChangeArrowheads="1"/>
              </p:cNvSpPr>
              <p:nvPr/>
            </p:nvSpPr>
            <p:spPr bwMode="auto">
              <a:xfrm>
                <a:off x="3648" y="196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88" name="Oval 61"/>
              <p:cNvSpPr>
                <a:spLocks noChangeArrowheads="1"/>
              </p:cNvSpPr>
              <p:nvPr/>
            </p:nvSpPr>
            <p:spPr bwMode="auto">
              <a:xfrm>
                <a:off x="3648" y="201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89" name="Oval 62"/>
              <p:cNvSpPr>
                <a:spLocks noChangeArrowheads="1"/>
              </p:cNvSpPr>
              <p:nvPr/>
            </p:nvSpPr>
            <p:spPr bwMode="auto">
              <a:xfrm>
                <a:off x="3648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90" name="Oval 63"/>
              <p:cNvSpPr>
                <a:spLocks noChangeArrowheads="1"/>
              </p:cNvSpPr>
              <p:nvPr/>
            </p:nvSpPr>
            <p:spPr bwMode="auto">
              <a:xfrm>
                <a:off x="3648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91" name="Oval 64"/>
              <p:cNvSpPr>
                <a:spLocks noChangeArrowheads="1"/>
              </p:cNvSpPr>
              <p:nvPr/>
            </p:nvSpPr>
            <p:spPr bwMode="auto">
              <a:xfrm>
                <a:off x="3696" y="196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92" name="Oval 65"/>
              <p:cNvSpPr>
                <a:spLocks noChangeArrowheads="1"/>
              </p:cNvSpPr>
              <p:nvPr/>
            </p:nvSpPr>
            <p:spPr bwMode="auto">
              <a:xfrm>
                <a:off x="3696" y="201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93" name="Oval 66"/>
              <p:cNvSpPr>
                <a:spLocks noChangeArrowheads="1"/>
              </p:cNvSpPr>
              <p:nvPr/>
            </p:nvSpPr>
            <p:spPr bwMode="auto">
              <a:xfrm>
                <a:off x="3696" y="206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94" name="Oval 67"/>
              <p:cNvSpPr>
                <a:spLocks noChangeArrowheads="1"/>
              </p:cNvSpPr>
              <p:nvPr/>
            </p:nvSpPr>
            <p:spPr bwMode="auto">
              <a:xfrm>
                <a:off x="3696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95" name="Oval 68"/>
              <p:cNvSpPr>
                <a:spLocks noChangeArrowheads="1"/>
              </p:cNvSpPr>
              <p:nvPr/>
            </p:nvSpPr>
            <p:spPr bwMode="auto">
              <a:xfrm>
                <a:off x="3744" y="201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96" name="Oval 69"/>
              <p:cNvSpPr>
                <a:spLocks noChangeArrowheads="1"/>
              </p:cNvSpPr>
              <p:nvPr/>
            </p:nvSpPr>
            <p:spPr bwMode="auto">
              <a:xfrm>
                <a:off x="3744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97" name="Oval 70"/>
              <p:cNvSpPr>
                <a:spLocks noChangeArrowheads="1"/>
              </p:cNvSpPr>
              <p:nvPr/>
            </p:nvSpPr>
            <p:spPr bwMode="auto">
              <a:xfrm>
                <a:off x="3792" y="196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98" name="Oval 71"/>
              <p:cNvSpPr>
                <a:spLocks noChangeArrowheads="1"/>
              </p:cNvSpPr>
              <p:nvPr/>
            </p:nvSpPr>
            <p:spPr bwMode="auto">
              <a:xfrm>
                <a:off x="3792" y="201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099" name="Oval 72"/>
              <p:cNvSpPr>
                <a:spLocks noChangeArrowheads="1"/>
              </p:cNvSpPr>
              <p:nvPr/>
            </p:nvSpPr>
            <p:spPr bwMode="auto">
              <a:xfrm>
                <a:off x="3792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00" name="Oval 73"/>
              <p:cNvSpPr>
                <a:spLocks noChangeArrowheads="1"/>
              </p:cNvSpPr>
              <p:nvPr/>
            </p:nvSpPr>
            <p:spPr bwMode="auto">
              <a:xfrm>
                <a:off x="3792" y="211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01" name="Oval 74"/>
              <p:cNvSpPr>
                <a:spLocks noChangeArrowheads="1"/>
              </p:cNvSpPr>
              <p:nvPr/>
            </p:nvSpPr>
            <p:spPr bwMode="auto">
              <a:xfrm>
                <a:off x="3840" y="196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02" name="Oval 75"/>
              <p:cNvSpPr>
                <a:spLocks noChangeArrowheads="1"/>
              </p:cNvSpPr>
              <p:nvPr/>
            </p:nvSpPr>
            <p:spPr bwMode="auto">
              <a:xfrm>
                <a:off x="3840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03" name="Oval 76"/>
              <p:cNvSpPr>
                <a:spLocks noChangeArrowheads="1"/>
              </p:cNvSpPr>
              <p:nvPr/>
            </p:nvSpPr>
            <p:spPr bwMode="auto">
              <a:xfrm>
                <a:off x="3888" y="196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04" name="Oval 77"/>
              <p:cNvSpPr>
                <a:spLocks noChangeArrowheads="1"/>
              </p:cNvSpPr>
              <p:nvPr/>
            </p:nvSpPr>
            <p:spPr bwMode="auto">
              <a:xfrm>
                <a:off x="3888" y="201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05" name="Oval 78"/>
              <p:cNvSpPr>
                <a:spLocks noChangeArrowheads="1"/>
              </p:cNvSpPr>
              <p:nvPr/>
            </p:nvSpPr>
            <p:spPr bwMode="auto">
              <a:xfrm>
                <a:off x="3888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06" name="Oval 79"/>
              <p:cNvSpPr>
                <a:spLocks noChangeArrowheads="1"/>
              </p:cNvSpPr>
              <p:nvPr/>
            </p:nvSpPr>
            <p:spPr bwMode="auto">
              <a:xfrm>
                <a:off x="3504" y="2256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07" name="Oval 80"/>
              <p:cNvSpPr>
                <a:spLocks noChangeArrowheads="1"/>
              </p:cNvSpPr>
              <p:nvPr/>
            </p:nvSpPr>
            <p:spPr bwMode="auto">
              <a:xfrm>
                <a:off x="3600" y="2160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08" name="Oval 81"/>
              <p:cNvSpPr>
                <a:spLocks noChangeArrowheads="1"/>
              </p:cNvSpPr>
              <p:nvPr/>
            </p:nvSpPr>
            <p:spPr bwMode="auto">
              <a:xfrm>
                <a:off x="3600" y="2256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09" name="Oval 82"/>
              <p:cNvSpPr>
                <a:spLocks noChangeArrowheads="1"/>
              </p:cNvSpPr>
              <p:nvPr/>
            </p:nvSpPr>
            <p:spPr bwMode="auto">
              <a:xfrm>
                <a:off x="3648" y="220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10" name="Oval 83"/>
              <p:cNvSpPr>
                <a:spLocks noChangeArrowheads="1"/>
              </p:cNvSpPr>
              <p:nvPr/>
            </p:nvSpPr>
            <p:spPr bwMode="auto">
              <a:xfrm>
                <a:off x="3744" y="220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11" name="Oval 84"/>
              <p:cNvSpPr>
                <a:spLocks noChangeArrowheads="1"/>
              </p:cNvSpPr>
              <p:nvPr/>
            </p:nvSpPr>
            <p:spPr bwMode="auto">
              <a:xfrm>
                <a:off x="3792" y="220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12" name="Oval 85"/>
              <p:cNvSpPr>
                <a:spLocks noChangeArrowheads="1"/>
              </p:cNvSpPr>
              <p:nvPr/>
            </p:nvSpPr>
            <p:spPr bwMode="auto">
              <a:xfrm>
                <a:off x="3888" y="216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13" name="Oval 86"/>
              <p:cNvSpPr>
                <a:spLocks noChangeArrowheads="1"/>
              </p:cNvSpPr>
              <p:nvPr/>
            </p:nvSpPr>
            <p:spPr bwMode="auto">
              <a:xfrm>
                <a:off x="3744" y="230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14" name="Oval 87"/>
              <p:cNvSpPr>
                <a:spLocks noChangeArrowheads="1"/>
              </p:cNvSpPr>
              <p:nvPr/>
            </p:nvSpPr>
            <p:spPr bwMode="auto">
              <a:xfrm>
                <a:off x="3792" y="230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15" name="Oval 88"/>
              <p:cNvSpPr>
                <a:spLocks noChangeArrowheads="1"/>
              </p:cNvSpPr>
              <p:nvPr/>
            </p:nvSpPr>
            <p:spPr bwMode="auto">
              <a:xfrm>
                <a:off x="3504" y="206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16" name="Oval 89"/>
              <p:cNvSpPr>
                <a:spLocks noChangeArrowheads="1"/>
              </p:cNvSpPr>
              <p:nvPr/>
            </p:nvSpPr>
            <p:spPr bwMode="auto">
              <a:xfrm>
                <a:off x="3552" y="196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17" name="Oval 90"/>
              <p:cNvSpPr>
                <a:spLocks noChangeArrowheads="1"/>
              </p:cNvSpPr>
              <p:nvPr/>
            </p:nvSpPr>
            <p:spPr bwMode="auto">
              <a:xfrm>
                <a:off x="3600" y="196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18" name="Oval 91"/>
              <p:cNvSpPr>
                <a:spLocks noChangeArrowheads="1"/>
              </p:cNvSpPr>
              <p:nvPr/>
            </p:nvSpPr>
            <p:spPr bwMode="auto">
              <a:xfrm>
                <a:off x="3744" y="196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19" name="Oval 92"/>
              <p:cNvSpPr>
                <a:spLocks noChangeArrowheads="1"/>
              </p:cNvSpPr>
              <p:nvPr/>
            </p:nvSpPr>
            <p:spPr bwMode="auto">
              <a:xfrm>
                <a:off x="3744" y="206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20" name="Oval 93"/>
              <p:cNvSpPr>
                <a:spLocks noChangeArrowheads="1"/>
              </p:cNvSpPr>
              <p:nvPr/>
            </p:nvSpPr>
            <p:spPr bwMode="auto">
              <a:xfrm>
                <a:off x="3840" y="2016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21" name="Oval 94"/>
              <p:cNvSpPr>
                <a:spLocks noChangeArrowheads="1"/>
              </p:cNvSpPr>
              <p:nvPr/>
            </p:nvSpPr>
            <p:spPr bwMode="auto">
              <a:xfrm>
                <a:off x="3840" y="211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22" name="Oval 95"/>
              <p:cNvSpPr>
                <a:spLocks noChangeArrowheads="1"/>
              </p:cNvSpPr>
              <p:nvPr/>
            </p:nvSpPr>
            <p:spPr bwMode="auto">
              <a:xfrm>
                <a:off x="3888" y="206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23" name="Rectangle 96"/>
              <p:cNvSpPr>
                <a:spLocks noChangeArrowheads="1"/>
              </p:cNvSpPr>
              <p:nvPr/>
            </p:nvSpPr>
            <p:spPr bwMode="auto">
              <a:xfrm>
                <a:off x="3504" y="1968"/>
                <a:ext cx="432" cy="384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24" name="Rectangle 97"/>
              <p:cNvSpPr>
                <a:spLocks noChangeArrowheads="1"/>
              </p:cNvSpPr>
              <p:nvPr/>
            </p:nvSpPr>
            <p:spPr bwMode="auto">
              <a:xfrm>
                <a:off x="3456" y="2016"/>
                <a:ext cx="432" cy="384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25" name="Oval 98"/>
              <p:cNvSpPr>
                <a:spLocks noChangeArrowheads="1"/>
              </p:cNvSpPr>
              <p:nvPr/>
            </p:nvSpPr>
            <p:spPr bwMode="auto">
              <a:xfrm>
                <a:off x="3456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26" name="Oval 99"/>
              <p:cNvSpPr>
                <a:spLocks noChangeArrowheads="1"/>
              </p:cNvSpPr>
              <p:nvPr/>
            </p:nvSpPr>
            <p:spPr bwMode="auto">
              <a:xfrm>
                <a:off x="3456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27" name="Oval 100"/>
              <p:cNvSpPr>
                <a:spLocks noChangeArrowheads="1"/>
              </p:cNvSpPr>
              <p:nvPr/>
            </p:nvSpPr>
            <p:spPr bwMode="auto">
              <a:xfrm>
                <a:off x="3504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28" name="Oval 101"/>
              <p:cNvSpPr>
                <a:spLocks noChangeArrowheads="1"/>
              </p:cNvSpPr>
              <p:nvPr/>
            </p:nvSpPr>
            <p:spPr bwMode="auto">
              <a:xfrm>
                <a:off x="3504" y="225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29" name="Oval 102"/>
              <p:cNvSpPr>
                <a:spLocks noChangeArrowheads="1"/>
              </p:cNvSpPr>
              <p:nvPr/>
            </p:nvSpPr>
            <p:spPr bwMode="auto">
              <a:xfrm>
                <a:off x="3504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30" name="Oval 103"/>
              <p:cNvSpPr>
                <a:spLocks noChangeArrowheads="1"/>
              </p:cNvSpPr>
              <p:nvPr/>
            </p:nvSpPr>
            <p:spPr bwMode="auto">
              <a:xfrm>
                <a:off x="3552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31" name="Oval 104"/>
              <p:cNvSpPr>
                <a:spLocks noChangeArrowheads="1"/>
              </p:cNvSpPr>
              <p:nvPr/>
            </p:nvSpPr>
            <p:spPr bwMode="auto">
              <a:xfrm>
                <a:off x="3600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32" name="Oval 105"/>
              <p:cNvSpPr>
                <a:spLocks noChangeArrowheads="1"/>
              </p:cNvSpPr>
              <p:nvPr/>
            </p:nvSpPr>
            <p:spPr bwMode="auto">
              <a:xfrm>
                <a:off x="3600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33" name="Oval 106"/>
              <p:cNvSpPr>
                <a:spLocks noChangeArrowheads="1"/>
              </p:cNvSpPr>
              <p:nvPr/>
            </p:nvSpPr>
            <p:spPr bwMode="auto">
              <a:xfrm>
                <a:off x="3648" y="220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34" name="Oval 107"/>
              <p:cNvSpPr>
                <a:spLocks noChangeArrowheads="1"/>
              </p:cNvSpPr>
              <p:nvPr/>
            </p:nvSpPr>
            <p:spPr bwMode="auto">
              <a:xfrm>
                <a:off x="3648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35" name="Oval 108"/>
              <p:cNvSpPr>
                <a:spLocks noChangeArrowheads="1"/>
              </p:cNvSpPr>
              <p:nvPr/>
            </p:nvSpPr>
            <p:spPr bwMode="auto">
              <a:xfrm>
                <a:off x="3648" y="230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36" name="Oval 109"/>
              <p:cNvSpPr>
                <a:spLocks noChangeArrowheads="1"/>
              </p:cNvSpPr>
              <p:nvPr/>
            </p:nvSpPr>
            <p:spPr bwMode="auto">
              <a:xfrm>
                <a:off x="3696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37" name="Oval 110"/>
              <p:cNvSpPr>
                <a:spLocks noChangeArrowheads="1"/>
              </p:cNvSpPr>
              <p:nvPr/>
            </p:nvSpPr>
            <p:spPr bwMode="auto">
              <a:xfrm>
                <a:off x="3696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38" name="Oval 111"/>
              <p:cNvSpPr>
                <a:spLocks noChangeArrowheads="1"/>
              </p:cNvSpPr>
              <p:nvPr/>
            </p:nvSpPr>
            <p:spPr bwMode="auto">
              <a:xfrm>
                <a:off x="3744" y="220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39" name="Oval 112"/>
              <p:cNvSpPr>
                <a:spLocks noChangeArrowheads="1"/>
              </p:cNvSpPr>
              <p:nvPr/>
            </p:nvSpPr>
            <p:spPr bwMode="auto">
              <a:xfrm>
                <a:off x="3744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40" name="Oval 113"/>
              <p:cNvSpPr>
                <a:spLocks noChangeArrowheads="1"/>
              </p:cNvSpPr>
              <p:nvPr/>
            </p:nvSpPr>
            <p:spPr bwMode="auto">
              <a:xfrm>
                <a:off x="3792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41" name="Oval 114"/>
              <p:cNvSpPr>
                <a:spLocks noChangeArrowheads="1"/>
              </p:cNvSpPr>
              <p:nvPr/>
            </p:nvSpPr>
            <p:spPr bwMode="auto">
              <a:xfrm>
                <a:off x="3792" y="225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42" name="Oval 115"/>
              <p:cNvSpPr>
                <a:spLocks noChangeArrowheads="1"/>
              </p:cNvSpPr>
              <p:nvPr/>
            </p:nvSpPr>
            <p:spPr bwMode="auto">
              <a:xfrm>
                <a:off x="3792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43" name="Oval 116"/>
              <p:cNvSpPr>
                <a:spLocks noChangeArrowheads="1"/>
              </p:cNvSpPr>
              <p:nvPr/>
            </p:nvSpPr>
            <p:spPr bwMode="auto">
              <a:xfrm>
                <a:off x="3840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44" name="Oval 117"/>
              <p:cNvSpPr>
                <a:spLocks noChangeArrowheads="1"/>
              </p:cNvSpPr>
              <p:nvPr/>
            </p:nvSpPr>
            <p:spPr bwMode="auto">
              <a:xfrm>
                <a:off x="3840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45" name="Oval 118"/>
              <p:cNvSpPr>
                <a:spLocks noChangeArrowheads="1"/>
              </p:cNvSpPr>
              <p:nvPr/>
            </p:nvSpPr>
            <p:spPr bwMode="auto">
              <a:xfrm>
                <a:off x="3456" y="235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46" name="Oval 119"/>
              <p:cNvSpPr>
                <a:spLocks noChangeArrowheads="1"/>
              </p:cNvSpPr>
              <p:nvPr/>
            </p:nvSpPr>
            <p:spPr bwMode="auto">
              <a:xfrm>
                <a:off x="3504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47" name="Oval 120"/>
              <p:cNvSpPr>
                <a:spLocks noChangeArrowheads="1"/>
              </p:cNvSpPr>
              <p:nvPr/>
            </p:nvSpPr>
            <p:spPr bwMode="auto">
              <a:xfrm>
                <a:off x="3552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48" name="Oval 121"/>
              <p:cNvSpPr>
                <a:spLocks noChangeArrowheads="1"/>
              </p:cNvSpPr>
              <p:nvPr/>
            </p:nvSpPr>
            <p:spPr bwMode="auto">
              <a:xfrm>
                <a:off x="3600" y="235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49" name="Oval 122"/>
              <p:cNvSpPr>
                <a:spLocks noChangeArrowheads="1"/>
              </p:cNvSpPr>
              <p:nvPr/>
            </p:nvSpPr>
            <p:spPr bwMode="auto">
              <a:xfrm>
                <a:off x="3648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50" name="Oval 123"/>
              <p:cNvSpPr>
                <a:spLocks noChangeArrowheads="1"/>
              </p:cNvSpPr>
              <p:nvPr/>
            </p:nvSpPr>
            <p:spPr bwMode="auto">
              <a:xfrm>
                <a:off x="3792" y="235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51" name="Oval 124"/>
              <p:cNvSpPr>
                <a:spLocks noChangeArrowheads="1"/>
              </p:cNvSpPr>
              <p:nvPr/>
            </p:nvSpPr>
            <p:spPr bwMode="auto">
              <a:xfrm>
                <a:off x="3840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52" name="Oval 125"/>
              <p:cNvSpPr>
                <a:spLocks noChangeArrowheads="1"/>
              </p:cNvSpPr>
              <p:nvPr/>
            </p:nvSpPr>
            <p:spPr bwMode="auto">
              <a:xfrm>
                <a:off x="3456" y="201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53" name="Oval 126"/>
              <p:cNvSpPr>
                <a:spLocks noChangeArrowheads="1"/>
              </p:cNvSpPr>
              <p:nvPr/>
            </p:nvSpPr>
            <p:spPr bwMode="auto">
              <a:xfrm>
                <a:off x="3456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54" name="Oval 127"/>
              <p:cNvSpPr>
                <a:spLocks noChangeArrowheads="1"/>
              </p:cNvSpPr>
              <p:nvPr/>
            </p:nvSpPr>
            <p:spPr bwMode="auto">
              <a:xfrm>
                <a:off x="3456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55" name="Oval 128"/>
              <p:cNvSpPr>
                <a:spLocks noChangeArrowheads="1"/>
              </p:cNvSpPr>
              <p:nvPr/>
            </p:nvSpPr>
            <p:spPr bwMode="auto">
              <a:xfrm>
                <a:off x="3504" y="206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56" name="Oval 129"/>
              <p:cNvSpPr>
                <a:spLocks noChangeArrowheads="1"/>
              </p:cNvSpPr>
              <p:nvPr/>
            </p:nvSpPr>
            <p:spPr bwMode="auto">
              <a:xfrm>
                <a:off x="3504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57" name="Oval 130"/>
              <p:cNvSpPr>
                <a:spLocks noChangeArrowheads="1"/>
              </p:cNvSpPr>
              <p:nvPr/>
            </p:nvSpPr>
            <p:spPr bwMode="auto">
              <a:xfrm>
                <a:off x="3504" y="216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58" name="Oval 131"/>
              <p:cNvSpPr>
                <a:spLocks noChangeArrowheads="1"/>
              </p:cNvSpPr>
              <p:nvPr/>
            </p:nvSpPr>
            <p:spPr bwMode="auto">
              <a:xfrm>
                <a:off x="3552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59" name="Oval 132"/>
              <p:cNvSpPr>
                <a:spLocks noChangeArrowheads="1"/>
              </p:cNvSpPr>
              <p:nvPr/>
            </p:nvSpPr>
            <p:spPr bwMode="auto">
              <a:xfrm>
                <a:off x="3552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60" name="Oval 133"/>
              <p:cNvSpPr>
                <a:spLocks noChangeArrowheads="1"/>
              </p:cNvSpPr>
              <p:nvPr/>
            </p:nvSpPr>
            <p:spPr bwMode="auto">
              <a:xfrm>
                <a:off x="3552" y="216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61" name="Oval 134"/>
              <p:cNvSpPr>
                <a:spLocks noChangeArrowheads="1"/>
              </p:cNvSpPr>
              <p:nvPr/>
            </p:nvSpPr>
            <p:spPr bwMode="auto">
              <a:xfrm>
                <a:off x="3600" y="201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62" name="Oval 135"/>
              <p:cNvSpPr>
                <a:spLocks noChangeArrowheads="1"/>
              </p:cNvSpPr>
              <p:nvPr/>
            </p:nvSpPr>
            <p:spPr bwMode="auto">
              <a:xfrm>
                <a:off x="3600" y="206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63" name="Oval 136"/>
              <p:cNvSpPr>
                <a:spLocks noChangeArrowheads="1"/>
              </p:cNvSpPr>
              <p:nvPr/>
            </p:nvSpPr>
            <p:spPr bwMode="auto">
              <a:xfrm>
                <a:off x="3600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64" name="Oval 137"/>
              <p:cNvSpPr>
                <a:spLocks noChangeArrowheads="1"/>
              </p:cNvSpPr>
              <p:nvPr/>
            </p:nvSpPr>
            <p:spPr bwMode="auto">
              <a:xfrm>
                <a:off x="3600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65" name="Oval 138"/>
              <p:cNvSpPr>
                <a:spLocks noChangeArrowheads="1"/>
              </p:cNvSpPr>
              <p:nvPr/>
            </p:nvSpPr>
            <p:spPr bwMode="auto">
              <a:xfrm>
                <a:off x="3648" y="201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66" name="Oval 139"/>
              <p:cNvSpPr>
                <a:spLocks noChangeArrowheads="1"/>
              </p:cNvSpPr>
              <p:nvPr/>
            </p:nvSpPr>
            <p:spPr bwMode="auto">
              <a:xfrm>
                <a:off x="3648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67" name="Oval 140"/>
              <p:cNvSpPr>
                <a:spLocks noChangeArrowheads="1"/>
              </p:cNvSpPr>
              <p:nvPr/>
            </p:nvSpPr>
            <p:spPr bwMode="auto">
              <a:xfrm>
                <a:off x="3648" y="211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68" name="Oval 141"/>
              <p:cNvSpPr>
                <a:spLocks noChangeArrowheads="1"/>
              </p:cNvSpPr>
              <p:nvPr/>
            </p:nvSpPr>
            <p:spPr bwMode="auto">
              <a:xfrm>
                <a:off x="3648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69" name="Oval 142"/>
              <p:cNvSpPr>
                <a:spLocks noChangeArrowheads="1"/>
              </p:cNvSpPr>
              <p:nvPr/>
            </p:nvSpPr>
            <p:spPr bwMode="auto">
              <a:xfrm>
                <a:off x="3696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70" name="Oval 143"/>
              <p:cNvSpPr>
                <a:spLocks noChangeArrowheads="1"/>
              </p:cNvSpPr>
              <p:nvPr/>
            </p:nvSpPr>
            <p:spPr bwMode="auto">
              <a:xfrm>
                <a:off x="3696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71" name="Oval 144"/>
              <p:cNvSpPr>
                <a:spLocks noChangeArrowheads="1"/>
              </p:cNvSpPr>
              <p:nvPr/>
            </p:nvSpPr>
            <p:spPr bwMode="auto">
              <a:xfrm>
                <a:off x="3744" y="201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72" name="Oval 145"/>
              <p:cNvSpPr>
                <a:spLocks noChangeArrowheads="1"/>
              </p:cNvSpPr>
              <p:nvPr/>
            </p:nvSpPr>
            <p:spPr bwMode="auto">
              <a:xfrm>
                <a:off x="3744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73" name="Oval 146"/>
              <p:cNvSpPr>
                <a:spLocks noChangeArrowheads="1"/>
              </p:cNvSpPr>
              <p:nvPr/>
            </p:nvSpPr>
            <p:spPr bwMode="auto">
              <a:xfrm>
                <a:off x="3744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74" name="Oval 147"/>
              <p:cNvSpPr>
                <a:spLocks noChangeArrowheads="1"/>
              </p:cNvSpPr>
              <p:nvPr/>
            </p:nvSpPr>
            <p:spPr bwMode="auto">
              <a:xfrm>
                <a:off x="3744" y="216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75" name="Oval 148"/>
              <p:cNvSpPr>
                <a:spLocks noChangeArrowheads="1"/>
              </p:cNvSpPr>
              <p:nvPr/>
            </p:nvSpPr>
            <p:spPr bwMode="auto">
              <a:xfrm>
                <a:off x="3792" y="201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76" name="Oval 149"/>
              <p:cNvSpPr>
                <a:spLocks noChangeArrowheads="1"/>
              </p:cNvSpPr>
              <p:nvPr/>
            </p:nvSpPr>
            <p:spPr bwMode="auto">
              <a:xfrm>
                <a:off x="3792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77" name="Oval 150"/>
              <p:cNvSpPr>
                <a:spLocks noChangeArrowheads="1"/>
              </p:cNvSpPr>
              <p:nvPr/>
            </p:nvSpPr>
            <p:spPr bwMode="auto">
              <a:xfrm>
                <a:off x="3840" y="201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78" name="Oval 151"/>
              <p:cNvSpPr>
                <a:spLocks noChangeArrowheads="1"/>
              </p:cNvSpPr>
              <p:nvPr/>
            </p:nvSpPr>
            <p:spPr bwMode="auto">
              <a:xfrm>
                <a:off x="3840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79" name="Oval 152"/>
              <p:cNvSpPr>
                <a:spLocks noChangeArrowheads="1"/>
              </p:cNvSpPr>
              <p:nvPr/>
            </p:nvSpPr>
            <p:spPr bwMode="auto">
              <a:xfrm>
                <a:off x="3840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80" name="Oval 153"/>
              <p:cNvSpPr>
                <a:spLocks noChangeArrowheads="1"/>
              </p:cNvSpPr>
              <p:nvPr/>
            </p:nvSpPr>
            <p:spPr bwMode="auto">
              <a:xfrm>
                <a:off x="3456" y="230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81" name="Oval 154"/>
              <p:cNvSpPr>
                <a:spLocks noChangeArrowheads="1"/>
              </p:cNvSpPr>
              <p:nvPr/>
            </p:nvSpPr>
            <p:spPr bwMode="auto">
              <a:xfrm>
                <a:off x="3552" y="220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82" name="Oval 155"/>
              <p:cNvSpPr>
                <a:spLocks noChangeArrowheads="1"/>
              </p:cNvSpPr>
              <p:nvPr/>
            </p:nvSpPr>
            <p:spPr bwMode="auto">
              <a:xfrm>
                <a:off x="3552" y="230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83" name="Oval 156"/>
              <p:cNvSpPr>
                <a:spLocks noChangeArrowheads="1"/>
              </p:cNvSpPr>
              <p:nvPr/>
            </p:nvSpPr>
            <p:spPr bwMode="auto">
              <a:xfrm>
                <a:off x="3600" y="2256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84" name="Oval 157"/>
              <p:cNvSpPr>
                <a:spLocks noChangeArrowheads="1"/>
              </p:cNvSpPr>
              <p:nvPr/>
            </p:nvSpPr>
            <p:spPr bwMode="auto">
              <a:xfrm>
                <a:off x="3696" y="2256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85" name="Oval 158"/>
              <p:cNvSpPr>
                <a:spLocks noChangeArrowheads="1"/>
              </p:cNvSpPr>
              <p:nvPr/>
            </p:nvSpPr>
            <p:spPr bwMode="auto">
              <a:xfrm>
                <a:off x="3744" y="2256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86" name="Oval 159"/>
              <p:cNvSpPr>
                <a:spLocks noChangeArrowheads="1"/>
              </p:cNvSpPr>
              <p:nvPr/>
            </p:nvSpPr>
            <p:spPr bwMode="auto">
              <a:xfrm>
                <a:off x="3840" y="220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87" name="Oval 160"/>
              <p:cNvSpPr>
                <a:spLocks noChangeArrowheads="1"/>
              </p:cNvSpPr>
              <p:nvPr/>
            </p:nvSpPr>
            <p:spPr bwMode="auto">
              <a:xfrm>
                <a:off x="3696" y="235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88" name="Oval 161"/>
              <p:cNvSpPr>
                <a:spLocks noChangeArrowheads="1"/>
              </p:cNvSpPr>
              <p:nvPr/>
            </p:nvSpPr>
            <p:spPr bwMode="auto">
              <a:xfrm>
                <a:off x="3744" y="235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89" name="Oval 162"/>
              <p:cNvSpPr>
                <a:spLocks noChangeArrowheads="1"/>
              </p:cNvSpPr>
              <p:nvPr/>
            </p:nvSpPr>
            <p:spPr bwMode="auto">
              <a:xfrm>
                <a:off x="3456" y="211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90" name="Oval 163"/>
              <p:cNvSpPr>
                <a:spLocks noChangeArrowheads="1"/>
              </p:cNvSpPr>
              <p:nvPr/>
            </p:nvSpPr>
            <p:spPr bwMode="auto">
              <a:xfrm>
                <a:off x="3504" y="2016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91" name="Oval 164"/>
              <p:cNvSpPr>
                <a:spLocks noChangeArrowheads="1"/>
              </p:cNvSpPr>
              <p:nvPr/>
            </p:nvSpPr>
            <p:spPr bwMode="auto">
              <a:xfrm>
                <a:off x="3552" y="2016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92" name="Oval 165"/>
              <p:cNvSpPr>
                <a:spLocks noChangeArrowheads="1"/>
              </p:cNvSpPr>
              <p:nvPr/>
            </p:nvSpPr>
            <p:spPr bwMode="auto">
              <a:xfrm>
                <a:off x="3696" y="2016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93" name="Oval 166"/>
              <p:cNvSpPr>
                <a:spLocks noChangeArrowheads="1"/>
              </p:cNvSpPr>
              <p:nvPr/>
            </p:nvSpPr>
            <p:spPr bwMode="auto">
              <a:xfrm>
                <a:off x="3696" y="211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94" name="Oval 167"/>
              <p:cNvSpPr>
                <a:spLocks noChangeArrowheads="1"/>
              </p:cNvSpPr>
              <p:nvPr/>
            </p:nvSpPr>
            <p:spPr bwMode="auto">
              <a:xfrm>
                <a:off x="3792" y="206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95" name="Oval 168"/>
              <p:cNvSpPr>
                <a:spLocks noChangeArrowheads="1"/>
              </p:cNvSpPr>
              <p:nvPr/>
            </p:nvSpPr>
            <p:spPr bwMode="auto">
              <a:xfrm>
                <a:off x="3792" y="2160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96" name="Oval 169"/>
              <p:cNvSpPr>
                <a:spLocks noChangeArrowheads="1"/>
              </p:cNvSpPr>
              <p:nvPr/>
            </p:nvSpPr>
            <p:spPr bwMode="auto">
              <a:xfrm>
                <a:off x="3840" y="211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97" name="Rectangle 170"/>
              <p:cNvSpPr>
                <a:spLocks noChangeArrowheads="1"/>
              </p:cNvSpPr>
              <p:nvPr/>
            </p:nvSpPr>
            <p:spPr bwMode="auto">
              <a:xfrm>
                <a:off x="3456" y="2016"/>
                <a:ext cx="432" cy="384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98" name="Rectangle 171"/>
              <p:cNvSpPr>
                <a:spLocks noChangeArrowheads="1"/>
              </p:cNvSpPr>
              <p:nvPr/>
            </p:nvSpPr>
            <p:spPr bwMode="auto">
              <a:xfrm>
                <a:off x="3408" y="2064"/>
                <a:ext cx="432" cy="384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199" name="Oval 172"/>
              <p:cNvSpPr>
                <a:spLocks noChangeArrowheads="1"/>
              </p:cNvSpPr>
              <p:nvPr/>
            </p:nvSpPr>
            <p:spPr bwMode="auto">
              <a:xfrm>
                <a:off x="3408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00" name="Oval 173"/>
              <p:cNvSpPr>
                <a:spLocks noChangeArrowheads="1"/>
              </p:cNvSpPr>
              <p:nvPr/>
            </p:nvSpPr>
            <p:spPr bwMode="auto">
              <a:xfrm>
                <a:off x="3408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01" name="Oval 174"/>
              <p:cNvSpPr>
                <a:spLocks noChangeArrowheads="1"/>
              </p:cNvSpPr>
              <p:nvPr/>
            </p:nvSpPr>
            <p:spPr bwMode="auto">
              <a:xfrm>
                <a:off x="3456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02" name="Oval 175"/>
              <p:cNvSpPr>
                <a:spLocks noChangeArrowheads="1"/>
              </p:cNvSpPr>
              <p:nvPr/>
            </p:nvSpPr>
            <p:spPr bwMode="auto">
              <a:xfrm>
                <a:off x="3456" y="230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03" name="Oval 176"/>
              <p:cNvSpPr>
                <a:spLocks noChangeArrowheads="1"/>
              </p:cNvSpPr>
              <p:nvPr/>
            </p:nvSpPr>
            <p:spPr bwMode="auto">
              <a:xfrm>
                <a:off x="3456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04" name="Oval 177"/>
              <p:cNvSpPr>
                <a:spLocks noChangeArrowheads="1"/>
              </p:cNvSpPr>
              <p:nvPr/>
            </p:nvSpPr>
            <p:spPr bwMode="auto">
              <a:xfrm>
                <a:off x="3504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05" name="Oval 178"/>
              <p:cNvSpPr>
                <a:spLocks noChangeArrowheads="1"/>
              </p:cNvSpPr>
              <p:nvPr/>
            </p:nvSpPr>
            <p:spPr bwMode="auto">
              <a:xfrm>
                <a:off x="3552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06" name="Oval 179"/>
              <p:cNvSpPr>
                <a:spLocks noChangeArrowheads="1"/>
              </p:cNvSpPr>
              <p:nvPr/>
            </p:nvSpPr>
            <p:spPr bwMode="auto">
              <a:xfrm>
                <a:off x="3552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07" name="Oval 180"/>
              <p:cNvSpPr>
                <a:spLocks noChangeArrowheads="1"/>
              </p:cNvSpPr>
              <p:nvPr/>
            </p:nvSpPr>
            <p:spPr bwMode="auto">
              <a:xfrm>
                <a:off x="3600" y="225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08" name="Oval 181"/>
              <p:cNvSpPr>
                <a:spLocks noChangeArrowheads="1"/>
              </p:cNvSpPr>
              <p:nvPr/>
            </p:nvSpPr>
            <p:spPr bwMode="auto">
              <a:xfrm>
                <a:off x="3600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09" name="Oval 182"/>
              <p:cNvSpPr>
                <a:spLocks noChangeArrowheads="1"/>
              </p:cNvSpPr>
              <p:nvPr/>
            </p:nvSpPr>
            <p:spPr bwMode="auto">
              <a:xfrm>
                <a:off x="3600" y="235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10" name="Oval 183"/>
              <p:cNvSpPr>
                <a:spLocks noChangeArrowheads="1"/>
              </p:cNvSpPr>
              <p:nvPr/>
            </p:nvSpPr>
            <p:spPr bwMode="auto">
              <a:xfrm>
                <a:off x="3648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11" name="Oval 184"/>
              <p:cNvSpPr>
                <a:spLocks noChangeArrowheads="1"/>
              </p:cNvSpPr>
              <p:nvPr/>
            </p:nvSpPr>
            <p:spPr bwMode="auto">
              <a:xfrm>
                <a:off x="3648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12" name="Oval 185"/>
              <p:cNvSpPr>
                <a:spLocks noChangeArrowheads="1"/>
              </p:cNvSpPr>
              <p:nvPr/>
            </p:nvSpPr>
            <p:spPr bwMode="auto">
              <a:xfrm>
                <a:off x="3696" y="225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13" name="Oval 186"/>
              <p:cNvSpPr>
                <a:spLocks noChangeArrowheads="1"/>
              </p:cNvSpPr>
              <p:nvPr/>
            </p:nvSpPr>
            <p:spPr bwMode="auto">
              <a:xfrm>
                <a:off x="3696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14" name="Oval 187"/>
              <p:cNvSpPr>
                <a:spLocks noChangeArrowheads="1"/>
              </p:cNvSpPr>
              <p:nvPr/>
            </p:nvSpPr>
            <p:spPr bwMode="auto">
              <a:xfrm>
                <a:off x="3744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15" name="Oval 188"/>
              <p:cNvSpPr>
                <a:spLocks noChangeArrowheads="1"/>
              </p:cNvSpPr>
              <p:nvPr/>
            </p:nvSpPr>
            <p:spPr bwMode="auto">
              <a:xfrm>
                <a:off x="3744" y="230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16" name="Oval 189"/>
              <p:cNvSpPr>
                <a:spLocks noChangeArrowheads="1"/>
              </p:cNvSpPr>
              <p:nvPr/>
            </p:nvSpPr>
            <p:spPr bwMode="auto">
              <a:xfrm>
                <a:off x="3744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17" name="Oval 190"/>
              <p:cNvSpPr>
                <a:spLocks noChangeArrowheads="1"/>
              </p:cNvSpPr>
              <p:nvPr/>
            </p:nvSpPr>
            <p:spPr bwMode="auto">
              <a:xfrm>
                <a:off x="3792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18" name="Oval 191"/>
              <p:cNvSpPr>
                <a:spLocks noChangeArrowheads="1"/>
              </p:cNvSpPr>
              <p:nvPr/>
            </p:nvSpPr>
            <p:spPr bwMode="auto">
              <a:xfrm>
                <a:off x="3792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19" name="Oval 192"/>
              <p:cNvSpPr>
                <a:spLocks noChangeArrowheads="1"/>
              </p:cNvSpPr>
              <p:nvPr/>
            </p:nvSpPr>
            <p:spPr bwMode="auto">
              <a:xfrm>
                <a:off x="3408" y="240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20" name="Oval 193"/>
              <p:cNvSpPr>
                <a:spLocks noChangeArrowheads="1"/>
              </p:cNvSpPr>
              <p:nvPr/>
            </p:nvSpPr>
            <p:spPr bwMode="auto">
              <a:xfrm>
                <a:off x="3456" y="240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21" name="Oval 194"/>
              <p:cNvSpPr>
                <a:spLocks noChangeArrowheads="1"/>
              </p:cNvSpPr>
              <p:nvPr/>
            </p:nvSpPr>
            <p:spPr bwMode="auto">
              <a:xfrm>
                <a:off x="3504" y="240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22" name="Oval 195"/>
              <p:cNvSpPr>
                <a:spLocks noChangeArrowheads="1"/>
              </p:cNvSpPr>
              <p:nvPr/>
            </p:nvSpPr>
            <p:spPr bwMode="auto">
              <a:xfrm>
                <a:off x="3552" y="240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23" name="Oval 196"/>
              <p:cNvSpPr>
                <a:spLocks noChangeArrowheads="1"/>
              </p:cNvSpPr>
              <p:nvPr/>
            </p:nvSpPr>
            <p:spPr bwMode="auto">
              <a:xfrm>
                <a:off x="3600" y="240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24" name="Oval 197"/>
              <p:cNvSpPr>
                <a:spLocks noChangeArrowheads="1"/>
              </p:cNvSpPr>
              <p:nvPr/>
            </p:nvSpPr>
            <p:spPr bwMode="auto">
              <a:xfrm>
                <a:off x="3744" y="240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25" name="Oval 198"/>
              <p:cNvSpPr>
                <a:spLocks noChangeArrowheads="1"/>
              </p:cNvSpPr>
              <p:nvPr/>
            </p:nvSpPr>
            <p:spPr bwMode="auto">
              <a:xfrm>
                <a:off x="3792" y="240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26" name="Oval 199"/>
              <p:cNvSpPr>
                <a:spLocks noChangeArrowheads="1"/>
              </p:cNvSpPr>
              <p:nvPr/>
            </p:nvSpPr>
            <p:spPr bwMode="auto">
              <a:xfrm>
                <a:off x="3408" y="206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27" name="Oval 200"/>
              <p:cNvSpPr>
                <a:spLocks noChangeArrowheads="1"/>
              </p:cNvSpPr>
              <p:nvPr/>
            </p:nvSpPr>
            <p:spPr bwMode="auto">
              <a:xfrm>
                <a:off x="3408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28" name="Oval 201"/>
              <p:cNvSpPr>
                <a:spLocks noChangeArrowheads="1"/>
              </p:cNvSpPr>
              <p:nvPr/>
            </p:nvSpPr>
            <p:spPr bwMode="auto">
              <a:xfrm>
                <a:off x="3408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29" name="Oval 202"/>
              <p:cNvSpPr>
                <a:spLocks noChangeArrowheads="1"/>
              </p:cNvSpPr>
              <p:nvPr/>
            </p:nvSpPr>
            <p:spPr bwMode="auto">
              <a:xfrm>
                <a:off x="3456" y="211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30" name="Oval 203"/>
              <p:cNvSpPr>
                <a:spLocks noChangeArrowheads="1"/>
              </p:cNvSpPr>
              <p:nvPr/>
            </p:nvSpPr>
            <p:spPr bwMode="auto">
              <a:xfrm>
                <a:off x="3456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31" name="Oval 204"/>
              <p:cNvSpPr>
                <a:spLocks noChangeArrowheads="1"/>
              </p:cNvSpPr>
              <p:nvPr/>
            </p:nvSpPr>
            <p:spPr bwMode="auto">
              <a:xfrm>
                <a:off x="3456" y="220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32" name="Oval 205"/>
              <p:cNvSpPr>
                <a:spLocks noChangeArrowheads="1"/>
              </p:cNvSpPr>
              <p:nvPr/>
            </p:nvSpPr>
            <p:spPr bwMode="auto">
              <a:xfrm>
                <a:off x="3504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33" name="Oval 206"/>
              <p:cNvSpPr>
                <a:spLocks noChangeArrowheads="1"/>
              </p:cNvSpPr>
              <p:nvPr/>
            </p:nvSpPr>
            <p:spPr bwMode="auto">
              <a:xfrm>
                <a:off x="3504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34" name="Oval 207"/>
              <p:cNvSpPr>
                <a:spLocks noChangeArrowheads="1"/>
              </p:cNvSpPr>
              <p:nvPr/>
            </p:nvSpPr>
            <p:spPr bwMode="auto">
              <a:xfrm>
                <a:off x="3504" y="220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35" name="Oval 208"/>
              <p:cNvSpPr>
                <a:spLocks noChangeArrowheads="1"/>
              </p:cNvSpPr>
              <p:nvPr/>
            </p:nvSpPr>
            <p:spPr bwMode="auto">
              <a:xfrm>
                <a:off x="3552" y="206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36" name="Oval 209"/>
              <p:cNvSpPr>
                <a:spLocks noChangeArrowheads="1"/>
              </p:cNvSpPr>
              <p:nvPr/>
            </p:nvSpPr>
            <p:spPr bwMode="auto">
              <a:xfrm>
                <a:off x="3552" y="211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37" name="Oval 210"/>
              <p:cNvSpPr>
                <a:spLocks noChangeArrowheads="1"/>
              </p:cNvSpPr>
              <p:nvPr/>
            </p:nvSpPr>
            <p:spPr bwMode="auto">
              <a:xfrm>
                <a:off x="3552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38" name="Oval 211"/>
              <p:cNvSpPr>
                <a:spLocks noChangeArrowheads="1"/>
              </p:cNvSpPr>
              <p:nvPr/>
            </p:nvSpPr>
            <p:spPr bwMode="auto">
              <a:xfrm>
                <a:off x="3552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39" name="Oval 212"/>
              <p:cNvSpPr>
                <a:spLocks noChangeArrowheads="1"/>
              </p:cNvSpPr>
              <p:nvPr/>
            </p:nvSpPr>
            <p:spPr bwMode="auto">
              <a:xfrm>
                <a:off x="3600" y="206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40" name="Oval 213"/>
              <p:cNvSpPr>
                <a:spLocks noChangeArrowheads="1"/>
              </p:cNvSpPr>
              <p:nvPr/>
            </p:nvSpPr>
            <p:spPr bwMode="auto">
              <a:xfrm>
                <a:off x="3600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41" name="Oval 214"/>
              <p:cNvSpPr>
                <a:spLocks noChangeArrowheads="1"/>
              </p:cNvSpPr>
              <p:nvPr/>
            </p:nvSpPr>
            <p:spPr bwMode="auto">
              <a:xfrm>
                <a:off x="3600" y="216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42" name="Oval 215"/>
              <p:cNvSpPr>
                <a:spLocks noChangeArrowheads="1"/>
              </p:cNvSpPr>
              <p:nvPr/>
            </p:nvSpPr>
            <p:spPr bwMode="auto">
              <a:xfrm>
                <a:off x="3600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43" name="Oval 216"/>
              <p:cNvSpPr>
                <a:spLocks noChangeArrowheads="1"/>
              </p:cNvSpPr>
              <p:nvPr/>
            </p:nvSpPr>
            <p:spPr bwMode="auto">
              <a:xfrm>
                <a:off x="3648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44" name="Oval 217"/>
              <p:cNvSpPr>
                <a:spLocks noChangeArrowheads="1"/>
              </p:cNvSpPr>
              <p:nvPr/>
            </p:nvSpPr>
            <p:spPr bwMode="auto">
              <a:xfrm>
                <a:off x="3648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45" name="Oval 218"/>
              <p:cNvSpPr>
                <a:spLocks noChangeArrowheads="1"/>
              </p:cNvSpPr>
              <p:nvPr/>
            </p:nvSpPr>
            <p:spPr bwMode="auto">
              <a:xfrm>
                <a:off x="3696" y="206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46" name="Oval 219"/>
              <p:cNvSpPr>
                <a:spLocks noChangeArrowheads="1"/>
              </p:cNvSpPr>
              <p:nvPr/>
            </p:nvSpPr>
            <p:spPr bwMode="auto">
              <a:xfrm>
                <a:off x="3696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47" name="Oval 220"/>
              <p:cNvSpPr>
                <a:spLocks noChangeArrowheads="1"/>
              </p:cNvSpPr>
              <p:nvPr/>
            </p:nvSpPr>
            <p:spPr bwMode="auto">
              <a:xfrm>
                <a:off x="3696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48" name="Oval 221"/>
              <p:cNvSpPr>
                <a:spLocks noChangeArrowheads="1"/>
              </p:cNvSpPr>
              <p:nvPr/>
            </p:nvSpPr>
            <p:spPr bwMode="auto">
              <a:xfrm>
                <a:off x="3696" y="220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49" name="Oval 222"/>
              <p:cNvSpPr>
                <a:spLocks noChangeArrowheads="1"/>
              </p:cNvSpPr>
              <p:nvPr/>
            </p:nvSpPr>
            <p:spPr bwMode="auto">
              <a:xfrm>
                <a:off x="3744" y="206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50" name="Oval 223"/>
              <p:cNvSpPr>
                <a:spLocks noChangeArrowheads="1"/>
              </p:cNvSpPr>
              <p:nvPr/>
            </p:nvSpPr>
            <p:spPr bwMode="auto">
              <a:xfrm>
                <a:off x="3744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51" name="Oval 224"/>
              <p:cNvSpPr>
                <a:spLocks noChangeArrowheads="1"/>
              </p:cNvSpPr>
              <p:nvPr/>
            </p:nvSpPr>
            <p:spPr bwMode="auto">
              <a:xfrm>
                <a:off x="3792" y="206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52" name="Oval 225"/>
              <p:cNvSpPr>
                <a:spLocks noChangeArrowheads="1"/>
              </p:cNvSpPr>
              <p:nvPr/>
            </p:nvSpPr>
            <p:spPr bwMode="auto">
              <a:xfrm>
                <a:off x="3792" y="211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53" name="Oval 226"/>
              <p:cNvSpPr>
                <a:spLocks noChangeArrowheads="1"/>
              </p:cNvSpPr>
              <p:nvPr/>
            </p:nvSpPr>
            <p:spPr bwMode="auto">
              <a:xfrm>
                <a:off x="3792" y="220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54" name="Oval 227"/>
              <p:cNvSpPr>
                <a:spLocks noChangeArrowheads="1"/>
              </p:cNvSpPr>
              <p:nvPr/>
            </p:nvSpPr>
            <p:spPr bwMode="auto">
              <a:xfrm>
                <a:off x="3408" y="235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55" name="Oval 228"/>
              <p:cNvSpPr>
                <a:spLocks noChangeArrowheads="1"/>
              </p:cNvSpPr>
              <p:nvPr/>
            </p:nvSpPr>
            <p:spPr bwMode="auto">
              <a:xfrm>
                <a:off x="3504" y="2256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56" name="Oval 229"/>
              <p:cNvSpPr>
                <a:spLocks noChangeArrowheads="1"/>
              </p:cNvSpPr>
              <p:nvPr/>
            </p:nvSpPr>
            <p:spPr bwMode="auto">
              <a:xfrm>
                <a:off x="3504" y="235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57" name="Oval 230"/>
              <p:cNvSpPr>
                <a:spLocks noChangeArrowheads="1"/>
              </p:cNvSpPr>
              <p:nvPr/>
            </p:nvSpPr>
            <p:spPr bwMode="auto">
              <a:xfrm>
                <a:off x="3552" y="230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58" name="Oval 231"/>
              <p:cNvSpPr>
                <a:spLocks noChangeArrowheads="1"/>
              </p:cNvSpPr>
              <p:nvPr/>
            </p:nvSpPr>
            <p:spPr bwMode="auto">
              <a:xfrm>
                <a:off x="3648" y="230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59" name="Oval 232"/>
              <p:cNvSpPr>
                <a:spLocks noChangeArrowheads="1"/>
              </p:cNvSpPr>
              <p:nvPr/>
            </p:nvSpPr>
            <p:spPr bwMode="auto">
              <a:xfrm>
                <a:off x="3696" y="230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60" name="Oval 233"/>
              <p:cNvSpPr>
                <a:spLocks noChangeArrowheads="1"/>
              </p:cNvSpPr>
              <p:nvPr/>
            </p:nvSpPr>
            <p:spPr bwMode="auto">
              <a:xfrm>
                <a:off x="3792" y="2256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61" name="Oval 234"/>
              <p:cNvSpPr>
                <a:spLocks noChangeArrowheads="1"/>
              </p:cNvSpPr>
              <p:nvPr/>
            </p:nvSpPr>
            <p:spPr bwMode="auto">
              <a:xfrm>
                <a:off x="3648" y="2400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62" name="Oval 235"/>
              <p:cNvSpPr>
                <a:spLocks noChangeArrowheads="1"/>
              </p:cNvSpPr>
              <p:nvPr/>
            </p:nvSpPr>
            <p:spPr bwMode="auto">
              <a:xfrm>
                <a:off x="3696" y="2400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63" name="Oval 236"/>
              <p:cNvSpPr>
                <a:spLocks noChangeArrowheads="1"/>
              </p:cNvSpPr>
              <p:nvPr/>
            </p:nvSpPr>
            <p:spPr bwMode="auto">
              <a:xfrm>
                <a:off x="3408" y="2160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64" name="Oval 237"/>
              <p:cNvSpPr>
                <a:spLocks noChangeArrowheads="1"/>
              </p:cNvSpPr>
              <p:nvPr/>
            </p:nvSpPr>
            <p:spPr bwMode="auto">
              <a:xfrm>
                <a:off x="3456" y="206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65" name="Oval 238"/>
              <p:cNvSpPr>
                <a:spLocks noChangeArrowheads="1"/>
              </p:cNvSpPr>
              <p:nvPr/>
            </p:nvSpPr>
            <p:spPr bwMode="auto">
              <a:xfrm>
                <a:off x="3504" y="206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66" name="Oval 239"/>
              <p:cNvSpPr>
                <a:spLocks noChangeArrowheads="1"/>
              </p:cNvSpPr>
              <p:nvPr/>
            </p:nvSpPr>
            <p:spPr bwMode="auto">
              <a:xfrm>
                <a:off x="3648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67" name="Oval 240"/>
              <p:cNvSpPr>
                <a:spLocks noChangeArrowheads="1"/>
              </p:cNvSpPr>
              <p:nvPr/>
            </p:nvSpPr>
            <p:spPr bwMode="auto">
              <a:xfrm>
                <a:off x="3648" y="2160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68" name="Oval 241"/>
              <p:cNvSpPr>
                <a:spLocks noChangeArrowheads="1"/>
              </p:cNvSpPr>
              <p:nvPr/>
            </p:nvSpPr>
            <p:spPr bwMode="auto">
              <a:xfrm>
                <a:off x="3744" y="211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69" name="Oval 242"/>
              <p:cNvSpPr>
                <a:spLocks noChangeArrowheads="1"/>
              </p:cNvSpPr>
              <p:nvPr/>
            </p:nvSpPr>
            <p:spPr bwMode="auto">
              <a:xfrm>
                <a:off x="3744" y="220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70" name="Oval 243"/>
              <p:cNvSpPr>
                <a:spLocks noChangeArrowheads="1"/>
              </p:cNvSpPr>
              <p:nvPr/>
            </p:nvSpPr>
            <p:spPr bwMode="auto">
              <a:xfrm>
                <a:off x="3792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71" name="Rectangle 244"/>
              <p:cNvSpPr>
                <a:spLocks noChangeArrowheads="1"/>
              </p:cNvSpPr>
              <p:nvPr/>
            </p:nvSpPr>
            <p:spPr bwMode="auto">
              <a:xfrm>
                <a:off x="3408" y="2064"/>
                <a:ext cx="432" cy="384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72" name="Rectangle 245"/>
              <p:cNvSpPr>
                <a:spLocks noChangeArrowheads="1"/>
              </p:cNvSpPr>
              <p:nvPr/>
            </p:nvSpPr>
            <p:spPr bwMode="auto">
              <a:xfrm>
                <a:off x="3360" y="2112"/>
                <a:ext cx="432" cy="384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73" name="Oval 246"/>
              <p:cNvSpPr>
                <a:spLocks noChangeArrowheads="1"/>
              </p:cNvSpPr>
              <p:nvPr/>
            </p:nvSpPr>
            <p:spPr bwMode="auto">
              <a:xfrm>
                <a:off x="3360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74" name="Oval 247"/>
              <p:cNvSpPr>
                <a:spLocks noChangeArrowheads="1"/>
              </p:cNvSpPr>
              <p:nvPr/>
            </p:nvSpPr>
            <p:spPr bwMode="auto">
              <a:xfrm>
                <a:off x="3360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75" name="Oval 248"/>
              <p:cNvSpPr>
                <a:spLocks noChangeArrowheads="1"/>
              </p:cNvSpPr>
              <p:nvPr/>
            </p:nvSpPr>
            <p:spPr bwMode="auto">
              <a:xfrm>
                <a:off x="3408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76" name="Oval 249"/>
              <p:cNvSpPr>
                <a:spLocks noChangeArrowheads="1"/>
              </p:cNvSpPr>
              <p:nvPr/>
            </p:nvSpPr>
            <p:spPr bwMode="auto">
              <a:xfrm>
                <a:off x="3408" y="235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77" name="Oval 250"/>
              <p:cNvSpPr>
                <a:spLocks noChangeArrowheads="1"/>
              </p:cNvSpPr>
              <p:nvPr/>
            </p:nvSpPr>
            <p:spPr bwMode="auto">
              <a:xfrm>
                <a:off x="3408" y="240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78" name="Oval 251"/>
              <p:cNvSpPr>
                <a:spLocks noChangeArrowheads="1"/>
              </p:cNvSpPr>
              <p:nvPr/>
            </p:nvSpPr>
            <p:spPr bwMode="auto">
              <a:xfrm>
                <a:off x="3456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79" name="Oval 252"/>
              <p:cNvSpPr>
                <a:spLocks noChangeArrowheads="1"/>
              </p:cNvSpPr>
              <p:nvPr/>
            </p:nvSpPr>
            <p:spPr bwMode="auto">
              <a:xfrm>
                <a:off x="3504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80" name="Oval 253"/>
              <p:cNvSpPr>
                <a:spLocks noChangeArrowheads="1"/>
              </p:cNvSpPr>
              <p:nvPr/>
            </p:nvSpPr>
            <p:spPr bwMode="auto">
              <a:xfrm>
                <a:off x="3504" y="240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81" name="Oval 254"/>
              <p:cNvSpPr>
                <a:spLocks noChangeArrowheads="1"/>
              </p:cNvSpPr>
              <p:nvPr/>
            </p:nvSpPr>
            <p:spPr bwMode="auto">
              <a:xfrm>
                <a:off x="3552" y="230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82" name="Oval 255"/>
              <p:cNvSpPr>
                <a:spLocks noChangeArrowheads="1"/>
              </p:cNvSpPr>
              <p:nvPr/>
            </p:nvSpPr>
            <p:spPr bwMode="auto">
              <a:xfrm>
                <a:off x="3552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83" name="Oval 256"/>
              <p:cNvSpPr>
                <a:spLocks noChangeArrowheads="1"/>
              </p:cNvSpPr>
              <p:nvPr/>
            </p:nvSpPr>
            <p:spPr bwMode="auto">
              <a:xfrm>
                <a:off x="3552" y="240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84" name="Oval 257"/>
              <p:cNvSpPr>
                <a:spLocks noChangeArrowheads="1"/>
              </p:cNvSpPr>
              <p:nvPr/>
            </p:nvSpPr>
            <p:spPr bwMode="auto">
              <a:xfrm>
                <a:off x="3600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85" name="Oval 258"/>
              <p:cNvSpPr>
                <a:spLocks noChangeArrowheads="1"/>
              </p:cNvSpPr>
              <p:nvPr/>
            </p:nvSpPr>
            <p:spPr bwMode="auto">
              <a:xfrm>
                <a:off x="3600" y="240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86" name="Oval 259"/>
              <p:cNvSpPr>
                <a:spLocks noChangeArrowheads="1"/>
              </p:cNvSpPr>
              <p:nvPr/>
            </p:nvSpPr>
            <p:spPr bwMode="auto">
              <a:xfrm>
                <a:off x="3648" y="230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87" name="Oval 260"/>
              <p:cNvSpPr>
                <a:spLocks noChangeArrowheads="1"/>
              </p:cNvSpPr>
              <p:nvPr/>
            </p:nvSpPr>
            <p:spPr bwMode="auto">
              <a:xfrm>
                <a:off x="3648" y="240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88" name="Oval 261"/>
              <p:cNvSpPr>
                <a:spLocks noChangeArrowheads="1"/>
              </p:cNvSpPr>
              <p:nvPr/>
            </p:nvSpPr>
            <p:spPr bwMode="auto">
              <a:xfrm>
                <a:off x="3696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89" name="Oval 262"/>
              <p:cNvSpPr>
                <a:spLocks noChangeArrowheads="1"/>
              </p:cNvSpPr>
              <p:nvPr/>
            </p:nvSpPr>
            <p:spPr bwMode="auto">
              <a:xfrm>
                <a:off x="3696" y="235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90" name="Oval 263"/>
              <p:cNvSpPr>
                <a:spLocks noChangeArrowheads="1"/>
              </p:cNvSpPr>
              <p:nvPr/>
            </p:nvSpPr>
            <p:spPr bwMode="auto">
              <a:xfrm>
                <a:off x="3696" y="240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91" name="Oval 264"/>
              <p:cNvSpPr>
                <a:spLocks noChangeArrowheads="1"/>
              </p:cNvSpPr>
              <p:nvPr/>
            </p:nvSpPr>
            <p:spPr bwMode="auto">
              <a:xfrm>
                <a:off x="3744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92" name="Oval 265"/>
              <p:cNvSpPr>
                <a:spLocks noChangeArrowheads="1"/>
              </p:cNvSpPr>
              <p:nvPr/>
            </p:nvSpPr>
            <p:spPr bwMode="auto">
              <a:xfrm>
                <a:off x="3744" y="240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93" name="Oval 266"/>
              <p:cNvSpPr>
                <a:spLocks noChangeArrowheads="1"/>
              </p:cNvSpPr>
              <p:nvPr/>
            </p:nvSpPr>
            <p:spPr bwMode="auto">
              <a:xfrm>
                <a:off x="3360" y="244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94" name="Oval 267"/>
              <p:cNvSpPr>
                <a:spLocks noChangeArrowheads="1"/>
              </p:cNvSpPr>
              <p:nvPr/>
            </p:nvSpPr>
            <p:spPr bwMode="auto">
              <a:xfrm>
                <a:off x="3408" y="244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95" name="Oval 268"/>
              <p:cNvSpPr>
                <a:spLocks noChangeArrowheads="1"/>
              </p:cNvSpPr>
              <p:nvPr/>
            </p:nvSpPr>
            <p:spPr bwMode="auto">
              <a:xfrm>
                <a:off x="3456" y="244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96" name="Oval 269"/>
              <p:cNvSpPr>
                <a:spLocks noChangeArrowheads="1"/>
              </p:cNvSpPr>
              <p:nvPr/>
            </p:nvSpPr>
            <p:spPr bwMode="auto">
              <a:xfrm>
                <a:off x="3504" y="244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97" name="Oval 270"/>
              <p:cNvSpPr>
                <a:spLocks noChangeArrowheads="1"/>
              </p:cNvSpPr>
              <p:nvPr/>
            </p:nvSpPr>
            <p:spPr bwMode="auto">
              <a:xfrm>
                <a:off x="3552" y="244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98" name="Oval 271"/>
              <p:cNvSpPr>
                <a:spLocks noChangeArrowheads="1"/>
              </p:cNvSpPr>
              <p:nvPr/>
            </p:nvSpPr>
            <p:spPr bwMode="auto">
              <a:xfrm>
                <a:off x="3696" y="244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299" name="Oval 272"/>
              <p:cNvSpPr>
                <a:spLocks noChangeArrowheads="1"/>
              </p:cNvSpPr>
              <p:nvPr/>
            </p:nvSpPr>
            <p:spPr bwMode="auto">
              <a:xfrm>
                <a:off x="3744" y="244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00" name="Oval 273"/>
              <p:cNvSpPr>
                <a:spLocks noChangeArrowheads="1"/>
              </p:cNvSpPr>
              <p:nvPr/>
            </p:nvSpPr>
            <p:spPr bwMode="auto">
              <a:xfrm>
                <a:off x="3360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01" name="Oval 274"/>
              <p:cNvSpPr>
                <a:spLocks noChangeArrowheads="1"/>
              </p:cNvSpPr>
              <p:nvPr/>
            </p:nvSpPr>
            <p:spPr bwMode="auto">
              <a:xfrm>
                <a:off x="3360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02" name="Oval 275"/>
              <p:cNvSpPr>
                <a:spLocks noChangeArrowheads="1"/>
              </p:cNvSpPr>
              <p:nvPr/>
            </p:nvSpPr>
            <p:spPr bwMode="auto">
              <a:xfrm>
                <a:off x="3360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03" name="Oval 276"/>
              <p:cNvSpPr>
                <a:spLocks noChangeArrowheads="1"/>
              </p:cNvSpPr>
              <p:nvPr/>
            </p:nvSpPr>
            <p:spPr bwMode="auto">
              <a:xfrm>
                <a:off x="3408" y="216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04" name="Oval 277"/>
              <p:cNvSpPr>
                <a:spLocks noChangeArrowheads="1"/>
              </p:cNvSpPr>
              <p:nvPr/>
            </p:nvSpPr>
            <p:spPr bwMode="auto">
              <a:xfrm>
                <a:off x="3408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05" name="Oval 278"/>
              <p:cNvSpPr>
                <a:spLocks noChangeArrowheads="1"/>
              </p:cNvSpPr>
              <p:nvPr/>
            </p:nvSpPr>
            <p:spPr bwMode="auto">
              <a:xfrm>
                <a:off x="3408" y="225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06" name="Oval 279"/>
              <p:cNvSpPr>
                <a:spLocks noChangeArrowheads="1"/>
              </p:cNvSpPr>
              <p:nvPr/>
            </p:nvSpPr>
            <p:spPr bwMode="auto">
              <a:xfrm>
                <a:off x="3456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07" name="Oval 280"/>
              <p:cNvSpPr>
                <a:spLocks noChangeArrowheads="1"/>
              </p:cNvSpPr>
              <p:nvPr/>
            </p:nvSpPr>
            <p:spPr bwMode="auto">
              <a:xfrm>
                <a:off x="3456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08" name="Oval 281"/>
              <p:cNvSpPr>
                <a:spLocks noChangeArrowheads="1"/>
              </p:cNvSpPr>
              <p:nvPr/>
            </p:nvSpPr>
            <p:spPr bwMode="auto">
              <a:xfrm>
                <a:off x="3456" y="225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09" name="Oval 282"/>
              <p:cNvSpPr>
                <a:spLocks noChangeArrowheads="1"/>
              </p:cNvSpPr>
              <p:nvPr/>
            </p:nvSpPr>
            <p:spPr bwMode="auto">
              <a:xfrm>
                <a:off x="3504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10" name="Oval 283"/>
              <p:cNvSpPr>
                <a:spLocks noChangeArrowheads="1"/>
              </p:cNvSpPr>
              <p:nvPr/>
            </p:nvSpPr>
            <p:spPr bwMode="auto">
              <a:xfrm>
                <a:off x="3504" y="216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11" name="Oval 284"/>
              <p:cNvSpPr>
                <a:spLocks noChangeArrowheads="1"/>
              </p:cNvSpPr>
              <p:nvPr/>
            </p:nvSpPr>
            <p:spPr bwMode="auto">
              <a:xfrm>
                <a:off x="3504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12" name="Oval 285"/>
              <p:cNvSpPr>
                <a:spLocks noChangeArrowheads="1"/>
              </p:cNvSpPr>
              <p:nvPr/>
            </p:nvSpPr>
            <p:spPr bwMode="auto">
              <a:xfrm>
                <a:off x="3504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13" name="Oval 286"/>
              <p:cNvSpPr>
                <a:spLocks noChangeArrowheads="1"/>
              </p:cNvSpPr>
              <p:nvPr/>
            </p:nvSpPr>
            <p:spPr bwMode="auto">
              <a:xfrm>
                <a:off x="3552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14" name="Oval 287"/>
              <p:cNvSpPr>
                <a:spLocks noChangeArrowheads="1"/>
              </p:cNvSpPr>
              <p:nvPr/>
            </p:nvSpPr>
            <p:spPr bwMode="auto">
              <a:xfrm>
                <a:off x="3552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15" name="Oval 288"/>
              <p:cNvSpPr>
                <a:spLocks noChangeArrowheads="1"/>
              </p:cNvSpPr>
              <p:nvPr/>
            </p:nvSpPr>
            <p:spPr bwMode="auto">
              <a:xfrm>
                <a:off x="3552" y="220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16" name="Oval 289"/>
              <p:cNvSpPr>
                <a:spLocks noChangeArrowheads="1"/>
              </p:cNvSpPr>
              <p:nvPr/>
            </p:nvSpPr>
            <p:spPr bwMode="auto">
              <a:xfrm>
                <a:off x="3552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17" name="Oval 290"/>
              <p:cNvSpPr>
                <a:spLocks noChangeArrowheads="1"/>
              </p:cNvSpPr>
              <p:nvPr/>
            </p:nvSpPr>
            <p:spPr bwMode="auto">
              <a:xfrm>
                <a:off x="3600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18" name="Oval 291"/>
              <p:cNvSpPr>
                <a:spLocks noChangeArrowheads="1"/>
              </p:cNvSpPr>
              <p:nvPr/>
            </p:nvSpPr>
            <p:spPr bwMode="auto">
              <a:xfrm>
                <a:off x="3600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19" name="Oval 292"/>
              <p:cNvSpPr>
                <a:spLocks noChangeArrowheads="1"/>
              </p:cNvSpPr>
              <p:nvPr/>
            </p:nvSpPr>
            <p:spPr bwMode="auto">
              <a:xfrm>
                <a:off x="3648" y="211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20" name="Oval 293"/>
              <p:cNvSpPr>
                <a:spLocks noChangeArrowheads="1"/>
              </p:cNvSpPr>
              <p:nvPr/>
            </p:nvSpPr>
            <p:spPr bwMode="auto">
              <a:xfrm>
                <a:off x="3648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21" name="Oval 294"/>
              <p:cNvSpPr>
                <a:spLocks noChangeArrowheads="1"/>
              </p:cNvSpPr>
              <p:nvPr/>
            </p:nvSpPr>
            <p:spPr bwMode="auto">
              <a:xfrm>
                <a:off x="3648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22" name="Oval 295"/>
              <p:cNvSpPr>
                <a:spLocks noChangeArrowheads="1"/>
              </p:cNvSpPr>
              <p:nvPr/>
            </p:nvSpPr>
            <p:spPr bwMode="auto">
              <a:xfrm>
                <a:off x="3648" y="225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23" name="Oval 296"/>
              <p:cNvSpPr>
                <a:spLocks noChangeArrowheads="1"/>
              </p:cNvSpPr>
              <p:nvPr/>
            </p:nvSpPr>
            <p:spPr bwMode="auto">
              <a:xfrm>
                <a:off x="3696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24" name="Oval 297"/>
              <p:cNvSpPr>
                <a:spLocks noChangeArrowheads="1"/>
              </p:cNvSpPr>
              <p:nvPr/>
            </p:nvSpPr>
            <p:spPr bwMode="auto">
              <a:xfrm>
                <a:off x="3696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25" name="Oval 298"/>
              <p:cNvSpPr>
                <a:spLocks noChangeArrowheads="1"/>
              </p:cNvSpPr>
              <p:nvPr/>
            </p:nvSpPr>
            <p:spPr bwMode="auto">
              <a:xfrm>
                <a:off x="3744" y="211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26" name="Oval 299"/>
              <p:cNvSpPr>
                <a:spLocks noChangeArrowheads="1"/>
              </p:cNvSpPr>
              <p:nvPr/>
            </p:nvSpPr>
            <p:spPr bwMode="auto">
              <a:xfrm>
                <a:off x="3744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27" name="Oval 300"/>
              <p:cNvSpPr>
                <a:spLocks noChangeArrowheads="1"/>
              </p:cNvSpPr>
              <p:nvPr/>
            </p:nvSpPr>
            <p:spPr bwMode="auto">
              <a:xfrm>
                <a:off x="3744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28" name="Oval 301"/>
              <p:cNvSpPr>
                <a:spLocks noChangeArrowheads="1"/>
              </p:cNvSpPr>
              <p:nvPr/>
            </p:nvSpPr>
            <p:spPr bwMode="auto">
              <a:xfrm>
                <a:off x="3360" y="2400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29" name="Oval 302"/>
              <p:cNvSpPr>
                <a:spLocks noChangeArrowheads="1"/>
              </p:cNvSpPr>
              <p:nvPr/>
            </p:nvSpPr>
            <p:spPr bwMode="auto">
              <a:xfrm>
                <a:off x="3456" y="230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30" name="Oval 303"/>
              <p:cNvSpPr>
                <a:spLocks noChangeArrowheads="1"/>
              </p:cNvSpPr>
              <p:nvPr/>
            </p:nvSpPr>
            <p:spPr bwMode="auto">
              <a:xfrm>
                <a:off x="3456" y="2400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31" name="Oval 304"/>
              <p:cNvSpPr>
                <a:spLocks noChangeArrowheads="1"/>
              </p:cNvSpPr>
              <p:nvPr/>
            </p:nvSpPr>
            <p:spPr bwMode="auto">
              <a:xfrm>
                <a:off x="3504" y="235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32" name="Oval 305"/>
              <p:cNvSpPr>
                <a:spLocks noChangeArrowheads="1"/>
              </p:cNvSpPr>
              <p:nvPr/>
            </p:nvSpPr>
            <p:spPr bwMode="auto">
              <a:xfrm>
                <a:off x="3600" y="235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33" name="Oval 306"/>
              <p:cNvSpPr>
                <a:spLocks noChangeArrowheads="1"/>
              </p:cNvSpPr>
              <p:nvPr/>
            </p:nvSpPr>
            <p:spPr bwMode="auto">
              <a:xfrm>
                <a:off x="3648" y="235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34" name="Oval 307"/>
              <p:cNvSpPr>
                <a:spLocks noChangeArrowheads="1"/>
              </p:cNvSpPr>
              <p:nvPr/>
            </p:nvSpPr>
            <p:spPr bwMode="auto">
              <a:xfrm>
                <a:off x="3744" y="230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35" name="Oval 308"/>
              <p:cNvSpPr>
                <a:spLocks noChangeArrowheads="1"/>
              </p:cNvSpPr>
              <p:nvPr/>
            </p:nvSpPr>
            <p:spPr bwMode="auto">
              <a:xfrm>
                <a:off x="3600" y="244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36" name="Oval 309"/>
              <p:cNvSpPr>
                <a:spLocks noChangeArrowheads="1"/>
              </p:cNvSpPr>
              <p:nvPr/>
            </p:nvSpPr>
            <p:spPr bwMode="auto">
              <a:xfrm>
                <a:off x="3648" y="244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37" name="Oval 310"/>
              <p:cNvSpPr>
                <a:spLocks noChangeArrowheads="1"/>
              </p:cNvSpPr>
              <p:nvPr/>
            </p:nvSpPr>
            <p:spPr bwMode="auto">
              <a:xfrm>
                <a:off x="3360" y="220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38" name="Oval 311"/>
              <p:cNvSpPr>
                <a:spLocks noChangeArrowheads="1"/>
              </p:cNvSpPr>
              <p:nvPr/>
            </p:nvSpPr>
            <p:spPr bwMode="auto">
              <a:xfrm>
                <a:off x="3408" y="211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39" name="Oval 312"/>
              <p:cNvSpPr>
                <a:spLocks noChangeArrowheads="1"/>
              </p:cNvSpPr>
              <p:nvPr/>
            </p:nvSpPr>
            <p:spPr bwMode="auto">
              <a:xfrm>
                <a:off x="3456" y="211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40" name="Oval 313"/>
              <p:cNvSpPr>
                <a:spLocks noChangeArrowheads="1"/>
              </p:cNvSpPr>
              <p:nvPr/>
            </p:nvSpPr>
            <p:spPr bwMode="auto">
              <a:xfrm>
                <a:off x="3600" y="211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41" name="Oval 314"/>
              <p:cNvSpPr>
                <a:spLocks noChangeArrowheads="1"/>
              </p:cNvSpPr>
              <p:nvPr/>
            </p:nvSpPr>
            <p:spPr bwMode="auto">
              <a:xfrm>
                <a:off x="3600" y="220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42" name="Oval 315"/>
              <p:cNvSpPr>
                <a:spLocks noChangeArrowheads="1"/>
              </p:cNvSpPr>
              <p:nvPr/>
            </p:nvSpPr>
            <p:spPr bwMode="auto">
              <a:xfrm>
                <a:off x="3696" y="2160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43" name="Oval 316"/>
              <p:cNvSpPr>
                <a:spLocks noChangeArrowheads="1"/>
              </p:cNvSpPr>
              <p:nvPr/>
            </p:nvSpPr>
            <p:spPr bwMode="auto">
              <a:xfrm>
                <a:off x="3696" y="2256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44" name="Oval 317"/>
              <p:cNvSpPr>
                <a:spLocks noChangeArrowheads="1"/>
              </p:cNvSpPr>
              <p:nvPr/>
            </p:nvSpPr>
            <p:spPr bwMode="auto">
              <a:xfrm>
                <a:off x="3744" y="220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1345" name="Rectangle 318"/>
              <p:cNvSpPr>
                <a:spLocks noChangeArrowheads="1"/>
              </p:cNvSpPr>
              <p:nvPr/>
            </p:nvSpPr>
            <p:spPr bwMode="auto">
              <a:xfrm>
                <a:off x="3360" y="2112"/>
                <a:ext cx="432" cy="384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</p:grpSp>
        <p:sp>
          <p:nvSpPr>
            <p:cNvPr id="280895" name="Text Box 319"/>
            <p:cNvSpPr txBox="1">
              <a:spLocks noChangeArrowheads="1"/>
            </p:cNvSpPr>
            <p:nvPr/>
          </p:nvSpPr>
          <p:spPr bwMode="auto">
            <a:xfrm>
              <a:off x="75" y="3302"/>
              <a:ext cx="1316" cy="44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r>
                <a:rPr lang="tr-TR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-Narrow" pitchFamily="34" charset="0"/>
                </a:rPr>
                <a:t>Model &amp; Kamera</a:t>
              </a:r>
              <a:br>
                <a:rPr lang="tr-TR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-Narrow" pitchFamily="34" charset="0"/>
                </a:rPr>
              </a:br>
              <a:r>
                <a:rPr lang="tr-TR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-Narrow" pitchFamily="34" charset="0"/>
                </a:rPr>
                <a:t>Parametreleri</a:t>
              </a:r>
            </a:p>
          </p:txBody>
        </p:sp>
        <p:sp>
          <p:nvSpPr>
            <p:cNvPr id="280896" name="Text Box 320"/>
            <p:cNvSpPr txBox="1">
              <a:spLocks noChangeArrowheads="1"/>
            </p:cNvSpPr>
            <p:nvPr/>
          </p:nvSpPr>
          <p:spPr bwMode="auto">
            <a:xfrm>
              <a:off x="1536" y="3300"/>
              <a:ext cx="1488" cy="446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l">
                <a:defRPr/>
              </a:pPr>
              <a:r>
                <a:rPr lang="tr-TR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-Narrow" pitchFamily="34" charset="0"/>
                </a:rPr>
                <a:t>Görüntü Oluşturma</a:t>
              </a:r>
              <a:br>
                <a:rPr lang="tr-TR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-Narrow" pitchFamily="34" charset="0"/>
                </a:rPr>
              </a:br>
              <a:r>
                <a:rPr lang="tr-TR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-Narrow" pitchFamily="34" charset="0"/>
                </a:rPr>
                <a:t>(</a:t>
              </a:r>
              <a:r>
                <a:rPr lang="tr-TR" sz="2000" i="1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-Narrow" pitchFamily="34" charset="0"/>
                </a:rPr>
                <a:t>Rendering</a:t>
              </a:r>
              <a:r>
                <a:rPr lang="tr-TR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-Narrow" pitchFamily="34" charset="0"/>
                </a:rPr>
                <a:t>) İşhattı</a:t>
              </a:r>
            </a:p>
          </p:txBody>
        </p:sp>
        <p:sp>
          <p:nvSpPr>
            <p:cNvPr id="280897" name="Text Box 321"/>
            <p:cNvSpPr txBox="1">
              <a:spLocks noChangeArrowheads="1"/>
            </p:cNvSpPr>
            <p:nvPr/>
          </p:nvSpPr>
          <p:spPr bwMode="auto">
            <a:xfrm>
              <a:off x="3168" y="3300"/>
              <a:ext cx="1424" cy="446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l">
                <a:defRPr/>
              </a:pPr>
              <a:r>
                <a:rPr lang="tr-TR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-Narrow" pitchFamily="34" charset="0"/>
                </a:rPr>
                <a:t>Çerçeve Tamponu</a:t>
              </a:r>
            </a:p>
            <a:p>
              <a:pPr algn="l">
                <a:defRPr/>
              </a:pPr>
              <a:r>
                <a:rPr lang="tr-TR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-Narrow" pitchFamily="34" charset="0"/>
                </a:rPr>
                <a:t>(</a:t>
              </a:r>
              <a:r>
                <a:rPr lang="tr-TR" sz="2000" i="1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-Narrow" pitchFamily="34" charset="0"/>
                </a:rPr>
                <a:t>Framebuffer</a:t>
              </a:r>
              <a:r>
                <a:rPr lang="tr-TR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-Narrow" pitchFamily="34" charset="0"/>
                </a:rPr>
                <a:t>)</a:t>
              </a:r>
            </a:p>
          </p:txBody>
        </p:sp>
        <p:sp>
          <p:nvSpPr>
            <p:cNvPr id="280898" name="Text Box 322"/>
            <p:cNvSpPr txBox="1">
              <a:spLocks noChangeArrowheads="1"/>
            </p:cNvSpPr>
            <p:nvPr/>
          </p:nvSpPr>
          <p:spPr bwMode="auto">
            <a:xfrm>
              <a:off x="4848" y="3397"/>
              <a:ext cx="538" cy="25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l">
                <a:defRPr/>
              </a:pPr>
              <a:r>
                <a:rPr lang="tr-TR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-Narrow" pitchFamily="34" charset="0"/>
                </a:rPr>
                <a:t>Ekran</a:t>
              </a:r>
            </a:p>
          </p:txBody>
        </p:sp>
        <p:sp>
          <p:nvSpPr>
            <p:cNvPr id="1049" name="Rectangle 323"/>
            <p:cNvSpPr>
              <a:spLocks noChangeArrowheads="1"/>
            </p:cNvSpPr>
            <p:nvPr/>
          </p:nvSpPr>
          <p:spPr bwMode="auto">
            <a:xfrm>
              <a:off x="1536" y="1152"/>
              <a:ext cx="1488" cy="2582"/>
            </a:xfrm>
            <a:prstGeom prst="rect">
              <a:avLst/>
            </a:prstGeom>
            <a:noFill/>
            <a:ln w="28575">
              <a:solidFill>
                <a:srgbClr val="CC3434"/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1029" name="Text Box 324"/>
          <p:cNvSpPr txBox="1">
            <a:spLocks noChangeArrowheads="1"/>
          </p:cNvSpPr>
          <p:nvPr/>
        </p:nvSpPr>
        <p:spPr bwMode="auto">
          <a:xfrm>
            <a:off x="5067300" y="1487488"/>
            <a:ext cx="1593898" cy="36933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Model</a:t>
            </a:r>
            <a:r>
              <a:rPr lang="tr-TR" dirty="0">
                <a:solidFill>
                  <a:srgbClr val="FF0000"/>
                </a:solidFill>
                <a:sym typeface="Wingdings" pitchFamily="2" charset="2"/>
              </a:rPr>
              <a:t>Dünya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1030" name="Text Box 325"/>
          <p:cNvSpPr txBox="1">
            <a:spLocks noChangeArrowheads="1"/>
          </p:cNvSpPr>
          <p:nvPr/>
        </p:nvSpPr>
        <p:spPr bwMode="auto">
          <a:xfrm>
            <a:off x="5059363" y="2173288"/>
            <a:ext cx="1747786" cy="36933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Dünya</a:t>
            </a:r>
            <a:r>
              <a:rPr lang="tr-TR" dirty="0">
                <a:solidFill>
                  <a:srgbClr val="FF0000"/>
                </a:solidFill>
                <a:sym typeface="Wingdings" pitchFamily="2" charset="2"/>
              </a:rPr>
              <a:t>Kamera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1031" name="Freeform 326"/>
          <p:cNvSpPr>
            <a:spLocks/>
          </p:cNvSpPr>
          <p:nvPr/>
        </p:nvSpPr>
        <p:spPr bwMode="auto">
          <a:xfrm>
            <a:off x="4368800" y="1716088"/>
            <a:ext cx="812800" cy="520700"/>
          </a:xfrm>
          <a:custGeom>
            <a:avLst/>
            <a:gdLst>
              <a:gd name="T0" fmla="*/ 0 w 576"/>
              <a:gd name="T1" fmla="*/ 288 h 328"/>
              <a:gd name="T2" fmla="*/ 240 w 576"/>
              <a:gd name="T3" fmla="*/ 288 h 328"/>
              <a:gd name="T4" fmla="*/ 336 w 576"/>
              <a:gd name="T5" fmla="*/ 48 h 328"/>
              <a:gd name="T6" fmla="*/ 576 w 576"/>
              <a:gd name="T7" fmla="*/ 0 h 328"/>
              <a:gd name="T8" fmla="*/ 0 60000 65536"/>
              <a:gd name="T9" fmla="*/ 0 60000 65536"/>
              <a:gd name="T10" fmla="*/ 0 60000 65536"/>
              <a:gd name="T11" fmla="*/ 0 60000 65536"/>
              <a:gd name="T12" fmla="*/ 0 w 576"/>
              <a:gd name="T13" fmla="*/ 0 h 328"/>
              <a:gd name="T14" fmla="*/ 576 w 576"/>
              <a:gd name="T15" fmla="*/ 328 h 3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" h="328">
                <a:moveTo>
                  <a:pt x="0" y="288"/>
                </a:moveTo>
                <a:cubicBezTo>
                  <a:pt x="92" y="308"/>
                  <a:pt x="184" y="328"/>
                  <a:pt x="240" y="288"/>
                </a:cubicBezTo>
                <a:cubicBezTo>
                  <a:pt x="296" y="248"/>
                  <a:pt x="280" y="96"/>
                  <a:pt x="336" y="48"/>
                </a:cubicBezTo>
                <a:cubicBezTo>
                  <a:pt x="392" y="0"/>
                  <a:pt x="484" y="0"/>
                  <a:pt x="576" y="0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tr-TR" dirty="0"/>
          </a:p>
        </p:txBody>
      </p:sp>
      <p:sp>
        <p:nvSpPr>
          <p:cNvPr id="1032" name="Freeform 327"/>
          <p:cNvSpPr>
            <a:spLocks/>
          </p:cNvSpPr>
          <p:nvPr/>
        </p:nvSpPr>
        <p:spPr bwMode="auto">
          <a:xfrm>
            <a:off x="4368800" y="2376488"/>
            <a:ext cx="744538" cy="723900"/>
          </a:xfrm>
          <a:custGeom>
            <a:avLst/>
            <a:gdLst>
              <a:gd name="T0" fmla="*/ 0 w 528"/>
              <a:gd name="T1" fmla="*/ 400 h 456"/>
              <a:gd name="T2" fmla="*/ 192 w 528"/>
              <a:gd name="T3" fmla="*/ 400 h 456"/>
              <a:gd name="T4" fmla="*/ 240 w 528"/>
              <a:gd name="T5" fmla="*/ 64 h 456"/>
              <a:gd name="T6" fmla="*/ 528 w 528"/>
              <a:gd name="T7" fmla="*/ 16 h 456"/>
              <a:gd name="T8" fmla="*/ 0 60000 65536"/>
              <a:gd name="T9" fmla="*/ 0 60000 65536"/>
              <a:gd name="T10" fmla="*/ 0 60000 65536"/>
              <a:gd name="T11" fmla="*/ 0 60000 65536"/>
              <a:gd name="T12" fmla="*/ 0 w 528"/>
              <a:gd name="T13" fmla="*/ 0 h 456"/>
              <a:gd name="T14" fmla="*/ 528 w 528"/>
              <a:gd name="T15" fmla="*/ 456 h 4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28" h="456">
                <a:moveTo>
                  <a:pt x="0" y="400"/>
                </a:moveTo>
                <a:cubicBezTo>
                  <a:pt x="76" y="428"/>
                  <a:pt x="152" y="456"/>
                  <a:pt x="192" y="400"/>
                </a:cubicBezTo>
                <a:cubicBezTo>
                  <a:pt x="232" y="344"/>
                  <a:pt x="184" y="128"/>
                  <a:pt x="240" y="64"/>
                </a:cubicBezTo>
                <a:cubicBezTo>
                  <a:pt x="296" y="0"/>
                  <a:pt x="412" y="8"/>
                  <a:pt x="528" y="16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tr-T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tr-TR" sz="3300" dirty="0"/>
              <a:t>Neden Dünya</a:t>
            </a:r>
            <a:r>
              <a:rPr lang="tr-TR" sz="3300" dirty="0">
                <a:sym typeface="Wingdings" pitchFamily="2" charset="2"/>
              </a:rPr>
              <a:t>Kamera dönüşümü kırpmadan önce?</a:t>
            </a:r>
            <a:endParaRPr lang="tr-TR" sz="3300" dirty="0"/>
          </a:p>
        </p:txBody>
      </p:sp>
      <p:grpSp>
        <p:nvGrpSpPr>
          <p:cNvPr id="329" name="Group 3"/>
          <p:cNvGrpSpPr>
            <a:grpSpLocks/>
          </p:cNvGrpSpPr>
          <p:nvPr/>
        </p:nvGrpSpPr>
        <p:grpSpPr bwMode="auto">
          <a:xfrm>
            <a:off x="119063" y="1868488"/>
            <a:ext cx="8796337" cy="4117975"/>
            <a:chOff x="75" y="1152"/>
            <a:chExt cx="5541" cy="2594"/>
          </a:xfrm>
        </p:grpSpPr>
        <p:pic>
          <p:nvPicPr>
            <p:cNvPr id="330" name="Picture 4" descr="camera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0" y="1692"/>
              <a:ext cx="639" cy="4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aphicFrame>
          <p:nvGraphicFramePr>
            <p:cNvPr id="331" name="Object 5"/>
            <p:cNvGraphicFramePr>
              <a:graphicFrameLocks noChangeAspect="1"/>
            </p:cNvGraphicFramePr>
            <p:nvPr/>
          </p:nvGraphicFramePr>
          <p:xfrm>
            <a:off x="4638" y="1557"/>
            <a:ext cx="978" cy="9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1150" name="Clip" r:id="rId4" imgW="4755600" imgH="4827960" progId="">
                    <p:embed/>
                  </p:oleObj>
                </mc:Choice>
                <mc:Fallback>
                  <p:oleObj name="Clip" r:id="rId4" imgW="4755600" imgH="4827960" progId="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38" y="1557"/>
                          <a:ext cx="978" cy="99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2" name="Freeform 6"/>
            <p:cNvSpPr>
              <a:spLocks/>
            </p:cNvSpPr>
            <p:nvPr/>
          </p:nvSpPr>
          <p:spPr bwMode="auto">
            <a:xfrm>
              <a:off x="288" y="1862"/>
              <a:ext cx="240" cy="192"/>
            </a:xfrm>
            <a:custGeom>
              <a:avLst/>
              <a:gdLst>
                <a:gd name="T0" fmla="*/ 144 w 240"/>
                <a:gd name="T1" fmla="*/ 192 h 192"/>
                <a:gd name="T2" fmla="*/ 240 w 240"/>
                <a:gd name="T3" fmla="*/ 96 h 192"/>
                <a:gd name="T4" fmla="*/ 96 w 240"/>
                <a:gd name="T5" fmla="*/ 0 h 192"/>
                <a:gd name="T6" fmla="*/ 0 w 240"/>
                <a:gd name="T7" fmla="*/ 96 h 192"/>
                <a:gd name="T8" fmla="*/ 144 w 240"/>
                <a:gd name="T9" fmla="*/ 192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0"/>
                <a:gd name="T16" fmla="*/ 0 h 192"/>
                <a:gd name="T17" fmla="*/ 240 w 240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0" h="192">
                  <a:moveTo>
                    <a:pt x="144" y="192"/>
                  </a:moveTo>
                  <a:lnTo>
                    <a:pt x="240" y="96"/>
                  </a:lnTo>
                  <a:lnTo>
                    <a:pt x="96" y="0"/>
                  </a:lnTo>
                  <a:lnTo>
                    <a:pt x="0" y="96"/>
                  </a:lnTo>
                  <a:lnTo>
                    <a:pt x="144" y="192"/>
                  </a:lnTo>
                  <a:close/>
                </a:path>
              </a:pathLst>
            </a:custGeom>
            <a:solidFill>
              <a:srgbClr val="FFFFFF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33" name="Freeform 7"/>
            <p:cNvSpPr>
              <a:spLocks/>
            </p:cNvSpPr>
            <p:nvPr/>
          </p:nvSpPr>
          <p:spPr bwMode="auto">
            <a:xfrm>
              <a:off x="144" y="1862"/>
              <a:ext cx="240" cy="192"/>
            </a:xfrm>
            <a:custGeom>
              <a:avLst/>
              <a:gdLst>
                <a:gd name="T0" fmla="*/ 0 w 240"/>
                <a:gd name="T1" fmla="*/ 192 h 192"/>
                <a:gd name="T2" fmla="*/ 96 w 240"/>
                <a:gd name="T3" fmla="*/ 96 h 192"/>
                <a:gd name="T4" fmla="*/ 240 w 240"/>
                <a:gd name="T5" fmla="*/ 0 h 192"/>
                <a:gd name="T6" fmla="*/ 144 w 240"/>
                <a:gd name="T7" fmla="*/ 96 h 192"/>
                <a:gd name="T8" fmla="*/ 0 w 240"/>
                <a:gd name="T9" fmla="*/ 192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0"/>
                <a:gd name="T16" fmla="*/ 0 h 192"/>
                <a:gd name="T17" fmla="*/ 240 w 240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0" h="192">
                  <a:moveTo>
                    <a:pt x="0" y="192"/>
                  </a:moveTo>
                  <a:lnTo>
                    <a:pt x="96" y="96"/>
                  </a:lnTo>
                  <a:lnTo>
                    <a:pt x="240" y="0"/>
                  </a:lnTo>
                  <a:lnTo>
                    <a:pt x="144" y="96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FFFFFF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34" name="Freeform 8"/>
            <p:cNvSpPr>
              <a:spLocks/>
            </p:cNvSpPr>
            <p:nvPr/>
          </p:nvSpPr>
          <p:spPr bwMode="auto">
            <a:xfrm>
              <a:off x="384" y="1958"/>
              <a:ext cx="144" cy="240"/>
            </a:xfrm>
            <a:custGeom>
              <a:avLst/>
              <a:gdLst>
                <a:gd name="T0" fmla="*/ 144 w 144"/>
                <a:gd name="T1" fmla="*/ 0 h 240"/>
                <a:gd name="T2" fmla="*/ 96 w 144"/>
                <a:gd name="T3" fmla="*/ 144 h 240"/>
                <a:gd name="T4" fmla="*/ 0 w 144"/>
                <a:gd name="T5" fmla="*/ 240 h 240"/>
                <a:gd name="T6" fmla="*/ 48 w 144"/>
                <a:gd name="T7" fmla="*/ 96 h 240"/>
                <a:gd name="T8" fmla="*/ 144 w 144"/>
                <a:gd name="T9" fmla="*/ 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4"/>
                <a:gd name="T16" fmla="*/ 0 h 240"/>
                <a:gd name="T17" fmla="*/ 144 w 144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4" h="240">
                  <a:moveTo>
                    <a:pt x="144" y="0"/>
                  </a:moveTo>
                  <a:lnTo>
                    <a:pt x="96" y="144"/>
                  </a:lnTo>
                  <a:lnTo>
                    <a:pt x="0" y="240"/>
                  </a:lnTo>
                  <a:lnTo>
                    <a:pt x="48" y="96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chemeClr val="folHlink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35" name="AutoShape 9"/>
            <p:cNvSpPr>
              <a:spLocks noChangeArrowheads="1"/>
            </p:cNvSpPr>
            <p:nvPr/>
          </p:nvSpPr>
          <p:spPr bwMode="auto">
            <a:xfrm>
              <a:off x="240" y="2294"/>
              <a:ext cx="336" cy="384"/>
            </a:xfrm>
            <a:prstGeom prst="can">
              <a:avLst>
                <a:gd name="adj" fmla="val 28571"/>
              </a:avLst>
            </a:prstGeom>
            <a:solidFill>
              <a:srgbClr val="FFFFFF"/>
            </a:solidFill>
            <a:ln w="28575">
              <a:solidFill>
                <a:schemeClr val="tx1"/>
              </a:solidFill>
              <a:round/>
              <a:headEnd/>
              <a:tailEnd type="none" w="sm" len="sm"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36" name="AutoShape 10"/>
            <p:cNvSpPr>
              <a:spLocks noChangeArrowheads="1"/>
            </p:cNvSpPr>
            <p:nvPr/>
          </p:nvSpPr>
          <p:spPr bwMode="auto">
            <a:xfrm>
              <a:off x="624" y="2198"/>
              <a:ext cx="288" cy="288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  <a:headEnd/>
              <a:tailEnd type="none" w="sm" len="sm"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37" name="Freeform 11"/>
            <p:cNvSpPr>
              <a:spLocks/>
            </p:cNvSpPr>
            <p:nvPr/>
          </p:nvSpPr>
          <p:spPr bwMode="auto">
            <a:xfrm>
              <a:off x="144" y="1958"/>
              <a:ext cx="288" cy="240"/>
            </a:xfrm>
            <a:custGeom>
              <a:avLst/>
              <a:gdLst>
                <a:gd name="T0" fmla="*/ 48 w 288"/>
                <a:gd name="T1" fmla="*/ 240 h 240"/>
                <a:gd name="T2" fmla="*/ 240 w 288"/>
                <a:gd name="T3" fmla="*/ 240 h 240"/>
                <a:gd name="T4" fmla="*/ 288 w 288"/>
                <a:gd name="T5" fmla="*/ 96 h 240"/>
                <a:gd name="T6" fmla="*/ 144 w 288"/>
                <a:gd name="T7" fmla="*/ 0 h 240"/>
                <a:gd name="T8" fmla="*/ 0 w 288"/>
                <a:gd name="T9" fmla="*/ 96 h 240"/>
                <a:gd name="T10" fmla="*/ 48 w 288"/>
                <a:gd name="T11" fmla="*/ 240 h 2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88"/>
                <a:gd name="T19" fmla="*/ 0 h 240"/>
                <a:gd name="T20" fmla="*/ 288 w 288"/>
                <a:gd name="T21" fmla="*/ 240 h 24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88" h="240">
                  <a:moveTo>
                    <a:pt x="48" y="240"/>
                  </a:moveTo>
                  <a:lnTo>
                    <a:pt x="240" y="240"/>
                  </a:lnTo>
                  <a:lnTo>
                    <a:pt x="288" y="96"/>
                  </a:lnTo>
                  <a:lnTo>
                    <a:pt x="144" y="0"/>
                  </a:lnTo>
                  <a:lnTo>
                    <a:pt x="0" y="96"/>
                  </a:lnTo>
                  <a:lnTo>
                    <a:pt x="48" y="240"/>
                  </a:lnTo>
                  <a:close/>
                </a:path>
              </a:pathLst>
            </a:custGeom>
            <a:solidFill>
              <a:srgbClr val="FFFFFF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38" name="AutoShape 12"/>
            <p:cNvSpPr>
              <a:spLocks noChangeArrowheads="1"/>
            </p:cNvSpPr>
            <p:nvPr/>
          </p:nvSpPr>
          <p:spPr bwMode="auto">
            <a:xfrm>
              <a:off x="1200" y="1934"/>
              <a:ext cx="480" cy="24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  <a:ln w="28575">
              <a:solidFill>
                <a:schemeClr val="accent2"/>
              </a:solidFill>
              <a:miter lim="800000"/>
              <a:headEnd/>
              <a:tailEnd type="none" w="sm" len="sm"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39" name="AutoShape 13"/>
            <p:cNvSpPr>
              <a:spLocks noChangeArrowheads="1"/>
            </p:cNvSpPr>
            <p:nvPr/>
          </p:nvSpPr>
          <p:spPr bwMode="auto">
            <a:xfrm>
              <a:off x="2784" y="1934"/>
              <a:ext cx="480" cy="24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  <a:ln w="28575">
              <a:solidFill>
                <a:schemeClr val="accent2"/>
              </a:solidFill>
              <a:miter lim="800000"/>
              <a:headEnd/>
              <a:tailEnd type="none" w="sm" len="sm"/>
            </a:ln>
          </p:spPr>
          <p:txBody>
            <a:bodyPr wrap="none" anchor="ctr"/>
            <a:lstStyle/>
            <a:p>
              <a:endParaRPr lang="tr-TR" dirty="0"/>
            </a:p>
          </p:txBody>
        </p:sp>
        <p:grpSp>
          <p:nvGrpSpPr>
            <p:cNvPr id="340" name="Group 14"/>
            <p:cNvGrpSpPr>
              <a:grpSpLocks/>
            </p:cNvGrpSpPr>
            <p:nvPr/>
          </p:nvGrpSpPr>
          <p:grpSpPr bwMode="auto">
            <a:xfrm>
              <a:off x="1728" y="1190"/>
              <a:ext cx="1008" cy="1728"/>
              <a:chOff x="1728" y="1104"/>
              <a:chExt cx="1008" cy="1728"/>
            </a:xfrm>
          </p:grpSpPr>
          <p:sp>
            <p:nvSpPr>
              <p:cNvPr id="644" name="Text Box 15"/>
              <p:cNvSpPr txBox="1">
                <a:spLocks noChangeArrowheads="1"/>
              </p:cNvSpPr>
              <p:nvPr/>
            </p:nvSpPr>
            <p:spPr bwMode="auto">
              <a:xfrm>
                <a:off x="1728" y="1104"/>
                <a:ext cx="1008" cy="28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none" w="sm" len="sm"/>
              </a:ln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</a:pPr>
                <a:r>
                  <a:rPr lang="tr-TR" sz="2000" b="1" dirty="0">
                    <a:latin typeface="Comic Sans MS" pitchFamily="66" charset="0"/>
                  </a:rPr>
                  <a:t>Dönüşüm</a:t>
                </a:r>
              </a:p>
            </p:txBody>
          </p:sp>
          <p:sp>
            <p:nvSpPr>
              <p:cNvPr id="645" name="Text Box 16"/>
              <p:cNvSpPr txBox="1">
                <a:spLocks noChangeArrowheads="1"/>
              </p:cNvSpPr>
              <p:nvPr/>
            </p:nvSpPr>
            <p:spPr bwMode="auto">
              <a:xfrm>
                <a:off x="1728" y="1392"/>
                <a:ext cx="1008" cy="28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none" w="sm" len="sm"/>
              </a:ln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</a:pPr>
                <a:r>
                  <a:rPr lang="tr-TR" sz="2000" b="1" dirty="0">
                    <a:latin typeface="Comic Sans MS" pitchFamily="66" charset="0"/>
                  </a:rPr>
                  <a:t>Boyama</a:t>
                </a:r>
              </a:p>
            </p:txBody>
          </p:sp>
          <p:sp>
            <p:nvSpPr>
              <p:cNvPr id="646" name="Text Box 17"/>
              <p:cNvSpPr txBox="1">
                <a:spLocks noChangeArrowheads="1"/>
              </p:cNvSpPr>
              <p:nvPr/>
            </p:nvSpPr>
            <p:spPr bwMode="auto">
              <a:xfrm>
                <a:off x="1728" y="1680"/>
                <a:ext cx="1008" cy="288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 type="none" w="sm" len="sm"/>
              </a:ln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</a:pPr>
                <a:r>
                  <a:rPr lang="tr-TR" sz="2000" b="1" dirty="0">
                    <a:latin typeface="Comic Sans MS" pitchFamily="66" charset="0"/>
                  </a:rPr>
                  <a:t>Dönüşüm</a:t>
                </a:r>
              </a:p>
            </p:txBody>
          </p:sp>
          <p:sp>
            <p:nvSpPr>
              <p:cNvPr id="647" name="Text Box 18"/>
              <p:cNvSpPr txBox="1">
                <a:spLocks noChangeArrowheads="1"/>
              </p:cNvSpPr>
              <p:nvPr/>
            </p:nvSpPr>
            <p:spPr bwMode="auto">
              <a:xfrm>
                <a:off x="1728" y="1968"/>
                <a:ext cx="1008" cy="28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none" w="sm" len="sm"/>
              </a:ln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</a:pPr>
                <a:r>
                  <a:rPr lang="tr-TR" sz="2000" b="1" dirty="0">
                    <a:latin typeface="Comic Sans MS" pitchFamily="66" charset="0"/>
                  </a:rPr>
                  <a:t>Kırpma</a:t>
                </a:r>
              </a:p>
            </p:txBody>
          </p:sp>
          <p:sp>
            <p:nvSpPr>
              <p:cNvPr id="648" name="Text Box 19"/>
              <p:cNvSpPr txBox="1">
                <a:spLocks noChangeArrowheads="1"/>
              </p:cNvSpPr>
              <p:nvPr/>
            </p:nvSpPr>
            <p:spPr bwMode="auto">
              <a:xfrm>
                <a:off x="1728" y="2256"/>
                <a:ext cx="1008" cy="28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none" w="sm" len="sm"/>
              </a:ln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</a:pPr>
                <a:r>
                  <a:rPr lang="tr-TR" sz="2000" b="1" dirty="0">
                    <a:latin typeface="Comic Sans MS" pitchFamily="66" charset="0"/>
                  </a:rPr>
                  <a:t>Yansıtma</a:t>
                </a:r>
              </a:p>
            </p:txBody>
          </p:sp>
          <p:sp>
            <p:nvSpPr>
              <p:cNvPr id="649" name="Text Box 20"/>
              <p:cNvSpPr txBox="1">
                <a:spLocks noChangeArrowheads="1"/>
              </p:cNvSpPr>
              <p:nvPr/>
            </p:nvSpPr>
            <p:spPr bwMode="auto">
              <a:xfrm>
                <a:off x="1728" y="2544"/>
                <a:ext cx="1008" cy="28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none" w="sm" len="sm"/>
              </a:ln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</a:pPr>
                <a:r>
                  <a:rPr lang="tr-TR" sz="1600" b="1" dirty="0">
                    <a:latin typeface="Comic Sans MS" pitchFamily="66" charset="0"/>
                  </a:rPr>
                  <a:t>Pikselleştirme</a:t>
                </a:r>
              </a:p>
            </p:txBody>
          </p:sp>
        </p:grpSp>
        <p:sp>
          <p:nvSpPr>
            <p:cNvPr id="341" name="AutoShape 21"/>
            <p:cNvSpPr>
              <a:spLocks noChangeArrowheads="1"/>
            </p:cNvSpPr>
            <p:nvPr/>
          </p:nvSpPr>
          <p:spPr bwMode="auto">
            <a:xfrm>
              <a:off x="4032" y="1934"/>
              <a:ext cx="480" cy="24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  <a:ln w="28575">
              <a:solidFill>
                <a:schemeClr val="accent2"/>
              </a:solidFill>
              <a:miter lim="800000"/>
              <a:headEnd/>
              <a:tailEnd type="none" w="sm" len="sm"/>
            </a:ln>
          </p:spPr>
          <p:txBody>
            <a:bodyPr wrap="none" anchor="ctr"/>
            <a:lstStyle/>
            <a:p>
              <a:endParaRPr lang="tr-TR" dirty="0"/>
            </a:p>
          </p:txBody>
        </p:sp>
        <p:grpSp>
          <p:nvGrpSpPr>
            <p:cNvPr id="342" name="Group 22"/>
            <p:cNvGrpSpPr>
              <a:grpSpLocks/>
            </p:cNvGrpSpPr>
            <p:nvPr/>
          </p:nvGrpSpPr>
          <p:grpSpPr bwMode="auto">
            <a:xfrm>
              <a:off x="3360" y="1790"/>
              <a:ext cx="576" cy="528"/>
              <a:chOff x="3360" y="1968"/>
              <a:chExt cx="576" cy="528"/>
            </a:xfrm>
          </p:grpSpPr>
          <p:sp>
            <p:nvSpPr>
              <p:cNvPr id="348" name="Rectangle 23"/>
              <p:cNvSpPr>
                <a:spLocks noChangeArrowheads="1"/>
              </p:cNvSpPr>
              <p:nvPr/>
            </p:nvSpPr>
            <p:spPr bwMode="auto">
              <a:xfrm>
                <a:off x="3504" y="1968"/>
                <a:ext cx="432" cy="384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49" name="Oval 24"/>
              <p:cNvSpPr>
                <a:spLocks noChangeArrowheads="1"/>
              </p:cNvSpPr>
              <p:nvPr/>
            </p:nvSpPr>
            <p:spPr bwMode="auto">
              <a:xfrm>
                <a:off x="3504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50" name="Oval 25"/>
              <p:cNvSpPr>
                <a:spLocks noChangeArrowheads="1"/>
              </p:cNvSpPr>
              <p:nvPr/>
            </p:nvSpPr>
            <p:spPr bwMode="auto">
              <a:xfrm>
                <a:off x="3504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51" name="Oval 26"/>
              <p:cNvSpPr>
                <a:spLocks noChangeArrowheads="1"/>
              </p:cNvSpPr>
              <p:nvPr/>
            </p:nvSpPr>
            <p:spPr bwMode="auto">
              <a:xfrm>
                <a:off x="3552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52" name="Oval 27"/>
              <p:cNvSpPr>
                <a:spLocks noChangeArrowheads="1"/>
              </p:cNvSpPr>
              <p:nvPr/>
            </p:nvSpPr>
            <p:spPr bwMode="auto">
              <a:xfrm>
                <a:off x="3552" y="220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53" name="Oval 28"/>
              <p:cNvSpPr>
                <a:spLocks noChangeArrowheads="1"/>
              </p:cNvSpPr>
              <p:nvPr/>
            </p:nvSpPr>
            <p:spPr bwMode="auto">
              <a:xfrm>
                <a:off x="3552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54" name="Oval 29"/>
              <p:cNvSpPr>
                <a:spLocks noChangeArrowheads="1"/>
              </p:cNvSpPr>
              <p:nvPr/>
            </p:nvSpPr>
            <p:spPr bwMode="auto">
              <a:xfrm>
                <a:off x="3600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55" name="Oval 30"/>
              <p:cNvSpPr>
                <a:spLocks noChangeArrowheads="1"/>
              </p:cNvSpPr>
              <p:nvPr/>
            </p:nvSpPr>
            <p:spPr bwMode="auto">
              <a:xfrm>
                <a:off x="3648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56" name="Oval 31"/>
              <p:cNvSpPr>
                <a:spLocks noChangeArrowheads="1"/>
              </p:cNvSpPr>
              <p:nvPr/>
            </p:nvSpPr>
            <p:spPr bwMode="auto">
              <a:xfrm>
                <a:off x="3648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57" name="Oval 32"/>
              <p:cNvSpPr>
                <a:spLocks noChangeArrowheads="1"/>
              </p:cNvSpPr>
              <p:nvPr/>
            </p:nvSpPr>
            <p:spPr bwMode="auto">
              <a:xfrm>
                <a:off x="3696" y="216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58" name="Oval 33"/>
              <p:cNvSpPr>
                <a:spLocks noChangeArrowheads="1"/>
              </p:cNvSpPr>
              <p:nvPr/>
            </p:nvSpPr>
            <p:spPr bwMode="auto">
              <a:xfrm>
                <a:off x="3696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59" name="Oval 34"/>
              <p:cNvSpPr>
                <a:spLocks noChangeArrowheads="1"/>
              </p:cNvSpPr>
              <p:nvPr/>
            </p:nvSpPr>
            <p:spPr bwMode="auto">
              <a:xfrm>
                <a:off x="3696" y="225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60" name="Oval 35"/>
              <p:cNvSpPr>
                <a:spLocks noChangeArrowheads="1"/>
              </p:cNvSpPr>
              <p:nvPr/>
            </p:nvSpPr>
            <p:spPr bwMode="auto">
              <a:xfrm>
                <a:off x="3744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61" name="Oval 36"/>
              <p:cNvSpPr>
                <a:spLocks noChangeArrowheads="1"/>
              </p:cNvSpPr>
              <p:nvPr/>
            </p:nvSpPr>
            <p:spPr bwMode="auto">
              <a:xfrm>
                <a:off x="3744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62" name="Oval 37"/>
              <p:cNvSpPr>
                <a:spLocks noChangeArrowheads="1"/>
              </p:cNvSpPr>
              <p:nvPr/>
            </p:nvSpPr>
            <p:spPr bwMode="auto">
              <a:xfrm>
                <a:off x="3792" y="216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63" name="Oval 38"/>
              <p:cNvSpPr>
                <a:spLocks noChangeArrowheads="1"/>
              </p:cNvSpPr>
              <p:nvPr/>
            </p:nvSpPr>
            <p:spPr bwMode="auto">
              <a:xfrm>
                <a:off x="3792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64" name="Oval 39"/>
              <p:cNvSpPr>
                <a:spLocks noChangeArrowheads="1"/>
              </p:cNvSpPr>
              <p:nvPr/>
            </p:nvSpPr>
            <p:spPr bwMode="auto">
              <a:xfrm>
                <a:off x="3840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65" name="Oval 40"/>
              <p:cNvSpPr>
                <a:spLocks noChangeArrowheads="1"/>
              </p:cNvSpPr>
              <p:nvPr/>
            </p:nvSpPr>
            <p:spPr bwMode="auto">
              <a:xfrm>
                <a:off x="3840" y="220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66" name="Oval 41"/>
              <p:cNvSpPr>
                <a:spLocks noChangeArrowheads="1"/>
              </p:cNvSpPr>
              <p:nvPr/>
            </p:nvSpPr>
            <p:spPr bwMode="auto">
              <a:xfrm>
                <a:off x="3840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67" name="Oval 42"/>
              <p:cNvSpPr>
                <a:spLocks noChangeArrowheads="1"/>
              </p:cNvSpPr>
              <p:nvPr/>
            </p:nvSpPr>
            <p:spPr bwMode="auto">
              <a:xfrm>
                <a:off x="3888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68" name="Oval 43"/>
              <p:cNvSpPr>
                <a:spLocks noChangeArrowheads="1"/>
              </p:cNvSpPr>
              <p:nvPr/>
            </p:nvSpPr>
            <p:spPr bwMode="auto">
              <a:xfrm>
                <a:off x="3888" y="2256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69" name="Oval 44"/>
              <p:cNvSpPr>
                <a:spLocks noChangeArrowheads="1"/>
              </p:cNvSpPr>
              <p:nvPr/>
            </p:nvSpPr>
            <p:spPr bwMode="auto">
              <a:xfrm>
                <a:off x="3504" y="230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70" name="Oval 45"/>
              <p:cNvSpPr>
                <a:spLocks noChangeArrowheads="1"/>
              </p:cNvSpPr>
              <p:nvPr/>
            </p:nvSpPr>
            <p:spPr bwMode="auto">
              <a:xfrm>
                <a:off x="3552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71" name="Oval 46"/>
              <p:cNvSpPr>
                <a:spLocks noChangeArrowheads="1"/>
              </p:cNvSpPr>
              <p:nvPr/>
            </p:nvSpPr>
            <p:spPr bwMode="auto">
              <a:xfrm>
                <a:off x="3600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72" name="Oval 47"/>
              <p:cNvSpPr>
                <a:spLocks noChangeArrowheads="1"/>
              </p:cNvSpPr>
              <p:nvPr/>
            </p:nvSpPr>
            <p:spPr bwMode="auto">
              <a:xfrm>
                <a:off x="3648" y="230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73" name="Oval 48"/>
              <p:cNvSpPr>
                <a:spLocks noChangeArrowheads="1"/>
              </p:cNvSpPr>
              <p:nvPr/>
            </p:nvSpPr>
            <p:spPr bwMode="auto">
              <a:xfrm>
                <a:off x="3696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74" name="Oval 49"/>
              <p:cNvSpPr>
                <a:spLocks noChangeArrowheads="1"/>
              </p:cNvSpPr>
              <p:nvPr/>
            </p:nvSpPr>
            <p:spPr bwMode="auto">
              <a:xfrm>
                <a:off x="3840" y="230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75" name="Oval 50"/>
              <p:cNvSpPr>
                <a:spLocks noChangeArrowheads="1"/>
              </p:cNvSpPr>
              <p:nvPr/>
            </p:nvSpPr>
            <p:spPr bwMode="auto">
              <a:xfrm>
                <a:off x="3888" y="230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76" name="Oval 51"/>
              <p:cNvSpPr>
                <a:spLocks noChangeArrowheads="1"/>
              </p:cNvSpPr>
              <p:nvPr/>
            </p:nvSpPr>
            <p:spPr bwMode="auto">
              <a:xfrm>
                <a:off x="3504" y="196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77" name="Oval 52"/>
              <p:cNvSpPr>
                <a:spLocks noChangeArrowheads="1"/>
              </p:cNvSpPr>
              <p:nvPr/>
            </p:nvSpPr>
            <p:spPr bwMode="auto">
              <a:xfrm>
                <a:off x="3504" y="201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78" name="Oval 53"/>
              <p:cNvSpPr>
                <a:spLocks noChangeArrowheads="1"/>
              </p:cNvSpPr>
              <p:nvPr/>
            </p:nvSpPr>
            <p:spPr bwMode="auto">
              <a:xfrm>
                <a:off x="3504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79" name="Oval 54"/>
              <p:cNvSpPr>
                <a:spLocks noChangeArrowheads="1"/>
              </p:cNvSpPr>
              <p:nvPr/>
            </p:nvSpPr>
            <p:spPr bwMode="auto">
              <a:xfrm>
                <a:off x="3552" y="201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80" name="Oval 55"/>
              <p:cNvSpPr>
                <a:spLocks noChangeArrowheads="1"/>
              </p:cNvSpPr>
              <p:nvPr/>
            </p:nvSpPr>
            <p:spPr bwMode="auto">
              <a:xfrm>
                <a:off x="3552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81" name="Oval 56"/>
              <p:cNvSpPr>
                <a:spLocks noChangeArrowheads="1"/>
              </p:cNvSpPr>
              <p:nvPr/>
            </p:nvSpPr>
            <p:spPr bwMode="auto">
              <a:xfrm>
                <a:off x="3552" y="211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82" name="Oval 57"/>
              <p:cNvSpPr>
                <a:spLocks noChangeArrowheads="1"/>
              </p:cNvSpPr>
              <p:nvPr/>
            </p:nvSpPr>
            <p:spPr bwMode="auto">
              <a:xfrm>
                <a:off x="3600" y="201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83" name="Oval 58"/>
              <p:cNvSpPr>
                <a:spLocks noChangeArrowheads="1"/>
              </p:cNvSpPr>
              <p:nvPr/>
            </p:nvSpPr>
            <p:spPr bwMode="auto">
              <a:xfrm>
                <a:off x="3600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84" name="Oval 59"/>
              <p:cNvSpPr>
                <a:spLocks noChangeArrowheads="1"/>
              </p:cNvSpPr>
              <p:nvPr/>
            </p:nvSpPr>
            <p:spPr bwMode="auto">
              <a:xfrm>
                <a:off x="3600" y="211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85" name="Oval 60"/>
              <p:cNvSpPr>
                <a:spLocks noChangeArrowheads="1"/>
              </p:cNvSpPr>
              <p:nvPr/>
            </p:nvSpPr>
            <p:spPr bwMode="auto">
              <a:xfrm>
                <a:off x="3648" y="196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86" name="Oval 61"/>
              <p:cNvSpPr>
                <a:spLocks noChangeArrowheads="1"/>
              </p:cNvSpPr>
              <p:nvPr/>
            </p:nvSpPr>
            <p:spPr bwMode="auto">
              <a:xfrm>
                <a:off x="3648" y="201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87" name="Oval 62"/>
              <p:cNvSpPr>
                <a:spLocks noChangeArrowheads="1"/>
              </p:cNvSpPr>
              <p:nvPr/>
            </p:nvSpPr>
            <p:spPr bwMode="auto">
              <a:xfrm>
                <a:off x="3648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88" name="Oval 63"/>
              <p:cNvSpPr>
                <a:spLocks noChangeArrowheads="1"/>
              </p:cNvSpPr>
              <p:nvPr/>
            </p:nvSpPr>
            <p:spPr bwMode="auto">
              <a:xfrm>
                <a:off x="3648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89" name="Oval 64"/>
              <p:cNvSpPr>
                <a:spLocks noChangeArrowheads="1"/>
              </p:cNvSpPr>
              <p:nvPr/>
            </p:nvSpPr>
            <p:spPr bwMode="auto">
              <a:xfrm>
                <a:off x="3696" y="196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90" name="Oval 65"/>
              <p:cNvSpPr>
                <a:spLocks noChangeArrowheads="1"/>
              </p:cNvSpPr>
              <p:nvPr/>
            </p:nvSpPr>
            <p:spPr bwMode="auto">
              <a:xfrm>
                <a:off x="3696" y="201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91" name="Oval 66"/>
              <p:cNvSpPr>
                <a:spLocks noChangeArrowheads="1"/>
              </p:cNvSpPr>
              <p:nvPr/>
            </p:nvSpPr>
            <p:spPr bwMode="auto">
              <a:xfrm>
                <a:off x="3696" y="206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92" name="Oval 67"/>
              <p:cNvSpPr>
                <a:spLocks noChangeArrowheads="1"/>
              </p:cNvSpPr>
              <p:nvPr/>
            </p:nvSpPr>
            <p:spPr bwMode="auto">
              <a:xfrm>
                <a:off x="3696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93" name="Oval 68"/>
              <p:cNvSpPr>
                <a:spLocks noChangeArrowheads="1"/>
              </p:cNvSpPr>
              <p:nvPr/>
            </p:nvSpPr>
            <p:spPr bwMode="auto">
              <a:xfrm>
                <a:off x="3744" y="201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94" name="Oval 69"/>
              <p:cNvSpPr>
                <a:spLocks noChangeArrowheads="1"/>
              </p:cNvSpPr>
              <p:nvPr/>
            </p:nvSpPr>
            <p:spPr bwMode="auto">
              <a:xfrm>
                <a:off x="3744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95" name="Oval 70"/>
              <p:cNvSpPr>
                <a:spLocks noChangeArrowheads="1"/>
              </p:cNvSpPr>
              <p:nvPr/>
            </p:nvSpPr>
            <p:spPr bwMode="auto">
              <a:xfrm>
                <a:off x="3792" y="196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96" name="Oval 71"/>
              <p:cNvSpPr>
                <a:spLocks noChangeArrowheads="1"/>
              </p:cNvSpPr>
              <p:nvPr/>
            </p:nvSpPr>
            <p:spPr bwMode="auto">
              <a:xfrm>
                <a:off x="3792" y="201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97" name="Oval 72"/>
              <p:cNvSpPr>
                <a:spLocks noChangeArrowheads="1"/>
              </p:cNvSpPr>
              <p:nvPr/>
            </p:nvSpPr>
            <p:spPr bwMode="auto">
              <a:xfrm>
                <a:off x="3792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98" name="Oval 73"/>
              <p:cNvSpPr>
                <a:spLocks noChangeArrowheads="1"/>
              </p:cNvSpPr>
              <p:nvPr/>
            </p:nvSpPr>
            <p:spPr bwMode="auto">
              <a:xfrm>
                <a:off x="3792" y="211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99" name="Oval 74"/>
              <p:cNvSpPr>
                <a:spLocks noChangeArrowheads="1"/>
              </p:cNvSpPr>
              <p:nvPr/>
            </p:nvSpPr>
            <p:spPr bwMode="auto">
              <a:xfrm>
                <a:off x="3840" y="196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00" name="Oval 75"/>
              <p:cNvSpPr>
                <a:spLocks noChangeArrowheads="1"/>
              </p:cNvSpPr>
              <p:nvPr/>
            </p:nvSpPr>
            <p:spPr bwMode="auto">
              <a:xfrm>
                <a:off x="3840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01" name="Oval 76"/>
              <p:cNvSpPr>
                <a:spLocks noChangeArrowheads="1"/>
              </p:cNvSpPr>
              <p:nvPr/>
            </p:nvSpPr>
            <p:spPr bwMode="auto">
              <a:xfrm>
                <a:off x="3888" y="196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02" name="Oval 77"/>
              <p:cNvSpPr>
                <a:spLocks noChangeArrowheads="1"/>
              </p:cNvSpPr>
              <p:nvPr/>
            </p:nvSpPr>
            <p:spPr bwMode="auto">
              <a:xfrm>
                <a:off x="3888" y="201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03" name="Oval 78"/>
              <p:cNvSpPr>
                <a:spLocks noChangeArrowheads="1"/>
              </p:cNvSpPr>
              <p:nvPr/>
            </p:nvSpPr>
            <p:spPr bwMode="auto">
              <a:xfrm>
                <a:off x="3888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04" name="Oval 79"/>
              <p:cNvSpPr>
                <a:spLocks noChangeArrowheads="1"/>
              </p:cNvSpPr>
              <p:nvPr/>
            </p:nvSpPr>
            <p:spPr bwMode="auto">
              <a:xfrm>
                <a:off x="3504" y="2256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05" name="Oval 80"/>
              <p:cNvSpPr>
                <a:spLocks noChangeArrowheads="1"/>
              </p:cNvSpPr>
              <p:nvPr/>
            </p:nvSpPr>
            <p:spPr bwMode="auto">
              <a:xfrm>
                <a:off x="3600" y="2160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06" name="Oval 81"/>
              <p:cNvSpPr>
                <a:spLocks noChangeArrowheads="1"/>
              </p:cNvSpPr>
              <p:nvPr/>
            </p:nvSpPr>
            <p:spPr bwMode="auto">
              <a:xfrm>
                <a:off x="3600" y="2256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07" name="Oval 82"/>
              <p:cNvSpPr>
                <a:spLocks noChangeArrowheads="1"/>
              </p:cNvSpPr>
              <p:nvPr/>
            </p:nvSpPr>
            <p:spPr bwMode="auto">
              <a:xfrm>
                <a:off x="3648" y="220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08" name="Oval 83"/>
              <p:cNvSpPr>
                <a:spLocks noChangeArrowheads="1"/>
              </p:cNvSpPr>
              <p:nvPr/>
            </p:nvSpPr>
            <p:spPr bwMode="auto">
              <a:xfrm>
                <a:off x="3744" y="220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09" name="Oval 84"/>
              <p:cNvSpPr>
                <a:spLocks noChangeArrowheads="1"/>
              </p:cNvSpPr>
              <p:nvPr/>
            </p:nvSpPr>
            <p:spPr bwMode="auto">
              <a:xfrm>
                <a:off x="3792" y="220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10" name="Oval 85"/>
              <p:cNvSpPr>
                <a:spLocks noChangeArrowheads="1"/>
              </p:cNvSpPr>
              <p:nvPr/>
            </p:nvSpPr>
            <p:spPr bwMode="auto">
              <a:xfrm>
                <a:off x="3888" y="216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11" name="Oval 86"/>
              <p:cNvSpPr>
                <a:spLocks noChangeArrowheads="1"/>
              </p:cNvSpPr>
              <p:nvPr/>
            </p:nvSpPr>
            <p:spPr bwMode="auto">
              <a:xfrm>
                <a:off x="3744" y="230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12" name="Oval 87"/>
              <p:cNvSpPr>
                <a:spLocks noChangeArrowheads="1"/>
              </p:cNvSpPr>
              <p:nvPr/>
            </p:nvSpPr>
            <p:spPr bwMode="auto">
              <a:xfrm>
                <a:off x="3792" y="230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13" name="Oval 88"/>
              <p:cNvSpPr>
                <a:spLocks noChangeArrowheads="1"/>
              </p:cNvSpPr>
              <p:nvPr/>
            </p:nvSpPr>
            <p:spPr bwMode="auto">
              <a:xfrm>
                <a:off x="3504" y="206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14" name="Oval 89"/>
              <p:cNvSpPr>
                <a:spLocks noChangeArrowheads="1"/>
              </p:cNvSpPr>
              <p:nvPr/>
            </p:nvSpPr>
            <p:spPr bwMode="auto">
              <a:xfrm>
                <a:off x="3552" y="196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15" name="Oval 90"/>
              <p:cNvSpPr>
                <a:spLocks noChangeArrowheads="1"/>
              </p:cNvSpPr>
              <p:nvPr/>
            </p:nvSpPr>
            <p:spPr bwMode="auto">
              <a:xfrm>
                <a:off x="3600" y="196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16" name="Oval 91"/>
              <p:cNvSpPr>
                <a:spLocks noChangeArrowheads="1"/>
              </p:cNvSpPr>
              <p:nvPr/>
            </p:nvSpPr>
            <p:spPr bwMode="auto">
              <a:xfrm>
                <a:off x="3744" y="196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17" name="Oval 92"/>
              <p:cNvSpPr>
                <a:spLocks noChangeArrowheads="1"/>
              </p:cNvSpPr>
              <p:nvPr/>
            </p:nvSpPr>
            <p:spPr bwMode="auto">
              <a:xfrm>
                <a:off x="3744" y="206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18" name="Oval 93"/>
              <p:cNvSpPr>
                <a:spLocks noChangeArrowheads="1"/>
              </p:cNvSpPr>
              <p:nvPr/>
            </p:nvSpPr>
            <p:spPr bwMode="auto">
              <a:xfrm>
                <a:off x="3840" y="2016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19" name="Oval 94"/>
              <p:cNvSpPr>
                <a:spLocks noChangeArrowheads="1"/>
              </p:cNvSpPr>
              <p:nvPr/>
            </p:nvSpPr>
            <p:spPr bwMode="auto">
              <a:xfrm>
                <a:off x="3840" y="211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20" name="Oval 95"/>
              <p:cNvSpPr>
                <a:spLocks noChangeArrowheads="1"/>
              </p:cNvSpPr>
              <p:nvPr/>
            </p:nvSpPr>
            <p:spPr bwMode="auto">
              <a:xfrm>
                <a:off x="3888" y="206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21" name="Rectangle 96"/>
              <p:cNvSpPr>
                <a:spLocks noChangeArrowheads="1"/>
              </p:cNvSpPr>
              <p:nvPr/>
            </p:nvSpPr>
            <p:spPr bwMode="auto">
              <a:xfrm>
                <a:off x="3504" y="1968"/>
                <a:ext cx="432" cy="384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22" name="Rectangle 97"/>
              <p:cNvSpPr>
                <a:spLocks noChangeArrowheads="1"/>
              </p:cNvSpPr>
              <p:nvPr/>
            </p:nvSpPr>
            <p:spPr bwMode="auto">
              <a:xfrm>
                <a:off x="3456" y="2016"/>
                <a:ext cx="432" cy="384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23" name="Oval 98"/>
              <p:cNvSpPr>
                <a:spLocks noChangeArrowheads="1"/>
              </p:cNvSpPr>
              <p:nvPr/>
            </p:nvSpPr>
            <p:spPr bwMode="auto">
              <a:xfrm>
                <a:off x="3456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24" name="Oval 99"/>
              <p:cNvSpPr>
                <a:spLocks noChangeArrowheads="1"/>
              </p:cNvSpPr>
              <p:nvPr/>
            </p:nvSpPr>
            <p:spPr bwMode="auto">
              <a:xfrm>
                <a:off x="3456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25" name="Oval 100"/>
              <p:cNvSpPr>
                <a:spLocks noChangeArrowheads="1"/>
              </p:cNvSpPr>
              <p:nvPr/>
            </p:nvSpPr>
            <p:spPr bwMode="auto">
              <a:xfrm>
                <a:off x="3504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26" name="Oval 101"/>
              <p:cNvSpPr>
                <a:spLocks noChangeArrowheads="1"/>
              </p:cNvSpPr>
              <p:nvPr/>
            </p:nvSpPr>
            <p:spPr bwMode="auto">
              <a:xfrm>
                <a:off x="3504" y="225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27" name="Oval 102"/>
              <p:cNvSpPr>
                <a:spLocks noChangeArrowheads="1"/>
              </p:cNvSpPr>
              <p:nvPr/>
            </p:nvSpPr>
            <p:spPr bwMode="auto">
              <a:xfrm>
                <a:off x="3504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28" name="Oval 103"/>
              <p:cNvSpPr>
                <a:spLocks noChangeArrowheads="1"/>
              </p:cNvSpPr>
              <p:nvPr/>
            </p:nvSpPr>
            <p:spPr bwMode="auto">
              <a:xfrm>
                <a:off x="3552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29" name="Oval 104"/>
              <p:cNvSpPr>
                <a:spLocks noChangeArrowheads="1"/>
              </p:cNvSpPr>
              <p:nvPr/>
            </p:nvSpPr>
            <p:spPr bwMode="auto">
              <a:xfrm>
                <a:off x="3600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30" name="Oval 105"/>
              <p:cNvSpPr>
                <a:spLocks noChangeArrowheads="1"/>
              </p:cNvSpPr>
              <p:nvPr/>
            </p:nvSpPr>
            <p:spPr bwMode="auto">
              <a:xfrm>
                <a:off x="3600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31" name="Oval 106"/>
              <p:cNvSpPr>
                <a:spLocks noChangeArrowheads="1"/>
              </p:cNvSpPr>
              <p:nvPr/>
            </p:nvSpPr>
            <p:spPr bwMode="auto">
              <a:xfrm>
                <a:off x="3648" y="220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32" name="Oval 107"/>
              <p:cNvSpPr>
                <a:spLocks noChangeArrowheads="1"/>
              </p:cNvSpPr>
              <p:nvPr/>
            </p:nvSpPr>
            <p:spPr bwMode="auto">
              <a:xfrm>
                <a:off x="3648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33" name="Oval 108"/>
              <p:cNvSpPr>
                <a:spLocks noChangeArrowheads="1"/>
              </p:cNvSpPr>
              <p:nvPr/>
            </p:nvSpPr>
            <p:spPr bwMode="auto">
              <a:xfrm>
                <a:off x="3648" y="230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34" name="Oval 109"/>
              <p:cNvSpPr>
                <a:spLocks noChangeArrowheads="1"/>
              </p:cNvSpPr>
              <p:nvPr/>
            </p:nvSpPr>
            <p:spPr bwMode="auto">
              <a:xfrm>
                <a:off x="3696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35" name="Oval 110"/>
              <p:cNvSpPr>
                <a:spLocks noChangeArrowheads="1"/>
              </p:cNvSpPr>
              <p:nvPr/>
            </p:nvSpPr>
            <p:spPr bwMode="auto">
              <a:xfrm>
                <a:off x="3696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36" name="Oval 111"/>
              <p:cNvSpPr>
                <a:spLocks noChangeArrowheads="1"/>
              </p:cNvSpPr>
              <p:nvPr/>
            </p:nvSpPr>
            <p:spPr bwMode="auto">
              <a:xfrm>
                <a:off x="3744" y="220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37" name="Oval 112"/>
              <p:cNvSpPr>
                <a:spLocks noChangeArrowheads="1"/>
              </p:cNvSpPr>
              <p:nvPr/>
            </p:nvSpPr>
            <p:spPr bwMode="auto">
              <a:xfrm>
                <a:off x="3744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38" name="Oval 113"/>
              <p:cNvSpPr>
                <a:spLocks noChangeArrowheads="1"/>
              </p:cNvSpPr>
              <p:nvPr/>
            </p:nvSpPr>
            <p:spPr bwMode="auto">
              <a:xfrm>
                <a:off x="3792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39" name="Oval 114"/>
              <p:cNvSpPr>
                <a:spLocks noChangeArrowheads="1"/>
              </p:cNvSpPr>
              <p:nvPr/>
            </p:nvSpPr>
            <p:spPr bwMode="auto">
              <a:xfrm>
                <a:off x="3792" y="225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40" name="Oval 115"/>
              <p:cNvSpPr>
                <a:spLocks noChangeArrowheads="1"/>
              </p:cNvSpPr>
              <p:nvPr/>
            </p:nvSpPr>
            <p:spPr bwMode="auto">
              <a:xfrm>
                <a:off x="3792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41" name="Oval 116"/>
              <p:cNvSpPr>
                <a:spLocks noChangeArrowheads="1"/>
              </p:cNvSpPr>
              <p:nvPr/>
            </p:nvSpPr>
            <p:spPr bwMode="auto">
              <a:xfrm>
                <a:off x="3840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42" name="Oval 117"/>
              <p:cNvSpPr>
                <a:spLocks noChangeArrowheads="1"/>
              </p:cNvSpPr>
              <p:nvPr/>
            </p:nvSpPr>
            <p:spPr bwMode="auto">
              <a:xfrm>
                <a:off x="3840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43" name="Oval 118"/>
              <p:cNvSpPr>
                <a:spLocks noChangeArrowheads="1"/>
              </p:cNvSpPr>
              <p:nvPr/>
            </p:nvSpPr>
            <p:spPr bwMode="auto">
              <a:xfrm>
                <a:off x="3456" y="235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44" name="Oval 119"/>
              <p:cNvSpPr>
                <a:spLocks noChangeArrowheads="1"/>
              </p:cNvSpPr>
              <p:nvPr/>
            </p:nvSpPr>
            <p:spPr bwMode="auto">
              <a:xfrm>
                <a:off x="3504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45" name="Oval 120"/>
              <p:cNvSpPr>
                <a:spLocks noChangeArrowheads="1"/>
              </p:cNvSpPr>
              <p:nvPr/>
            </p:nvSpPr>
            <p:spPr bwMode="auto">
              <a:xfrm>
                <a:off x="3552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46" name="Oval 121"/>
              <p:cNvSpPr>
                <a:spLocks noChangeArrowheads="1"/>
              </p:cNvSpPr>
              <p:nvPr/>
            </p:nvSpPr>
            <p:spPr bwMode="auto">
              <a:xfrm>
                <a:off x="3600" y="235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47" name="Oval 122"/>
              <p:cNvSpPr>
                <a:spLocks noChangeArrowheads="1"/>
              </p:cNvSpPr>
              <p:nvPr/>
            </p:nvSpPr>
            <p:spPr bwMode="auto">
              <a:xfrm>
                <a:off x="3648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48" name="Oval 123"/>
              <p:cNvSpPr>
                <a:spLocks noChangeArrowheads="1"/>
              </p:cNvSpPr>
              <p:nvPr/>
            </p:nvSpPr>
            <p:spPr bwMode="auto">
              <a:xfrm>
                <a:off x="3792" y="235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49" name="Oval 124"/>
              <p:cNvSpPr>
                <a:spLocks noChangeArrowheads="1"/>
              </p:cNvSpPr>
              <p:nvPr/>
            </p:nvSpPr>
            <p:spPr bwMode="auto">
              <a:xfrm>
                <a:off x="3840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50" name="Oval 125"/>
              <p:cNvSpPr>
                <a:spLocks noChangeArrowheads="1"/>
              </p:cNvSpPr>
              <p:nvPr/>
            </p:nvSpPr>
            <p:spPr bwMode="auto">
              <a:xfrm>
                <a:off x="3456" y="201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51" name="Oval 126"/>
              <p:cNvSpPr>
                <a:spLocks noChangeArrowheads="1"/>
              </p:cNvSpPr>
              <p:nvPr/>
            </p:nvSpPr>
            <p:spPr bwMode="auto">
              <a:xfrm>
                <a:off x="3456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52" name="Oval 127"/>
              <p:cNvSpPr>
                <a:spLocks noChangeArrowheads="1"/>
              </p:cNvSpPr>
              <p:nvPr/>
            </p:nvSpPr>
            <p:spPr bwMode="auto">
              <a:xfrm>
                <a:off x="3456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53" name="Oval 128"/>
              <p:cNvSpPr>
                <a:spLocks noChangeArrowheads="1"/>
              </p:cNvSpPr>
              <p:nvPr/>
            </p:nvSpPr>
            <p:spPr bwMode="auto">
              <a:xfrm>
                <a:off x="3504" y="206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54" name="Oval 129"/>
              <p:cNvSpPr>
                <a:spLocks noChangeArrowheads="1"/>
              </p:cNvSpPr>
              <p:nvPr/>
            </p:nvSpPr>
            <p:spPr bwMode="auto">
              <a:xfrm>
                <a:off x="3504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55" name="Oval 130"/>
              <p:cNvSpPr>
                <a:spLocks noChangeArrowheads="1"/>
              </p:cNvSpPr>
              <p:nvPr/>
            </p:nvSpPr>
            <p:spPr bwMode="auto">
              <a:xfrm>
                <a:off x="3504" y="216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56" name="Oval 131"/>
              <p:cNvSpPr>
                <a:spLocks noChangeArrowheads="1"/>
              </p:cNvSpPr>
              <p:nvPr/>
            </p:nvSpPr>
            <p:spPr bwMode="auto">
              <a:xfrm>
                <a:off x="3552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57" name="Oval 132"/>
              <p:cNvSpPr>
                <a:spLocks noChangeArrowheads="1"/>
              </p:cNvSpPr>
              <p:nvPr/>
            </p:nvSpPr>
            <p:spPr bwMode="auto">
              <a:xfrm>
                <a:off x="3552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58" name="Oval 133"/>
              <p:cNvSpPr>
                <a:spLocks noChangeArrowheads="1"/>
              </p:cNvSpPr>
              <p:nvPr/>
            </p:nvSpPr>
            <p:spPr bwMode="auto">
              <a:xfrm>
                <a:off x="3552" y="216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59" name="Oval 134"/>
              <p:cNvSpPr>
                <a:spLocks noChangeArrowheads="1"/>
              </p:cNvSpPr>
              <p:nvPr/>
            </p:nvSpPr>
            <p:spPr bwMode="auto">
              <a:xfrm>
                <a:off x="3600" y="201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60" name="Oval 135"/>
              <p:cNvSpPr>
                <a:spLocks noChangeArrowheads="1"/>
              </p:cNvSpPr>
              <p:nvPr/>
            </p:nvSpPr>
            <p:spPr bwMode="auto">
              <a:xfrm>
                <a:off x="3600" y="206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61" name="Oval 136"/>
              <p:cNvSpPr>
                <a:spLocks noChangeArrowheads="1"/>
              </p:cNvSpPr>
              <p:nvPr/>
            </p:nvSpPr>
            <p:spPr bwMode="auto">
              <a:xfrm>
                <a:off x="3600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62" name="Oval 137"/>
              <p:cNvSpPr>
                <a:spLocks noChangeArrowheads="1"/>
              </p:cNvSpPr>
              <p:nvPr/>
            </p:nvSpPr>
            <p:spPr bwMode="auto">
              <a:xfrm>
                <a:off x="3600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63" name="Oval 138"/>
              <p:cNvSpPr>
                <a:spLocks noChangeArrowheads="1"/>
              </p:cNvSpPr>
              <p:nvPr/>
            </p:nvSpPr>
            <p:spPr bwMode="auto">
              <a:xfrm>
                <a:off x="3648" y="201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64" name="Oval 139"/>
              <p:cNvSpPr>
                <a:spLocks noChangeArrowheads="1"/>
              </p:cNvSpPr>
              <p:nvPr/>
            </p:nvSpPr>
            <p:spPr bwMode="auto">
              <a:xfrm>
                <a:off x="3648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65" name="Oval 140"/>
              <p:cNvSpPr>
                <a:spLocks noChangeArrowheads="1"/>
              </p:cNvSpPr>
              <p:nvPr/>
            </p:nvSpPr>
            <p:spPr bwMode="auto">
              <a:xfrm>
                <a:off x="3648" y="211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66" name="Oval 141"/>
              <p:cNvSpPr>
                <a:spLocks noChangeArrowheads="1"/>
              </p:cNvSpPr>
              <p:nvPr/>
            </p:nvSpPr>
            <p:spPr bwMode="auto">
              <a:xfrm>
                <a:off x="3648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67" name="Oval 142"/>
              <p:cNvSpPr>
                <a:spLocks noChangeArrowheads="1"/>
              </p:cNvSpPr>
              <p:nvPr/>
            </p:nvSpPr>
            <p:spPr bwMode="auto">
              <a:xfrm>
                <a:off x="3696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68" name="Oval 143"/>
              <p:cNvSpPr>
                <a:spLocks noChangeArrowheads="1"/>
              </p:cNvSpPr>
              <p:nvPr/>
            </p:nvSpPr>
            <p:spPr bwMode="auto">
              <a:xfrm>
                <a:off x="3696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69" name="Oval 144"/>
              <p:cNvSpPr>
                <a:spLocks noChangeArrowheads="1"/>
              </p:cNvSpPr>
              <p:nvPr/>
            </p:nvSpPr>
            <p:spPr bwMode="auto">
              <a:xfrm>
                <a:off x="3744" y="201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70" name="Oval 145"/>
              <p:cNvSpPr>
                <a:spLocks noChangeArrowheads="1"/>
              </p:cNvSpPr>
              <p:nvPr/>
            </p:nvSpPr>
            <p:spPr bwMode="auto">
              <a:xfrm>
                <a:off x="3744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71" name="Oval 146"/>
              <p:cNvSpPr>
                <a:spLocks noChangeArrowheads="1"/>
              </p:cNvSpPr>
              <p:nvPr/>
            </p:nvSpPr>
            <p:spPr bwMode="auto">
              <a:xfrm>
                <a:off x="3744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72" name="Oval 147"/>
              <p:cNvSpPr>
                <a:spLocks noChangeArrowheads="1"/>
              </p:cNvSpPr>
              <p:nvPr/>
            </p:nvSpPr>
            <p:spPr bwMode="auto">
              <a:xfrm>
                <a:off x="3744" y="216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73" name="Oval 148"/>
              <p:cNvSpPr>
                <a:spLocks noChangeArrowheads="1"/>
              </p:cNvSpPr>
              <p:nvPr/>
            </p:nvSpPr>
            <p:spPr bwMode="auto">
              <a:xfrm>
                <a:off x="3792" y="201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74" name="Oval 149"/>
              <p:cNvSpPr>
                <a:spLocks noChangeArrowheads="1"/>
              </p:cNvSpPr>
              <p:nvPr/>
            </p:nvSpPr>
            <p:spPr bwMode="auto">
              <a:xfrm>
                <a:off x="3792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75" name="Oval 150"/>
              <p:cNvSpPr>
                <a:spLocks noChangeArrowheads="1"/>
              </p:cNvSpPr>
              <p:nvPr/>
            </p:nvSpPr>
            <p:spPr bwMode="auto">
              <a:xfrm>
                <a:off x="3840" y="201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76" name="Oval 151"/>
              <p:cNvSpPr>
                <a:spLocks noChangeArrowheads="1"/>
              </p:cNvSpPr>
              <p:nvPr/>
            </p:nvSpPr>
            <p:spPr bwMode="auto">
              <a:xfrm>
                <a:off x="3840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77" name="Oval 152"/>
              <p:cNvSpPr>
                <a:spLocks noChangeArrowheads="1"/>
              </p:cNvSpPr>
              <p:nvPr/>
            </p:nvSpPr>
            <p:spPr bwMode="auto">
              <a:xfrm>
                <a:off x="3840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78" name="Oval 153"/>
              <p:cNvSpPr>
                <a:spLocks noChangeArrowheads="1"/>
              </p:cNvSpPr>
              <p:nvPr/>
            </p:nvSpPr>
            <p:spPr bwMode="auto">
              <a:xfrm>
                <a:off x="3456" y="230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79" name="Oval 154"/>
              <p:cNvSpPr>
                <a:spLocks noChangeArrowheads="1"/>
              </p:cNvSpPr>
              <p:nvPr/>
            </p:nvSpPr>
            <p:spPr bwMode="auto">
              <a:xfrm>
                <a:off x="3552" y="220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80" name="Oval 155"/>
              <p:cNvSpPr>
                <a:spLocks noChangeArrowheads="1"/>
              </p:cNvSpPr>
              <p:nvPr/>
            </p:nvSpPr>
            <p:spPr bwMode="auto">
              <a:xfrm>
                <a:off x="3552" y="230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81" name="Oval 156"/>
              <p:cNvSpPr>
                <a:spLocks noChangeArrowheads="1"/>
              </p:cNvSpPr>
              <p:nvPr/>
            </p:nvSpPr>
            <p:spPr bwMode="auto">
              <a:xfrm>
                <a:off x="3600" y="2256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82" name="Oval 157"/>
              <p:cNvSpPr>
                <a:spLocks noChangeArrowheads="1"/>
              </p:cNvSpPr>
              <p:nvPr/>
            </p:nvSpPr>
            <p:spPr bwMode="auto">
              <a:xfrm>
                <a:off x="3696" y="2256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83" name="Oval 158"/>
              <p:cNvSpPr>
                <a:spLocks noChangeArrowheads="1"/>
              </p:cNvSpPr>
              <p:nvPr/>
            </p:nvSpPr>
            <p:spPr bwMode="auto">
              <a:xfrm>
                <a:off x="3744" y="2256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84" name="Oval 159"/>
              <p:cNvSpPr>
                <a:spLocks noChangeArrowheads="1"/>
              </p:cNvSpPr>
              <p:nvPr/>
            </p:nvSpPr>
            <p:spPr bwMode="auto">
              <a:xfrm>
                <a:off x="3840" y="220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85" name="Oval 160"/>
              <p:cNvSpPr>
                <a:spLocks noChangeArrowheads="1"/>
              </p:cNvSpPr>
              <p:nvPr/>
            </p:nvSpPr>
            <p:spPr bwMode="auto">
              <a:xfrm>
                <a:off x="3696" y="235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86" name="Oval 161"/>
              <p:cNvSpPr>
                <a:spLocks noChangeArrowheads="1"/>
              </p:cNvSpPr>
              <p:nvPr/>
            </p:nvSpPr>
            <p:spPr bwMode="auto">
              <a:xfrm>
                <a:off x="3744" y="235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87" name="Oval 162"/>
              <p:cNvSpPr>
                <a:spLocks noChangeArrowheads="1"/>
              </p:cNvSpPr>
              <p:nvPr/>
            </p:nvSpPr>
            <p:spPr bwMode="auto">
              <a:xfrm>
                <a:off x="3456" y="211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88" name="Oval 163"/>
              <p:cNvSpPr>
                <a:spLocks noChangeArrowheads="1"/>
              </p:cNvSpPr>
              <p:nvPr/>
            </p:nvSpPr>
            <p:spPr bwMode="auto">
              <a:xfrm>
                <a:off x="3504" y="2016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89" name="Oval 164"/>
              <p:cNvSpPr>
                <a:spLocks noChangeArrowheads="1"/>
              </p:cNvSpPr>
              <p:nvPr/>
            </p:nvSpPr>
            <p:spPr bwMode="auto">
              <a:xfrm>
                <a:off x="3552" y="2016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90" name="Oval 165"/>
              <p:cNvSpPr>
                <a:spLocks noChangeArrowheads="1"/>
              </p:cNvSpPr>
              <p:nvPr/>
            </p:nvSpPr>
            <p:spPr bwMode="auto">
              <a:xfrm>
                <a:off x="3696" y="2016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91" name="Oval 166"/>
              <p:cNvSpPr>
                <a:spLocks noChangeArrowheads="1"/>
              </p:cNvSpPr>
              <p:nvPr/>
            </p:nvSpPr>
            <p:spPr bwMode="auto">
              <a:xfrm>
                <a:off x="3696" y="211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92" name="Oval 167"/>
              <p:cNvSpPr>
                <a:spLocks noChangeArrowheads="1"/>
              </p:cNvSpPr>
              <p:nvPr/>
            </p:nvSpPr>
            <p:spPr bwMode="auto">
              <a:xfrm>
                <a:off x="3792" y="206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93" name="Oval 168"/>
              <p:cNvSpPr>
                <a:spLocks noChangeArrowheads="1"/>
              </p:cNvSpPr>
              <p:nvPr/>
            </p:nvSpPr>
            <p:spPr bwMode="auto">
              <a:xfrm>
                <a:off x="3792" y="2160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94" name="Oval 169"/>
              <p:cNvSpPr>
                <a:spLocks noChangeArrowheads="1"/>
              </p:cNvSpPr>
              <p:nvPr/>
            </p:nvSpPr>
            <p:spPr bwMode="auto">
              <a:xfrm>
                <a:off x="3840" y="211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95" name="Rectangle 170"/>
              <p:cNvSpPr>
                <a:spLocks noChangeArrowheads="1"/>
              </p:cNvSpPr>
              <p:nvPr/>
            </p:nvSpPr>
            <p:spPr bwMode="auto">
              <a:xfrm>
                <a:off x="3456" y="2016"/>
                <a:ext cx="432" cy="384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96" name="Rectangle 171"/>
              <p:cNvSpPr>
                <a:spLocks noChangeArrowheads="1"/>
              </p:cNvSpPr>
              <p:nvPr/>
            </p:nvSpPr>
            <p:spPr bwMode="auto">
              <a:xfrm>
                <a:off x="3408" y="2064"/>
                <a:ext cx="432" cy="384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97" name="Oval 172"/>
              <p:cNvSpPr>
                <a:spLocks noChangeArrowheads="1"/>
              </p:cNvSpPr>
              <p:nvPr/>
            </p:nvSpPr>
            <p:spPr bwMode="auto">
              <a:xfrm>
                <a:off x="3408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98" name="Oval 173"/>
              <p:cNvSpPr>
                <a:spLocks noChangeArrowheads="1"/>
              </p:cNvSpPr>
              <p:nvPr/>
            </p:nvSpPr>
            <p:spPr bwMode="auto">
              <a:xfrm>
                <a:off x="3408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99" name="Oval 174"/>
              <p:cNvSpPr>
                <a:spLocks noChangeArrowheads="1"/>
              </p:cNvSpPr>
              <p:nvPr/>
            </p:nvSpPr>
            <p:spPr bwMode="auto">
              <a:xfrm>
                <a:off x="3456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00" name="Oval 175"/>
              <p:cNvSpPr>
                <a:spLocks noChangeArrowheads="1"/>
              </p:cNvSpPr>
              <p:nvPr/>
            </p:nvSpPr>
            <p:spPr bwMode="auto">
              <a:xfrm>
                <a:off x="3456" y="230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01" name="Oval 176"/>
              <p:cNvSpPr>
                <a:spLocks noChangeArrowheads="1"/>
              </p:cNvSpPr>
              <p:nvPr/>
            </p:nvSpPr>
            <p:spPr bwMode="auto">
              <a:xfrm>
                <a:off x="3456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02" name="Oval 177"/>
              <p:cNvSpPr>
                <a:spLocks noChangeArrowheads="1"/>
              </p:cNvSpPr>
              <p:nvPr/>
            </p:nvSpPr>
            <p:spPr bwMode="auto">
              <a:xfrm>
                <a:off x="3504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03" name="Oval 178"/>
              <p:cNvSpPr>
                <a:spLocks noChangeArrowheads="1"/>
              </p:cNvSpPr>
              <p:nvPr/>
            </p:nvSpPr>
            <p:spPr bwMode="auto">
              <a:xfrm>
                <a:off x="3552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04" name="Oval 179"/>
              <p:cNvSpPr>
                <a:spLocks noChangeArrowheads="1"/>
              </p:cNvSpPr>
              <p:nvPr/>
            </p:nvSpPr>
            <p:spPr bwMode="auto">
              <a:xfrm>
                <a:off x="3552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05" name="Oval 180"/>
              <p:cNvSpPr>
                <a:spLocks noChangeArrowheads="1"/>
              </p:cNvSpPr>
              <p:nvPr/>
            </p:nvSpPr>
            <p:spPr bwMode="auto">
              <a:xfrm>
                <a:off x="3600" y="225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06" name="Oval 181"/>
              <p:cNvSpPr>
                <a:spLocks noChangeArrowheads="1"/>
              </p:cNvSpPr>
              <p:nvPr/>
            </p:nvSpPr>
            <p:spPr bwMode="auto">
              <a:xfrm>
                <a:off x="3600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07" name="Oval 182"/>
              <p:cNvSpPr>
                <a:spLocks noChangeArrowheads="1"/>
              </p:cNvSpPr>
              <p:nvPr/>
            </p:nvSpPr>
            <p:spPr bwMode="auto">
              <a:xfrm>
                <a:off x="3600" y="235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08" name="Oval 183"/>
              <p:cNvSpPr>
                <a:spLocks noChangeArrowheads="1"/>
              </p:cNvSpPr>
              <p:nvPr/>
            </p:nvSpPr>
            <p:spPr bwMode="auto">
              <a:xfrm>
                <a:off x="3648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09" name="Oval 184"/>
              <p:cNvSpPr>
                <a:spLocks noChangeArrowheads="1"/>
              </p:cNvSpPr>
              <p:nvPr/>
            </p:nvSpPr>
            <p:spPr bwMode="auto">
              <a:xfrm>
                <a:off x="3648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10" name="Oval 185"/>
              <p:cNvSpPr>
                <a:spLocks noChangeArrowheads="1"/>
              </p:cNvSpPr>
              <p:nvPr/>
            </p:nvSpPr>
            <p:spPr bwMode="auto">
              <a:xfrm>
                <a:off x="3696" y="225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11" name="Oval 186"/>
              <p:cNvSpPr>
                <a:spLocks noChangeArrowheads="1"/>
              </p:cNvSpPr>
              <p:nvPr/>
            </p:nvSpPr>
            <p:spPr bwMode="auto">
              <a:xfrm>
                <a:off x="3696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12" name="Oval 187"/>
              <p:cNvSpPr>
                <a:spLocks noChangeArrowheads="1"/>
              </p:cNvSpPr>
              <p:nvPr/>
            </p:nvSpPr>
            <p:spPr bwMode="auto">
              <a:xfrm>
                <a:off x="3744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13" name="Oval 188"/>
              <p:cNvSpPr>
                <a:spLocks noChangeArrowheads="1"/>
              </p:cNvSpPr>
              <p:nvPr/>
            </p:nvSpPr>
            <p:spPr bwMode="auto">
              <a:xfrm>
                <a:off x="3744" y="230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14" name="Oval 189"/>
              <p:cNvSpPr>
                <a:spLocks noChangeArrowheads="1"/>
              </p:cNvSpPr>
              <p:nvPr/>
            </p:nvSpPr>
            <p:spPr bwMode="auto">
              <a:xfrm>
                <a:off x="3744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15" name="Oval 190"/>
              <p:cNvSpPr>
                <a:spLocks noChangeArrowheads="1"/>
              </p:cNvSpPr>
              <p:nvPr/>
            </p:nvSpPr>
            <p:spPr bwMode="auto">
              <a:xfrm>
                <a:off x="3792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16" name="Oval 191"/>
              <p:cNvSpPr>
                <a:spLocks noChangeArrowheads="1"/>
              </p:cNvSpPr>
              <p:nvPr/>
            </p:nvSpPr>
            <p:spPr bwMode="auto">
              <a:xfrm>
                <a:off x="3792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17" name="Oval 192"/>
              <p:cNvSpPr>
                <a:spLocks noChangeArrowheads="1"/>
              </p:cNvSpPr>
              <p:nvPr/>
            </p:nvSpPr>
            <p:spPr bwMode="auto">
              <a:xfrm>
                <a:off x="3408" y="240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18" name="Oval 193"/>
              <p:cNvSpPr>
                <a:spLocks noChangeArrowheads="1"/>
              </p:cNvSpPr>
              <p:nvPr/>
            </p:nvSpPr>
            <p:spPr bwMode="auto">
              <a:xfrm>
                <a:off x="3456" y="240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19" name="Oval 194"/>
              <p:cNvSpPr>
                <a:spLocks noChangeArrowheads="1"/>
              </p:cNvSpPr>
              <p:nvPr/>
            </p:nvSpPr>
            <p:spPr bwMode="auto">
              <a:xfrm>
                <a:off x="3504" y="240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20" name="Oval 195"/>
              <p:cNvSpPr>
                <a:spLocks noChangeArrowheads="1"/>
              </p:cNvSpPr>
              <p:nvPr/>
            </p:nvSpPr>
            <p:spPr bwMode="auto">
              <a:xfrm>
                <a:off x="3552" y="240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21" name="Oval 196"/>
              <p:cNvSpPr>
                <a:spLocks noChangeArrowheads="1"/>
              </p:cNvSpPr>
              <p:nvPr/>
            </p:nvSpPr>
            <p:spPr bwMode="auto">
              <a:xfrm>
                <a:off x="3600" y="240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22" name="Oval 197"/>
              <p:cNvSpPr>
                <a:spLocks noChangeArrowheads="1"/>
              </p:cNvSpPr>
              <p:nvPr/>
            </p:nvSpPr>
            <p:spPr bwMode="auto">
              <a:xfrm>
                <a:off x="3744" y="240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23" name="Oval 198"/>
              <p:cNvSpPr>
                <a:spLocks noChangeArrowheads="1"/>
              </p:cNvSpPr>
              <p:nvPr/>
            </p:nvSpPr>
            <p:spPr bwMode="auto">
              <a:xfrm>
                <a:off x="3792" y="240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24" name="Oval 199"/>
              <p:cNvSpPr>
                <a:spLocks noChangeArrowheads="1"/>
              </p:cNvSpPr>
              <p:nvPr/>
            </p:nvSpPr>
            <p:spPr bwMode="auto">
              <a:xfrm>
                <a:off x="3408" y="206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25" name="Oval 200"/>
              <p:cNvSpPr>
                <a:spLocks noChangeArrowheads="1"/>
              </p:cNvSpPr>
              <p:nvPr/>
            </p:nvSpPr>
            <p:spPr bwMode="auto">
              <a:xfrm>
                <a:off x="3408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26" name="Oval 201"/>
              <p:cNvSpPr>
                <a:spLocks noChangeArrowheads="1"/>
              </p:cNvSpPr>
              <p:nvPr/>
            </p:nvSpPr>
            <p:spPr bwMode="auto">
              <a:xfrm>
                <a:off x="3408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27" name="Oval 202"/>
              <p:cNvSpPr>
                <a:spLocks noChangeArrowheads="1"/>
              </p:cNvSpPr>
              <p:nvPr/>
            </p:nvSpPr>
            <p:spPr bwMode="auto">
              <a:xfrm>
                <a:off x="3456" y="211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28" name="Oval 203"/>
              <p:cNvSpPr>
                <a:spLocks noChangeArrowheads="1"/>
              </p:cNvSpPr>
              <p:nvPr/>
            </p:nvSpPr>
            <p:spPr bwMode="auto">
              <a:xfrm>
                <a:off x="3456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29" name="Oval 204"/>
              <p:cNvSpPr>
                <a:spLocks noChangeArrowheads="1"/>
              </p:cNvSpPr>
              <p:nvPr/>
            </p:nvSpPr>
            <p:spPr bwMode="auto">
              <a:xfrm>
                <a:off x="3456" y="220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30" name="Oval 205"/>
              <p:cNvSpPr>
                <a:spLocks noChangeArrowheads="1"/>
              </p:cNvSpPr>
              <p:nvPr/>
            </p:nvSpPr>
            <p:spPr bwMode="auto">
              <a:xfrm>
                <a:off x="3504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31" name="Oval 206"/>
              <p:cNvSpPr>
                <a:spLocks noChangeArrowheads="1"/>
              </p:cNvSpPr>
              <p:nvPr/>
            </p:nvSpPr>
            <p:spPr bwMode="auto">
              <a:xfrm>
                <a:off x="3504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32" name="Oval 207"/>
              <p:cNvSpPr>
                <a:spLocks noChangeArrowheads="1"/>
              </p:cNvSpPr>
              <p:nvPr/>
            </p:nvSpPr>
            <p:spPr bwMode="auto">
              <a:xfrm>
                <a:off x="3504" y="220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33" name="Oval 208"/>
              <p:cNvSpPr>
                <a:spLocks noChangeArrowheads="1"/>
              </p:cNvSpPr>
              <p:nvPr/>
            </p:nvSpPr>
            <p:spPr bwMode="auto">
              <a:xfrm>
                <a:off x="3552" y="206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34" name="Oval 209"/>
              <p:cNvSpPr>
                <a:spLocks noChangeArrowheads="1"/>
              </p:cNvSpPr>
              <p:nvPr/>
            </p:nvSpPr>
            <p:spPr bwMode="auto">
              <a:xfrm>
                <a:off x="3552" y="211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35" name="Oval 210"/>
              <p:cNvSpPr>
                <a:spLocks noChangeArrowheads="1"/>
              </p:cNvSpPr>
              <p:nvPr/>
            </p:nvSpPr>
            <p:spPr bwMode="auto">
              <a:xfrm>
                <a:off x="3552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36" name="Oval 211"/>
              <p:cNvSpPr>
                <a:spLocks noChangeArrowheads="1"/>
              </p:cNvSpPr>
              <p:nvPr/>
            </p:nvSpPr>
            <p:spPr bwMode="auto">
              <a:xfrm>
                <a:off x="3552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37" name="Oval 212"/>
              <p:cNvSpPr>
                <a:spLocks noChangeArrowheads="1"/>
              </p:cNvSpPr>
              <p:nvPr/>
            </p:nvSpPr>
            <p:spPr bwMode="auto">
              <a:xfrm>
                <a:off x="3600" y="206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38" name="Oval 213"/>
              <p:cNvSpPr>
                <a:spLocks noChangeArrowheads="1"/>
              </p:cNvSpPr>
              <p:nvPr/>
            </p:nvSpPr>
            <p:spPr bwMode="auto">
              <a:xfrm>
                <a:off x="3600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39" name="Oval 214"/>
              <p:cNvSpPr>
                <a:spLocks noChangeArrowheads="1"/>
              </p:cNvSpPr>
              <p:nvPr/>
            </p:nvSpPr>
            <p:spPr bwMode="auto">
              <a:xfrm>
                <a:off x="3600" y="216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40" name="Oval 215"/>
              <p:cNvSpPr>
                <a:spLocks noChangeArrowheads="1"/>
              </p:cNvSpPr>
              <p:nvPr/>
            </p:nvSpPr>
            <p:spPr bwMode="auto">
              <a:xfrm>
                <a:off x="3600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41" name="Oval 216"/>
              <p:cNvSpPr>
                <a:spLocks noChangeArrowheads="1"/>
              </p:cNvSpPr>
              <p:nvPr/>
            </p:nvSpPr>
            <p:spPr bwMode="auto">
              <a:xfrm>
                <a:off x="3648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42" name="Oval 217"/>
              <p:cNvSpPr>
                <a:spLocks noChangeArrowheads="1"/>
              </p:cNvSpPr>
              <p:nvPr/>
            </p:nvSpPr>
            <p:spPr bwMode="auto">
              <a:xfrm>
                <a:off x="3648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43" name="Oval 218"/>
              <p:cNvSpPr>
                <a:spLocks noChangeArrowheads="1"/>
              </p:cNvSpPr>
              <p:nvPr/>
            </p:nvSpPr>
            <p:spPr bwMode="auto">
              <a:xfrm>
                <a:off x="3696" y="206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44" name="Oval 219"/>
              <p:cNvSpPr>
                <a:spLocks noChangeArrowheads="1"/>
              </p:cNvSpPr>
              <p:nvPr/>
            </p:nvSpPr>
            <p:spPr bwMode="auto">
              <a:xfrm>
                <a:off x="3696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45" name="Oval 220"/>
              <p:cNvSpPr>
                <a:spLocks noChangeArrowheads="1"/>
              </p:cNvSpPr>
              <p:nvPr/>
            </p:nvSpPr>
            <p:spPr bwMode="auto">
              <a:xfrm>
                <a:off x="3696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46" name="Oval 221"/>
              <p:cNvSpPr>
                <a:spLocks noChangeArrowheads="1"/>
              </p:cNvSpPr>
              <p:nvPr/>
            </p:nvSpPr>
            <p:spPr bwMode="auto">
              <a:xfrm>
                <a:off x="3696" y="220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47" name="Oval 222"/>
              <p:cNvSpPr>
                <a:spLocks noChangeArrowheads="1"/>
              </p:cNvSpPr>
              <p:nvPr/>
            </p:nvSpPr>
            <p:spPr bwMode="auto">
              <a:xfrm>
                <a:off x="3744" y="206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48" name="Oval 223"/>
              <p:cNvSpPr>
                <a:spLocks noChangeArrowheads="1"/>
              </p:cNvSpPr>
              <p:nvPr/>
            </p:nvSpPr>
            <p:spPr bwMode="auto">
              <a:xfrm>
                <a:off x="3744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49" name="Oval 224"/>
              <p:cNvSpPr>
                <a:spLocks noChangeArrowheads="1"/>
              </p:cNvSpPr>
              <p:nvPr/>
            </p:nvSpPr>
            <p:spPr bwMode="auto">
              <a:xfrm>
                <a:off x="3792" y="206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50" name="Oval 225"/>
              <p:cNvSpPr>
                <a:spLocks noChangeArrowheads="1"/>
              </p:cNvSpPr>
              <p:nvPr/>
            </p:nvSpPr>
            <p:spPr bwMode="auto">
              <a:xfrm>
                <a:off x="3792" y="211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51" name="Oval 226"/>
              <p:cNvSpPr>
                <a:spLocks noChangeArrowheads="1"/>
              </p:cNvSpPr>
              <p:nvPr/>
            </p:nvSpPr>
            <p:spPr bwMode="auto">
              <a:xfrm>
                <a:off x="3792" y="220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52" name="Oval 227"/>
              <p:cNvSpPr>
                <a:spLocks noChangeArrowheads="1"/>
              </p:cNvSpPr>
              <p:nvPr/>
            </p:nvSpPr>
            <p:spPr bwMode="auto">
              <a:xfrm>
                <a:off x="3408" y="235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53" name="Oval 228"/>
              <p:cNvSpPr>
                <a:spLocks noChangeArrowheads="1"/>
              </p:cNvSpPr>
              <p:nvPr/>
            </p:nvSpPr>
            <p:spPr bwMode="auto">
              <a:xfrm>
                <a:off x="3504" y="2256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54" name="Oval 229"/>
              <p:cNvSpPr>
                <a:spLocks noChangeArrowheads="1"/>
              </p:cNvSpPr>
              <p:nvPr/>
            </p:nvSpPr>
            <p:spPr bwMode="auto">
              <a:xfrm>
                <a:off x="3504" y="235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55" name="Oval 230"/>
              <p:cNvSpPr>
                <a:spLocks noChangeArrowheads="1"/>
              </p:cNvSpPr>
              <p:nvPr/>
            </p:nvSpPr>
            <p:spPr bwMode="auto">
              <a:xfrm>
                <a:off x="3552" y="230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56" name="Oval 231"/>
              <p:cNvSpPr>
                <a:spLocks noChangeArrowheads="1"/>
              </p:cNvSpPr>
              <p:nvPr/>
            </p:nvSpPr>
            <p:spPr bwMode="auto">
              <a:xfrm>
                <a:off x="3648" y="230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57" name="Oval 232"/>
              <p:cNvSpPr>
                <a:spLocks noChangeArrowheads="1"/>
              </p:cNvSpPr>
              <p:nvPr/>
            </p:nvSpPr>
            <p:spPr bwMode="auto">
              <a:xfrm>
                <a:off x="3696" y="230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58" name="Oval 233"/>
              <p:cNvSpPr>
                <a:spLocks noChangeArrowheads="1"/>
              </p:cNvSpPr>
              <p:nvPr/>
            </p:nvSpPr>
            <p:spPr bwMode="auto">
              <a:xfrm>
                <a:off x="3792" y="2256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59" name="Oval 234"/>
              <p:cNvSpPr>
                <a:spLocks noChangeArrowheads="1"/>
              </p:cNvSpPr>
              <p:nvPr/>
            </p:nvSpPr>
            <p:spPr bwMode="auto">
              <a:xfrm>
                <a:off x="3648" y="2400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60" name="Oval 235"/>
              <p:cNvSpPr>
                <a:spLocks noChangeArrowheads="1"/>
              </p:cNvSpPr>
              <p:nvPr/>
            </p:nvSpPr>
            <p:spPr bwMode="auto">
              <a:xfrm>
                <a:off x="3696" y="2400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61" name="Oval 236"/>
              <p:cNvSpPr>
                <a:spLocks noChangeArrowheads="1"/>
              </p:cNvSpPr>
              <p:nvPr/>
            </p:nvSpPr>
            <p:spPr bwMode="auto">
              <a:xfrm>
                <a:off x="3408" y="2160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62" name="Oval 237"/>
              <p:cNvSpPr>
                <a:spLocks noChangeArrowheads="1"/>
              </p:cNvSpPr>
              <p:nvPr/>
            </p:nvSpPr>
            <p:spPr bwMode="auto">
              <a:xfrm>
                <a:off x="3456" y="206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63" name="Oval 238"/>
              <p:cNvSpPr>
                <a:spLocks noChangeArrowheads="1"/>
              </p:cNvSpPr>
              <p:nvPr/>
            </p:nvSpPr>
            <p:spPr bwMode="auto">
              <a:xfrm>
                <a:off x="3504" y="206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64" name="Oval 239"/>
              <p:cNvSpPr>
                <a:spLocks noChangeArrowheads="1"/>
              </p:cNvSpPr>
              <p:nvPr/>
            </p:nvSpPr>
            <p:spPr bwMode="auto">
              <a:xfrm>
                <a:off x="3648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65" name="Oval 240"/>
              <p:cNvSpPr>
                <a:spLocks noChangeArrowheads="1"/>
              </p:cNvSpPr>
              <p:nvPr/>
            </p:nvSpPr>
            <p:spPr bwMode="auto">
              <a:xfrm>
                <a:off x="3648" y="2160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66" name="Oval 241"/>
              <p:cNvSpPr>
                <a:spLocks noChangeArrowheads="1"/>
              </p:cNvSpPr>
              <p:nvPr/>
            </p:nvSpPr>
            <p:spPr bwMode="auto">
              <a:xfrm>
                <a:off x="3744" y="211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67" name="Oval 242"/>
              <p:cNvSpPr>
                <a:spLocks noChangeArrowheads="1"/>
              </p:cNvSpPr>
              <p:nvPr/>
            </p:nvSpPr>
            <p:spPr bwMode="auto">
              <a:xfrm>
                <a:off x="3744" y="220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68" name="Oval 243"/>
              <p:cNvSpPr>
                <a:spLocks noChangeArrowheads="1"/>
              </p:cNvSpPr>
              <p:nvPr/>
            </p:nvSpPr>
            <p:spPr bwMode="auto">
              <a:xfrm>
                <a:off x="3792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69" name="Rectangle 244"/>
              <p:cNvSpPr>
                <a:spLocks noChangeArrowheads="1"/>
              </p:cNvSpPr>
              <p:nvPr/>
            </p:nvSpPr>
            <p:spPr bwMode="auto">
              <a:xfrm>
                <a:off x="3408" y="2064"/>
                <a:ext cx="432" cy="384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70" name="Rectangle 245"/>
              <p:cNvSpPr>
                <a:spLocks noChangeArrowheads="1"/>
              </p:cNvSpPr>
              <p:nvPr/>
            </p:nvSpPr>
            <p:spPr bwMode="auto">
              <a:xfrm>
                <a:off x="3360" y="2112"/>
                <a:ext cx="432" cy="384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71" name="Oval 246"/>
              <p:cNvSpPr>
                <a:spLocks noChangeArrowheads="1"/>
              </p:cNvSpPr>
              <p:nvPr/>
            </p:nvSpPr>
            <p:spPr bwMode="auto">
              <a:xfrm>
                <a:off x="3360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72" name="Oval 247"/>
              <p:cNvSpPr>
                <a:spLocks noChangeArrowheads="1"/>
              </p:cNvSpPr>
              <p:nvPr/>
            </p:nvSpPr>
            <p:spPr bwMode="auto">
              <a:xfrm>
                <a:off x="3360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73" name="Oval 248"/>
              <p:cNvSpPr>
                <a:spLocks noChangeArrowheads="1"/>
              </p:cNvSpPr>
              <p:nvPr/>
            </p:nvSpPr>
            <p:spPr bwMode="auto">
              <a:xfrm>
                <a:off x="3408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74" name="Oval 249"/>
              <p:cNvSpPr>
                <a:spLocks noChangeArrowheads="1"/>
              </p:cNvSpPr>
              <p:nvPr/>
            </p:nvSpPr>
            <p:spPr bwMode="auto">
              <a:xfrm>
                <a:off x="3408" y="235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75" name="Oval 250"/>
              <p:cNvSpPr>
                <a:spLocks noChangeArrowheads="1"/>
              </p:cNvSpPr>
              <p:nvPr/>
            </p:nvSpPr>
            <p:spPr bwMode="auto">
              <a:xfrm>
                <a:off x="3408" y="240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76" name="Oval 251"/>
              <p:cNvSpPr>
                <a:spLocks noChangeArrowheads="1"/>
              </p:cNvSpPr>
              <p:nvPr/>
            </p:nvSpPr>
            <p:spPr bwMode="auto">
              <a:xfrm>
                <a:off x="3456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77" name="Oval 252"/>
              <p:cNvSpPr>
                <a:spLocks noChangeArrowheads="1"/>
              </p:cNvSpPr>
              <p:nvPr/>
            </p:nvSpPr>
            <p:spPr bwMode="auto">
              <a:xfrm>
                <a:off x="3504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78" name="Oval 253"/>
              <p:cNvSpPr>
                <a:spLocks noChangeArrowheads="1"/>
              </p:cNvSpPr>
              <p:nvPr/>
            </p:nvSpPr>
            <p:spPr bwMode="auto">
              <a:xfrm>
                <a:off x="3504" y="240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79" name="Oval 254"/>
              <p:cNvSpPr>
                <a:spLocks noChangeArrowheads="1"/>
              </p:cNvSpPr>
              <p:nvPr/>
            </p:nvSpPr>
            <p:spPr bwMode="auto">
              <a:xfrm>
                <a:off x="3552" y="230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80" name="Oval 255"/>
              <p:cNvSpPr>
                <a:spLocks noChangeArrowheads="1"/>
              </p:cNvSpPr>
              <p:nvPr/>
            </p:nvSpPr>
            <p:spPr bwMode="auto">
              <a:xfrm>
                <a:off x="3552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81" name="Oval 256"/>
              <p:cNvSpPr>
                <a:spLocks noChangeArrowheads="1"/>
              </p:cNvSpPr>
              <p:nvPr/>
            </p:nvSpPr>
            <p:spPr bwMode="auto">
              <a:xfrm>
                <a:off x="3552" y="240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82" name="Oval 257"/>
              <p:cNvSpPr>
                <a:spLocks noChangeArrowheads="1"/>
              </p:cNvSpPr>
              <p:nvPr/>
            </p:nvSpPr>
            <p:spPr bwMode="auto">
              <a:xfrm>
                <a:off x="3600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83" name="Oval 258"/>
              <p:cNvSpPr>
                <a:spLocks noChangeArrowheads="1"/>
              </p:cNvSpPr>
              <p:nvPr/>
            </p:nvSpPr>
            <p:spPr bwMode="auto">
              <a:xfrm>
                <a:off x="3600" y="240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84" name="Oval 259"/>
              <p:cNvSpPr>
                <a:spLocks noChangeArrowheads="1"/>
              </p:cNvSpPr>
              <p:nvPr/>
            </p:nvSpPr>
            <p:spPr bwMode="auto">
              <a:xfrm>
                <a:off x="3648" y="230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85" name="Oval 260"/>
              <p:cNvSpPr>
                <a:spLocks noChangeArrowheads="1"/>
              </p:cNvSpPr>
              <p:nvPr/>
            </p:nvSpPr>
            <p:spPr bwMode="auto">
              <a:xfrm>
                <a:off x="3648" y="240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86" name="Oval 261"/>
              <p:cNvSpPr>
                <a:spLocks noChangeArrowheads="1"/>
              </p:cNvSpPr>
              <p:nvPr/>
            </p:nvSpPr>
            <p:spPr bwMode="auto">
              <a:xfrm>
                <a:off x="3696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87" name="Oval 262"/>
              <p:cNvSpPr>
                <a:spLocks noChangeArrowheads="1"/>
              </p:cNvSpPr>
              <p:nvPr/>
            </p:nvSpPr>
            <p:spPr bwMode="auto">
              <a:xfrm>
                <a:off x="3696" y="235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88" name="Oval 263"/>
              <p:cNvSpPr>
                <a:spLocks noChangeArrowheads="1"/>
              </p:cNvSpPr>
              <p:nvPr/>
            </p:nvSpPr>
            <p:spPr bwMode="auto">
              <a:xfrm>
                <a:off x="3696" y="240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89" name="Oval 264"/>
              <p:cNvSpPr>
                <a:spLocks noChangeArrowheads="1"/>
              </p:cNvSpPr>
              <p:nvPr/>
            </p:nvSpPr>
            <p:spPr bwMode="auto">
              <a:xfrm>
                <a:off x="3744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90" name="Oval 265"/>
              <p:cNvSpPr>
                <a:spLocks noChangeArrowheads="1"/>
              </p:cNvSpPr>
              <p:nvPr/>
            </p:nvSpPr>
            <p:spPr bwMode="auto">
              <a:xfrm>
                <a:off x="3744" y="240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91" name="Oval 266"/>
              <p:cNvSpPr>
                <a:spLocks noChangeArrowheads="1"/>
              </p:cNvSpPr>
              <p:nvPr/>
            </p:nvSpPr>
            <p:spPr bwMode="auto">
              <a:xfrm>
                <a:off x="3360" y="244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92" name="Oval 267"/>
              <p:cNvSpPr>
                <a:spLocks noChangeArrowheads="1"/>
              </p:cNvSpPr>
              <p:nvPr/>
            </p:nvSpPr>
            <p:spPr bwMode="auto">
              <a:xfrm>
                <a:off x="3408" y="244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93" name="Oval 268"/>
              <p:cNvSpPr>
                <a:spLocks noChangeArrowheads="1"/>
              </p:cNvSpPr>
              <p:nvPr/>
            </p:nvSpPr>
            <p:spPr bwMode="auto">
              <a:xfrm>
                <a:off x="3456" y="244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94" name="Oval 269"/>
              <p:cNvSpPr>
                <a:spLocks noChangeArrowheads="1"/>
              </p:cNvSpPr>
              <p:nvPr/>
            </p:nvSpPr>
            <p:spPr bwMode="auto">
              <a:xfrm>
                <a:off x="3504" y="244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95" name="Oval 270"/>
              <p:cNvSpPr>
                <a:spLocks noChangeArrowheads="1"/>
              </p:cNvSpPr>
              <p:nvPr/>
            </p:nvSpPr>
            <p:spPr bwMode="auto">
              <a:xfrm>
                <a:off x="3552" y="244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96" name="Oval 271"/>
              <p:cNvSpPr>
                <a:spLocks noChangeArrowheads="1"/>
              </p:cNvSpPr>
              <p:nvPr/>
            </p:nvSpPr>
            <p:spPr bwMode="auto">
              <a:xfrm>
                <a:off x="3696" y="244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97" name="Oval 272"/>
              <p:cNvSpPr>
                <a:spLocks noChangeArrowheads="1"/>
              </p:cNvSpPr>
              <p:nvPr/>
            </p:nvSpPr>
            <p:spPr bwMode="auto">
              <a:xfrm>
                <a:off x="3744" y="244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98" name="Oval 273"/>
              <p:cNvSpPr>
                <a:spLocks noChangeArrowheads="1"/>
              </p:cNvSpPr>
              <p:nvPr/>
            </p:nvSpPr>
            <p:spPr bwMode="auto">
              <a:xfrm>
                <a:off x="3360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99" name="Oval 274"/>
              <p:cNvSpPr>
                <a:spLocks noChangeArrowheads="1"/>
              </p:cNvSpPr>
              <p:nvPr/>
            </p:nvSpPr>
            <p:spPr bwMode="auto">
              <a:xfrm>
                <a:off x="3360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00" name="Oval 275"/>
              <p:cNvSpPr>
                <a:spLocks noChangeArrowheads="1"/>
              </p:cNvSpPr>
              <p:nvPr/>
            </p:nvSpPr>
            <p:spPr bwMode="auto">
              <a:xfrm>
                <a:off x="3360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01" name="Oval 276"/>
              <p:cNvSpPr>
                <a:spLocks noChangeArrowheads="1"/>
              </p:cNvSpPr>
              <p:nvPr/>
            </p:nvSpPr>
            <p:spPr bwMode="auto">
              <a:xfrm>
                <a:off x="3408" y="216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02" name="Oval 277"/>
              <p:cNvSpPr>
                <a:spLocks noChangeArrowheads="1"/>
              </p:cNvSpPr>
              <p:nvPr/>
            </p:nvSpPr>
            <p:spPr bwMode="auto">
              <a:xfrm>
                <a:off x="3408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03" name="Oval 278"/>
              <p:cNvSpPr>
                <a:spLocks noChangeArrowheads="1"/>
              </p:cNvSpPr>
              <p:nvPr/>
            </p:nvSpPr>
            <p:spPr bwMode="auto">
              <a:xfrm>
                <a:off x="3408" y="225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04" name="Oval 279"/>
              <p:cNvSpPr>
                <a:spLocks noChangeArrowheads="1"/>
              </p:cNvSpPr>
              <p:nvPr/>
            </p:nvSpPr>
            <p:spPr bwMode="auto">
              <a:xfrm>
                <a:off x="3456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05" name="Oval 280"/>
              <p:cNvSpPr>
                <a:spLocks noChangeArrowheads="1"/>
              </p:cNvSpPr>
              <p:nvPr/>
            </p:nvSpPr>
            <p:spPr bwMode="auto">
              <a:xfrm>
                <a:off x="3456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06" name="Oval 281"/>
              <p:cNvSpPr>
                <a:spLocks noChangeArrowheads="1"/>
              </p:cNvSpPr>
              <p:nvPr/>
            </p:nvSpPr>
            <p:spPr bwMode="auto">
              <a:xfrm>
                <a:off x="3456" y="225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07" name="Oval 282"/>
              <p:cNvSpPr>
                <a:spLocks noChangeArrowheads="1"/>
              </p:cNvSpPr>
              <p:nvPr/>
            </p:nvSpPr>
            <p:spPr bwMode="auto">
              <a:xfrm>
                <a:off x="3504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08" name="Oval 283"/>
              <p:cNvSpPr>
                <a:spLocks noChangeArrowheads="1"/>
              </p:cNvSpPr>
              <p:nvPr/>
            </p:nvSpPr>
            <p:spPr bwMode="auto">
              <a:xfrm>
                <a:off x="3504" y="216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09" name="Oval 284"/>
              <p:cNvSpPr>
                <a:spLocks noChangeArrowheads="1"/>
              </p:cNvSpPr>
              <p:nvPr/>
            </p:nvSpPr>
            <p:spPr bwMode="auto">
              <a:xfrm>
                <a:off x="3504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10" name="Oval 285"/>
              <p:cNvSpPr>
                <a:spLocks noChangeArrowheads="1"/>
              </p:cNvSpPr>
              <p:nvPr/>
            </p:nvSpPr>
            <p:spPr bwMode="auto">
              <a:xfrm>
                <a:off x="3504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11" name="Oval 286"/>
              <p:cNvSpPr>
                <a:spLocks noChangeArrowheads="1"/>
              </p:cNvSpPr>
              <p:nvPr/>
            </p:nvSpPr>
            <p:spPr bwMode="auto">
              <a:xfrm>
                <a:off x="3552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12" name="Oval 287"/>
              <p:cNvSpPr>
                <a:spLocks noChangeArrowheads="1"/>
              </p:cNvSpPr>
              <p:nvPr/>
            </p:nvSpPr>
            <p:spPr bwMode="auto">
              <a:xfrm>
                <a:off x="3552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13" name="Oval 288"/>
              <p:cNvSpPr>
                <a:spLocks noChangeArrowheads="1"/>
              </p:cNvSpPr>
              <p:nvPr/>
            </p:nvSpPr>
            <p:spPr bwMode="auto">
              <a:xfrm>
                <a:off x="3552" y="220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14" name="Oval 289"/>
              <p:cNvSpPr>
                <a:spLocks noChangeArrowheads="1"/>
              </p:cNvSpPr>
              <p:nvPr/>
            </p:nvSpPr>
            <p:spPr bwMode="auto">
              <a:xfrm>
                <a:off x="3552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15" name="Oval 290"/>
              <p:cNvSpPr>
                <a:spLocks noChangeArrowheads="1"/>
              </p:cNvSpPr>
              <p:nvPr/>
            </p:nvSpPr>
            <p:spPr bwMode="auto">
              <a:xfrm>
                <a:off x="3600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16" name="Oval 291"/>
              <p:cNvSpPr>
                <a:spLocks noChangeArrowheads="1"/>
              </p:cNvSpPr>
              <p:nvPr/>
            </p:nvSpPr>
            <p:spPr bwMode="auto">
              <a:xfrm>
                <a:off x="3600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17" name="Oval 292"/>
              <p:cNvSpPr>
                <a:spLocks noChangeArrowheads="1"/>
              </p:cNvSpPr>
              <p:nvPr/>
            </p:nvSpPr>
            <p:spPr bwMode="auto">
              <a:xfrm>
                <a:off x="3648" y="211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18" name="Oval 293"/>
              <p:cNvSpPr>
                <a:spLocks noChangeArrowheads="1"/>
              </p:cNvSpPr>
              <p:nvPr/>
            </p:nvSpPr>
            <p:spPr bwMode="auto">
              <a:xfrm>
                <a:off x="3648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19" name="Oval 294"/>
              <p:cNvSpPr>
                <a:spLocks noChangeArrowheads="1"/>
              </p:cNvSpPr>
              <p:nvPr/>
            </p:nvSpPr>
            <p:spPr bwMode="auto">
              <a:xfrm>
                <a:off x="3648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20" name="Oval 295"/>
              <p:cNvSpPr>
                <a:spLocks noChangeArrowheads="1"/>
              </p:cNvSpPr>
              <p:nvPr/>
            </p:nvSpPr>
            <p:spPr bwMode="auto">
              <a:xfrm>
                <a:off x="3648" y="225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21" name="Oval 296"/>
              <p:cNvSpPr>
                <a:spLocks noChangeArrowheads="1"/>
              </p:cNvSpPr>
              <p:nvPr/>
            </p:nvSpPr>
            <p:spPr bwMode="auto">
              <a:xfrm>
                <a:off x="3696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22" name="Oval 297"/>
              <p:cNvSpPr>
                <a:spLocks noChangeArrowheads="1"/>
              </p:cNvSpPr>
              <p:nvPr/>
            </p:nvSpPr>
            <p:spPr bwMode="auto">
              <a:xfrm>
                <a:off x="3696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23" name="Oval 298"/>
              <p:cNvSpPr>
                <a:spLocks noChangeArrowheads="1"/>
              </p:cNvSpPr>
              <p:nvPr/>
            </p:nvSpPr>
            <p:spPr bwMode="auto">
              <a:xfrm>
                <a:off x="3744" y="211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24" name="Oval 299"/>
              <p:cNvSpPr>
                <a:spLocks noChangeArrowheads="1"/>
              </p:cNvSpPr>
              <p:nvPr/>
            </p:nvSpPr>
            <p:spPr bwMode="auto">
              <a:xfrm>
                <a:off x="3744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25" name="Oval 300"/>
              <p:cNvSpPr>
                <a:spLocks noChangeArrowheads="1"/>
              </p:cNvSpPr>
              <p:nvPr/>
            </p:nvSpPr>
            <p:spPr bwMode="auto">
              <a:xfrm>
                <a:off x="3744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26" name="Oval 301"/>
              <p:cNvSpPr>
                <a:spLocks noChangeArrowheads="1"/>
              </p:cNvSpPr>
              <p:nvPr/>
            </p:nvSpPr>
            <p:spPr bwMode="auto">
              <a:xfrm>
                <a:off x="3360" y="2400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27" name="Oval 302"/>
              <p:cNvSpPr>
                <a:spLocks noChangeArrowheads="1"/>
              </p:cNvSpPr>
              <p:nvPr/>
            </p:nvSpPr>
            <p:spPr bwMode="auto">
              <a:xfrm>
                <a:off x="3456" y="230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28" name="Oval 303"/>
              <p:cNvSpPr>
                <a:spLocks noChangeArrowheads="1"/>
              </p:cNvSpPr>
              <p:nvPr/>
            </p:nvSpPr>
            <p:spPr bwMode="auto">
              <a:xfrm>
                <a:off x="3456" y="2400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29" name="Oval 304"/>
              <p:cNvSpPr>
                <a:spLocks noChangeArrowheads="1"/>
              </p:cNvSpPr>
              <p:nvPr/>
            </p:nvSpPr>
            <p:spPr bwMode="auto">
              <a:xfrm>
                <a:off x="3504" y="235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30" name="Oval 305"/>
              <p:cNvSpPr>
                <a:spLocks noChangeArrowheads="1"/>
              </p:cNvSpPr>
              <p:nvPr/>
            </p:nvSpPr>
            <p:spPr bwMode="auto">
              <a:xfrm>
                <a:off x="3600" y="235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31" name="Oval 306"/>
              <p:cNvSpPr>
                <a:spLocks noChangeArrowheads="1"/>
              </p:cNvSpPr>
              <p:nvPr/>
            </p:nvSpPr>
            <p:spPr bwMode="auto">
              <a:xfrm>
                <a:off x="3648" y="235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32" name="Oval 307"/>
              <p:cNvSpPr>
                <a:spLocks noChangeArrowheads="1"/>
              </p:cNvSpPr>
              <p:nvPr/>
            </p:nvSpPr>
            <p:spPr bwMode="auto">
              <a:xfrm>
                <a:off x="3744" y="230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33" name="Oval 308"/>
              <p:cNvSpPr>
                <a:spLocks noChangeArrowheads="1"/>
              </p:cNvSpPr>
              <p:nvPr/>
            </p:nvSpPr>
            <p:spPr bwMode="auto">
              <a:xfrm>
                <a:off x="3600" y="244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34" name="Oval 309"/>
              <p:cNvSpPr>
                <a:spLocks noChangeArrowheads="1"/>
              </p:cNvSpPr>
              <p:nvPr/>
            </p:nvSpPr>
            <p:spPr bwMode="auto">
              <a:xfrm>
                <a:off x="3648" y="244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35" name="Oval 310"/>
              <p:cNvSpPr>
                <a:spLocks noChangeArrowheads="1"/>
              </p:cNvSpPr>
              <p:nvPr/>
            </p:nvSpPr>
            <p:spPr bwMode="auto">
              <a:xfrm>
                <a:off x="3360" y="220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36" name="Oval 311"/>
              <p:cNvSpPr>
                <a:spLocks noChangeArrowheads="1"/>
              </p:cNvSpPr>
              <p:nvPr/>
            </p:nvSpPr>
            <p:spPr bwMode="auto">
              <a:xfrm>
                <a:off x="3408" y="211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37" name="Oval 312"/>
              <p:cNvSpPr>
                <a:spLocks noChangeArrowheads="1"/>
              </p:cNvSpPr>
              <p:nvPr/>
            </p:nvSpPr>
            <p:spPr bwMode="auto">
              <a:xfrm>
                <a:off x="3456" y="211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38" name="Oval 313"/>
              <p:cNvSpPr>
                <a:spLocks noChangeArrowheads="1"/>
              </p:cNvSpPr>
              <p:nvPr/>
            </p:nvSpPr>
            <p:spPr bwMode="auto">
              <a:xfrm>
                <a:off x="3600" y="211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39" name="Oval 314"/>
              <p:cNvSpPr>
                <a:spLocks noChangeArrowheads="1"/>
              </p:cNvSpPr>
              <p:nvPr/>
            </p:nvSpPr>
            <p:spPr bwMode="auto">
              <a:xfrm>
                <a:off x="3600" y="220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40" name="Oval 315"/>
              <p:cNvSpPr>
                <a:spLocks noChangeArrowheads="1"/>
              </p:cNvSpPr>
              <p:nvPr/>
            </p:nvSpPr>
            <p:spPr bwMode="auto">
              <a:xfrm>
                <a:off x="3696" y="2160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41" name="Oval 316"/>
              <p:cNvSpPr>
                <a:spLocks noChangeArrowheads="1"/>
              </p:cNvSpPr>
              <p:nvPr/>
            </p:nvSpPr>
            <p:spPr bwMode="auto">
              <a:xfrm>
                <a:off x="3696" y="2256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42" name="Oval 317"/>
              <p:cNvSpPr>
                <a:spLocks noChangeArrowheads="1"/>
              </p:cNvSpPr>
              <p:nvPr/>
            </p:nvSpPr>
            <p:spPr bwMode="auto">
              <a:xfrm>
                <a:off x="3744" y="220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43" name="Rectangle 318"/>
              <p:cNvSpPr>
                <a:spLocks noChangeArrowheads="1"/>
              </p:cNvSpPr>
              <p:nvPr/>
            </p:nvSpPr>
            <p:spPr bwMode="auto">
              <a:xfrm>
                <a:off x="3360" y="2112"/>
                <a:ext cx="432" cy="384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</p:grpSp>
        <p:sp>
          <p:nvSpPr>
            <p:cNvPr id="343" name="Text Box 319"/>
            <p:cNvSpPr txBox="1">
              <a:spLocks noChangeArrowheads="1"/>
            </p:cNvSpPr>
            <p:nvPr/>
          </p:nvSpPr>
          <p:spPr bwMode="auto">
            <a:xfrm>
              <a:off x="75" y="3302"/>
              <a:ext cx="1316" cy="44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r>
                <a:rPr lang="tr-TR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-Narrow" pitchFamily="34" charset="0"/>
                </a:rPr>
                <a:t>Model &amp; Kamera</a:t>
              </a:r>
              <a:br>
                <a:rPr lang="tr-TR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-Narrow" pitchFamily="34" charset="0"/>
                </a:rPr>
              </a:br>
              <a:r>
                <a:rPr lang="tr-TR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-Narrow" pitchFamily="34" charset="0"/>
                </a:rPr>
                <a:t>Parametreleri</a:t>
              </a:r>
            </a:p>
          </p:txBody>
        </p:sp>
        <p:sp>
          <p:nvSpPr>
            <p:cNvPr id="344" name="Text Box 320"/>
            <p:cNvSpPr txBox="1">
              <a:spLocks noChangeArrowheads="1"/>
            </p:cNvSpPr>
            <p:nvPr/>
          </p:nvSpPr>
          <p:spPr bwMode="auto">
            <a:xfrm>
              <a:off x="1536" y="3300"/>
              <a:ext cx="1488" cy="446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l">
                <a:defRPr/>
              </a:pPr>
              <a:r>
                <a:rPr lang="tr-TR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-Narrow" pitchFamily="34" charset="0"/>
                </a:rPr>
                <a:t>Görüntü Oluşturma</a:t>
              </a:r>
              <a:br>
                <a:rPr lang="tr-TR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-Narrow" pitchFamily="34" charset="0"/>
                </a:rPr>
              </a:br>
              <a:r>
                <a:rPr lang="tr-TR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-Narrow" pitchFamily="34" charset="0"/>
                </a:rPr>
                <a:t>(</a:t>
              </a:r>
              <a:r>
                <a:rPr lang="tr-TR" sz="2000" i="1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-Narrow" pitchFamily="34" charset="0"/>
                </a:rPr>
                <a:t>Rendering</a:t>
              </a:r>
              <a:r>
                <a:rPr lang="tr-TR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-Narrow" pitchFamily="34" charset="0"/>
                </a:rPr>
                <a:t>) İşhattı</a:t>
              </a:r>
            </a:p>
          </p:txBody>
        </p:sp>
        <p:sp>
          <p:nvSpPr>
            <p:cNvPr id="345" name="Text Box 321"/>
            <p:cNvSpPr txBox="1">
              <a:spLocks noChangeArrowheads="1"/>
            </p:cNvSpPr>
            <p:nvPr/>
          </p:nvSpPr>
          <p:spPr bwMode="auto">
            <a:xfrm>
              <a:off x="3168" y="3300"/>
              <a:ext cx="1424" cy="446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l">
                <a:defRPr/>
              </a:pPr>
              <a:r>
                <a:rPr lang="tr-TR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-Narrow" pitchFamily="34" charset="0"/>
                </a:rPr>
                <a:t>Çerçeve Tamponu</a:t>
              </a:r>
            </a:p>
            <a:p>
              <a:pPr algn="l">
                <a:defRPr/>
              </a:pPr>
              <a:r>
                <a:rPr lang="tr-TR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-Narrow" pitchFamily="34" charset="0"/>
                </a:rPr>
                <a:t>(</a:t>
              </a:r>
              <a:r>
                <a:rPr lang="tr-TR" sz="2000" i="1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-Narrow" pitchFamily="34" charset="0"/>
                </a:rPr>
                <a:t>Framebuffer</a:t>
              </a:r>
              <a:r>
                <a:rPr lang="tr-TR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-Narrow" pitchFamily="34" charset="0"/>
                </a:rPr>
                <a:t>)</a:t>
              </a:r>
            </a:p>
          </p:txBody>
        </p:sp>
        <p:sp>
          <p:nvSpPr>
            <p:cNvPr id="346" name="Text Box 322"/>
            <p:cNvSpPr txBox="1">
              <a:spLocks noChangeArrowheads="1"/>
            </p:cNvSpPr>
            <p:nvPr/>
          </p:nvSpPr>
          <p:spPr bwMode="auto">
            <a:xfrm>
              <a:off x="4848" y="3397"/>
              <a:ext cx="538" cy="25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l">
                <a:defRPr/>
              </a:pPr>
              <a:r>
                <a:rPr lang="tr-TR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-Narrow" pitchFamily="34" charset="0"/>
                </a:rPr>
                <a:t>Ekran</a:t>
              </a:r>
            </a:p>
          </p:txBody>
        </p:sp>
        <p:sp>
          <p:nvSpPr>
            <p:cNvPr id="347" name="Rectangle 323"/>
            <p:cNvSpPr>
              <a:spLocks noChangeArrowheads="1"/>
            </p:cNvSpPr>
            <p:nvPr/>
          </p:nvSpPr>
          <p:spPr bwMode="auto">
            <a:xfrm>
              <a:off x="1536" y="1152"/>
              <a:ext cx="1488" cy="2582"/>
            </a:xfrm>
            <a:prstGeom prst="rect">
              <a:avLst/>
            </a:prstGeom>
            <a:noFill/>
            <a:ln w="28575">
              <a:solidFill>
                <a:srgbClr val="CC3434"/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650" name="Text Box 324"/>
          <p:cNvSpPr txBox="1">
            <a:spLocks noChangeArrowheads="1"/>
          </p:cNvSpPr>
          <p:nvPr/>
        </p:nvSpPr>
        <p:spPr bwMode="auto">
          <a:xfrm>
            <a:off x="5067300" y="1487488"/>
            <a:ext cx="1593898" cy="36933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Model</a:t>
            </a:r>
            <a:r>
              <a:rPr lang="tr-TR" dirty="0">
                <a:solidFill>
                  <a:srgbClr val="FF0000"/>
                </a:solidFill>
                <a:sym typeface="Wingdings" pitchFamily="2" charset="2"/>
              </a:rPr>
              <a:t>Dünya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651" name="Text Box 325"/>
          <p:cNvSpPr txBox="1">
            <a:spLocks noChangeArrowheads="1"/>
          </p:cNvSpPr>
          <p:nvPr/>
        </p:nvSpPr>
        <p:spPr bwMode="auto">
          <a:xfrm>
            <a:off x="5059363" y="2173288"/>
            <a:ext cx="1747786" cy="36933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Dünya</a:t>
            </a:r>
            <a:r>
              <a:rPr lang="tr-TR" dirty="0">
                <a:solidFill>
                  <a:srgbClr val="FF0000"/>
                </a:solidFill>
                <a:sym typeface="Wingdings" pitchFamily="2" charset="2"/>
              </a:rPr>
              <a:t>Kamera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652" name="Freeform 326"/>
          <p:cNvSpPr>
            <a:spLocks/>
          </p:cNvSpPr>
          <p:nvPr/>
        </p:nvSpPr>
        <p:spPr bwMode="auto">
          <a:xfrm>
            <a:off x="4368800" y="1716088"/>
            <a:ext cx="812800" cy="520700"/>
          </a:xfrm>
          <a:custGeom>
            <a:avLst/>
            <a:gdLst>
              <a:gd name="T0" fmla="*/ 0 w 576"/>
              <a:gd name="T1" fmla="*/ 288 h 328"/>
              <a:gd name="T2" fmla="*/ 240 w 576"/>
              <a:gd name="T3" fmla="*/ 288 h 328"/>
              <a:gd name="T4" fmla="*/ 336 w 576"/>
              <a:gd name="T5" fmla="*/ 48 h 328"/>
              <a:gd name="T6" fmla="*/ 576 w 576"/>
              <a:gd name="T7" fmla="*/ 0 h 328"/>
              <a:gd name="T8" fmla="*/ 0 60000 65536"/>
              <a:gd name="T9" fmla="*/ 0 60000 65536"/>
              <a:gd name="T10" fmla="*/ 0 60000 65536"/>
              <a:gd name="T11" fmla="*/ 0 60000 65536"/>
              <a:gd name="T12" fmla="*/ 0 w 576"/>
              <a:gd name="T13" fmla="*/ 0 h 328"/>
              <a:gd name="T14" fmla="*/ 576 w 576"/>
              <a:gd name="T15" fmla="*/ 328 h 3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" h="328">
                <a:moveTo>
                  <a:pt x="0" y="288"/>
                </a:moveTo>
                <a:cubicBezTo>
                  <a:pt x="92" y="308"/>
                  <a:pt x="184" y="328"/>
                  <a:pt x="240" y="288"/>
                </a:cubicBezTo>
                <a:cubicBezTo>
                  <a:pt x="296" y="248"/>
                  <a:pt x="280" y="96"/>
                  <a:pt x="336" y="48"/>
                </a:cubicBezTo>
                <a:cubicBezTo>
                  <a:pt x="392" y="0"/>
                  <a:pt x="484" y="0"/>
                  <a:pt x="576" y="0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tr-TR" dirty="0"/>
          </a:p>
        </p:txBody>
      </p:sp>
      <p:sp>
        <p:nvSpPr>
          <p:cNvPr id="653" name="Freeform 327"/>
          <p:cNvSpPr>
            <a:spLocks/>
          </p:cNvSpPr>
          <p:nvPr/>
        </p:nvSpPr>
        <p:spPr bwMode="auto">
          <a:xfrm>
            <a:off x="4368800" y="2376488"/>
            <a:ext cx="744538" cy="723900"/>
          </a:xfrm>
          <a:custGeom>
            <a:avLst/>
            <a:gdLst>
              <a:gd name="T0" fmla="*/ 0 w 528"/>
              <a:gd name="T1" fmla="*/ 400 h 456"/>
              <a:gd name="T2" fmla="*/ 192 w 528"/>
              <a:gd name="T3" fmla="*/ 400 h 456"/>
              <a:gd name="T4" fmla="*/ 240 w 528"/>
              <a:gd name="T5" fmla="*/ 64 h 456"/>
              <a:gd name="T6" fmla="*/ 528 w 528"/>
              <a:gd name="T7" fmla="*/ 16 h 456"/>
              <a:gd name="T8" fmla="*/ 0 60000 65536"/>
              <a:gd name="T9" fmla="*/ 0 60000 65536"/>
              <a:gd name="T10" fmla="*/ 0 60000 65536"/>
              <a:gd name="T11" fmla="*/ 0 60000 65536"/>
              <a:gd name="T12" fmla="*/ 0 w 528"/>
              <a:gd name="T13" fmla="*/ 0 h 456"/>
              <a:gd name="T14" fmla="*/ 528 w 528"/>
              <a:gd name="T15" fmla="*/ 456 h 4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28" h="456">
                <a:moveTo>
                  <a:pt x="0" y="400"/>
                </a:moveTo>
                <a:cubicBezTo>
                  <a:pt x="76" y="428"/>
                  <a:pt x="152" y="456"/>
                  <a:pt x="192" y="400"/>
                </a:cubicBezTo>
                <a:cubicBezTo>
                  <a:pt x="232" y="344"/>
                  <a:pt x="184" y="128"/>
                  <a:pt x="240" y="64"/>
                </a:cubicBezTo>
                <a:cubicBezTo>
                  <a:pt x="296" y="0"/>
                  <a:pt x="412" y="8"/>
                  <a:pt x="528" y="16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tr-T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/>
              <a:t>Neye göre kırpacağız?</a:t>
            </a:r>
          </a:p>
        </p:txBody>
      </p:sp>
      <p:pic>
        <p:nvPicPr>
          <p:cNvPr id="16388" name="Picture 4" descr="perspective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670050"/>
            <a:ext cx="4191000" cy="361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467544" y="2328863"/>
            <a:ext cx="224933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tr-TR" sz="2000" b="1" dirty="0">
                <a:latin typeface="Helvetica" pitchFamily="34" charset="0"/>
              </a:rPr>
              <a:t>Görüntü Düzlemi</a:t>
            </a: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1609725" y="4157663"/>
            <a:ext cx="200888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tr-TR" sz="2000" b="1" dirty="0">
                <a:latin typeface="Helvetica" pitchFamily="34" charset="0"/>
              </a:rPr>
              <a:t>Göz pozisyonu</a:t>
            </a:r>
          </a:p>
          <a:p>
            <a:pPr algn="l"/>
            <a:r>
              <a:rPr lang="tr-TR" sz="2000" b="1" dirty="0">
                <a:latin typeface="Helvetica" pitchFamily="34" charset="0"/>
              </a:rPr>
              <a:t>(odak noktası)</a:t>
            </a:r>
          </a:p>
        </p:txBody>
      </p:sp>
      <p:sp>
        <p:nvSpPr>
          <p:cNvPr id="16391" name="Line 7"/>
          <p:cNvSpPr>
            <a:spLocks noChangeShapeType="1"/>
          </p:cNvSpPr>
          <p:nvPr/>
        </p:nvSpPr>
        <p:spPr bwMode="auto">
          <a:xfrm flipV="1">
            <a:off x="6178550" y="3511550"/>
            <a:ext cx="0" cy="1193800"/>
          </a:xfrm>
          <a:prstGeom prst="line">
            <a:avLst/>
          </a:prstGeom>
          <a:noFill/>
          <a:ln w="57150">
            <a:solidFill>
              <a:srgbClr val="33CC33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ltGray">
          <a:xfrm flipH="1">
            <a:off x="5402263" y="4705350"/>
            <a:ext cx="776287" cy="398463"/>
          </a:xfrm>
          <a:prstGeom prst="line">
            <a:avLst/>
          </a:prstGeom>
          <a:noFill/>
          <a:ln w="57150">
            <a:solidFill>
              <a:srgbClr val="33CC33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6393" name="Line 9"/>
          <p:cNvSpPr>
            <a:spLocks noChangeShapeType="1"/>
          </p:cNvSpPr>
          <p:nvPr/>
        </p:nvSpPr>
        <p:spPr bwMode="ltGray">
          <a:xfrm>
            <a:off x="5078413" y="4640263"/>
            <a:ext cx="2716212" cy="131762"/>
          </a:xfrm>
          <a:prstGeom prst="line">
            <a:avLst/>
          </a:prstGeom>
          <a:noFill/>
          <a:ln w="57150">
            <a:solidFill>
              <a:srgbClr val="33CC33"/>
            </a:solidFill>
            <a:round/>
            <a:headEnd type="triangle" w="med" len="med"/>
            <a:tailEnd type="triangl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6394" name="Oval 10"/>
          <p:cNvSpPr>
            <a:spLocks noChangeArrowheads="1"/>
          </p:cNvSpPr>
          <p:nvPr/>
        </p:nvSpPr>
        <p:spPr bwMode="auto">
          <a:xfrm>
            <a:off x="6091238" y="4606925"/>
            <a:ext cx="193675" cy="198438"/>
          </a:xfrm>
          <a:prstGeom prst="ellipse">
            <a:avLst/>
          </a:prstGeom>
          <a:solidFill>
            <a:srgbClr val="33CC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4752975" y="5168900"/>
            <a:ext cx="60785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tr-TR" b="1" dirty="0">
                <a:solidFill>
                  <a:schemeClr val="tx2"/>
                </a:solidFill>
                <a:latin typeface="Helvetica" pitchFamily="34" charset="0"/>
              </a:rPr>
              <a:t>Sağ</a:t>
            </a:r>
          </a:p>
        </p:txBody>
      </p:sp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4560888" y="4106863"/>
            <a:ext cx="69762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tr-TR" b="1" dirty="0">
                <a:solidFill>
                  <a:schemeClr val="tx2"/>
                </a:solidFill>
                <a:latin typeface="Helvetica" pitchFamily="34" charset="0"/>
              </a:rPr>
              <a:t>Arka</a:t>
            </a:r>
          </a:p>
        </p:txBody>
      </p:sp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6824663" y="4306888"/>
            <a:ext cx="59503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tr-TR" b="1" dirty="0">
                <a:solidFill>
                  <a:schemeClr val="tx2"/>
                </a:solidFill>
                <a:latin typeface="Helvetica" pitchFamily="34" charset="0"/>
              </a:rPr>
              <a:t>İleri</a:t>
            </a:r>
          </a:p>
        </p:txBody>
      </p:sp>
      <p:sp>
        <p:nvSpPr>
          <p:cNvPr id="16398" name="Text Box 14"/>
          <p:cNvSpPr txBox="1">
            <a:spLocks noChangeArrowheads="1"/>
          </p:cNvSpPr>
          <p:nvPr/>
        </p:nvSpPr>
        <p:spPr bwMode="auto">
          <a:xfrm>
            <a:off x="6305550" y="3311525"/>
            <a:ext cx="5565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tr-TR" b="1" dirty="0">
                <a:solidFill>
                  <a:schemeClr val="tx2"/>
                </a:solidFill>
                <a:latin typeface="Helvetica" pitchFamily="34" charset="0"/>
              </a:rPr>
              <a:t>Üst</a:t>
            </a:r>
          </a:p>
        </p:txBody>
      </p:sp>
      <p:sp>
        <p:nvSpPr>
          <p:cNvPr id="16399" name="Text Box 15"/>
          <p:cNvSpPr txBox="1">
            <a:spLocks noChangeArrowheads="1"/>
          </p:cNvSpPr>
          <p:nvPr/>
        </p:nvSpPr>
        <p:spPr bwMode="auto">
          <a:xfrm>
            <a:off x="4838700" y="5867400"/>
            <a:ext cx="1935145" cy="646331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 dirty="0"/>
              <a:t>Gösterim hacmi</a:t>
            </a:r>
            <a:br>
              <a:rPr lang="tr-TR" b="1" dirty="0"/>
            </a:br>
            <a:r>
              <a:rPr lang="tr-TR" b="1" dirty="0"/>
              <a:t>(</a:t>
            </a:r>
            <a:r>
              <a:rPr lang="tr-TR" b="1" i="1" dirty="0"/>
              <a:t>Frustum</a:t>
            </a:r>
            <a:r>
              <a:rPr lang="tr-TR" b="1" dirty="0"/>
              <a:t>)</a:t>
            </a:r>
            <a:endParaRPr lang="tr-TR" b="1" i="1" dirty="0"/>
          </a:p>
        </p:txBody>
      </p:sp>
      <p:sp>
        <p:nvSpPr>
          <p:cNvPr id="16400" name="Line 16"/>
          <p:cNvSpPr>
            <a:spLocks noChangeShapeType="1"/>
          </p:cNvSpPr>
          <p:nvPr/>
        </p:nvSpPr>
        <p:spPr bwMode="auto">
          <a:xfrm flipV="1">
            <a:off x="6180138" y="3406775"/>
            <a:ext cx="1738312" cy="13081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6401" name="Line 17"/>
          <p:cNvSpPr>
            <a:spLocks noChangeShapeType="1"/>
          </p:cNvSpPr>
          <p:nvPr/>
        </p:nvSpPr>
        <p:spPr bwMode="auto">
          <a:xfrm flipV="1">
            <a:off x="6199188" y="3586163"/>
            <a:ext cx="2509837" cy="1147762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6402" name="Line 18"/>
          <p:cNvSpPr>
            <a:spLocks noChangeShapeType="1"/>
          </p:cNvSpPr>
          <p:nvPr/>
        </p:nvSpPr>
        <p:spPr bwMode="auto">
          <a:xfrm>
            <a:off x="6180138" y="4679950"/>
            <a:ext cx="2509837" cy="1128713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6403" name="Line 19"/>
          <p:cNvSpPr>
            <a:spLocks noChangeShapeType="1"/>
          </p:cNvSpPr>
          <p:nvPr/>
        </p:nvSpPr>
        <p:spPr bwMode="auto">
          <a:xfrm>
            <a:off x="6162675" y="4660900"/>
            <a:ext cx="1774825" cy="1703388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6404" name="Line 20"/>
          <p:cNvSpPr>
            <a:spLocks noChangeShapeType="1"/>
          </p:cNvSpPr>
          <p:nvPr/>
        </p:nvSpPr>
        <p:spPr bwMode="auto">
          <a:xfrm>
            <a:off x="7920038" y="3406775"/>
            <a:ext cx="806450" cy="161925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6405" name="Line 21"/>
          <p:cNvSpPr>
            <a:spLocks noChangeShapeType="1"/>
          </p:cNvSpPr>
          <p:nvPr/>
        </p:nvSpPr>
        <p:spPr bwMode="auto">
          <a:xfrm>
            <a:off x="7900988" y="3389313"/>
            <a:ext cx="19050" cy="2922587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6406" name="Line 22"/>
          <p:cNvSpPr>
            <a:spLocks noChangeShapeType="1"/>
          </p:cNvSpPr>
          <p:nvPr/>
        </p:nvSpPr>
        <p:spPr bwMode="auto">
          <a:xfrm flipV="1">
            <a:off x="7900988" y="5791200"/>
            <a:ext cx="771525" cy="592138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6407" name="Line 23"/>
          <p:cNvSpPr>
            <a:spLocks noChangeShapeType="1"/>
          </p:cNvSpPr>
          <p:nvPr/>
        </p:nvSpPr>
        <p:spPr bwMode="auto">
          <a:xfrm flipV="1">
            <a:off x="8689975" y="3586163"/>
            <a:ext cx="0" cy="224155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tr-TR" dirty="0"/>
              <a:t>Tekrar hatırlayalım bizim için ne önemliydi? </a:t>
            </a:r>
          </a:p>
        </p:txBody>
      </p:sp>
      <p:grpSp>
        <p:nvGrpSpPr>
          <p:cNvPr id="328" name="Group 3"/>
          <p:cNvGrpSpPr>
            <a:grpSpLocks/>
          </p:cNvGrpSpPr>
          <p:nvPr/>
        </p:nvGrpSpPr>
        <p:grpSpPr bwMode="auto">
          <a:xfrm>
            <a:off x="119063" y="1868488"/>
            <a:ext cx="8796337" cy="4117975"/>
            <a:chOff x="75" y="1152"/>
            <a:chExt cx="5541" cy="2594"/>
          </a:xfrm>
        </p:grpSpPr>
        <p:pic>
          <p:nvPicPr>
            <p:cNvPr id="329" name="Picture 4" descr="camera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0" y="1692"/>
              <a:ext cx="639" cy="4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aphicFrame>
          <p:nvGraphicFramePr>
            <p:cNvPr id="330" name="Object 5"/>
            <p:cNvGraphicFramePr>
              <a:graphicFrameLocks noChangeAspect="1"/>
            </p:cNvGraphicFramePr>
            <p:nvPr/>
          </p:nvGraphicFramePr>
          <p:xfrm>
            <a:off x="4638" y="1557"/>
            <a:ext cx="978" cy="9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2174" name="Clip" r:id="rId4" imgW="4755600" imgH="4827960" progId="">
                    <p:embed/>
                  </p:oleObj>
                </mc:Choice>
                <mc:Fallback>
                  <p:oleObj name="Clip" r:id="rId4" imgW="4755600" imgH="4827960" progId="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38" y="1557"/>
                          <a:ext cx="978" cy="99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331" name="Freeform 6"/>
            <p:cNvSpPr>
              <a:spLocks/>
            </p:cNvSpPr>
            <p:nvPr/>
          </p:nvSpPr>
          <p:spPr bwMode="auto">
            <a:xfrm>
              <a:off x="288" y="1862"/>
              <a:ext cx="240" cy="192"/>
            </a:xfrm>
            <a:custGeom>
              <a:avLst/>
              <a:gdLst>
                <a:gd name="T0" fmla="*/ 144 w 240"/>
                <a:gd name="T1" fmla="*/ 192 h 192"/>
                <a:gd name="T2" fmla="*/ 240 w 240"/>
                <a:gd name="T3" fmla="*/ 96 h 192"/>
                <a:gd name="T4" fmla="*/ 96 w 240"/>
                <a:gd name="T5" fmla="*/ 0 h 192"/>
                <a:gd name="T6" fmla="*/ 0 w 240"/>
                <a:gd name="T7" fmla="*/ 96 h 192"/>
                <a:gd name="T8" fmla="*/ 144 w 240"/>
                <a:gd name="T9" fmla="*/ 192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0"/>
                <a:gd name="T16" fmla="*/ 0 h 192"/>
                <a:gd name="T17" fmla="*/ 240 w 240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0" h="192">
                  <a:moveTo>
                    <a:pt x="144" y="192"/>
                  </a:moveTo>
                  <a:lnTo>
                    <a:pt x="240" y="96"/>
                  </a:lnTo>
                  <a:lnTo>
                    <a:pt x="96" y="0"/>
                  </a:lnTo>
                  <a:lnTo>
                    <a:pt x="0" y="96"/>
                  </a:lnTo>
                  <a:lnTo>
                    <a:pt x="144" y="192"/>
                  </a:lnTo>
                  <a:close/>
                </a:path>
              </a:pathLst>
            </a:custGeom>
            <a:solidFill>
              <a:srgbClr val="FFFFFF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32" name="Freeform 7"/>
            <p:cNvSpPr>
              <a:spLocks/>
            </p:cNvSpPr>
            <p:nvPr/>
          </p:nvSpPr>
          <p:spPr bwMode="auto">
            <a:xfrm>
              <a:off x="144" y="1862"/>
              <a:ext cx="240" cy="192"/>
            </a:xfrm>
            <a:custGeom>
              <a:avLst/>
              <a:gdLst>
                <a:gd name="T0" fmla="*/ 0 w 240"/>
                <a:gd name="T1" fmla="*/ 192 h 192"/>
                <a:gd name="T2" fmla="*/ 96 w 240"/>
                <a:gd name="T3" fmla="*/ 96 h 192"/>
                <a:gd name="T4" fmla="*/ 240 w 240"/>
                <a:gd name="T5" fmla="*/ 0 h 192"/>
                <a:gd name="T6" fmla="*/ 144 w 240"/>
                <a:gd name="T7" fmla="*/ 96 h 192"/>
                <a:gd name="T8" fmla="*/ 0 w 240"/>
                <a:gd name="T9" fmla="*/ 192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0"/>
                <a:gd name="T16" fmla="*/ 0 h 192"/>
                <a:gd name="T17" fmla="*/ 240 w 240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0" h="192">
                  <a:moveTo>
                    <a:pt x="0" y="192"/>
                  </a:moveTo>
                  <a:lnTo>
                    <a:pt x="96" y="96"/>
                  </a:lnTo>
                  <a:lnTo>
                    <a:pt x="240" y="0"/>
                  </a:lnTo>
                  <a:lnTo>
                    <a:pt x="144" y="96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FFFFFF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33" name="Freeform 8"/>
            <p:cNvSpPr>
              <a:spLocks/>
            </p:cNvSpPr>
            <p:nvPr/>
          </p:nvSpPr>
          <p:spPr bwMode="auto">
            <a:xfrm>
              <a:off x="384" y="1958"/>
              <a:ext cx="144" cy="240"/>
            </a:xfrm>
            <a:custGeom>
              <a:avLst/>
              <a:gdLst>
                <a:gd name="T0" fmla="*/ 144 w 144"/>
                <a:gd name="T1" fmla="*/ 0 h 240"/>
                <a:gd name="T2" fmla="*/ 96 w 144"/>
                <a:gd name="T3" fmla="*/ 144 h 240"/>
                <a:gd name="T4" fmla="*/ 0 w 144"/>
                <a:gd name="T5" fmla="*/ 240 h 240"/>
                <a:gd name="T6" fmla="*/ 48 w 144"/>
                <a:gd name="T7" fmla="*/ 96 h 240"/>
                <a:gd name="T8" fmla="*/ 144 w 144"/>
                <a:gd name="T9" fmla="*/ 0 h 24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4"/>
                <a:gd name="T16" fmla="*/ 0 h 240"/>
                <a:gd name="T17" fmla="*/ 144 w 144"/>
                <a:gd name="T18" fmla="*/ 240 h 24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4" h="240">
                  <a:moveTo>
                    <a:pt x="144" y="0"/>
                  </a:moveTo>
                  <a:lnTo>
                    <a:pt x="96" y="144"/>
                  </a:lnTo>
                  <a:lnTo>
                    <a:pt x="0" y="240"/>
                  </a:lnTo>
                  <a:lnTo>
                    <a:pt x="48" y="96"/>
                  </a:lnTo>
                  <a:lnTo>
                    <a:pt x="144" y="0"/>
                  </a:lnTo>
                  <a:close/>
                </a:path>
              </a:pathLst>
            </a:custGeom>
            <a:solidFill>
              <a:schemeClr val="folHlink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34" name="AutoShape 9"/>
            <p:cNvSpPr>
              <a:spLocks noChangeArrowheads="1"/>
            </p:cNvSpPr>
            <p:nvPr/>
          </p:nvSpPr>
          <p:spPr bwMode="auto">
            <a:xfrm>
              <a:off x="240" y="2294"/>
              <a:ext cx="336" cy="384"/>
            </a:xfrm>
            <a:prstGeom prst="can">
              <a:avLst>
                <a:gd name="adj" fmla="val 28571"/>
              </a:avLst>
            </a:prstGeom>
            <a:solidFill>
              <a:srgbClr val="FFFFFF"/>
            </a:solidFill>
            <a:ln w="28575">
              <a:solidFill>
                <a:schemeClr val="tx1"/>
              </a:solidFill>
              <a:round/>
              <a:headEnd/>
              <a:tailEnd type="none" w="sm" len="sm"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35" name="AutoShape 10"/>
            <p:cNvSpPr>
              <a:spLocks noChangeArrowheads="1"/>
            </p:cNvSpPr>
            <p:nvPr/>
          </p:nvSpPr>
          <p:spPr bwMode="auto">
            <a:xfrm>
              <a:off x="624" y="2198"/>
              <a:ext cx="288" cy="288"/>
            </a:xfrm>
            <a:prstGeom prst="cube">
              <a:avLst>
                <a:gd name="adj" fmla="val 25000"/>
              </a:avLst>
            </a:prstGeom>
            <a:solidFill>
              <a:srgbClr val="FFFFFF"/>
            </a:solidFill>
            <a:ln w="28575">
              <a:solidFill>
                <a:schemeClr val="tx1"/>
              </a:solidFill>
              <a:miter lim="800000"/>
              <a:headEnd/>
              <a:tailEnd type="none" w="sm" len="sm"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36" name="Freeform 11"/>
            <p:cNvSpPr>
              <a:spLocks/>
            </p:cNvSpPr>
            <p:nvPr/>
          </p:nvSpPr>
          <p:spPr bwMode="auto">
            <a:xfrm>
              <a:off x="144" y="1958"/>
              <a:ext cx="288" cy="240"/>
            </a:xfrm>
            <a:custGeom>
              <a:avLst/>
              <a:gdLst>
                <a:gd name="T0" fmla="*/ 48 w 288"/>
                <a:gd name="T1" fmla="*/ 240 h 240"/>
                <a:gd name="T2" fmla="*/ 240 w 288"/>
                <a:gd name="T3" fmla="*/ 240 h 240"/>
                <a:gd name="T4" fmla="*/ 288 w 288"/>
                <a:gd name="T5" fmla="*/ 96 h 240"/>
                <a:gd name="T6" fmla="*/ 144 w 288"/>
                <a:gd name="T7" fmla="*/ 0 h 240"/>
                <a:gd name="T8" fmla="*/ 0 w 288"/>
                <a:gd name="T9" fmla="*/ 96 h 240"/>
                <a:gd name="T10" fmla="*/ 48 w 288"/>
                <a:gd name="T11" fmla="*/ 240 h 24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88"/>
                <a:gd name="T19" fmla="*/ 0 h 240"/>
                <a:gd name="T20" fmla="*/ 288 w 288"/>
                <a:gd name="T21" fmla="*/ 240 h 24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88" h="240">
                  <a:moveTo>
                    <a:pt x="48" y="240"/>
                  </a:moveTo>
                  <a:lnTo>
                    <a:pt x="240" y="240"/>
                  </a:lnTo>
                  <a:lnTo>
                    <a:pt x="288" y="96"/>
                  </a:lnTo>
                  <a:lnTo>
                    <a:pt x="144" y="0"/>
                  </a:lnTo>
                  <a:lnTo>
                    <a:pt x="0" y="96"/>
                  </a:lnTo>
                  <a:lnTo>
                    <a:pt x="48" y="240"/>
                  </a:lnTo>
                  <a:close/>
                </a:path>
              </a:pathLst>
            </a:custGeom>
            <a:solidFill>
              <a:srgbClr val="FFFFFF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sm" len="sm"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37" name="AutoShape 12"/>
            <p:cNvSpPr>
              <a:spLocks noChangeArrowheads="1"/>
            </p:cNvSpPr>
            <p:nvPr/>
          </p:nvSpPr>
          <p:spPr bwMode="auto">
            <a:xfrm>
              <a:off x="1200" y="1934"/>
              <a:ext cx="480" cy="24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  <a:ln w="28575">
              <a:solidFill>
                <a:schemeClr val="accent2"/>
              </a:solidFill>
              <a:miter lim="800000"/>
              <a:headEnd/>
              <a:tailEnd type="none" w="sm" len="sm"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38" name="AutoShape 13"/>
            <p:cNvSpPr>
              <a:spLocks noChangeArrowheads="1"/>
            </p:cNvSpPr>
            <p:nvPr/>
          </p:nvSpPr>
          <p:spPr bwMode="auto">
            <a:xfrm>
              <a:off x="2784" y="1934"/>
              <a:ext cx="480" cy="24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  <a:ln w="28575">
              <a:solidFill>
                <a:schemeClr val="accent2"/>
              </a:solidFill>
              <a:miter lim="800000"/>
              <a:headEnd/>
              <a:tailEnd type="none" w="sm" len="sm"/>
            </a:ln>
          </p:spPr>
          <p:txBody>
            <a:bodyPr wrap="none" anchor="ctr"/>
            <a:lstStyle/>
            <a:p>
              <a:endParaRPr lang="tr-TR" dirty="0"/>
            </a:p>
          </p:txBody>
        </p:sp>
        <p:grpSp>
          <p:nvGrpSpPr>
            <p:cNvPr id="339" name="Group 14"/>
            <p:cNvGrpSpPr>
              <a:grpSpLocks/>
            </p:cNvGrpSpPr>
            <p:nvPr/>
          </p:nvGrpSpPr>
          <p:grpSpPr bwMode="auto">
            <a:xfrm>
              <a:off x="1728" y="1190"/>
              <a:ext cx="1008" cy="1728"/>
              <a:chOff x="1728" y="1104"/>
              <a:chExt cx="1008" cy="1728"/>
            </a:xfrm>
          </p:grpSpPr>
          <p:sp>
            <p:nvSpPr>
              <p:cNvPr id="643" name="Text Box 15"/>
              <p:cNvSpPr txBox="1">
                <a:spLocks noChangeArrowheads="1"/>
              </p:cNvSpPr>
              <p:nvPr/>
            </p:nvSpPr>
            <p:spPr bwMode="auto">
              <a:xfrm>
                <a:off x="1728" y="1104"/>
                <a:ext cx="1008" cy="28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none" w="sm" len="sm"/>
              </a:ln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</a:pPr>
                <a:r>
                  <a:rPr lang="tr-TR" sz="2000" b="1" dirty="0">
                    <a:latin typeface="Comic Sans MS" pitchFamily="66" charset="0"/>
                  </a:rPr>
                  <a:t>Dönüşüm</a:t>
                </a:r>
              </a:p>
            </p:txBody>
          </p:sp>
          <p:sp>
            <p:nvSpPr>
              <p:cNvPr id="644" name="Text Box 16"/>
              <p:cNvSpPr txBox="1">
                <a:spLocks noChangeArrowheads="1"/>
              </p:cNvSpPr>
              <p:nvPr/>
            </p:nvSpPr>
            <p:spPr bwMode="auto">
              <a:xfrm>
                <a:off x="1728" y="1392"/>
                <a:ext cx="1008" cy="28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none" w="sm" len="sm"/>
              </a:ln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</a:pPr>
                <a:r>
                  <a:rPr lang="tr-TR" sz="2000" b="1" dirty="0">
                    <a:latin typeface="Comic Sans MS" pitchFamily="66" charset="0"/>
                  </a:rPr>
                  <a:t>Boyama</a:t>
                </a:r>
              </a:p>
            </p:txBody>
          </p:sp>
          <p:sp>
            <p:nvSpPr>
              <p:cNvPr id="645" name="Text Box 17"/>
              <p:cNvSpPr txBox="1">
                <a:spLocks noChangeArrowheads="1"/>
              </p:cNvSpPr>
              <p:nvPr/>
            </p:nvSpPr>
            <p:spPr bwMode="auto">
              <a:xfrm>
                <a:off x="1728" y="1680"/>
                <a:ext cx="1008" cy="28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none" w="sm" len="sm"/>
              </a:ln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</a:pPr>
                <a:r>
                  <a:rPr lang="tr-TR" sz="2000" b="1" dirty="0">
                    <a:latin typeface="Comic Sans MS" pitchFamily="66" charset="0"/>
                  </a:rPr>
                  <a:t>Dönüşüm</a:t>
                </a:r>
              </a:p>
            </p:txBody>
          </p:sp>
          <p:sp>
            <p:nvSpPr>
              <p:cNvPr id="646" name="Text Box 18"/>
              <p:cNvSpPr txBox="1">
                <a:spLocks noChangeArrowheads="1"/>
              </p:cNvSpPr>
              <p:nvPr/>
            </p:nvSpPr>
            <p:spPr bwMode="auto">
              <a:xfrm>
                <a:off x="1728" y="1968"/>
                <a:ext cx="1008" cy="28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 type="none" w="sm" len="sm"/>
              </a:ln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</a:pPr>
                <a:r>
                  <a:rPr lang="tr-TR" sz="2000" b="1" dirty="0">
                    <a:latin typeface="Comic Sans MS" pitchFamily="66" charset="0"/>
                  </a:rPr>
                  <a:t>Kırpma</a:t>
                </a:r>
              </a:p>
            </p:txBody>
          </p:sp>
          <p:sp>
            <p:nvSpPr>
              <p:cNvPr id="647" name="Text Box 19"/>
              <p:cNvSpPr txBox="1">
                <a:spLocks noChangeArrowheads="1"/>
              </p:cNvSpPr>
              <p:nvPr/>
            </p:nvSpPr>
            <p:spPr bwMode="auto">
              <a:xfrm>
                <a:off x="1728" y="2256"/>
                <a:ext cx="1008" cy="288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 type="none" w="sm" len="sm"/>
              </a:ln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</a:pPr>
                <a:r>
                  <a:rPr lang="tr-TR" sz="2000" b="1" dirty="0">
                    <a:latin typeface="Comic Sans MS" pitchFamily="66" charset="0"/>
                  </a:rPr>
                  <a:t>Yansıtma</a:t>
                </a:r>
              </a:p>
            </p:txBody>
          </p:sp>
          <p:sp>
            <p:nvSpPr>
              <p:cNvPr id="648" name="Text Box 20"/>
              <p:cNvSpPr txBox="1">
                <a:spLocks noChangeArrowheads="1"/>
              </p:cNvSpPr>
              <p:nvPr/>
            </p:nvSpPr>
            <p:spPr bwMode="auto">
              <a:xfrm>
                <a:off x="1728" y="2544"/>
                <a:ext cx="1008" cy="288"/>
              </a:xfrm>
              <a:prstGeom prst="rect">
                <a:avLst/>
              </a:prstGeom>
              <a:solidFill>
                <a:srgbClr val="FF0000"/>
              </a:solidFill>
              <a:ln w="28575">
                <a:solidFill>
                  <a:schemeClr val="tx1"/>
                </a:solidFill>
                <a:miter lim="800000"/>
                <a:headEnd/>
                <a:tailEnd type="none" w="sm" len="sm"/>
              </a:ln>
            </p:spPr>
            <p:txBody>
              <a:bodyPr wrap="none" anchor="ctr"/>
              <a:lstStyle/>
              <a:p>
                <a:pPr>
                  <a:spcBef>
                    <a:spcPct val="50000"/>
                  </a:spcBef>
                </a:pPr>
                <a:r>
                  <a:rPr lang="tr-TR" sz="1600" b="1" dirty="0">
                    <a:latin typeface="Comic Sans MS" pitchFamily="66" charset="0"/>
                  </a:rPr>
                  <a:t>Pikselleştirme</a:t>
                </a:r>
              </a:p>
            </p:txBody>
          </p:sp>
        </p:grpSp>
        <p:sp>
          <p:nvSpPr>
            <p:cNvPr id="340" name="AutoShape 21"/>
            <p:cNvSpPr>
              <a:spLocks noChangeArrowheads="1"/>
            </p:cNvSpPr>
            <p:nvPr/>
          </p:nvSpPr>
          <p:spPr bwMode="auto">
            <a:xfrm>
              <a:off x="4032" y="1934"/>
              <a:ext cx="480" cy="24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  <a:ln w="28575">
              <a:solidFill>
                <a:schemeClr val="accent2"/>
              </a:solidFill>
              <a:miter lim="800000"/>
              <a:headEnd/>
              <a:tailEnd type="none" w="sm" len="sm"/>
            </a:ln>
          </p:spPr>
          <p:txBody>
            <a:bodyPr wrap="none" anchor="ctr"/>
            <a:lstStyle/>
            <a:p>
              <a:endParaRPr lang="tr-TR" dirty="0"/>
            </a:p>
          </p:txBody>
        </p:sp>
        <p:grpSp>
          <p:nvGrpSpPr>
            <p:cNvPr id="341" name="Group 22"/>
            <p:cNvGrpSpPr>
              <a:grpSpLocks/>
            </p:cNvGrpSpPr>
            <p:nvPr/>
          </p:nvGrpSpPr>
          <p:grpSpPr bwMode="auto">
            <a:xfrm>
              <a:off x="3360" y="1790"/>
              <a:ext cx="576" cy="528"/>
              <a:chOff x="3360" y="1968"/>
              <a:chExt cx="576" cy="528"/>
            </a:xfrm>
          </p:grpSpPr>
          <p:sp>
            <p:nvSpPr>
              <p:cNvPr id="347" name="Rectangle 23"/>
              <p:cNvSpPr>
                <a:spLocks noChangeArrowheads="1"/>
              </p:cNvSpPr>
              <p:nvPr/>
            </p:nvSpPr>
            <p:spPr bwMode="auto">
              <a:xfrm>
                <a:off x="3504" y="1968"/>
                <a:ext cx="432" cy="384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48" name="Oval 24"/>
              <p:cNvSpPr>
                <a:spLocks noChangeArrowheads="1"/>
              </p:cNvSpPr>
              <p:nvPr/>
            </p:nvSpPr>
            <p:spPr bwMode="auto">
              <a:xfrm>
                <a:off x="3504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49" name="Oval 25"/>
              <p:cNvSpPr>
                <a:spLocks noChangeArrowheads="1"/>
              </p:cNvSpPr>
              <p:nvPr/>
            </p:nvSpPr>
            <p:spPr bwMode="auto">
              <a:xfrm>
                <a:off x="3504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50" name="Oval 26"/>
              <p:cNvSpPr>
                <a:spLocks noChangeArrowheads="1"/>
              </p:cNvSpPr>
              <p:nvPr/>
            </p:nvSpPr>
            <p:spPr bwMode="auto">
              <a:xfrm>
                <a:off x="3552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51" name="Oval 27"/>
              <p:cNvSpPr>
                <a:spLocks noChangeArrowheads="1"/>
              </p:cNvSpPr>
              <p:nvPr/>
            </p:nvSpPr>
            <p:spPr bwMode="auto">
              <a:xfrm>
                <a:off x="3552" y="220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52" name="Oval 28"/>
              <p:cNvSpPr>
                <a:spLocks noChangeArrowheads="1"/>
              </p:cNvSpPr>
              <p:nvPr/>
            </p:nvSpPr>
            <p:spPr bwMode="auto">
              <a:xfrm>
                <a:off x="3552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53" name="Oval 29"/>
              <p:cNvSpPr>
                <a:spLocks noChangeArrowheads="1"/>
              </p:cNvSpPr>
              <p:nvPr/>
            </p:nvSpPr>
            <p:spPr bwMode="auto">
              <a:xfrm>
                <a:off x="3600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54" name="Oval 30"/>
              <p:cNvSpPr>
                <a:spLocks noChangeArrowheads="1"/>
              </p:cNvSpPr>
              <p:nvPr/>
            </p:nvSpPr>
            <p:spPr bwMode="auto">
              <a:xfrm>
                <a:off x="3648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55" name="Oval 31"/>
              <p:cNvSpPr>
                <a:spLocks noChangeArrowheads="1"/>
              </p:cNvSpPr>
              <p:nvPr/>
            </p:nvSpPr>
            <p:spPr bwMode="auto">
              <a:xfrm>
                <a:off x="3648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56" name="Oval 32"/>
              <p:cNvSpPr>
                <a:spLocks noChangeArrowheads="1"/>
              </p:cNvSpPr>
              <p:nvPr/>
            </p:nvSpPr>
            <p:spPr bwMode="auto">
              <a:xfrm>
                <a:off x="3696" y="216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57" name="Oval 33"/>
              <p:cNvSpPr>
                <a:spLocks noChangeArrowheads="1"/>
              </p:cNvSpPr>
              <p:nvPr/>
            </p:nvSpPr>
            <p:spPr bwMode="auto">
              <a:xfrm>
                <a:off x="3696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58" name="Oval 34"/>
              <p:cNvSpPr>
                <a:spLocks noChangeArrowheads="1"/>
              </p:cNvSpPr>
              <p:nvPr/>
            </p:nvSpPr>
            <p:spPr bwMode="auto">
              <a:xfrm>
                <a:off x="3696" y="225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59" name="Oval 35"/>
              <p:cNvSpPr>
                <a:spLocks noChangeArrowheads="1"/>
              </p:cNvSpPr>
              <p:nvPr/>
            </p:nvSpPr>
            <p:spPr bwMode="auto">
              <a:xfrm>
                <a:off x="3744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60" name="Oval 36"/>
              <p:cNvSpPr>
                <a:spLocks noChangeArrowheads="1"/>
              </p:cNvSpPr>
              <p:nvPr/>
            </p:nvSpPr>
            <p:spPr bwMode="auto">
              <a:xfrm>
                <a:off x="3744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61" name="Oval 37"/>
              <p:cNvSpPr>
                <a:spLocks noChangeArrowheads="1"/>
              </p:cNvSpPr>
              <p:nvPr/>
            </p:nvSpPr>
            <p:spPr bwMode="auto">
              <a:xfrm>
                <a:off x="3792" y="216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62" name="Oval 38"/>
              <p:cNvSpPr>
                <a:spLocks noChangeArrowheads="1"/>
              </p:cNvSpPr>
              <p:nvPr/>
            </p:nvSpPr>
            <p:spPr bwMode="auto">
              <a:xfrm>
                <a:off x="3792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63" name="Oval 39"/>
              <p:cNvSpPr>
                <a:spLocks noChangeArrowheads="1"/>
              </p:cNvSpPr>
              <p:nvPr/>
            </p:nvSpPr>
            <p:spPr bwMode="auto">
              <a:xfrm>
                <a:off x="3840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64" name="Oval 40"/>
              <p:cNvSpPr>
                <a:spLocks noChangeArrowheads="1"/>
              </p:cNvSpPr>
              <p:nvPr/>
            </p:nvSpPr>
            <p:spPr bwMode="auto">
              <a:xfrm>
                <a:off x="3840" y="220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65" name="Oval 41"/>
              <p:cNvSpPr>
                <a:spLocks noChangeArrowheads="1"/>
              </p:cNvSpPr>
              <p:nvPr/>
            </p:nvSpPr>
            <p:spPr bwMode="auto">
              <a:xfrm>
                <a:off x="3840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66" name="Oval 42"/>
              <p:cNvSpPr>
                <a:spLocks noChangeArrowheads="1"/>
              </p:cNvSpPr>
              <p:nvPr/>
            </p:nvSpPr>
            <p:spPr bwMode="auto">
              <a:xfrm>
                <a:off x="3888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67" name="Oval 43"/>
              <p:cNvSpPr>
                <a:spLocks noChangeArrowheads="1"/>
              </p:cNvSpPr>
              <p:nvPr/>
            </p:nvSpPr>
            <p:spPr bwMode="auto">
              <a:xfrm>
                <a:off x="3888" y="2256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68" name="Oval 44"/>
              <p:cNvSpPr>
                <a:spLocks noChangeArrowheads="1"/>
              </p:cNvSpPr>
              <p:nvPr/>
            </p:nvSpPr>
            <p:spPr bwMode="auto">
              <a:xfrm>
                <a:off x="3504" y="230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69" name="Oval 45"/>
              <p:cNvSpPr>
                <a:spLocks noChangeArrowheads="1"/>
              </p:cNvSpPr>
              <p:nvPr/>
            </p:nvSpPr>
            <p:spPr bwMode="auto">
              <a:xfrm>
                <a:off x="3552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70" name="Oval 46"/>
              <p:cNvSpPr>
                <a:spLocks noChangeArrowheads="1"/>
              </p:cNvSpPr>
              <p:nvPr/>
            </p:nvSpPr>
            <p:spPr bwMode="auto">
              <a:xfrm>
                <a:off x="3600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71" name="Oval 47"/>
              <p:cNvSpPr>
                <a:spLocks noChangeArrowheads="1"/>
              </p:cNvSpPr>
              <p:nvPr/>
            </p:nvSpPr>
            <p:spPr bwMode="auto">
              <a:xfrm>
                <a:off x="3648" y="230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72" name="Oval 48"/>
              <p:cNvSpPr>
                <a:spLocks noChangeArrowheads="1"/>
              </p:cNvSpPr>
              <p:nvPr/>
            </p:nvSpPr>
            <p:spPr bwMode="auto">
              <a:xfrm>
                <a:off x="3696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73" name="Oval 49"/>
              <p:cNvSpPr>
                <a:spLocks noChangeArrowheads="1"/>
              </p:cNvSpPr>
              <p:nvPr/>
            </p:nvSpPr>
            <p:spPr bwMode="auto">
              <a:xfrm>
                <a:off x="3840" y="230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74" name="Oval 50"/>
              <p:cNvSpPr>
                <a:spLocks noChangeArrowheads="1"/>
              </p:cNvSpPr>
              <p:nvPr/>
            </p:nvSpPr>
            <p:spPr bwMode="auto">
              <a:xfrm>
                <a:off x="3888" y="230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75" name="Oval 51"/>
              <p:cNvSpPr>
                <a:spLocks noChangeArrowheads="1"/>
              </p:cNvSpPr>
              <p:nvPr/>
            </p:nvSpPr>
            <p:spPr bwMode="auto">
              <a:xfrm>
                <a:off x="3504" y="196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76" name="Oval 52"/>
              <p:cNvSpPr>
                <a:spLocks noChangeArrowheads="1"/>
              </p:cNvSpPr>
              <p:nvPr/>
            </p:nvSpPr>
            <p:spPr bwMode="auto">
              <a:xfrm>
                <a:off x="3504" y="201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77" name="Oval 53"/>
              <p:cNvSpPr>
                <a:spLocks noChangeArrowheads="1"/>
              </p:cNvSpPr>
              <p:nvPr/>
            </p:nvSpPr>
            <p:spPr bwMode="auto">
              <a:xfrm>
                <a:off x="3504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78" name="Oval 54"/>
              <p:cNvSpPr>
                <a:spLocks noChangeArrowheads="1"/>
              </p:cNvSpPr>
              <p:nvPr/>
            </p:nvSpPr>
            <p:spPr bwMode="auto">
              <a:xfrm>
                <a:off x="3552" y="201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79" name="Oval 55"/>
              <p:cNvSpPr>
                <a:spLocks noChangeArrowheads="1"/>
              </p:cNvSpPr>
              <p:nvPr/>
            </p:nvSpPr>
            <p:spPr bwMode="auto">
              <a:xfrm>
                <a:off x="3552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80" name="Oval 56"/>
              <p:cNvSpPr>
                <a:spLocks noChangeArrowheads="1"/>
              </p:cNvSpPr>
              <p:nvPr/>
            </p:nvSpPr>
            <p:spPr bwMode="auto">
              <a:xfrm>
                <a:off x="3552" y="211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81" name="Oval 57"/>
              <p:cNvSpPr>
                <a:spLocks noChangeArrowheads="1"/>
              </p:cNvSpPr>
              <p:nvPr/>
            </p:nvSpPr>
            <p:spPr bwMode="auto">
              <a:xfrm>
                <a:off x="3600" y="201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82" name="Oval 58"/>
              <p:cNvSpPr>
                <a:spLocks noChangeArrowheads="1"/>
              </p:cNvSpPr>
              <p:nvPr/>
            </p:nvSpPr>
            <p:spPr bwMode="auto">
              <a:xfrm>
                <a:off x="3600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83" name="Oval 59"/>
              <p:cNvSpPr>
                <a:spLocks noChangeArrowheads="1"/>
              </p:cNvSpPr>
              <p:nvPr/>
            </p:nvSpPr>
            <p:spPr bwMode="auto">
              <a:xfrm>
                <a:off x="3600" y="211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84" name="Oval 60"/>
              <p:cNvSpPr>
                <a:spLocks noChangeArrowheads="1"/>
              </p:cNvSpPr>
              <p:nvPr/>
            </p:nvSpPr>
            <p:spPr bwMode="auto">
              <a:xfrm>
                <a:off x="3648" y="196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85" name="Oval 61"/>
              <p:cNvSpPr>
                <a:spLocks noChangeArrowheads="1"/>
              </p:cNvSpPr>
              <p:nvPr/>
            </p:nvSpPr>
            <p:spPr bwMode="auto">
              <a:xfrm>
                <a:off x="3648" y="201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86" name="Oval 62"/>
              <p:cNvSpPr>
                <a:spLocks noChangeArrowheads="1"/>
              </p:cNvSpPr>
              <p:nvPr/>
            </p:nvSpPr>
            <p:spPr bwMode="auto">
              <a:xfrm>
                <a:off x="3648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87" name="Oval 63"/>
              <p:cNvSpPr>
                <a:spLocks noChangeArrowheads="1"/>
              </p:cNvSpPr>
              <p:nvPr/>
            </p:nvSpPr>
            <p:spPr bwMode="auto">
              <a:xfrm>
                <a:off x="3648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88" name="Oval 64"/>
              <p:cNvSpPr>
                <a:spLocks noChangeArrowheads="1"/>
              </p:cNvSpPr>
              <p:nvPr/>
            </p:nvSpPr>
            <p:spPr bwMode="auto">
              <a:xfrm>
                <a:off x="3696" y="196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89" name="Oval 65"/>
              <p:cNvSpPr>
                <a:spLocks noChangeArrowheads="1"/>
              </p:cNvSpPr>
              <p:nvPr/>
            </p:nvSpPr>
            <p:spPr bwMode="auto">
              <a:xfrm>
                <a:off x="3696" y="201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90" name="Oval 66"/>
              <p:cNvSpPr>
                <a:spLocks noChangeArrowheads="1"/>
              </p:cNvSpPr>
              <p:nvPr/>
            </p:nvSpPr>
            <p:spPr bwMode="auto">
              <a:xfrm>
                <a:off x="3696" y="206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91" name="Oval 67"/>
              <p:cNvSpPr>
                <a:spLocks noChangeArrowheads="1"/>
              </p:cNvSpPr>
              <p:nvPr/>
            </p:nvSpPr>
            <p:spPr bwMode="auto">
              <a:xfrm>
                <a:off x="3696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92" name="Oval 68"/>
              <p:cNvSpPr>
                <a:spLocks noChangeArrowheads="1"/>
              </p:cNvSpPr>
              <p:nvPr/>
            </p:nvSpPr>
            <p:spPr bwMode="auto">
              <a:xfrm>
                <a:off x="3744" y="201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93" name="Oval 69"/>
              <p:cNvSpPr>
                <a:spLocks noChangeArrowheads="1"/>
              </p:cNvSpPr>
              <p:nvPr/>
            </p:nvSpPr>
            <p:spPr bwMode="auto">
              <a:xfrm>
                <a:off x="3744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94" name="Oval 70"/>
              <p:cNvSpPr>
                <a:spLocks noChangeArrowheads="1"/>
              </p:cNvSpPr>
              <p:nvPr/>
            </p:nvSpPr>
            <p:spPr bwMode="auto">
              <a:xfrm>
                <a:off x="3792" y="196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95" name="Oval 71"/>
              <p:cNvSpPr>
                <a:spLocks noChangeArrowheads="1"/>
              </p:cNvSpPr>
              <p:nvPr/>
            </p:nvSpPr>
            <p:spPr bwMode="auto">
              <a:xfrm>
                <a:off x="3792" y="201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96" name="Oval 72"/>
              <p:cNvSpPr>
                <a:spLocks noChangeArrowheads="1"/>
              </p:cNvSpPr>
              <p:nvPr/>
            </p:nvSpPr>
            <p:spPr bwMode="auto">
              <a:xfrm>
                <a:off x="3792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97" name="Oval 73"/>
              <p:cNvSpPr>
                <a:spLocks noChangeArrowheads="1"/>
              </p:cNvSpPr>
              <p:nvPr/>
            </p:nvSpPr>
            <p:spPr bwMode="auto">
              <a:xfrm>
                <a:off x="3792" y="211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98" name="Oval 74"/>
              <p:cNvSpPr>
                <a:spLocks noChangeArrowheads="1"/>
              </p:cNvSpPr>
              <p:nvPr/>
            </p:nvSpPr>
            <p:spPr bwMode="auto">
              <a:xfrm>
                <a:off x="3840" y="196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399" name="Oval 75"/>
              <p:cNvSpPr>
                <a:spLocks noChangeArrowheads="1"/>
              </p:cNvSpPr>
              <p:nvPr/>
            </p:nvSpPr>
            <p:spPr bwMode="auto">
              <a:xfrm>
                <a:off x="3840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00" name="Oval 76"/>
              <p:cNvSpPr>
                <a:spLocks noChangeArrowheads="1"/>
              </p:cNvSpPr>
              <p:nvPr/>
            </p:nvSpPr>
            <p:spPr bwMode="auto">
              <a:xfrm>
                <a:off x="3888" y="196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01" name="Oval 77"/>
              <p:cNvSpPr>
                <a:spLocks noChangeArrowheads="1"/>
              </p:cNvSpPr>
              <p:nvPr/>
            </p:nvSpPr>
            <p:spPr bwMode="auto">
              <a:xfrm>
                <a:off x="3888" y="201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02" name="Oval 78"/>
              <p:cNvSpPr>
                <a:spLocks noChangeArrowheads="1"/>
              </p:cNvSpPr>
              <p:nvPr/>
            </p:nvSpPr>
            <p:spPr bwMode="auto">
              <a:xfrm>
                <a:off x="3888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03" name="Oval 79"/>
              <p:cNvSpPr>
                <a:spLocks noChangeArrowheads="1"/>
              </p:cNvSpPr>
              <p:nvPr/>
            </p:nvSpPr>
            <p:spPr bwMode="auto">
              <a:xfrm>
                <a:off x="3504" y="2256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04" name="Oval 80"/>
              <p:cNvSpPr>
                <a:spLocks noChangeArrowheads="1"/>
              </p:cNvSpPr>
              <p:nvPr/>
            </p:nvSpPr>
            <p:spPr bwMode="auto">
              <a:xfrm>
                <a:off x="3600" y="2160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05" name="Oval 81"/>
              <p:cNvSpPr>
                <a:spLocks noChangeArrowheads="1"/>
              </p:cNvSpPr>
              <p:nvPr/>
            </p:nvSpPr>
            <p:spPr bwMode="auto">
              <a:xfrm>
                <a:off x="3600" y="2256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06" name="Oval 82"/>
              <p:cNvSpPr>
                <a:spLocks noChangeArrowheads="1"/>
              </p:cNvSpPr>
              <p:nvPr/>
            </p:nvSpPr>
            <p:spPr bwMode="auto">
              <a:xfrm>
                <a:off x="3648" y="220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07" name="Oval 83"/>
              <p:cNvSpPr>
                <a:spLocks noChangeArrowheads="1"/>
              </p:cNvSpPr>
              <p:nvPr/>
            </p:nvSpPr>
            <p:spPr bwMode="auto">
              <a:xfrm>
                <a:off x="3744" y="220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08" name="Oval 84"/>
              <p:cNvSpPr>
                <a:spLocks noChangeArrowheads="1"/>
              </p:cNvSpPr>
              <p:nvPr/>
            </p:nvSpPr>
            <p:spPr bwMode="auto">
              <a:xfrm>
                <a:off x="3792" y="220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09" name="Oval 85"/>
              <p:cNvSpPr>
                <a:spLocks noChangeArrowheads="1"/>
              </p:cNvSpPr>
              <p:nvPr/>
            </p:nvSpPr>
            <p:spPr bwMode="auto">
              <a:xfrm>
                <a:off x="3888" y="216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10" name="Oval 86"/>
              <p:cNvSpPr>
                <a:spLocks noChangeArrowheads="1"/>
              </p:cNvSpPr>
              <p:nvPr/>
            </p:nvSpPr>
            <p:spPr bwMode="auto">
              <a:xfrm>
                <a:off x="3744" y="230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11" name="Oval 87"/>
              <p:cNvSpPr>
                <a:spLocks noChangeArrowheads="1"/>
              </p:cNvSpPr>
              <p:nvPr/>
            </p:nvSpPr>
            <p:spPr bwMode="auto">
              <a:xfrm>
                <a:off x="3792" y="230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12" name="Oval 88"/>
              <p:cNvSpPr>
                <a:spLocks noChangeArrowheads="1"/>
              </p:cNvSpPr>
              <p:nvPr/>
            </p:nvSpPr>
            <p:spPr bwMode="auto">
              <a:xfrm>
                <a:off x="3504" y="206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13" name="Oval 89"/>
              <p:cNvSpPr>
                <a:spLocks noChangeArrowheads="1"/>
              </p:cNvSpPr>
              <p:nvPr/>
            </p:nvSpPr>
            <p:spPr bwMode="auto">
              <a:xfrm>
                <a:off x="3552" y="196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14" name="Oval 90"/>
              <p:cNvSpPr>
                <a:spLocks noChangeArrowheads="1"/>
              </p:cNvSpPr>
              <p:nvPr/>
            </p:nvSpPr>
            <p:spPr bwMode="auto">
              <a:xfrm>
                <a:off x="3600" y="196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15" name="Oval 91"/>
              <p:cNvSpPr>
                <a:spLocks noChangeArrowheads="1"/>
              </p:cNvSpPr>
              <p:nvPr/>
            </p:nvSpPr>
            <p:spPr bwMode="auto">
              <a:xfrm>
                <a:off x="3744" y="196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16" name="Oval 92"/>
              <p:cNvSpPr>
                <a:spLocks noChangeArrowheads="1"/>
              </p:cNvSpPr>
              <p:nvPr/>
            </p:nvSpPr>
            <p:spPr bwMode="auto">
              <a:xfrm>
                <a:off x="3744" y="206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17" name="Oval 93"/>
              <p:cNvSpPr>
                <a:spLocks noChangeArrowheads="1"/>
              </p:cNvSpPr>
              <p:nvPr/>
            </p:nvSpPr>
            <p:spPr bwMode="auto">
              <a:xfrm>
                <a:off x="3840" y="2016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18" name="Oval 94"/>
              <p:cNvSpPr>
                <a:spLocks noChangeArrowheads="1"/>
              </p:cNvSpPr>
              <p:nvPr/>
            </p:nvSpPr>
            <p:spPr bwMode="auto">
              <a:xfrm>
                <a:off x="3840" y="211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19" name="Oval 95"/>
              <p:cNvSpPr>
                <a:spLocks noChangeArrowheads="1"/>
              </p:cNvSpPr>
              <p:nvPr/>
            </p:nvSpPr>
            <p:spPr bwMode="auto">
              <a:xfrm>
                <a:off x="3888" y="206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20" name="Rectangle 96"/>
              <p:cNvSpPr>
                <a:spLocks noChangeArrowheads="1"/>
              </p:cNvSpPr>
              <p:nvPr/>
            </p:nvSpPr>
            <p:spPr bwMode="auto">
              <a:xfrm>
                <a:off x="3504" y="1968"/>
                <a:ext cx="432" cy="384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21" name="Rectangle 97"/>
              <p:cNvSpPr>
                <a:spLocks noChangeArrowheads="1"/>
              </p:cNvSpPr>
              <p:nvPr/>
            </p:nvSpPr>
            <p:spPr bwMode="auto">
              <a:xfrm>
                <a:off x="3456" y="2016"/>
                <a:ext cx="432" cy="384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22" name="Oval 98"/>
              <p:cNvSpPr>
                <a:spLocks noChangeArrowheads="1"/>
              </p:cNvSpPr>
              <p:nvPr/>
            </p:nvSpPr>
            <p:spPr bwMode="auto">
              <a:xfrm>
                <a:off x="3456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23" name="Oval 99"/>
              <p:cNvSpPr>
                <a:spLocks noChangeArrowheads="1"/>
              </p:cNvSpPr>
              <p:nvPr/>
            </p:nvSpPr>
            <p:spPr bwMode="auto">
              <a:xfrm>
                <a:off x="3456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24" name="Oval 100"/>
              <p:cNvSpPr>
                <a:spLocks noChangeArrowheads="1"/>
              </p:cNvSpPr>
              <p:nvPr/>
            </p:nvSpPr>
            <p:spPr bwMode="auto">
              <a:xfrm>
                <a:off x="3504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25" name="Oval 101"/>
              <p:cNvSpPr>
                <a:spLocks noChangeArrowheads="1"/>
              </p:cNvSpPr>
              <p:nvPr/>
            </p:nvSpPr>
            <p:spPr bwMode="auto">
              <a:xfrm>
                <a:off x="3504" y="225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26" name="Oval 102"/>
              <p:cNvSpPr>
                <a:spLocks noChangeArrowheads="1"/>
              </p:cNvSpPr>
              <p:nvPr/>
            </p:nvSpPr>
            <p:spPr bwMode="auto">
              <a:xfrm>
                <a:off x="3504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27" name="Oval 103"/>
              <p:cNvSpPr>
                <a:spLocks noChangeArrowheads="1"/>
              </p:cNvSpPr>
              <p:nvPr/>
            </p:nvSpPr>
            <p:spPr bwMode="auto">
              <a:xfrm>
                <a:off x="3552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28" name="Oval 104"/>
              <p:cNvSpPr>
                <a:spLocks noChangeArrowheads="1"/>
              </p:cNvSpPr>
              <p:nvPr/>
            </p:nvSpPr>
            <p:spPr bwMode="auto">
              <a:xfrm>
                <a:off x="3600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29" name="Oval 105"/>
              <p:cNvSpPr>
                <a:spLocks noChangeArrowheads="1"/>
              </p:cNvSpPr>
              <p:nvPr/>
            </p:nvSpPr>
            <p:spPr bwMode="auto">
              <a:xfrm>
                <a:off x="3600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30" name="Oval 106"/>
              <p:cNvSpPr>
                <a:spLocks noChangeArrowheads="1"/>
              </p:cNvSpPr>
              <p:nvPr/>
            </p:nvSpPr>
            <p:spPr bwMode="auto">
              <a:xfrm>
                <a:off x="3648" y="220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31" name="Oval 107"/>
              <p:cNvSpPr>
                <a:spLocks noChangeArrowheads="1"/>
              </p:cNvSpPr>
              <p:nvPr/>
            </p:nvSpPr>
            <p:spPr bwMode="auto">
              <a:xfrm>
                <a:off x="3648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32" name="Oval 108"/>
              <p:cNvSpPr>
                <a:spLocks noChangeArrowheads="1"/>
              </p:cNvSpPr>
              <p:nvPr/>
            </p:nvSpPr>
            <p:spPr bwMode="auto">
              <a:xfrm>
                <a:off x="3648" y="230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33" name="Oval 109"/>
              <p:cNvSpPr>
                <a:spLocks noChangeArrowheads="1"/>
              </p:cNvSpPr>
              <p:nvPr/>
            </p:nvSpPr>
            <p:spPr bwMode="auto">
              <a:xfrm>
                <a:off x="3696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34" name="Oval 110"/>
              <p:cNvSpPr>
                <a:spLocks noChangeArrowheads="1"/>
              </p:cNvSpPr>
              <p:nvPr/>
            </p:nvSpPr>
            <p:spPr bwMode="auto">
              <a:xfrm>
                <a:off x="3696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35" name="Oval 111"/>
              <p:cNvSpPr>
                <a:spLocks noChangeArrowheads="1"/>
              </p:cNvSpPr>
              <p:nvPr/>
            </p:nvSpPr>
            <p:spPr bwMode="auto">
              <a:xfrm>
                <a:off x="3744" y="220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36" name="Oval 112"/>
              <p:cNvSpPr>
                <a:spLocks noChangeArrowheads="1"/>
              </p:cNvSpPr>
              <p:nvPr/>
            </p:nvSpPr>
            <p:spPr bwMode="auto">
              <a:xfrm>
                <a:off x="3744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37" name="Oval 113"/>
              <p:cNvSpPr>
                <a:spLocks noChangeArrowheads="1"/>
              </p:cNvSpPr>
              <p:nvPr/>
            </p:nvSpPr>
            <p:spPr bwMode="auto">
              <a:xfrm>
                <a:off x="3792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38" name="Oval 114"/>
              <p:cNvSpPr>
                <a:spLocks noChangeArrowheads="1"/>
              </p:cNvSpPr>
              <p:nvPr/>
            </p:nvSpPr>
            <p:spPr bwMode="auto">
              <a:xfrm>
                <a:off x="3792" y="225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39" name="Oval 115"/>
              <p:cNvSpPr>
                <a:spLocks noChangeArrowheads="1"/>
              </p:cNvSpPr>
              <p:nvPr/>
            </p:nvSpPr>
            <p:spPr bwMode="auto">
              <a:xfrm>
                <a:off x="3792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40" name="Oval 116"/>
              <p:cNvSpPr>
                <a:spLocks noChangeArrowheads="1"/>
              </p:cNvSpPr>
              <p:nvPr/>
            </p:nvSpPr>
            <p:spPr bwMode="auto">
              <a:xfrm>
                <a:off x="3840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41" name="Oval 117"/>
              <p:cNvSpPr>
                <a:spLocks noChangeArrowheads="1"/>
              </p:cNvSpPr>
              <p:nvPr/>
            </p:nvSpPr>
            <p:spPr bwMode="auto">
              <a:xfrm>
                <a:off x="3840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42" name="Oval 118"/>
              <p:cNvSpPr>
                <a:spLocks noChangeArrowheads="1"/>
              </p:cNvSpPr>
              <p:nvPr/>
            </p:nvSpPr>
            <p:spPr bwMode="auto">
              <a:xfrm>
                <a:off x="3456" y="235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43" name="Oval 119"/>
              <p:cNvSpPr>
                <a:spLocks noChangeArrowheads="1"/>
              </p:cNvSpPr>
              <p:nvPr/>
            </p:nvSpPr>
            <p:spPr bwMode="auto">
              <a:xfrm>
                <a:off x="3504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44" name="Oval 120"/>
              <p:cNvSpPr>
                <a:spLocks noChangeArrowheads="1"/>
              </p:cNvSpPr>
              <p:nvPr/>
            </p:nvSpPr>
            <p:spPr bwMode="auto">
              <a:xfrm>
                <a:off x="3552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45" name="Oval 121"/>
              <p:cNvSpPr>
                <a:spLocks noChangeArrowheads="1"/>
              </p:cNvSpPr>
              <p:nvPr/>
            </p:nvSpPr>
            <p:spPr bwMode="auto">
              <a:xfrm>
                <a:off x="3600" y="235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46" name="Oval 122"/>
              <p:cNvSpPr>
                <a:spLocks noChangeArrowheads="1"/>
              </p:cNvSpPr>
              <p:nvPr/>
            </p:nvSpPr>
            <p:spPr bwMode="auto">
              <a:xfrm>
                <a:off x="3648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47" name="Oval 123"/>
              <p:cNvSpPr>
                <a:spLocks noChangeArrowheads="1"/>
              </p:cNvSpPr>
              <p:nvPr/>
            </p:nvSpPr>
            <p:spPr bwMode="auto">
              <a:xfrm>
                <a:off x="3792" y="235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48" name="Oval 124"/>
              <p:cNvSpPr>
                <a:spLocks noChangeArrowheads="1"/>
              </p:cNvSpPr>
              <p:nvPr/>
            </p:nvSpPr>
            <p:spPr bwMode="auto">
              <a:xfrm>
                <a:off x="3840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49" name="Oval 125"/>
              <p:cNvSpPr>
                <a:spLocks noChangeArrowheads="1"/>
              </p:cNvSpPr>
              <p:nvPr/>
            </p:nvSpPr>
            <p:spPr bwMode="auto">
              <a:xfrm>
                <a:off x="3456" y="201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50" name="Oval 126"/>
              <p:cNvSpPr>
                <a:spLocks noChangeArrowheads="1"/>
              </p:cNvSpPr>
              <p:nvPr/>
            </p:nvSpPr>
            <p:spPr bwMode="auto">
              <a:xfrm>
                <a:off x="3456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51" name="Oval 127"/>
              <p:cNvSpPr>
                <a:spLocks noChangeArrowheads="1"/>
              </p:cNvSpPr>
              <p:nvPr/>
            </p:nvSpPr>
            <p:spPr bwMode="auto">
              <a:xfrm>
                <a:off x="3456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52" name="Oval 128"/>
              <p:cNvSpPr>
                <a:spLocks noChangeArrowheads="1"/>
              </p:cNvSpPr>
              <p:nvPr/>
            </p:nvSpPr>
            <p:spPr bwMode="auto">
              <a:xfrm>
                <a:off x="3504" y="206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53" name="Oval 129"/>
              <p:cNvSpPr>
                <a:spLocks noChangeArrowheads="1"/>
              </p:cNvSpPr>
              <p:nvPr/>
            </p:nvSpPr>
            <p:spPr bwMode="auto">
              <a:xfrm>
                <a:off x="3504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54" name="Oval 130"/>
              <p:cNvSpPr>
                <a:spLocks noChangeArrowheads="1"/>
              </p:cNvSpPr>
              <p:nvPr/>
            </p:nvSpPr>
            <p:spPr bwMode="auto">
              <a:xfrm>
                <a:off x="3504" y="216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55" name="Oval 131"/>
              <p:cNvSpPr>
                <a:spLocks noChangeArrowheads="1"/>
              </p:cNvSpPr>
              <p:nvPr/>
            </p:nvSpPr>
            <p:spPr bwMode="auto">
              <a:xfrm>
                <a:off x="3552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56" name="Oval 132"/>
              <p:cNvSpPr>
                <a:spLocks noChangeArrowheads="1"/>
              </p:cNvSpPr>
              <p:nvPr/>
            </p:nvSpPr>
            <p:spPr bwMode="auto">
              <a:xfrm>
                <a:off x="3552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57" name="Oval 133"/>
              <p:cNvSpPr>
                <a:spLocks noChangeArrowheads="1"/>
              </p:cNvSpPr>
              <p:nvPr/>
            </p:nvSpPr>
            <p:spPr bwMode="auto">
              <a:xfrm>
                <a:off x="3552" y="216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58" name="Oval 134"/>
              <p:cNvSpPr>
                <a:spLocks noChangeArrowheads="1"/>
              </p:cNvSpPr>
              <p:nvPr/>
            </p:nvSpPr>
            <p:spPr bwMode="auto">
              <a:xfrm>
                <a:off x="3600" y="201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59" name="Oval 135"/>
              <p:cNvSpPr>
                <a:spLocks noChangeArrowheads="1"/>
              </p:cNvSpPr>
              <p:nvPr/>
            </p:nvSpPr>
            <p:spPr bwMode="auto">
              <a:xfrm>
                <a:off x="3600" y="206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60" name="Oval 136"/>
              <p:cNvSpPr>
                <a:spLocks noChangeArrowheads="1"/>
              </p:cNvSpPr>
              <p:nvPr/>
            </p:nvSpPr>
            <p:spPr bwMode="auto">
              <a:xfrm>
                <a:off x="3600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61" name="Oval 137"/>
              <p:cNvSpPr>
                <a:spLocks noChangeArrowheads="1"/>
              </p:cNvSpPr>
              <p:nvPr/>
            </p:nvSpPr>
            <p:spPr bwMode="auto">
              <a:xfrm>
                <a:off x="3600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62" name="Oval 138"/>
              <p:cNvSpPr>
                <a:spLocks noChangeArrowheads="1"/>
              </p:cNvSpPr>
              <p:nvPr/>
            </p:nvSpPr>
            <p:spPr bwMode="auto">
              <a:xfrm>
                <a:off x="3648" y="201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63" name="Oval 139"/>
              <p:cNvSpPr>
                <a:spLocks noChangeArrowheads="1"/>
              </p:cNvSpPr>
              <p:nvPr/>
            </p:nvSpPr>
            <p:spPr bwMode="auto">
              <a:xfrm>
                <a:off x="3648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64" name="Oval 140"/>
              <p:cNvSpPr>
                <a:spLocks noChangeArrowheads="1"/>
              </p:cNvSpPr>
              <p:nvPr/>
            </p:nvSpPr>
            <p:spPr bwMode="auto">
              <a:xfrm>
                <a:off x="3648" y="211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65" name="Oval 141"/>
              <p:cNvSpPr>
                <a:spLocks noChangeArrowheads="1"/>
              </p:cNvSpPr>
              <p:nvPr/>
            </p:nvSpPr>
            <p:spPr bwMode="auto">
              <a:xfrm>
                <a:off x="3648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66" name="Oval 142"/>
              <p:cNvSpPr>
                <a:spLocks noChangeArrowheads="1"/>
              </p:cNvSpPr>
              <p:nvPr/>
            </p:nvSpPr>
            <p:spPr bwMode="auto">
              <a:xfrm>
                <a:off x="3696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67" name="Oval 143"/>
              <p:cNvSpPr>
                <a:spLocks noChangeArrowheads="1"/>
              </p:cNvSpPr>
              <p:nvPr/>
            </p:nvSpPr>
            <p:spPr bwMode="auto">
              <a:xfrm>
                <a:off x="3696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68" name="Oval 144"/>
              <p:cNvSpPr>
                <a:spLocks noChangeArrowheads="1"/>
              </p:cNvSpPr>
              <p:nvPr/>
            </p:nvSpPr>
            <p:spPr bwMode="auto">
              <a:xfrm>
                <a:off x="3744" y="201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69" name="Oval 145"/>
              <p:cNvSpPr>
                <a:spLocks noChangeArrowheads="1"/>
              </p:cNvSpPr>
              <p:nvPr/>
            </p:nvSpPr>
            <p:spPr bwMode="auto">
              <a:xfrm>
                <a:off x="3744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70" name="Oval 146"/>
              <p:cNvSpPr>
                <a:spLocks noChangeArrowheads="1"/>
              </p:cNvSpPr>
              <p:nvPr/>
            </p:nvSpPr>
            <p:spPr bwMode="auto">
              <a:xfrm>
                <a:off x="3744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71" name="Oval 147"/>
              <p:cNvSpPr>
                <a:spLocks noChangeArrowheads="1"/>
              </p:cNvSpPr>
              <p:nvPr/>
            </p:nvSpPr>
            <p:spPr bwMode="auto">
              <a:xfrm>
                <a:off x="3744" y="216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72" name="Oval 148"/>
              <p:cNvSpPr>
                <a:spLocks noChangeArrowheads="1"/>
              </p:cNvSpPr>
              <p:nvPr/>
            </p:nvSpPr>
            <p:spPr bwMode="auto">
              <a:xfrm>
                <a:off x="3792" y="201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73" name="Oval 149"/>
              <p:cNvSpPr>
                <a:spLocks noChangeArrowheads="1"/>
              </p:cNvSpPr>
              <p:nvPr/>
            </p:nvSpPr>
            <p:spPr bwMode="auto">
              <a:xfrm>
                <a:off x="3792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74" name="Oval 150"/>
              <p:cNvSpPr>
                <a:spLocks noChangeArrowheads="1"/>
              </p:cNvSpPr>
              <p:nvPr/>
            </p:nvSpPr>
            <p:spPr bwMode="auto">
              <a:xfrm>
                <a:off x="3840" y="201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75" name="Oval 151"/>
              <p:cNvSpPr>
                <a:spLocks noChangeArrowheads="1"/>
              </p:cNvSpPr>
              <p:nvPr/>
            </p:nvSpPr>
            <p:spPr bwMode="auto">
              <a:xfrm>
                <a:off x="3840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76" name="Oval 152"/>
              <p:cNvSpPr>
                <a:spLocks noChangeArrowheads="1"/>
              </p:cNvSpPr>
              <p:nvPr/>
            </p:nvSpPr>
            <p:spPr bwMode="auto">
              <a:xfrm>
                <a:off x="3840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77" name="Oval 153"/>
              <p:cNvSpPr>
                <a:spLocks noChangeArrowheads="1"/>
              </p:cNvSpPr>
              <p:nvPr/>
            </p:nvSpPr>
            <p:spPr bwMode="auto">
              <a:xfrm>
                <a:off x="3456" y="230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78" name="Oval 154"/>
              <p:cNvSpPr>
                <a:spLocks noChangeArrowheads="1"/>
              </p:cNvSpPr>
              <p:nvPr/>
            </p:nvSpPr>
            <p:spPr bwMode="auto">
              <a:xfrm>
                <a:off x="3552" y="220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79" name="Oval 155"/>
              <p:cNvSpPr>
                <a:spLocks noChangeArrowheads="1"/>
              </p:cNvSpPr>
              <p:nvPr/>
            </p:nvSpPr>
            <p:spPr bwMode="auto">
              <a:xfrm>
                <a:off x="3552" y="230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80" name="Oval 156"/>
              <p:cNvSpPr>
                <a:spLocks noChangeArrowheads="1"/>
              </p:cNvSpPr>
              <p:nvPr/>
            </p:nvSpPr>
            <p:spPr bwMode="auto">
              <a:xfrm>
                <a:off x="3600" y="2256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81" name="Oval 157"/>
              <p:cNvSpPr>
                <a:spLocks noChangeArrowheads="1"/>
              </p:cNvSpPr>
              <p:nvPr/>
            </p:nvSpPr>
            <p:spPr bwMode="auto">
              <a:xfrm>
                <a:off x="3696" y="2256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82" name="Oval 158"/>
              <p:cNvSpPr>
                <a:spLocks noChangeArrowheads="1"/>
              </p:cNvSpPr>
              <p:nvPr/>
            </p:nvSpPr>
            <p:spPr bwMode="auto">
              <a:xfrm>
                <a:off x="3744" y="2256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83" name="Oval 159"/>
              <p:cNvSpPr>
                <a:spLocks noChangeArrowheads="1"/>
              </p:cNvSpPr>
              <p:nvPr/>
            </p:nvSpPr>
            <p:spPr bwMode="auto">
              <a:xfrm>
                <a:off x="3840" y="220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84" name="Oval 160"/>
              <p:cNvSpPr>
                <a:spLocks noChangeArrowheads="1"/>
              </p:cNvSpPr>
              <p:nvPr/>
            </p:nvSpPr>
            <p:spPr bwMode="auto">
              <a:xfrm>
                <a:off x="3696" y="235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85" name="Oval 161"/>
              <p:cNvSpPr>
                <a:spLocks noChangeArrowheads="1"/>
              </p:cNvSpPr>
              <p:nvPr/>
            </p:nvSpPr>
            <p:spPr bwMode="auto">
              <a:xfrm>
                <a:off x="3744" y="235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86" name="Oval 162"/>
              <p:cNvSpPr>
                <a:spLocks noChangeArrowheads="1"/>
              </p:cNvSpPr>
              <p:nvPr/>
            </p:nvSpPr>
            <p:spPr bwMode="auto">
              <a:xfrm>
                <a:off x="3456" y="211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87" name="Oval 163"/>
              <p:cNvSpPr>
                <a:spLocks noChangeArrowheads="1"/>
              </p:cNvSpPr>
              <p:nvPr/>
            </p:nvSpPr>
            <p:spPr bwMode="auto">
              <a:xfrm>
                <a:off x="3504" y="2016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88" name="Oval 164"/>
              <p:cNvSpPr>
                <a:spLocks noChangeArrowheads="1"/>
              </p:cNvSpPr>
              <p:nvPr/>
            </p:nvSpPr>
            <p:spPr bwMode="auto">
              <a:xfrm>
                <a:off x="3552" y="2016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89" name="Oval 165"/>
              <p:cNvSpPr>
                <a:spLocks noChangeArrowheads="1"/>
              </p:cNvSpPr>
              <p:nvPr/>
            </p:nvSpPr>
            <p:spPr bwMode="auto">
              <a:xfrm>
                <a:off x="3696" y="2016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90" name="Oval 166"/>
              <p:cNvSpPr>
                <a:spLocks noChangeArrowheads="1"/>
              </p:cNvSpPr>
              <p:nvPr/>
            </p:nvSpPr>
            <p:spPr bwMode="auto">
              <a:xfrm>
                <a:off x="3696" y="211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91" name="Oval 167"/>
              <p:cNvSpPr>
                <a:spLocks noChangeArrowheads="1"/>
              </p:cNvSpPr>
              <p:nvPr/>
            </p:nvSpPr>
            <p:spPr bwMode="auto">
              <a:xfrm>
                <a:off x="3792" y="206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92" name="Oval 168"/>
              <p:cNvSpPr>
                <a:spLocks noChangeArrowheads="1"/>
              </p:cNvSpPr>
              <p:nvPr/>
            </p:nvSpPr>
            <p:spPr bwMode="auto">
              <a:xfrm>
                <a:off x="3792" y="2160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93" name="Oval 169"/>
              <p:cNvSpPr>
                <a:spLocks noChangeArrowheads="1"/>
              </p:cNvSpPr>
              <p:nvPr/>
            </p:nvSpPr>
            <p:spPr bwMode="auto">
              <a:xfrm>
                <a:off x="3840" y="211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94" name="Rectangle 170"/>
              <p:cNvSpPr>
                <a:spLocks noChangeArrowheads="1"/>
              </p:cNvSpPr>
              <p:nvPr/>
            </p:nvSpPr>
            <p:spPr bwMode="auto">
              <a:xfrm>
                <a:off x="3456" y="2016"/>
                <a:ext cx="432" cy="384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95" name="Rectangle 171"/>
              <p:cNvSpPr>
                <a:spLocks noChangeArrowheads="1"/>
              </p:cNvSpPr>
              <p:nvPr/>
            </p:nvSpPr>
            <p:spPr bwMode="auto">
              <a:xfrm>
                <a:off x="3408" y="2064"/>
                <a:ext cx="432" cy="384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96" name="Oval 172"/>
              <p:cNvSpPr>
                <a:spLocks noChangeArrowheads="1"/>
              </p:cNvSpPr>
              <p:nvPr/>
            </p:nvSpPr>
            <p:spPr bwMode="auto">
              <a:xfrm>
                <a:off x="3408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97" name="Oval 173"/>
              <p:cNvSpPr>
                <a:spLocks noChangeArrowheads="1"/>
              </p:cNvSpPr>
              <p:nvPr/>
            </p:nvSpPr>
            <p:spPr bwMode="auto">
              <a:xfrm>
                <a:off x="3408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98" name="Oval 174"/>
              <p:cNvSpPr>
                <a:spLocks noChangeArrowheads="1"/>
              </p:cNvSpPr>
              <p:nvPr/>
            </p:nvSpPr>
            <p:spPr bwMode="auto">
              <a:xfrm>
                <a:off x="3456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499" name="Oval 175"/>
              <p:cNvSpPr>
                <a:spLocks noChangeArrowheads="1"/>
              </p:cNvSpPr>
              <p:nvPr/>
            </p:nvSpPr>
            <p:spPr bwMode="auto">
              <a:xfrm>
                <a:off x="3456" y="230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00" name="Oval 176"/>
              <p:cNvSpPr>
                <a:spLocks noChangeArrowheads="1"/>
              </p:cNvSpPr>
              <p:nvPr/>
            </p:nvSpPr>
            <p:spPr bwMode="auto">
              <a:xfrm>
                <a:off x="3456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01" name="Oval 177"/>
              <p:cNvSpPr>
                <a:spLocks noChangeArrowheads="1"/>
              </p:cNvSpPr>
              <p:nvPr/>
            </p:nvSpPr>
            <p:spPr bwMode="auto">
              <a:xfrm>
                <a:off x="3504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02" name="Oval 178"/>
              <p:cNvSpPr>
                <a:spLocks noChangeArrowheads="1"/>
              </p:cNvSpPr>
              <p:nvPr/>
            </p:nvSpPr>
            <p:spPr bwMode="auto">
              <a:xfrm>
                <a:off x="3552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03" name="Oval 179"/>
              <p:cNvSpPr>
                <a:spLocks noChangeArrowheads="1"/>
              </p:cNvSpPr>
              <p:nvPr/>
            </p:nvSpPr>
            <p:spPr bwMode="auto">
              <a:xfrm>
                <a:off x="3552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04" name="Oval 180"/>
              <p:cNvSpPr>
                <a:spLocks noChangeArrowheads="1"/>
              </p:cNvSpPr>
              <p:nvPr/>
            </p:nvSpPr>
            <p:spPr bwMode="auto">
              <a:xfrm>
                <a:off x="3600" y="225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05" name="Oval 181"/>
              <p:cNvSpPr>
                <a:spLocks noChangeArrowheads="1"/>
              </p:cNvSpPr>
              <p:nvPr/>
            </p:nvSpPr>
            <p:spPr bwMode="auto">
              <a:xfrm>
                <a:off x="3600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06" name="Oval 182"/>
              <p:cNvSpPr>
                <a:spLocks noChangeArrowheads="1"/>
              </p:cNvSpPr>
              <p:nvPr/>
            </p:nvSpPr>
            <p:spPr bwMode="auto">
              <a:xfrm>
                <a:off x="3600" y="235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07" name="Oval 183"/>
              <p:cNvSpPr>
                <a:spLocks noChangeArrowheads="1"/>
              </p:cNvSpPr>
              <p:nvPr/>
            </p:nvSpPr>
            <p:spPr bwMode="auto">
              <a:xfrm>
                <a:off x="3648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08" name="Oval 184"/>
              <p:cNvSpPr>
                <a:spLocks noChangeArrowheads="1"/>
              </p:cNvSpPr>
              <p:nvPr/>
            </p:nvSpPr>
            <p:spPr bwMode="auto">
              <a:xfrm>
                <a:off x="3648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09" name="Oval 185"/>
              <p:cNvSpPr>
                <a:spLocks noChangeArrowheads="1"/>
              </p:cNvSpPr>
              <p:nvPr/>
            </p:nvSpPr>
            <p:spPr bwMode="auto">
              <a:xfrm>
                <a:off x="3696" y="225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10" name="Oval 186"/>
              <p:cNvSpPr>
                <a:spLocks noChangeArrowheads="1"/>
              </p:cNvSpPr>
              <p:nvPr/>
            </p:nvSpPr>
            <p:spPr bwMode="auto">
              <a:xfrm>
                <a:off x="3696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11" name="Oval 187"/>
              <p:cNvSpPr>
                <a:spLocks noChangeArrowheads="1"/>
              </p:cNvSpPr>
              <p:nvPr/>
            </p:nvSpPr>
            <p:spPr bwMode="auto">
              <a:xfrm>
                <a:off x="3744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12" name="Oval 188"/>
              <p:cNvSpPr>
                <a:spLocks noChangeArrowheads="1"/>
              </p:cNvSpPr>
              <p:nvPr/>
            </p:nvSpPr>
            <p:spPr bwMode="auto">
              <a:xfrm>
                <a:off x="3744" y="230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13" name="Oval 189"/>
              <p:cNvSpPr>
                <a:spLocks noChangeArrowheads="1"/>
              </p:cNvSpPr>
              <p:nvPr/>
            </p:nvSpPr>
            <p:spPr bwMode="auto">
              <a:xfrm>
                <a:off x="3744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14" name="Oval 190"/>
              <p:cNvSpPr>
                <a:spLocks noChangeArrowheads="1"/>
              </p:cNvSpPr>
              <p:nvPr/>
            </p:nvSpPr>
            <p:spPr bwMode="auto">
              <a:xfrm>
                <a:off x="3792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15" name="Oval 191"/>
              <p:cNvSpPr>
                <a:spLocks noChangeArrowheads="1"/>
              </p:cNvSpPr>
              <p:nvPr/>
            </p:nvSpPr>
            <p:spPr bwMode="auto">
              <a:xfrm>
                <a:off x="3792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16" name="Oval 192"/>
              <p:cNvSpPr>
                <a:spLocks noChangeArrowheads="1"/>
              </p:cNvSpPr>
              <p:nvPr/>
            </p:nvSpPr>
            <p:spPr bwMode="auto">
              <a:xfrm>
                <a:off x="3408" y="240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17" name="Oval 193"/>
              <p:cNvSpPr>
                <a:spLocks noChangeArrowheads="1"/>
              </p:cNvSpPr>
              <p:nvPr/>
            </p:nvSpPr>
            <p:spPr bwMode="auto">
              <a:xfrm>
                <a:off x="3456" y="240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18" name="Oval 194"/>
              <p:cNvSpPr>
                <a:spLocks noChangeArrowheads="1"/>
              </p:cNvSpPr>
              <p:nvPr/>
            </p:nvSpPr>
            <p:spPr bwMode="auto">
              <a:xfrm>
                <a:off x="3504" y="240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19" name="Oval 195"/>
              <p:cNvSpPr>
                <a:spLocks noChangeArrowheads="1"/>
              </p:cNvSpPr>
              <p:nvPr/>
            </p:nvSpPr>
            <p:spPr bwMode="auto">
              <a:xfrm>
                <a:off x="3552" y="240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20" name="Oval 196"/>
              <p:cNvSpPr>
                <a:spLocks noChangeArrowheads="1"/>
              </p:cNvSpPr>
              <p:nvPr/>
            </p:nvSpPr>
            <p:spPr bwMode="auto">
              <a:xfrm>
                <a:off x="3600" y="240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21" name="Oval 197"/>
              <p:cNvSpPr>
                <a:spLocks noChangeArrowheads="1"/>
              </p:cNvSpPr>
              <p:nvPr/>
            </p:nvSpPr>
            <p:spPr bwMode="auto">
              <a:xfrm>
                <a:off x="3744" y="240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22" name="Oval 198"/>
              <p:cNvSpPr>
                <a:spLocks noChangeArrowheads="1"/>
              </p:cNvSpPr>
              <p:nvPr/>
            </p:nvSpPr>
            <p:spPr bwMode="auto">
              <a:xfrm>
                <a:off x="3792" y="240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23" name="Oval 199"/>
              <p:cNvSpPr>
                <a:spLocks noChangeArrowheads="1"/>
              </p:cNvSpPr>
              <p:nvPr/>
            </p:nvSpPr>
            <p:spPr bwMode="auto">
              <a:xfrm>
                <a:off x="3408" y="206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24" name="Oval 200"/>
              <p:cNvSpPr>
                <a:spLocks noChangeArrowheads="1"/>
              </p:cNvSpPr>
              <p:nvPr/>
            </p:nvSpPr>
            <p:spPr bwMode="auto">
              <a:xfrm>
                <a:off x="3408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25" name="Oval 201"/>
              <p:cNvSpPr>
                <a:spLocks noChangeArrowheads="1"/>
              </p:cNvSpPr>
              <p:nvPr/>
            </p:nvSpPr>
            <p:spPr bwMode="auto">
              <a:xfrm>
                <a:off x="3408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26" name="Oval 202"/>
              <p:cNvSpPr>
                <a:spLocks noChangeArrowheads="1"/>
              </p:cNvSpPr>
              <p:nvPr/>
            </p:nvSpPr>
            <p:spPr bwMode="auto">
              <a:xfrm>
                <a:off x="3456" y="211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27" name="Oval 203"/>
              <p:cNvSpPr>
                <a:spLocks noChangeArrowheads="1"/>
              </p:cNvSpPr>
              <p:nvPr/>
            </p:nvSpPr>
            <p:spPr bwMode="auto">
              <a:xfrm>
                <a:off x="3456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28" name="Oval 204"/>
              <p:cNvSpPr>
                <a:spLocks noChangeArrowheads="1"/>
              </p:cNvSpPr>
              <p:nvPr/>
            </p:nvSpPr>
            <p:spPr bwMode="auto">
              <a:xfrm>
                <a:off x="3456" y="220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29" name="Oval 205"/>
              <p:cNvSpPr>
                <a:spLocks noChangeArrowheads="1"/>
              </p:cNvSpPr>
              <p:nvPr/>
            </p:nvSpPr>
            <p:spPr bwMode="auto">
              <a:xfrm>
                <a:off x="3504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30" name="Oval 206"/>
              <p:cNvSpPr>
                <a:spLocks noChangeArrowheads="1"/>
              </p:cNvSpPr>
              <p:nvPr/>
            </p:nvSpPr>
            <p:spPr bwMode="auto">
              <a:xfrm>
                <a:off x="3504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31" name="Oval 207"/>
              <p:cNvSpPr>
                <a:spLocks noChangeArrowheads="1"/>
              </p:cNvSpPr>
              <p:nvPr/>
            </p:nvSpPr>
            <p:spPr bwMode="auto">
              <a:xfrm>
                <a:off x="3504" y="220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32" name="Oval 208"/>
              <p:cNvSpPr>
                <a:spLocks noChangeArrowheads="1"/>
              </p:cNvSpPr>
              <p:nvPr/>
            </p:nvSpPr>
            <p:spPr bwMode="auto">
              <a:xfrm>
                <a:off x="3552" y="206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33" name="Oval 209"/>
              <p:cNvSpPr>
                <a:spLocks noChangeArrowheads="1"/>
              </p:cNvSpPr>
              <p:nvPr/>
            </p:nvSpPr>
            <p:spPr bwMode="auto">
              <a:xfrm>
                <a:off x="3552" y="211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34" name="Oval 210"/>
              <p:cNvSpPr>
                <a:spLocks noChangeArrowheads="1"/>
              </p:cNvSpPr>
              <p:nvPr/>
            </p:nvSpPr>
            <p:spPr bwMode="auto">
              <a:xfrm>
                <a:off x="3552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35" name="Oval 211"/>
              <p:cNvSpPr>
                <a:spLocks noChangeArrowheads="1"/>
              </p:cNvSpPr>
              <p:nvPr/>
            </p:nvSpPr>
            <p:spPr bwMode="auto">
              <a:xfrm>
                <a:off x="3552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36" name="Oval 212"/>
              <p:cNvSpPr>
                <a:spLocks noChangeArrowheads="1"/>
              </p:cNvSpPr>
              <p:nvPr/>
            </p:nvSpPr>
            <p:spPr bwMode="auto">
              <a:xfrm>
                <a:off x="3600" y="206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37" name="Oval 213"/>
              <p:cNvSpPr>
                <a:spLocks noChangeArrowheads="1"/>
              </p:cNvSpPr>
              <p:nvPr/>
            </p:nvSpPr>
            <p:spPr bwMode="auto">
              <a:xfrm>
                <a:off x="3600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38" name="Oval 214"/>
              <p:cNvSpPr>
                <a:spLocks noChangeArrowheads="1"/>
              </p:cNvSpPr>
              <p:nvPr/>
            </p:nvSpPr>
            <p:spPr bwMode="auto">
              <a:xfrm>
                <a:off x="3600" y="216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39" name="Oval 215"/>
              <p:cNvSpPr>
                <a:spLocks noChangeArrowheads="1"/>
              </p:cNvSpPr>
              <p:nvPr/>
            </p:nvSpPr>
            <p:spPr bwMode="auto">
              <a:xfrm>
                <a:off x="3600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40" name="Oval 216"/>
              <p:cNvSpPr>
                <a:spLocks noChangeArrowheads="1"/>
              </p:cNvSpPr>
              <p:nvPr/>
            </p:nvSpPr>
            <p:spPr bwMode="auto">
              <a:xfrm>
                <a:off x="3648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41" name="Oval 217"/>
              <p:cNvSpPr>
                <a:spLocks noChangeArrowheads="1"/>
              </p:cNvSpPr>
              <p:nvPr/>
            </p:nvSpPr>
            <p:spPr bwMode="auto">
              <a:xfrm>
                <a:off x="3648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42" name="Oval 218"/>
              <p:cNvSpPr>
                <a:spLocks noChangeArrowheads="1"/>
              </p:cNvSpPr>
              <p:nvPr/>
            </p:nvSpPr>
            <p:spPr bwMode="auto">
              <a:xfrm>
                <a:off x="3696" y="206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43" name="Oval 219"/>
              <p:cNvSpPr>
                <a:spLocks noChangeArrowheads="1"/>
              </p:cNvSpPr>
              <p:nvPr/>
            </p:nvSpPr>
            <p:spPr bwMode="auto">
              <a:xfrm>
                <a:off x="3696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44" name="Oval 220"/>
              <p:cNvSpPr>
                <a:spLocks noChangeArrowheads="1"/>
              </p:cNvSpPr>
              <p:nvPr/>
            </p:nvSpPr>
            <p:spPr bwMode="auto">
              <a:xfrm>
                <a:off x="3696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45" name="Oval 221"/>
              <p:cNvSpPr>
                <a:spLocks noChangeArrowheads="1"/>
              </p:cNvSpPr>
              <p:nvPr/>
            </p:nvSpPr>
            <p:spPr bwMode="auto">
              <a:xfrm>
                <a:off x="3696" y="220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46" name="Oval 222"/>
              <p:cNvSpPr>
                <a:spLocks noChangeArrowheads="1"/>
              </p:cNvSpPr>
              <p:nvPr/>
            </p:nvSpPr>
            <p:spPr bwMode="auto">
              <a:xfrm>
                <a:off x="3744" y="206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47" name="Oval 223"/>
              <p:cNvSpPr>
                <a:spLocks noChangeArrowheads="1"/>
              </p:cNvSpPr>
              <p:nvPr/>
            </p:nvSpPr>
            <p:spPr bwMode="auto">
              <a:xfrm>
                <a:off x="3744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48" name="Oval 224"/>
              <p:cNvSpPr>
                <a:spLocks noChangeArrowheads="1"/>
              </p:cNvSpPr>
              <p:nvPr/>
            </p:nvSpPr>
            <p:spPr bwMode="auto">
              <a:xfrm>
                <a:off x="3792" y="206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49" name="Oval 225"/>
              <p:cNvSpPr>
                <a:spLocks noChangeArrowheads="1"/>
              </p:cNvSpPr>
              <p:nvPr/>
            </p:nvSpPr>
            <p:spPr bwMode="auto">
              <a:xfrm>
                <a:off x="3792" y="211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50" name="Oval 226"/>
              <p:cNvSpPr>
                <a:spLocks noChangeArrowheads="1"/>
              </p:cNvSpPr>
              <p:nvPr/>
            </p:nvSpPr>
            <p:spPr bwMode="auto">
              <a:xfrm>
                <a:off x="3792" y="220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51" name="Oval 227"/>
              <p:cNvSpPr>
                <a:spLocks noChangeArrowheads="1"/>
              </p:cNvSpPr>
              <p:nvPr/>
            </p:nvSpPr>
            <p:spPr bwMode="auto">
              <a:xfrm>
                <a:off x="3408" y="235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52" name="Oval 228"/>
              <p:cNvSpPr>
                <a:spLocks noChangeArrowheads="1"/>
              </p:cNvSpPr>
              <p:nvPr/>
            </p:nvSpPr>
            <p:spPr bwMode="auto">
              <a:xfrm>
                <a:off x="3504" y="2256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53" name="Oval 229"/>
              <p:cNvSpPr>
                <a:spLocks noChangeArrowheads="1"/>
              </p:cNvSpPr>
              <p:nvPr/>
            </p:nvSpPr>
            <p:spPr bwMode="auto">
              <a:xfrm>
                <a:off x="3504" y="235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54" name="Oval 230"/>
              <p:cNvSpPr>
                <a:spLocks noChangeArrowheads="1"/>
              </p:cNvSpPr>
              <p:nvPr/>
            </p:nvSpPr>
            <p:spPr bwMode="auto">
              <a:xfrm>
                <a:off x="3552" y="230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55" name="Oval 231"/>
              <p:cNvSpPr>
                <a:spLocks noChangeArrowheads="1"/>
              </p:cNvSpPr>
              <p:nvPr/>
            </p:nvSpPr>
            <p:spPr bwMode="auto">
              <a:xfrm>
                <a:off x="3648" y="230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56" name="Oval 232"/>
              <p:cNvSpPr>
                <a:spLocks noChangeArrowheads="1"/>
              </p:cNvSpPr>
              <p:nvPr/>
            </p:nvSpPr>
            <p:spPr bwMode="auto">
              <a:xfrm>
                <a:off x="3696" y="230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57" name="Oval 233"/>
              <p:cNvSpPr>
                <a:spLocks noChangeArrowheads="1"/>
              </p:cNvSpPr>
              <p:nvPr/>
            </p:nvSpPr>
            <p:spPr bwMode="auto">
              <a:xfrm>
                <a:off x="3792" y="2256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58" name="Oval 234"/>
              <p:cNvSpPr>
                <a:spLocks noChangeArrowheads="1"/>
              </p:cNvSpPr>
              <p:nvPr/>
            </p:nvSpPr>
            <p:spPr bwMode="auto">
              <a:xfrm>
                <a:off x="3648" y="2400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59" name="Oval 235"/>
              <p:cNvSpPr>
                <a:spLocks noChangeArrowheads="1"/>
              </p:cNvSpPr>
              <p:nvPr/>
            </p:nvSpPr>
            <p:spPr bwMode="auto">
              <a:xfrm>
                <a:off x="3696" y="2400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60" name="Oval 236"/>
              <p:cNvSpPr>
                <a:spLocks noChangeArrowheads="1"/>
              </p:cNvSpPr>
              <p:nvPr/>
            </p:nvSpPr>
            <p:spPr bwMode="auto">
              <a:xfrm>
                <a:off x="3408" y="2160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61" name="Oval 237"/>
              <p:cNvSpPr>
                <a:spLocks noChangeArrowheads="1"/>
              </p:cNvSpPr>
              <p:nvPr/>
            </p:nvSpPr>
            <p:spPr bwMode="auto">
              <a:xfrm>
                <a:off x="3456" y="206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62" name="Oval 238"/>
              <p:cNvSpPr>
                <a:spLocks noChangeArrowheads="1"/>
              </p:cNvSpPr>
              <p:nvPr/>
            </p:nvSpPr>
            <p:spPr bwMode="auto">
              <a:xfrm>
                <a:off x="3504" y="206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63" name="Oval 239"/>
              <p:cNvSpPr>
                <a:spLocks noChangeArrowheads="1"/>
              </p:cNvSpPr>
              <p:nvPr/>
            </p:nvSpPr>
            <p:spPr bwMode="auto">
              <a:xfrm>
                <a:off x="3648" y="206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64" name="Oval 240"/>
              <p:cNvSpPr>
                <a:spLocks noChangeArrowheads="1"/>
              </p:cNvSpPr>
              <p:nvPr/>
            </p:nvSpPr>
            <p:spPr bwMode="auto">
              <a:xfrm>
                <a:off x="3648" y="2160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65" name="Oval 241"/>
              <p:cNvSpPr>
                <a:spLocks noChangeArrowheads="1"/>
              </p:cNvSpPr>
              <p:nvPr/>
            </p:nvSpPr>
            <p:spPr bwMode="auto">
              <a:xfrm>
                <a:off x="3744" y="211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66" name="Oval 242"/>
              <p:cNvSpPr>
                <a:spLocks noChangeArrowheads="1"/>
              </p:cNvSpPr>
              <p:nvPr/>
            </p:nvSpPr>
            <p:spPr bwMode="auto">
              <a:xfrm>
                <a:off x="3744" y="220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67" name="Oval 243"/>
              <p:cNvSpPr>
                <a:spLocks noChangeArrowheads="1"/>
              </p:cNvSpPr>
              <p:nvPr/>
            </p:nvSpPr>
            <p:spPr bwMode="auto">
              <a:xfrm>
                <a:off x="3792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68" name="Rectangle 244"/>
              <p:cNvSpPr>
                <a:spLocks noChangeArrowheads="1"/>
              </p:cNvSpPr>
              <p:nvPr/>
            </p:nvSpPr>
            <p:spPr bwMode="auto">
              <a:xfrm>
                <a:off x="3408" y="2064"/>
                <a:ext cx="432" cy="384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69" name="Rectangle 245"/>
              <p:cNvSpPr>
                <a:spLocks noChangeArrowheads="1"/>
              </p:cNvSpPr>
              <p:nvPr/>
            </p:nvSpPr>
            <p:spPr bwMode="auto">
              <a:xfrm>
                <a:off x="3360" y="2112"/>
                <a:ext cx="432" cy="384"/>
              </a:xfrm>
              <a:prstGeom prst="rect">
                <a:avLst/>
              </a:prstGeom>
              <a:solidFill>
                <a:srgbClr val="FFFFFF"/>
              </a:soli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70" name="Oval 246"/>
              <p:cNvSpPr>
                <a:spLocks noChangeArrowheads="1"/>
              </p:cNvSpPr>
              <p:nvPr/>
            </p:nvSpPr>
            <p:spPr bwMode="auto">
              <a:xfrm>
                <a:off x="3360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71" name="Oval 247"/>
              <p:cNvSpPr>
                <a:spLocks noChangeArrowheads="1"/>
              </p:cNvSpPr>
              <p:nvPr/>
            </p:nvSpPr>
            <p:spPr bwMode="auto">
              <a:xfrm>
                <a:off x="3360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72" name="Oval 248"/>
              <p:cNvSpPr>
                <a:spLocks noChangeArrowheads="1"/>
              </p:cNvSpPr>
              <p:nvPr/>
            </p:nvSpPr>
            <p:spPr bwMode="auto">
              <a:xfrm>
                <a:off x="3408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73" name="Oval 249"/>
              <p:cNvSpPr>
                <a:spLocks noChangeArrowheads="1"/>
              </p:cNvSpPr>
              <p:nvPr/>
            </p:nvSpPr>
            <p:spPr bwMode="auto">
              <a:xfrm>
                <a:off x="3408" y="235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74" name="Oval 250"/>
              <p:cNvSpPr>
                <a:spLocks noChangeArrowheads="1"/>
              </p:cNvSpPr>
              <p:nvPr/>
            </p:nvSpPr>
            <p:spPr bwMode="auto">
              <a:xfrm>
                <a:off x="3408" y="240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75" name="Oval 251"/>
              <p:cNvSpPr>
                <a:spLocks noChangeArrowheads="1"/>
              </p:cNvSpPr>
              <p:nvPr/>
            </p:nvSpPr>
            <p:spPr bwMode="auto">
              <a:xfrm>
                <a:off x="3456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76" name="Oval 252"/>
              <p:cNvSpPr>
                <a:spLocks noChangeArrowheads="1"/>
              </p:cNvSpPr>
              <p:nvPr/>
            </p:nvSpPr>
            <p:spPr bwMode="auto">
              <a:xfrm>
                <a:off x="3504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77" name="Oval 253"/>
              <p:cNvSpPr>
                <a:spLocks noChangeArrowheads="1"/>
              </p:cNvSpPr>
              <p:nvPr/>
            </p:nvSpPr>
            <p:spPr bwMode="auto">
              <a:xfrm>
                <a:off x="3504" y="240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78" name="Oval 254"/>
              <p:cNvSpPr>
                <a:spLocks noChangeArrowheads="1"/>
              </p:cNvSpPr>
              <p:nvPr/>
            </p:nvSpPr>
            <p:spPr bwMode="auto">
              <a:xfrm>
                <a:off x="3552" y="230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79" name="Oval 255"/>
              <p:cNvSpPr>
                <a:spLocks noChangeArrowheads="1"/>
              </p:cNvSpPr>
              <p:nvPr/>
            </p:nvSpPr>
            <p:spPr bwMode="auto">
              <a:xfrm>
                <a:off x="3552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80" name="Oval 256"/>
              <p:cNvSpPr>
                <a:spLocks noChangeArrowheads="1"/>
              </p:cNvSpPr>
              <p:nvPr/>
            </p:nvSpPr>
            <p:spPr bwMode="auto">
              <a:xfrm>
                <a:off x="3552" y="240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81" name="Oval 257"/>
              <p:cNvSpPr>
                <a:spLocks noChangeArrowheads="1"/>
              </p:cNvSpPr>
              <p:nvPr/>
            </p:nvSpPr>
            <p:spPr bwMode="auto">
              <a:xfrm>
                <a:off x="3600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82" name="Oval 258"/>
              <p:cNvSpPr>
                <a:spLocks noChangeArrowheads="1"/>
              </p:cNvSpPr>
              <p:nvPr/>
            </p:nvSpPr>
            <p:spPr bwMode="auto">
              <a:xfrm>
                <a:off x="3600" y="240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83" name="Oval 259"/>
              <p:cNvSpPr>
                <a:spLocks noChangeArrowheads="1"/>
              </p:cNvSpPr>
              <p:nvPr/>
            </p:nvSpPr>
            <p:spPr bwMode="auto">
              <a:xfrm>
                <a:off x="3648" y="2304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84" name="Oval 260"/>
              <p:cNvSpPr>
                <a:spLocks noChangeArrowheads="1"/>
              </p:cNvSpPr>
              <p:nvPr/>
            </p:nvSpPr>
            <p:spPr bwMode="auto">
              <a:xfrm>
                <a:off x="3648" y="240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85" name="Oval 261"/>
              <p:cNvSpPr>
                <a:spLocks noChangeArrowheads="1"/>
              </p:cNvSpPr>
              <p:nvPr/>
            </p:nvSpPr>
            <p:spPr bwMode="auto">
              <a:xfrm>
                <a:off x="3696" y="2304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86" name="Oval 262"/>
              <p:cNvSpPr>
                <a:spLocks noChangeArrowheads="1"/>
              </p:cNvSpPr>
              <p:nvPr/>
            </p:nvSpPr>
            <p:spPr bwMode="auto">
              <a:xfrm>
                <a:off x="3696" y="235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87" name="Oval 263"/>
              <p:cNvSpPr>
                <a:spLocks noChangeArrowheads="1"/>
              </p:cNvSpPr>
              <p:nvPr/>
            </p:nvSpPr>
            <p:spPr bwMode="auto">
              <a:xfrm>
                <a:off x="3696" y="240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88" name="Oval 264"/>
              <p:cNvSpPr>
                <a:spLocks noChangeArrowheads="1"/>
              </p:cNvSpPr>
              <p:nvPr/>
            </p:nvSpPr>
            <p:spPr bwMode="auto">
              <a:xfrm>
                <a:off x="3744" y="235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89" name="Oval 265"/>
              <p:cNvSpPr>
                <a:spLocks noChangeArrowheads="1"/>
              </p:cNvSpPr>
              <p:nvPr/>
            </p:nvSpPr>
            <p:spPr bwMode="auto">
              <a:xfrm>
                <a:off x="3744" y="240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90" name="Oval 266"/>
              <p:cNvSpPr>
                <a:spLocks noChangeArrowheads="1"/>
              </p:cNvSpPr>
              <p:nvPr/>
            </p:nvSpPr>
            <p:spPr bwMode="auto">
              <a:xfrm>
                <a:off x="3360" y="244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91" name="Oval 267"/>
              <p:cNvSpPr>
                <a:spLocks noChangeArrowheads="1"/>
              </p:cNvSpPr>
              <p:nvPr/>
            </p:nvSpPr>
            <p:spPr bwMode="auto">
              <a:xfrm>
                <a:off x="3408" y="244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92" name="Oval 268"/>
              <p:cNvSpPr>
                <a:spLocks noChangeArrowheads="1"/>
              </p:cNvSpPr>
              <p:nvPr/>
            </p:nvSpPr>
            <p:spPr bwMode="auto">
              <a:xfrm>
                <a:off x="3456" y="244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93" name="Oval 269"/>
              <p:cNvSpPr>
                <a:spLocks noChangeArrowheads="1"/>
              </p:cNvSpPr>
              <p:nvPr/>
            </p:nvSpPr>
            <p:spPr bwMode="auto">
              <a:xfrm>
                <a:off x="3504" y="244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94" name="Oval 270"/>
              <p:cNvSpPr>
                <a:spLocks noChangeArrowheads="1"/>
              </p:cNvSpPr>
              <p:nvPr/>
            </p:nvSpPr>
            <p:spPr bwMode="auto">
              <a:xfrm>
                <a:off x="3552" y="244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95" name="Oval 271"/>
              <p:cNvSpPr>
                <a:spLocks noChangeArrowheads="1"/>
              </p:cNvSpPr>
              <p:nvPr/>
            </p:nvSpPr>
            <p:spPr bwMode="auto">
              <a:xfrm>
                <a:off x="3696" y="244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96" name="Oval 272"/>
              <p:cNvSpPr>
                <a:spLocks noChangeArrowheads="1"/>
              </p:cNvSpPr>
              <p:nvPr/>
            </p:nvSpPr>
            <p:spPr bwMode="auto">
              <a:xfrm>
                <a:off x="3744" y="244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97" name="Oval 273"/>
              <p:cNvSpPr>
                <a:spLocks noChangeArrowheads="1"/>
              </p:cNvSpPr>
              <p:nvPr/>
            </p:nvSpPr>
            <p:spPr bwMode="auto">
              <a:xfrm>
                <a:off x="3360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98" name="Oval 274"/>
              <p:cNvSpPr>
                <a:spLocks noChangeArrowheads="1"/>
              </p:cNvSpPr>
              <p:nvPr/>
            </p:nvSpPr>
            <p:spPr bwMode="auto">
              <a:xfrm>
                <a:off x="3360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599" name="Oval 275"/>
              <p:cNvSpPr>
                <a:spLocks noChangeArrowheads="1"/>
              </p:cNvSpPr>
              <p:nvPr/>
            </p:nvSpPr>
            <p:spPr bwMode="auto">
              <a:xfrm>
                <a:off x="3360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00" name="Oval 276"/>
              <p:cNvSpPr>
                <a:spLocks noChangeArrowheads="1"/>
              </p:cNvSpPr>
              <p:nvPr/>
            </p:nvSpPr>
            <p:spPr bwMode="auto">
              <a:xfrm>
                <a:off x="3408" y="216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01" name="Oval 277"/>
              <p:cNvSpPr>
                <a:spLocks noChangeArrowheads="1"/>
              </p:cNvSpPr>
              <p:nvPr/>
            </p:nvSpPr>
            <p:spPr bwMode="auto">
              <a:xfrm>
                <a:off x="3408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02" name="Oval 278"/>
              <p:cNvSpPr>
                <a:spLocks noChangeArrowheads="1"/>
              </p:cNvSpPr>
              <p:nvPr/>
            </p:nvSpPr>
            <p:spPr bwMode="auto">
              <a:xfrm>
                <a:off x="3408" y="225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03" name="Oval 279"/>
              <p:cNvSpPr>
                <a:spLocks noChangeArrowheads="1"/>
              </p:cNvSpPr>
              <p:nvPr/>
            </p:nvSpPr>
            <p:spPr bwMode="auto">
              <a:xfrm>
                <a:off x="3456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04" name="Oval 280"/>
              <p:cNvSpPr>
                <a:spLocks noChangeArrowheads="1"/>
              </p:cNvSpPr>
              <p:nvPr/>
            </p:nvSpPr>
            <p:spPr bwMode="auto">
              <a:xfrm>
                <a:off x="3456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05" name="Oval 281"/>
              <p:cNvSpPr>
                <a:spLocks noChangeArrowheads="1"/>
              </p:cNvSpPr>
              <p:nvPr/>
            </p:nvSpPr>
            <p:spPr bwMode="auto">
              <a:xfrm>
                <a:off x="3456" y="225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06" name="Oval 282"/>
              <p:cNvSpPr>
                <a:spLocks noChangeArrowheads="1"/>
              </p:cNvSpPr>
              <p:nvPr/>
            </p:nvSpPr>
            <p:spPr bwMode="auto">
              <a:xfrm>
                <a:off x="3504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07" name="Oval 283"/>
              <p:cNvSpPr>
                <a:spLocks noChangeArrowheads="1"/>
              </p:cNvSpPr>
              <p:nvPr/>
            </p:nvSpPr>
            <p:spPr bwMode="auto">
              <a:xfrm>
                <a:off x="3504" y="2160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08" name="Oval 284"/>
              <p:cNvSpPr>
                <a:spLocks noChangeArrowheads="1"/>
              </p:cNvSpPr>
              <p:nvPr/>
            </p:nvSpPr>
            <p:spPr bwMode="auto">
              <a:xfrm>
                <a:off x="3504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09" name="Oval 285"/>
              <p:cNvSpPr>
                <a:spLocks noChangeArrowheads="1"/>
              </p:cNvSpPr>
              <p:nvPr/>
            </p:nvSpPr>
            <p:spPr bwMode="auto">
              <a:xfrm>
                <a:off x="3504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10" name="Oval 286"/>
              <p:cNvSpPr>
                <a:spLocks noChangeArrowheads="1"/>
              </p:cNvSpPr>
              <p:nvPr/>
            </p:nvSpPr>
            <p:spPr bwMode="auto">
              <a:xfrm>
                <a:off x="3552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11" name="Oval 287"/>
              <p:cNvSpPr>
                <a:spLocks noChangeArrowheads="1"/>
              </p:cNvSpPr>
              <p:nvPr/>
            </p:nvSpPr>
            <p:spPr bwMode="auto">
              <a:xfrm>
                <a:off x="3552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12" name="Oval 288"/>
              <p:cNvSpPr>
                <a:spLocks noChangeArrowheads="1"/>
              </p:cNvSpPr>
              <p:nvPr/>
            </p:nvSpPr>
            <p:spPr bwMode="auto">
              <a:xfrm>
                <a:off x="3552" y="2208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13" name="Oval 289"/>
              <p:cNvSpPr>
                <a:spLocks noChangeArrowheads="1"/>
              </p:cNvSpPr>
              <p:nvPr/>
            </p:nvSpPr>
            <p:spPr bwMode="auto">
              <a:xfrm>
                <a:off x="3552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14" name="Oval 290"/>
              <p:cNvSpPr>
                <a:spLocks noChangeArrowheads="1"/>
              </p:cNvSpPr>
              <p:nvPr/>
            </p:nvSpPr>
            <p:spPr bwMode="auto">
              <a:xfrm>
                <a:off x="3600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15" name="Oval 291"/>
              <p:cNvSpPr>
                <a:spLocks noChangeArrowheads="1"/>
              </p:cNvSpPr>
              <p:nvPr/>
            </p:nvSpPr>
            <p:spPr bwMode="auto">
              <a:xfrm>
                <a:off x="3600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16" name="Oval 292"/>
              <p:cNvSpPr>
                <a:spLocks noChangeArrowheads="1"/>
              </p:cNvSpPr>
              <p:nvPr/>
            </p:nvSpPr>
            <p:spPr bwMode="auto">
              <a:xfrm>
                <a:off x="3648" y="211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17" name="Oval 293"/>
              <p:cNvSpPr>
                <a:spLocks noChangeArrowheads="1"/>
              </p:cNvSpPr>
              <p:nvPr/>
            </p:nvSpPr>
            <p:spPr bwMode="auto">
              <a:xfrm>
                <a:off x="3648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18" name="Oval 294"/>
              <p:cNvSpPr>
                <a:spLocks noChangeArrowheads="1"/>
              </p:cNvSpPr>
              <p:nvPr/>
            </p:nvSpPr>
            <p:spPr bwMode="auto">
              <a:xfrm>
                <a:off x="3648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19" name="Oval 295"/>
              <p:cNvSpPr>
                <a:spLocks noChangeArrowheads="1"/>
              </p:cNvSpPr>
              <p:nvPr/>
            </p:nvSpPr>
            <p:spPr bwMode="auto">
              <a:xfrm>
                <a:off x="3648" y="2256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20" name="Oval 296"/>
              <p:cNvSpPr>
                <a:spLocks noChangeArrowheads="1"/>
              </p:cNvSpPr>
              <p:nvPr/>
            </p:nvSpPr>
            <p:spPr bwMode="auto">
              <a:xfrm>
                <a:off x="3696" y="2112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21" name="Oval 297"/>
              <p:cNvSpPr>
                <a:spLocks noChangeArrowheads="1"/>
              </p:cNvSpPr>
              <p:nvPr/>
            </p:nvSpPr>
            <p:spPr bwMode="auto">
              <a:xfrm>
                <a:off x="3696" y="2208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22" name="Oval 298"/>
              <p:cNvSpPr>
                <a:spLocks noChangeArrowheads="1"/>
              </p:cNvSpPr>
              <p:nvPr/>
            </p:nvSpPr>
            <p:spPr bwMode="auto">
              <a:xfrm>
                <a:off x="3744" y="2112"/>
                <a:ext cx="48" cy="48"/>
              </a:xfrm>
              <a:prstGeom prst="ellipse">
                <a:avLst/>
              </a:prstGeom>
              <a:solidFill>
                <a:schemeClr val="accent2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23" name="Oval 299"/>
              <p:cNvSpPr>
                <a:spLocks noChangeArrowheads="1"/>
              </p:cNvSpPr>
              <p:nvPr/>
            </p:nvSpPr>
            <p:spPr bwMode="auto">
              <a:xfrm>
                <a:off x="3744" y="2160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24" name="Oval 300"/>
              <p:cNvSpPr>
                <a:spLocks noChangeArrowheads="1"/>
              </p:cNvSpPr>
              <p:nvPr/>
            </p:nvSpPr>
            <p:spPr bwMode="auto">
              <a:xfrm>
                <a:off x="3744" y="2256"/>
                <a:ext cx="48" cy="48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25" name="Oval 301"/>
              <p:cNvSpPr>
                <a:spLocks noChangeArrowheads="1"/>
              </p:cNvSpPr>
              <p:nvPr/>
            </p:nvSpPr>
            <p:spPr bwMode="auto">
              <a:xfrm>
                <a:off x="3360" y="2400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26" name="Oval 302"/>
              <p:cNvSpPr>
                <a:spLocks noChangeArrowheads="1"/>
              </p:cNvSpPr>
              <p:nvPr/>
            </p:nvSpPr>
            <p:spPr bwMode="auto">
              <a:xfrm>
                <a:off x="3456" y="230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27" name="Oval 303"/>
              <p:cNvSpPr>
                <a:spLocks noChangeArrowheads="1"/>
              </p:cNvSpPr>
              <p:nvPr/>
            </p:nvSpPr>
            <p:spPr bwMode="auto">
              <a:xfrm>
                <a:off x="3456" y="2400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28" name="Oval 304"/>
              <p:cNvSpPr>
                <a:spLocks noChangeArrowheads="1"/>
              </p:cNvSpPr>
              <p:nvPr/>
            </p:nvSpPr>
            <p:spPr bwMode="auto">
              <a:xfrm>
                <a:off x="3504" y="235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29" name="Oval 305"/>
              <p:cNvSpPr>
                <a:spLocks noChangeArrowheads="1"/>
              </p:cNvSpPr>
              <p:nvPr/>
            </p:nvSpPr>
            <p:spPr bwMode="auto">
              <a:xfrm>
                <a:off x="3600" y="235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30" name="Oval 306"/>
              <p:cNvSpPr>
                <a:spLocks noChangeArrowheads="1"/>
              </p:cNvSpPr>
              <p:nvPr/>
            </p:nvSpPr>
            <p:spPr bwMode="auto">
              <a:xfrm>
                <a:off x="3648" y="235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31" name="Oval 307"/>
              <p:cNvSpPr>
                <a:spLocks noChangeArrowheads="1"/>
              </p:cNvSpPr>
              <p:nvPr/>
            </p:nvSpPr>
            <p:spPr bwMode="auto">
              <a:xfrm>
                <a:off x="3744" y="2304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32" name="Oval 308"/>
              <p:cNvSpPr>
                <a:spLocks noChangeArrowheads="1"/>
              </p:cNvSpPr>
              <p:nvPr/>
            </p:nvSpPr>
            <p:spPr bwMode="auto">
              <a:xfrm>
                <a:off x="3600" y="244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33" name="Oval 309"/>
              <p:cNvSpPr>
                <a:spLocks noChangeArrowheads="1"/>
              </p:cNvSpPr>
              <p:nvPr/>
            </p:nvSpPr>
            <p:spPr bwMode="auto">
              <a:xfrm>
                <a:off x="3648" y="244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34" name="Oval 310"/>
              <p:cNvSpPr>
                <a:spLocks noChangeArrowheads="1"/>
              </p:cNvSpPr>
              <p:nvPr/>
            </p:nvSpPr>
            <p:spPr bwMode="auto">
              <a:xfrm>
                <a:off x="3360" y="220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35" name="Oval 311"/>
              <p:cNvSpPr>
                <a:spLocks noChangeArrowheads="1"/>
              </p:cNvSpPr>
              <p:nvPr/>
            </p:nvSpPr>
            <p:spPr bwMode="auto">
              <a:xfrm>
                <a:off x="3408" y="211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36" name="Oval 312"/>
              <p:cNvSpPr>
                <a:spLocks noChangeArrowheads="1"/>
              </p:cNvSpPr>
              <p:nvPr/>
            </p:nvSpPr>
            <p:spPr bwMode="auto">
              <a:xfrm>
                <a:off x="3456" y="211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37" name="Oval 313"/>
              <p:cNvSpPr>
                <a:spLocks noChangeArrowheads="1"/>
              </p:cNvSpPr>
              <p:nvPr/>
            </p:nvSpPr>
            <p:spPr bwMode="auto">
              <a:xfrm>
                <a:off x="3600" y="2112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38" name="Oval 314"/>
              <p:cNvSpPr>
                <a:spLocks noChangeArrowheads="1"/>
              </p:cNvSpPr>
              <p:nvPr/>
            </p:nvSpPr>
            <p:spPr bwMode="auto">
              <a:xfrm>
                <a:off x="3600" y="220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39" name="Oval 315"/>
              <p:cNvSpPr>
                <a:spLocks noChangeArrowheads="1"/>
              </p:cNvSpPr>
              <p:nvPr/>
            </p:nvSpPr>
            <p:spPr bwMode="auto">
              <a:xfrm>
                <a:off x="3696" y="2160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40" name="Oval 316"/>
              <p:cNvSpPr>
                <a:spLocks noChangeArrowheads="1"/>
              </p:cNvSpPr>
              <p:nvPr/>
            </p:nvSpPr>
            <p:spPr bwMode="auto">
              <a:xfrm>
                <a:off x="3696" y="2256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41" name="Oval 317"/>
              <p:cNvSpPr>
                <a:spLocks noChangeArrowheads="1"/>
              </p:cNvSpPr>
              <p:nvPr/>
            </p:nvSpPr>
            <p:spPr bwMode="auto">
              <a:xfrm>
                <a:off x="3744" y="2208"/>
                <a:ext cx="48" cy="48"/>
              </a:xfrm>
              <a:prstGeom prst="ellipse">
                <a:avLst/>
              </a:prstGeom>
              <a:solidFill>
                <a:srgbClr val="CC3434"/>
              </a:solidFill>
              <a:ln w="12700">
                <a:solidFill>
                  <a:schemeClr val="folHlink"/>
                </a:solidFill>
                <a:round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642" name="Rectangle 318"/>
              <p:cNvSpPr>
                <a:spLocks noChangeArrowheads="1"/>
              </p:cNvSpPr>
              <p:nvPr/>
            </p:nvSpPr>
            <p:spPr bwMode="auto">
              <a:xfrm>
                <a:off x="3360" y="2112"/>
                <a:ext cx="432" cy="384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 type="none" w="sm" len="sm"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</p:grpSp>
        <p:sp>
          <p:nvSpPr>
            <p:cNvPr id="342" name="Text Box 319"/>
            <p:cNvSpPr txBox="1">
              <a:spLocks noChangeArrowheads="1"/>
            </p:cNvSpPr>
            <p:nvPr/>
          </p:nvSpPr>
          <p:spPr bwMode="auto">
            <a:xfrm>
              <a:off x="75" y="3302"/>
              <a:ext cx="1316" cy="44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>
                <a:defRPr/>
              </a:pPr>
              <a:r>
                <a:rPr lang="tr-TR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-Narrow" pitchFamily="34" charset="0"/>
                </a:rPr>
                <a:t>Model &amp; Kamera</a:t>
              </a:r>
              <a:br>
                <a:rPr lang="tr-TR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-Narrow" pitchFamily="34" charset="0"/>
                </a:rPr>
              </a:br>
              <a:r>
                <a:rPr lang="tr-TR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-Narrow" pitchFamily="34" charset="0"/>
                </a:rPr>
                <a:t>Parametreleri</a:t>
              </a:r>
            </a:p>
          </p:txBody>
        </p:sp>
        <p:sp>
          <p:nvSpPr>
            <p:cNvPr id="343" name="Text Box 320"/>
            <p:cNvSpPr txBox="1">
              <a:spLocks noChangeArrowheads="1"/>
            </p:cNvSpPr>
            <p:nvPr/>
          </p:nvSpPr>
          <p:spPr bwMode="auto">
            <a:xfrm>
              <a:off x="1536" y="3300"/>
              <a:ext cx="1488" cy="446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l">
                <a:defRPr/>
              </a:pPr>
              <a:r>
                <a:rPr lang="tr-TR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-Narrow" pitchFamily="34" charset="0"/>
                </a:rPr>
                <a:t>Görüntü Oluşturma</a:t>
              </a:r>
              <a:br>
                <a:rPr lang="tr-TR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-Narrow" pitchFamily="34" charset="0"/>
                </a:rPr>
              </a:br>
              <a:r>
                <a:rPr lang="tr-TR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-Narrow" pitchFamily="34" charset="0"/>
                </a:rPr>
                <a:t>(</a:t>
              </a:r>
              <a:r>
                <a:rPr lang="tr-TR" sz="2000" i="1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-Narrow" pitchFamily="34" charset="0"/>
                </a:rPr>
                <a:t>Rendering</a:t>
              </a:r>
              <a:r>
                <a:rPr lang="tr-TR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-Narrow" pitchFamily="34" charset="0"/>
                </a:rPr>
                <a:t>) İşhattı</a:t>
              </a:r>
            </a:p>
          </p:txBody>
        </p:sp>
        <p:sp>
          <p:nvSpPr>
            <p:cNvPr id="344" name="Text Box 321"/>
            <p:cNvSpPr txBox="1">
              <a:spLocks noChangeArrowheads="1"/>
            </p:cNvSpPr>
            <p:nvPr/>
          </p:nvSpPr>
          <p:spPr bwMode="auto">
            <a:xfrm>
              <a:off x="3168" y="3300"/>
              <a:ext cx="1424" cy="446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l">
                <a:defRPr/>
              </a:pPr>
              <a:r>
                <a:rPr lang="tr-TR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-Narrow" pitchFamily="34" charset="0"/>
                </a:rPr>
                <a:t>Çerçeve Tamponu</a:t>
              </a:r>
            </a:p>
            <a:p>
              <a:pPr algn="l">
                <a:defRPr/>
              </a:pPr>
              <a:r>
                <a:rPr lang="tr-TR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-Narrow" pitchFamily="34" charset="0"/>
                </a:rPr>
                <a:t>(</a:t>
              </a:r>
              <a:r>
                <a:rPr lang="tr-TR" sz="2000" i="1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-Narrow" pitchFamily="34" charset="0"/>
                </a:rPr>
                <a:t>Framebuffer</a:t>
              </a:r>
              <a:r>
                <a:rPr lang="tr-TR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-Narrow" pitchFamily="34" charset="0"/>
                </a:rPr>
                <a:t>)</a:t>
              </a:r>
            </a:p>
          </p:txBody>
        </p:sp>
        <p:sp>
          <p:nvSpPr>
            <p:cNvPr id="345" name="Text Box 322"/>
            <p:cNvSpPr txBox="1">
              <a:spLocks noChangeArrowheads="1"/>
            </p:cNvSpPr>
            <p:nvPr/>
          </p:nvSpPr>
          <p:spPr bwMode="auto">
            <a:xfrm>
              <a:off x="4848" y="3397"/>
              <a:ext cx="538" cy="252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l">
                <a:defRPr/>
              </a:pPr>
              <a:r>
                <a:rPr lang="tr-TR" sz="2000" dirty="0">
                  <a:effectLst>
                    <a:outerShdw blurRad="38100" dist="38100" dir="2700000" algn="tl">
                      <a:srgbClr val="000000"/>
                    </a:outerShdw>
                  </a:effectLst>
                  <a:latin typeface="Helvetica-Narrow" pitchFamily="34" charset="0"/>
                </a:rPr>
                <a:t>Ekran</a:t>
              </a:r>
            </a:p>
          </p:txBody>
        </p:sp>
        <p:sp>
          <p:nvSpPr>
            <p:cNvPr id="346" name="Rectangle 323"/>
            <p:cNvSpPr>
              <a:spLocks noChangeArrowheads="1"/>
            </p:cNvSpPr>
            <p:nvPr/>
          </p:nvSpPr>
          <p:spPr bwMode="auto">
            <a:xfrm>
              <a:off x="1536" y="1152"/>
              <a:ext cx="1488" cy="2582"/>
            </a:xfrm>
            <a:prstGeom prst="rect">
              <a:avLst/>
            </a:prstGeom>
            <a:noFill/>
            <a:ln w="28575">
              <a:solidFill>
                <a:srgbClr val="CC3434"/>
              </a:solidFill>
              <a:prstDash val="dash"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649" name="Text Box 324"/>
          <p:cNvSpPr txBox="1">
            <a:spLocks noChangeArrowheads="1"/>
          </p:cNvSpPr>
          <p:nvPr/>
        </p:nvSpPr>
        <p:spPr bwMode="auto">
          <a:xfrm>
            <a:off x="5067300" y="1487488"/>
            <a:ext cx="1593898" cy="36933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Model</a:t>
            </a:r>
            <a:r>
              <a:rPr lang="tr-TR" dirty="0">
                <a:solidFill>
                  <a:srgbClr val="FF0000"/>
                </a:solidFill>
                <a:sym typeface="Wingdings" pitchFamily="2" charset="2"/>
              </a:rPr>
              <a:t>Dünya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650" name="Text Box 325"/>
          <p:cNvSpPr txBox="1">
            <a:spLocks noChangeArrowheads="1"/>
          </p:cNvSpPr>
          <p:nvPr/>
        </p:nvSpPr>
        <p:spPr bwMode="auto">
          <a:xfrm>
            <a:off x="5059363" y="2173288"/>
            <a:ext cx="1747786" cy="36933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dirty="0">
                <a:solidFill>
                  <a:srgbClr val="FF0000"/>
                </a:solidFill>
              </a:rPr>
              <a:t>Dünya</a:t>
            </a:r>
            <a:r>
              <a:rPr lang="tr-TR" dirty="0">
                <a:solidFill>
                  <a:srgbClr val="FF0000"/>
                </a:solidFill>
                <a:sym typeface="Wingdings" pitchFamily="2" charset="2"/>
              </a:rPr>
              <a:t>Kamera</a:t>
            </a:r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651" name="Freeform 326"/>
          <p:cNvSpPr>
            <a:spLocks/>
          </p:cNvSpPr>
          <p:nvPr/>
        </p:nvSpPr>
        <p:spPr bwMode="auto">
          <a:xfrm>
            <a:off x="4368800" y="1716088"/>
            <a:ext cx="812800" cy="520700"/>
          </a:xfrm>
          <a:custGeom>
            <a:avLst/>
            <a:gdLst>
              <a:gd name="T0" fmla="*/ 0 w 576"/>
              <a:gd name="T1" fmla="*/ 288 h 328"/>
              <a:gd name="T2" fmla="*/ 240 w 576"/>
              <a:gd name="T3" fmla="*/ 288 h 328"/>
              <a:gd name="T4" fmla="*/ 336 w 576"/>
              <a:gd name="T5" fmla="*/ 48 h 328"/>
              <a:gd name="T6" fmla="*/ 576 w 576"/>
              <a:gd name="T7" fmla="*/ 0 h 328"/>
              <a:gd name="T8" fmla="*/ 0 60000 65536"/>
              <a:gd name="T9" fmla="*/ 0 60000 65536"/>
              <a:gd name="T10" fmla="*/ 0 60000 65536"/>
              <a:gd name="T11" fmla="*/ 0 60000 65536"/>
              <a:gd name="T12" fmla="*/ 0 w 576"/>
              <a:gd name="T13" fmla="*/ 0 h 328"/>
              <a:gd name="T14" fmla="*/ 576 w 576"/>
              <a:gd name="T15" fmla="*/ 328 h 328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76" h="328">
                <a:moveTo>
                  <a:pt x="0" y="288"/>
                </a:moveTo>
                <a:cubicBezTo>
                  <a:pt x="92" y="308"/>
                  <a:pt x="184" y="328"/>
                  <a:pt x="240" y="288"/>
                </a:cubicBezTo>
                <a:cubicBezTo>
                  <a:pt x="296" y="248"/>
                  <a:pt x="280" y="96"/>
                  <a:pt x="336" y="48"/>
                </a:cubicBezTo>
                <a:cubicBezTo>
                  <a:pt x="392" y="0"/>
                  <a:pt x="484" y="0"/>
                  <a:pt x="576" y="0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tr-TR" dirty="0"/>
          </a:p>
        </p:txBody>
      </p:sp>
      <p:sp>
        <p:nvSpPr>
          <p:cNvPr id="652" name="Freeform 327"/>
          <p:cNvSpPr>
            <a:spLocks/>
          </p:cNvSpPr>
          <p:nvPr/>
        </p:nvSpPr>
        <p:spPr bwMode="auto">
          <a:xfrm>
            <a:off x="4368800" y="2376488"/>
            <a:ext cx="744538" cy="723900"/>
          </a:xfrm>
          <a:custGeom>
            <a:avLst/>
            <a:gdLst>
              <a:gd name="T0" fmla="*/ 0 w 528"/>
              <a:gd name="T1" fmla="*/ 400 h 456"/>
              <a:gd name="T2" fmla="*/ 192 w 528"/>
              <a:gd name="T3" fmla="*/ 400 h 456"/>
              <a:gd name="T4" fmla="*/ 240 w 528"/>
              <a:gd name="T5" fmla="*/ 64 h 456"/>
              <a:gd name="T6" fmla="*/ 528 w 528"/>
              <a:gd name="T7" fmla="*/ 16 h 456"/>
              <a:gd name="T8" fmla="*/ 0 60000 65536"/>
              <a:gd name="T9" fmla="*/ 0 60000 65536"/>
              <a:gd name="T10" fmla="*/ 0 60000 65536"/>
              <a:gd name="T11" fmla="*/ 0 60000 65536"/>
              <a:gd name="T12" fmla="*/ 0 w 528"/>
              <a:gd name="T13" fmla="*/ 0 h 456"/>
              <a:gd name="T14" fmla="*/ 528 w 528"/>
              <a:gd name="T15" fmla="*/ 456 h 45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528" h="456">
                <a:moveTo>
                  <a:pt x="0" y="400"/>
                </a:moveTo>
                <a:cubicBezTo>
                  <a:pt x="76" y="428"/>
                  <a:pt x="152" y="456"/>
                  <a:pt x="192" y="400"/>
                </a:cubicBezTo>
                <a:cubicBezTo>
                  <a:pt x="232" y="344"/>
                  <a:pt x="184" y="128"/>
                  <a:pt x="240" y="64"/>
                </a:cubicBezTo>
                <a:cubicBezTo>
                  <a:pt x="296" y="0"/>
                  <a:pt x="412" y="8"/>
                  <a:pt x="528" y="16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tr-T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/>
              <a:t>Neden kırpma?</a:t>
            </a:r>
          </a:p>
        </p:txBody>
      </p:sp>
      <p:sp>
        <p:nvSpPr>
          <p:cNvPr id="28467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342900" indent="-342900" eaLnBrk="1" hangingPunct="1">
              <a:defRPr/>
            </a:pPr>
            <a:r>
              <a:rPr lang="tr-TR" dirty="0"/>
              <a:t>Çerçeve tampon belleğe </a:t>
            </a:r>
            <a:r>
              <a:rPr lang="tr-TR" i="1" dirty="0"/>
              <a:t>(framebuffer)</a:t>
            </a:r>
            <a:r>
              <a:rPr lang="tr-TR" dirty="0"/>
              <a:t> zaten yazılmayacak piksellerle neden uğraşalım?</a:t>
            </a:r>
          </a:p>
          <a:p>
            <a:pPr marL="342900" indent="-342900" eaLnBrk="1" hangingPunct="1">
              <a:defRPr/>
            </a:pPr>
            <a:r>
              <a:rPr lang="tr-TR" dirty="0"/>
              <a:t>Penceremiz dışında kalan alanlarla zaman yitirmeye gerek yok…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261938" y="304800"/>
            <a:ext cx="8588375" cy="1143000"/>
          </a:xfrm>
        </p:spPr>
        <p:txBody>
          <a:bodyPr/>
          <a:lstStyle/>
          <a:p>
            <a:pPr eaLnBrk="1" hangingPunct="1"/>
            <a:r>
              <a:rPr lang="tr-TR" dirty="0"/>
              <a:t>Kırpma nasıl yapılacak?</a:t>
            </a:r>
          </a:p>
        </p:txBody>
      </p:sp>
      <p:sp>
        <p:nvSpPr>
          <p:cNvPr id="278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36538" y="1524000"/>
            <a:ext cx="8567737" cy="4500563"/>
          </a:xfrm>
        </p:spPr>
        <p:txBody>
          <a:bodyPr/>
          <a:lstStyle/>
          <a:p>
            <a:pPr marL="342900" indent="-342900">
              <a:defRPr/>
            </a:pPr>
            <a:r>
              <a:rPr lang="tr-TR" sz="2700" dirty="0"/>
              <a:t>Kırpma için en akla gelen çözüm:</a:t>
            </a:r>
          </a:p>
          <a:p>
            <a:pPr marL="742950" lvl="1" indent="-285750" eaLnBrk="1" hangingPunct="1">
              <a:buFontTx/>
              <a:buNone/>
              <a:defRPr/>
            </a:pPr>
            <a:r>
              <a:rPr lang="tr-TR" sz="2200" b="1" dirty="0">
                <a:latin typeface="Courier New" pitchFamily="49" charset="0"/>
              </a:rPr>
              <a:t>Her çizgi parçası için</a:t>
            </a:r>
          </a:p>
          <a:p>
            <a:pPr marL="742950" lvl="1" indent="-285750" eaLnBrk="1" hangingPunct="1">
              <a:buFontTx/>
              <a:buNone/>
              <a:defRPr/>
            </a:pPr>
            <a:r>
              <a:rPr lang="tr-TR" sz="2200" b="1" dirty="0">
                <a:latin typeface="Courier New" pitchFamily="49" charset="0"/>
              </a:rPr>
              <a:t>	  Görüntü penceresinin her kenarı için</a:t>
            </a:r>
          </a:p>
          <a:p>
            <a:pPr marL="742950" lvl="1" indent="-285750" eaLnBrk="1" hangingPunct="1">
              <a:buFontTx/>
              <a:buNone/>
              <a:defRPr/>
            </a:pPr>
            <a:r>
              <a:rPr lang="tr-TR" sz="2200" b="1" dirty="0">
                <a:latin typeface="Courier New" pitchFamily="49" charset="0"/>
              </a:rPr>
              <a:t>        Kesişim noktaları bulur</a:t>
            </a:r>
          </a:p>
          <a:p>
            <a:pPr marL="742950" lvl="1" indent="-285750" eaLnBrk="1" hangingPunct="1">
              <a:buFontTx/>
              <a:buNone/>
              <a:defRPr/>
            </a:pPr>
            <a:r>
              <a:rPr lang="tr-TR" sz="2200" b="1" dirty="0">
                <a:latin typeface="Courier New" pitchFamily="49" charset="0"/>
              </a:rPr>
              <a:t>        En yakın nokta seçer</a:t>
            </a:r>
          </a:p>
          <a:p>
            <a:pPr marL="742950" lvl="1" indent="-285750">
              <a:buNone/>
              <a:defRPr/>
            </a:pPr>
            <a:r>
              <a:rPr lang="tr-TR" sz="2200" b="1" dirty="0">
                <a:latin typeface="Courier New" pitchFamily="49" charset="0"/>
              </a:rPr>
              <a:t>    Çerçeve içindeyse, bunu çizeriz</a:t>
            </a:r>
          </a:p>
          <a:p>
            <a:pPr marL="342900" indent="-342900">
              <a:defRPr/>
            </a:pPr>
            <a:r>
              <a:rPr lang="tr-TR" sz="2700" i="0" dirty="0"/>
              <a:t>“En yakın” ne anlama geliyor?</a:t>
            </a:r>
          </a:p>
          <a:p>
            <a:pPr marL="342900" indent="-342900">
              <a:defRPr/>
            </a:pPr>
            <a:r>
              <a:rPr lang="tr-TR" sz="2700" i="0" dirty="0"/>
              <a:t>Bunu nasıl optimize ederiz?</a:t>
            </a:r>
            <a:endParaRPr lang="tr-TR" sz="2700" dirty="0">
              <a:latin typeface="Courier New" pitchFamily="49" charset="0"/>
            </a:endParaRPr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6230938" y="4797425"/>
            <a:ext cx="2514600" cy="15240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8437" name="Line 5"/>
          <p:cNvSpPr>
            <a:spLocks noChangeShapeType="1"/>
          </p:cNvSpPr>
          <p:nvPr/>
        </p:nvSpPr>
        <p:spPr bwMode="auto">
          <a:xfrm rot="-1618187">
            <a:off x="5545138" y="5026025"/>
            <a:ext cx="2057400" cy="158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oval" w="med" len="med"/>
            <a:tailEnd type="oval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>
            <a:off x="5318125" y="5407025"/>
            <a:ext cx="338554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dirty="0"/>
              <a:t>A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7527925" y="4264025"/>
            <a:ext cx="314510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dirty="0"/>
              <a:t>B</a:t>
            </a:r>
          </a:p>
        </p:txBody>
      </p:sp>
      <p:sp>
        <p:nvSpPr>
          <p:cNvPr id="18440" name="Text Box 8"/>
          <p:cNvSpPr txBox="1">
            <a:spLocks noChangeArrowheads="1"/>
          </p:cNvSpPr>
          <p:nvPr/>
        </p:nvSpPr>
        <p:spPr bwMode="auto">
          <a:xfrm>
            <a:off x="6226175" y="5102225"/>
            <a:ext cx="348172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dirty="0"/>
              <a:t>C</a:t>
            </a:r>
          </a:p>
        </p:txBody>
      </p:sp>
      <p:sp>
        <p:nvSpPr>
          <p:cNvPr id="18441" name="Oval 9"/>
          <p:cNvSpPr>
            <a:spLocks noChangeArrowheads="1"/>
          </p:cNvSpPr>
          <p:nvPr/>
        </p:nvSpPr>
        <p:spPr bwMode="auto">
          <a:xfrm>
            <a:off x="6191250" y="5162550"/>
            <a:ext cx="76200" cy="762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8442" name="Oval 10"/>
          <p:cNvSpPr>
            <a:spLocks noChangeArrowheads="1"/>
          </p:cNvSpPr>
          <p:nvPr/>
        </p:nvSpPr>
        <p:spPr bwMode="auto">
          <a:xfrm>
            <a:off x="7008813" y="4752975"/>
            <a:ext cx="76200" cy="76200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8443" name="Text Box 11"/>
          <p:cNvSpPr txBox="1">
            <a:spLocks noChangeArrowheads="1"/>
          </p:cNvSpPr>
          <p:nvPr/>
        </p:nvSpPr>
        <p:spPr bwMode="auto">
          <a:xfrm>
            <a:off x="6904038" y="4721225"/>
            <a:ext cx="357790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dirty="0"/>
              <a:t>D</a:t>
            </a:r>
          </a:p>
        </p:txBody>
      </p:sp>
      <p:sp>
        <p:nvSpPr>
          <p:cNvPr id="278540" name="Line 12"/>
          <p:cNvSpPr>
            <a:spLocks noChangeShapeType="1"/>
          </p:cNvSpPr>
          <p:nvPr/>
        </p:nvSpPr>
        <p:spPr bwMode="auto">
          <a:xfrm rot="-1618187">
            <a:off x="3713163" y="5954713"/>
            <a:ext cx="2057400" cy="1587"/>
          </a:xfrm>
          <a:prstGeom prst="line">
            <a:avLst/>
          </a:prstGeom>
          <a:noFill/>
          <a:ln w="38100">
            <a:solidFill>
              <a:schemeClr val="hlink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78541" name="Line 13"/>
          <p:cNvSpPr>
            <a:spLocks noChangeShapeType="1"/>
          </p:cNvSpPr>
          <p:nvPr/>
        </p:nvSpPr>
        <p:spPr bwMode="auto">
          <a:xfrm flipH="1">
            <a:off x="3556000" y="6321425"/>
            <a:ext cx="264160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tr-TR" dirty="0"/>
          </a:p>
        </p:txBody>
      </p:sp>
      <p:sp>
        <p:nvSpPr>
          <p:cNvPr id="278542" name="Oval 14"/>
          <p:cNvSpPr>
            <a:spLocks noChangeArrowheads="1"/>
          </p:cNvSpPr>
          <p:nvPr/>
        </p:nvSpPr>
        <p:spPr bwMode="auto">
          <a:xfrm>
            <a:off x="3978275" y="6230938"/>
            <a:ext cx="136525" cy="152400"/>
          </a:xfrm>
          <a:prstGeom prst="ellipse">
            <a:avLst/>
          </a:prstGeom>
          <a:solidFill>
            <a:schemeClr val="accent1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8540" grpId="0" animBg="1"/>
      <p:bldP spid="278540" grpId="1" animBg="1"/>
      <p:bldP spid="278541" grpId="0" animBg="1"/>
      <p:bldP spid="278541" grpId="1" animBg="1"/>
      <p:bldP spid="278542" grpId="0" animBg="1"/>
      <p:bldP spid="278542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/>
              <a:t>Basitçe (</a:t>
            </a:r>
            <a:r>
              <a:rPr lang="tr-TR" i="1" dirty="0"/>
              <a:t>Trivial </a:t>
            </a:r>
            <a:r>
              <a:rPr lang="tr-TR" dirty="0"/>
              <a:t>) kabuller </a:t>
            </a:r>
          </a:p>
        </p:txBody>
      </p:sp>
      <p:sp>
        <p:nvSpPr>
          <p:cNvPr id="235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06286"/>
            <a:ext cx="8229600" cy="4937760"/>
          </a:xfrm>
        </p:spPr>
        <p:txBody>
          <a:bodyPr/>
          <a:lstStyle/>
          <a:p>
            <a:pPr marL="350838" indent="-350838" eaLnBrk="1" hangingPunct="1">
              <a:defRPr/>
            </a:pPr>
            <a:r>
              <a:rPr lang="tr-TR" dirty="0"/>
              <a:t>Büyük optimizasyon: Basitçe kabul/retler</a:t>
            </a:r>
          </a:p>
          <a:p>
            <a:pPr marL="350838" indent="-350838" eaLnBrk="1" hangingPunct="1">
              <a:defRPr/>
            </a:pPr>
            <a:r>
              <a:rPr lang="tr-TR" i="0" dirty="0">
                <a:solidFill>
                  <a:srgbClr val="FF0000"/>
                </a:solidFill>
              </a:rPr>
              <a:t>Bir doğru parçasının görüntü alanına girdiğine çarçabuk nasıl karar verilebilir?</a:t>
            </a:r>
          </a:p>
          <a:p>
            <a:pPr marL="350838" indent="-350838" eaLnBrk="1" hangingPunct="1">
              <a:defRPr/>
            </a:pPr>
            <a:r>
              <a:rPr lang="tr-TR" dirty="0"/>
              <a:t>Tüm piksellerini değil, uç noktalarını test ederiz.  </a:t>
            </a:r>
          </a:p>
        </p:txBody>
      </p:sp>
      <p:sp>
        <p:nvSpPr>
          <p:cNvPr id="19460" name="Line 4"/>
          <p:cNvSpPr>
            <a:spLocks noChangeShapeType="1"/>
          </p:cNvSpPr>
          <p:nvPr/>
        </p:nvSpPr>
        <p:spPr bwMode="auto">
          <a:xfrm>
            <a:off x="4686300" y="4167188"/>
            <a:ext cx="38862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9461" name="Line 5"/>
          <p:cNvSpPr>
            <a:spLocks noChangeShapeType="1"/>
          </p:cNvSpPr>
          <p:nvPr/>
        </p:nvSpPr>
        <p:spPr bwMode="auto">
          <a:xfrm>
            <a:off x="4686300" y="6072188"/>
            <a:ext cx="38862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9462" name="Line 6"/>
          <p:cNvSpPr>
            <a:spLocks noChangeShapeType="1"/>
          </p:cNvSpPr>
          <p:nvPr/>
        </p:nvSpPr>
        <p:spPr bwMode="auto">
          <a:xfrm flipV="1">
            <a:off x="5143500" y="3709988"/>
            <a:ext cx="0" cy="2743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9463" name="Line 7"/>
          <p:cNvSpPr>
            <a:spLocks noChangeShapeType="1"/>
          </p:cNvSpPr>
          <p:nvPr/>
        </p:nvSpPr>
        <p:spPr bwMode="auto">
          <a:xfrm flipV="1">
            <a:off x="8191500" y="3709988"/>
            <a:ext cx="0" cy="2743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9464" name="Line 8"/>
          <p:cNvSpPr>
            <a:spLocks noChangeShapeType="1"/>
          </p:cNvSpPr>
          <p:nvPr/>
        </p:nvSpPr>
        <p:spPr bwMode="auto">
          <a:xfrm>
            <a:off x="3848100" y="4700588"/>
            <a:ext cx="457200" cy="10668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9465" name="Line 9"/>
          <p:cNvSpPr>
            <a:spLocks noChangeShapeType="1"/>
          </p:cNvSpPr>
          <p:nvPr/>
        </p:nvSpPr>
        <p:spPr bwMode="auto">
          <a:xfrm>
            <a:off x="4305300" y="4700588"/>
            <a:ext cx="1981200" cy="3810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9466" name="Line 10"/>
          <p:cNvSpPr>
            <a:spLocks noChangeShapeType="1"/>
          </p:cNvSpPr>
          <p:nvPr/>
        </p:nvSpPr>
        <p:spPr bwMode="auto">
          <a:xfrm flipV="1">
            <a:off x="7048500" y="4548188"/>
            <a:ext cx="228600" cy="838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/>
              <a:t>Basitçe ret</a:t>
            </a:r>
            <a:endParaRPr lang="tr-TR" i="1" dirty="0">
              <a:solidFill>
                <a:schemeClr val="accent1"/>
              </a:solidFill>
            </a:endParaRPr>
          </a:p>
        </p:txBody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06286"/>
            <a:ext cx="8229600" cy="4937760"/>
          </a:xfrm>
        </p:spPr>
        <p:txBody>
          <a:bodyPr/>
          <a:lstStyle/>
          <a:p>
            <a:pPr marL="350838" indent="-350838" eaLnBrk="1" hangingPunct="1">
              <a:defRPr/>
            </a:pPr>
            <a:r>
              <a:rPr lang="tr-TR" i="0" dirty="0">
                <a:solidFill>
                  <a:srgbClr val="FF0000"/>
                </a:solidFill>
              </a:rPr>
              <a:t>Doğrunun görüntü alanına girdiğini nasıl biliyoruz?</a:t>
            </a:r>
            <a:endParaRPr lang="tr-TR" dirty="0">
              <a:solidFill>
                <a:srgbClr val="FF0000"/>
              </a:solidFill>
            </a:endParaRPr>
          </a:p>
          <a:p>
            <a:pPr marL="350838" indent="-350838" eaLnBrk="1" hangingPunct="1">
              <a:defRPr/>
            </a:pPr>
            <a:r>
              <a:rPr lang="tr-TR" dirty="0"/>
              <a:t>Eğer doğrunu iki ucu da dışarıda ise, doğrudan reddedilebilir (mi?)</a:t>
            </a:r>
          </a:p>
        </p:txBody>
      </p:sp>
      <p:sp>
        <p:nvSpPr>
          <p:cNvPr id="20484" name="Line 12"/>
          <p:cNvSpPr>
            <a:spLocks noChangeShapeType="1"/>
          </p:cNvSpPr>
          <p:nvPr/>
        </p:nvSpPr>
        <p:spPr bwMode="auto">
          <a:xfrm>
            <a:off x="4686300" y="4167188"/>
            <a:ext cx="38862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0485" name="Line 13"/>
          <p:cNvSpPr>
            <a:spLocks noChangeShapeType="1"/>
          </p:cNvSpPr>
          <p:nvPr/>
        </p:nvSpPr>
        <p:spPr bwMode="auto">
          <a:xfrm>
            <a:off x="4686300" y="6072188"/>
            <a:ext cx="38862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0486" name="Line 14"/>
          <p:cNvSpPr>
            <a:spLocks noChangeShapeType="1"/>
          </p:cNvSpPr>
          <p:nvPr/>
        </p:nvSpPr>
        <p:spPr bwMode="auto">
          <a:xfrm flipV="1">
            <a:off x="5143500" y="3709988"/>
            <a:ext cx="0" cy="2743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0487" name="Line 15"/>
          <p:cNvSpPr>
            <a:spLocks noChangeShapeType="1"/>
          </p:cNvSpPr>
          <p:nvPr/>
        </p:nvSpPr>
        <p:spPr bwMode="auto">
          <a:xfrm flipV="1">
            <a:off x="8191500" y="3709988"/>
            <a:ext cx="0" cy="27432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0488" name="Line 16"/>
          <p:cNvSpPr>
            <a:spLocks noChangeShapeType="1"/>
          </p:cNvSpPr>
          <p:nvPr/>
        </p:nvSpPr>
        <p:spPr bwMode="auto">
          <a:xfrm>
            <a:off x="3848100" y="4700588"/>
            <a:ext cx="457200" cy="10668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0489" name="Line 17"/>
          <p:cNvSpPr>
            <a:spLocks noChangeShapeType="1"/>
          </p:cNvSpPr>
          <p:nvPr/>
        </p:nvSpPr>
        <p:spPr bwMode="auto">
          <a:xfrm>
            <a:off x="4305300" y="4700588"/>
            <a:ext cx="1981200" cy="3810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0490" name="Line 18"/>
          <p:cNvSpPr>
            <a:spLocks noChangeShapeType="1"/>
          </p:cNvSpPr>
          <p:nvPr/>
        </p:nvSpPr>
        <p:spPr bwMode="auto">
          <a:xfrm flipV="1">
            <a:off x="7048500" y="4548188"/>
            <a:ext cx="228600" cy="838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/>
              <a:t>Görüntü alanındaki doğruları kırpma</a:t>
            </a:r>
          </a:p>
        </p:txBody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06286"/>
            <a:ext cx="8229600" cy="4937760"/>
          </a:xfrm>
        </p:spPr>
        <p:txBody>
          <a:bodyPr/>
          <a:lstStyle/>
          <a:p>
            <a:pPr marL="350838" indent="-350838" eaLnBrk="1" hangingPunct="1">
              <a:defRPr/>
            </a:pPr>
            <a:r>
              <a:rPr lang="tr-TR" sz="2700" dirty="0"/>
              <a:t>Görüntü alanına girmeyen parçaları atmak</a:t>
            </a:r>
          </a:p>
          <a:p>
            <a:pPr marL="873125" lvl="1" eaLnBrk="1" hangingPunct="1">
              <a:defRPr/>
            </a:pPr>
            <a:r>
              <a:rPr lang="tr-TR" sz="2200" dirty="0"/>
              <a:t>Eğer bir doğrunun </a:t>
            </a:r>
            <a:r>
              <a:rPr lang="tr-TR" sz="2200" b="1" dirty="0">
                <a:solidFill>
                  <a:schemeClr val="tx2"/>
                </a:solidFill>
              </a:rPr>
              <a:t>her iki ucu da görüntü alanı içinde ise </a:t>
            </a:r>
            <a:r>
              <a:rPr lang="tr-TR" sz="2200" dirty="0">
                <a:solidFill>
                  <a:schemeClr val="tx2"/>
                </a:solidFill>
              </a:rPr>
              <a:t>hemen kabul edilir</a:t>
            </a:r>
          </a:p>
          <a:p>
            <a:pPr marL="873125" lvl="1">
              <a:defRPr/>
            </a:pPr>
            <a:r>
              <a:rPr lang="tr-TR" sz="2200" dirty="0"/>
              <a:t>Eğer bir doğrunun </a:t>
            </a:r>
            <a:r>
              <a:rPr lang="tr-TR" sz="2200" b="1" dirty="0"/>
              <a:t>her iki ucu da görüntü </a:t>
            </a:r>
            <a:br>
              <a:rPr lang="tr-TR" sz="2200" b="1" dirty="0"/>
            </a:br>
            <a:r>
              <a:rPr lang="tr-TR" sz="2200" b="1" dirty="0"/>
              <a:t>alanının aynı köşesine göre dışarıda ise </a:t>
            </a:r>
            <a:br>
              <a:rPr lang="tr-TR" sz="2200" b="1" dirty="0"/>
            </a:br>
            <a:r>
              <a:rPr lang="tr-TR" sz="2200" dirty="0"/>
              <a:t>direkt reddedilir</a:t>
            </a:r>
            <a:endParaRPr lang="tr-TR" sz="2200" b="1" dirty="0">
              <a:solidFill>
                <a:schemeClr val="tx2"/>
              </a:solidFill>
            </a:endParaRPr>
          </a:p>
          <a:p>
            <a:pPr marL="873125" lvl="1" eaLnBrk="1" hangingPunct="1">
              <a:defRPr/>
            </a:pPr>
            <a:r>
              <a:rPr lang="tr-TR" sz="2200" dirty="0"/>
              <a:t>Tersi durumlarda, doğru</a:t>
            </a:r>
            <a:br>
              <a:rPr lang="tr-TR" sz="2200" dirty="0"/>
            </a:br>
            <a:r>
              <a:rPr lang="tr-TR" sz="2200" b="1" dirty="0">
                <a:solidFill>
                  <a:srgbClr val="FF0000"/>
                </a:solidFill>
              </a:rPr>
              <a:t>iki parçaya bölünür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3867150" y="3733800"/>
            <a:ext cx="4724400" cy="2819400"/>
            <a:chOff x="2496" y="2352"/>
            <a:chExt cx="2976" cy="1776"/>
          </a:xfrm>
        </p:grpSpPr>
        <p:sp>
          <p:nvSpPr>
            <p:cNvPr id="21509" name="Line 4"/>
            <p:cNvSpPr>
              <a:spLocks noChangeShapeType="1"/>
            </p:cNvSpPr>
            <p:nvPr/>
          </p:nvSpPr>
          <p:spPr bwMode="auto">
            <a:xfrm>
              <a:off x="3024" y="2640"/>
              <a:ext cx="2448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1510" name="Line 5"/>
            <p:cNvSpPr>
              <a:spLocks noChangeShapeType="1"/>
            </p:cNvSpPr>
            <p:nvPr/>
          </p:nvSpPr>
          <p:spPr bwMode="auto">
            <a:xfrm>
              <a:off x="3024" y="3840"/>
              <a:ext cx="2448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1511" name="Line 6"/>
            <p:cNvSpPr>
              <a:spLocks noChangeShapeType="1"/>
            </p:cNvSpPr>
            <p:nvPr/>
          </p:nvSpPr>
          <p:spPr bwMode="auto">
            <a:xfrm flipV="1">
              <a:off x="3312" y="2352"/>
              <a:ext cx="0" cy="1728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1512" name="Line 7"/>
            <p:cNvSpPr>
              <a:spLocks noChangeShapeType="1"/>
            </p:cNvSpPr>
            <p:nvPr/>
          </p:nvSpPr>
          <p:spPr bwMode="auto">
            <a:xfrm flipV="1">
              <a:off x="5232" y="2352"/>
              <a:ext cx="0" cy="1728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1513" name="Line 8"/>
            <p:cNvSpPr>
              <a:spLocks noChangeShapeType="1"/>
            </p:cNvSpPr>
            <p:nvPr/>
          </p:nvSpPr>
          <p:spPr bwMode="auto">
            <a:xfrm>
              <a:off x="2496" y="2976"/>
              <a:ext cx="288" cy="672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1514" name="Line 9"/>
            <p:cNvSpPr>
              <a:spLocks noChangeShapeType="1"/>
            </p:cNvSpPr>
            <p:nvPr/>
          </p:nvSpPr>
          <p:spPr bwMode="auto">
            <a:xfrm>
              <a:off x="2784" y="2976"/>
              <a:ext cx="1248" cy="24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1515" name="Line 10"/>
            <p:cNvSpPr>
              <a:spLocks noChangeShapeType="1"/>
            </p:cNvSpPr>
            <p:nvPr/>
          </p:nvSpPr>
          <p:spPr bwMode="auto">
            <a:xfrm flipV="1">
              <a:off x="4512" y="2880"/>
              <a:ext cx="144" cy="528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1516" name="Line 11"/>
            <p:cNvSpPr>
              <a:spLocks noChangeShapeType="1"/>
            </p:cNvSpPr>
            <p:nvPr/>
          </p:nvSpPr>
          <p:spPr bwMode="auto">
            <a:xfrm>
              <a:off x="2784" y="2976"/>
              <a:ext cx="528" cy="102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1517" name="Line 12"/>
            <p:cNvSpPr>
              <a:spLocks noChangeShapeType="1"/>
            </p:cNvSpPr>
            <p:nvPr/>
          </p:nvSpPr>
          <p:spPr bwMode="auto">
            <a:xfrm>
              <a:off x="4752" y="3504"/>
              <a:ext cx="672" cy="62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tr-TR" dirty="0"/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/>
              <a:t>Cohen-Sutherland doğru kırpması</a:t>
            </a:r>
          </a:p>
        </p:txBody>
      </p:sp>
      <p:sp>
        <p:nvSpPr>
          <p:cNvPr id="238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06285"/>
            <a:ext cx="8229600" cy="4937760"/>
          </a:xfrm>
        </p:spPr>
        <p:txBody>
          <a:bodyPr/>
          <a:lstStyle/>
          <a:p>
            <a:pPr marL="350838" indent="-350838" eaLnBrk="1" hangingPunct="1">
              <a:defRPr/>
            </a:pPr>
            <a:r>
              <a:rPr lang="tr-TR" dirty="0"/>
              <a:t>Görüntü alanı kenar çizgilerinden bölmelere ayrılır</a:t>
            </a:r>
          </a:p>
          <a:p>
            <a:pPr marL="350838" indent="-350838" eaLnBrk="1" hangingPunct="1">
              <a:defRPr/>
            </a:pPr>
            <a:r>
              <a:rPr lang="tr-TR" dirty="0"/>
              <a:t>Her bölüme 4-bitlik kodlar verilir: </a:t>
            </a:r>
          </a:p>
        </p:txBody>
      </p:sp>
      <p:sp>
        <p:nvSpPr>
          <p:cNvPr id="22532" name="Line 4"/>
          <p:cNvSpPr>
            <a:spLocks noChangeShapeType="1"/>
          </p:cNvSpPr>
          <p:nvPr/>
        </p:nvSpPr>
        <p:spPr bwMode="auto">
          <a:xfrm>
            <a:off x="2000250" y="4210050"/>
            <a:ext cx="42672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2533" name="Line 5"/>
          <p:cNvSpPr>
            <a:spLocks noChangeShapeType="1"/>
          </p:cNvSpPr>
          <p:nvPr/>
        </p:nvSpPr>
        <p:spPr bwMode="auto">
          <a:xfrm>
            <a:off x="2000250" y="6038850"/>
            <a:ext cx="42672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2534" name="Line 6"/>
          <p:cNvSpPr>
            <a:spLocks noChangeShapeType="1"/>
          </p:cNvSpPr>
          <p:nvPr/>
        </p:nvSpPr>
        <p:spPr bwMode="auto">
          <a:xfrm flipV="1">
            <a:off x="2762250" y="3448050"/>
            <a:ext cx="0" cy="33528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 flipV="1">
            <a:off x="5429250" y="3448050"/>
            <a:ext cx="0" cy="33528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2536" name="Text Box 8"/>
          <p:cNvSpPr txBox="1">
            <a:spLocks noChangeArrowheads="1"/>
          </p:cNvSpPr>
          <p:nvPr/>
        </p:nvSpPr>
        <p:spPr bwMode="auto">
          <a:xfrm>
            <a:off x="3736975" y="5015984"/>
            <a:ext cx="646331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tr-TR" dirty="0"/>
              <a:t>0000</a:t>
            </a:r>
          </a:p>
        </p:txBody>
      </p:sp>
      <p:sp>
        <p:nvSpPr>
          <p:cNvPr id="22537" name="Text Box 9"/>
          <p:cNvSpPr txBox="1">
            <a:spLocks noChangeArrowheads="1"/>
          </p:cNvSpPr>
          <p:nvPr/>
        </p:nvSpPr>
        <p:spPr bwMode="auto">
          <a:xfrm>
            <a:off x="5702300" y="5015984"/>
            <a:ext cx="646331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tr-TR" dirty="0"/>
              <a:t>0010</a:t>
            </a:r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1663700" y="5015984"/>
            <a:ext cx="646331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tr-TR" dirty="0"/>
              <a:t>0001</a:t>
            </a:r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1663700" y="3568184"/>
            <a:ext cx="646331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tr-TR" dirty="0"/>
              <a:t>1001</a:t>
            </a:r>
          </a:p>
        </p:txBody>
      </p:sp>
      <p:sp>
        <p:nvSpPr>
          <p:cNvPr id="22540" name="Text Box 12"/>
          <p:cNvSpPr txBox="1">
            <a:spLocks noChangeArrowheads="1"/>
          </p:cNvSpPr>
          <p:nvPr/>
        </p:nvSpPr>
        <p:spPr bwMode="auto">
          <a:xfrm>
            <a:off x="1663700" y="6235184"/>
            <a:ext cx="646331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tr-TR" dirty="0"/>
              <a:t>0101</a:t>
            </a:r>
          </a:p>
        </p:txBody>
      </p:sp>
      <p:sp>
        <p:nvSpPr>
          <p:cNvPr id="22541" name="Text Box 13"/>
          <p:cNvSpPr txBox="1">
            <a:spLocks noChangeArrowheads="1"/>
          </p:cNvSpPr>
          <p:nvPr/>
        </p:nvSpPr>
        <p:spPr bwMode="auto">
          <a:xfrm>
            <a:off x="3721100" y="6235184"/>
            <a:ext cx="646331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tr-TR" dirty="0"/>
              <a:t>0100</a:t>
            </a:r>
          </a:p>
        </p:txBody>
      </p:sp>
      <p:sp>
        <p:nvSpPr>
          <p:cNvPr id="22542" name="Text Box 14"/>
          <p:cNvSpPr txBox="1">
            <a:spLocks noChangeArrowheads="1"/>
          </p:cNvSpPr>
          <p:nvPr/>
        </p:nvSpPr>
        <p:spPr bwMode="auto">
          <a:xfrm>
            <a:off x="3752850" y="3568184"/>
            <a:ext cx="646331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tr-TR" dirty="0"/>
              <a:t>1000</a:t>
            </a:r>
          </a:p>
        </p:txBody>
      </p:sp>
      <p:sp>
        <p:nvSpPr>
          <p:cNvPr id="22543" name="Text Box 15"/>
          <p:cNvSpPr txBox="1">
            <a:spLocks noChangeArrowheads="1"/>
          </p:cNvSpPr>
          <p:nvPr/>
        </p:nvSpPr>
        <p:spPr bwMode="auto">
          <a:xfrm>
            <a:off x="5702300" y="3568184"/>
            <a:ext cx="646331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tr-TR" dirty="0"/>
              <a:t>1010</a:t>
            </a:r>
          </a:p>
        </p:txBody>
      </p:sp>
      <p:sp>
        <p:nvSpPr>
          <p:cNvPr id="22544" name="Text Box 16"/>
          <p:cNvSpPr txBox="1">
            <a:spLocks noChangeArrowheads="1"/>
          </p:cNvSpPr>
          <p:nvPr/>
        </p:nvSpPr>
        <p:spPr bwMode="auto">
          <a:xfrm>
            <a:off x="5702300" y="6235184"/>
            <a:ext cx="646331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tr-TR" dirty="0"/>
              <a:t>0110</a:t>
            </a:r>
          </a:p>
        </p:txBody>
      </p:sp>
      <p:sp>
        <p:nvSpPr>
          <p:cNvPr id="238609" name="Freeform 17"/>
          <p:cNvSpPr>
            <a:spLocks/>
          </p:cNvSpPr>
          <p:nvPr/>
        </p:nvSpPr>
        <p:spPr bwMode="auto">
          <a:xfrm>
            <a:off x="5892800" y="3856038"/>
            <a:ext cx="1671638" cy="615950"/>
          </a:xfrm>
          <a:custGeom>
            <a:avLst/>
            <a:gdLst>
              <a:gd name="T0" fmla="*/ 1152 w 1152"/>
              <a:gd name="T1" fmla="*/ 0 h 768"/>
              <a:gd name="T2" fmla="*/ 816 w 1152"/>
              <a:gd name="T3" fmla="*/ 432 h 768"/>
              <a:gd name="T4" fmla="*/ 480 w 1152"/>
              <a:gd name="T5" fmla="*/ 720 h 768"/>
              <a:gd name="T6" fmla="*/ 96 w 1152"/>
              <a:gd name="T7" fmla="*/ 720 h 768"/>
              <a:gd name="T8" fmla="*/ 0 w 1152"/>
              <a:gd name="T9" fmla="*/ 528 h 7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52"/>
              <a:gd name="T16" fmla="*/ 0 h 768"/>
              <a:gd name="T17" fmla="*/ 1152 w 1152"/>
              <a:gd name="T18" fmla="*/ 768 h 7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52" h="768">
                <a:moveTo>
                  <a:pt x="1152" y="0"/>
                </a:moveTo>
                <a:cubicBezTo>
                  <a:pt x="1040" y="156"/>
                  <a:pt x="928" y="312"/>
                  <a:pt x="816" y="432"/>
                </a:cubicBezTo>
                <a:cubicBezTo>
                  <a:pt x="704" y="552"/>
                  <a:pt x="600" y="672"/>
                  <a:pt x="480" y="720"/>
                </a:cubicBezTo>
                <a:cubicBezTo>
                  <a:pt x="360" y="768"/>
                  <a:pt x="176" y="752"/>
                  <a:pt x="96" y="720"/>
                </a:cubicBezTo>
                <a:cubicBezTo>
                  <a:pt x="16" y="688"/>
                  <a:pt x="8" y="608"/>
                  <a:pt x="0" y="528"/>
                </a:cubicBezTo>
              </a:path>
            </a:pathLst>
          </a:custGeom>
          <a:noFill/>
          <a:ln w="5715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tr-TR" dirty="0"/>
          </a:p>
        </p:txBody>
      </p:sp>
      <p:sp>
        <p:nvSpPr>
          <p:cNvPr id="238610" name="Text Box 18"/>
          <p:cNvSpPr txBox="1">
            <a:spLocks noChangeArrowheads="1"/>
          </p:cNvSpPr>
          <p:nvPr/>
        </p:nvSpPr>
        <p:spPr bwMode="auto">
          <a:xfrm>
            <a:off x="7394575" y="3332163"/>
            <a:ext cx="866775" cy="519112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800" b="1" dirty="0">
                <a:latin typeface="Arial" charset="0"/>
              </a:rPr>
              <a:t>y</a:t>
            </a:r>
            <a:r>
              <a:rPr lang="tr-TR" sz="2800" b="1" baseline="-25000" dirty="0">
                <a:latin typeface="Arial" charset="0"/>
              </a:rPr>
              <a:t>max</a:t>
            </a:r>
          </a:p>
        </p:txBody>
      </p:sp>
      <p:sp>
        <p:nvSpPr>
          <p:cNvPr id="238611" name="Text Box 19"/>
          <p:cNvSpPr txBox="1">
            <a:spLocks noChangeArrowheads="1"/>
          </p:cNvSpPr>
          <p:nvPr/>
        </p:nvSpPr>
        <p:spPr bwMode="auto">
          <a:xfrm>
            <a:off x="7604125" y="5054600"/>
            <a:ext cx="866775" cy="519113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800" b="1" dirty="0">
                <a:latin typeface="Arial" charset="0"/>
              </a:rPr>
              <a:t>x</a:t>
            </a:r>
            <a:r>
              <a:rPr lang="tr-TR" sz="2800" b="1" baseline="-25000" dirty="0">
                <a:latin typeface="Arial" charset="0"/>
              </a:rPr>
              <a:t>max</a:t>
            </a:r>
          </a:p>
        </p:txBody>
      </p:sp>
      <p:sp>
        <p:nvSpPr>
          <p:cNvPr id="22548" name="Line 21"/>
          <p:cNvSpPr>
            <a:spLocks noChangeShapeType="1"/>
          </p:cNvSpPr>
          <p:nvPr/>
        </p:nvSpPr>
        <p:spPr bwMode="auto">
          <a:xfrm flipH="1">
            <a:off x="5456238" y="5599113"/>
            <a:ext cx="2354262" cy="1555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5F70824-4C81-43DB-9682-533B7F23ACD0}"/>
              </a:ext>
            </a:extLst>
          </p:cNvPr>
          <p:cNvCxnSpPr/>
          <p:nvPr/>
        </p:nvCxnSpPr>
        <p:spPr>
          <a:xfrm>
            <a:off x="2195736" y="4581128"/>
            <a:ext cx="1728192" cy="0"/>
          </a:xfrm>
          <a:prstGeom prst="line">
            <a:avLst/>
          </a:prstGeom>
          <a:ln w="476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4095B27-2A07-47A4-B97C-348CD269AE23}"/>
              </a:ext>
            </a:extLst>
          </p:cNvPr>
          <p:cNvCxnSpPr/>
          <p:nvPr/>
        </p:nvCxnSpPr>
        <p:spPr>
          <a:xfrm>
            <a:off x="2195736" y="3573016"/>
            <a:ext cx="1728192" cy="0"/>
          </a:xfrm>
          <a:prstGeom prst="line">
            <a:avLst/>
          </a:prstGeom>
          <a:ln w="476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82F7EBB9-CD58-4140-856F-23EE4A3E1741}"/>
              </a:ext>
            </a:extLst>
          </p:cNvPr>
          <p:cNvCxnSpPr>
            <a:cxnSpLocks/>
          </p:cNvCxnSpPr>
          <p:nvPr/>
        </p:nvCxnSpPr>
        <p:spPr>
          <a:xfrm>
            <a:off x="1823780" y="5730195"/>
            <a:ext cx="1647800" cy="855712"/>
          </a:xfrm>
          <a:prstGeom prst="line">
            <a:avLst/>
          </a:prstGeom>
          <a:ln w="476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03A26C2-7792-468E-BF77-64CAB33CFFFA}"/>
              </a:ext>
            </a:extLst>
          </p:cNvPr>
          <p:cNvCxnSpPr>
            <a:cxnSpLocks/>
          </p:cNvCxnSpPr>
          <p:nvPr/>
        </p:nvCxnSpPr>
        <p:spPr>
          <a:xfrm>
            <a:off x="4432178" y="3928164"/>
            <a:ext cx="1575792" cy="840185"/>
          </a:xfrm>
          <a:prstGeom prst="line">
            <a:avLst/>
          </a:prstGeom>
          <a:ln w="476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8609" grpId="0" animBg="1"/>
      <p:bldP spid="238610" grpId="0"/>
      <p:bldP spid="2386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Cohen-Sutherland doğru kırpması</a:t>
            </a:r>
          </a:p>
        </p:txBody>
      </p:sp>
      <p:sp>
        <p:nvSpPr>
          <p:cNvPr id="239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14630"/>
            <a:ext cx="8229600" cy="493776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tr-TR" sz="2800" dirty="0"/>
              <a:t>Her doğrunun uç kodları belirlenir</a:t>
            </a:r>
          </a:p>
          <a:p>
            <a:pPr marL="969963" lvl="1" eaLnBrk="1" hangingPunct="1">
              <a:defRPr/>
            </a:pPr>
            <a:r>
              <a:rPr lang="tr-TR" sz="2400" dirty="0"/>
              <a:t>Her uç kodu = 0 ise hemen kabul</a:t>
            </a:r>
          </a:p>
          <a:p>
            <a:pPr marL="969963" lvl="1" eaLnBrk="1" hangingPunct="1">
              <a:defRPr/>
            </a:pPr>
            <a:r>
              <a:rPr lang="tr-TR" sz="2400" dirty="0"/>
              <a:t>Değilse uç kodlar bit bazında AND işlemine tabi tutulur</a:t>
            </a:r>
          </a:p>
          <a:p>
            <a:pPr marL="969963" lvl="1" eaLnBrk="1" hangingPunct="1">
              <a:defRPr/>
            </a:pPr>
            <a:r>
              <a:rPr lang="tr-TR" sz="2400" dirty="0"/>
              <a:t>Sonuç </a:t>
            </a:r>
            <a:r>
              <a:rPr lang="tr-TR" sz="2400" dirty="0">
                <a:sym typeface="Symbol" pitchFamily="18" charset="2"/>
              </a:rPr>
              <a:t></a:t>
            </a:r>
            <a:r>
              <a:rPr lang="tr-TR" sz="2400" dirty="0"/>
              <a:t> 0 ise direkt ret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Cohen-Sutherland doğru kırpması</a:t>
            </a:r>
          </a:p>
        </p:txBody>
      </p:sp>
      <p:sp>
        <p:nvSpPr>
          <p:cNvPr id="241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06286"/>
            <a:ext cx="8229600" cy="4937760"/>
          </a:xfrm>
        </p:spPr>
        <p:txBody>
          <a:bodyPr/>
          <a:lstStyle/>
          <a:p>
            <a:pPr marL="350838" indent="-350838" eaLnBrk="1" hangingPunct="1">
              <a:defRPr/>
            </a:pPr>
            <a:r>
              <a:rPr lang="tr-TR" sz="2700" dirty="0"/>
              <a:t>Eğer bir doğru kabul veya ret yemediyse parçalara bölünecektir. </a:t>
            </a:r>
          </a:p>
          <a:p>
            <a:pPr marL="350838" indent="-350838" eaLnBrk="1" hangingPunct="1">
              <a:defRPr/>
            </a:pPr>
            <a:r>
              <a:rPr lang="tr-TR" sz="2700" dirty="0"/>
              <a:t>Bir kenar seçilir.</a:t>
            </a:r>
          </a:p>
          <a:p>
            <a:pPr marL="350838" indent="-350838" eaLnBrk="1" hangingPunct="1">
              <a:defRPr/>
            </a:pPr>
            <a:r>
              <a:rPr lang="tr-TR" sz="2700" dirty="0"/>
              <a:t>Doğru ile kenar kesişimine bakılır.</a:t>
            </a:r>
          </a:p>
          <a:p>
            <a:pPr marL="350838" indent="-350838" eaLnBrk="1" hangingPunct="1">
              <a:defRPr/>
            </a:pPr>
            <a:r>
              <a:rPr lang="tr-TR" sz="2700" dirty="0"/>
              <a:t>Tamamen dışarıda kalan parçalar reddedilir diğer kısımlar için yeniden kod verip, denenir.</a:t>
            </a:r>
          </a:p>
          <a:p>
            <a:pPr marL="350838" indent="-350838" eaLnBrk="1" hangingPunct="1">
              <a:defRPr/>
            </a:pPr>
            <a:r>
              <a:rPr lang="tr-TR" sz="2700" dirty="0"/>
              <a:t>İşlem gerektiği kadar tekrar tekrar yapılır.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Cohen-Sutherland doğru kırpması</a:t>
            </a:r>
          </a:p>
        </p:txBody>
      </p:sp>
      <p:sp>
        <p:nvSpPr>
          <p:cNvPr id="242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06286"/>
            <a:ext cx="8229600" cy="4937760"/>
          </a:xfrm>
        </p:spPr>
        <p:txBody>
          <a:bodyPr/>
          <a:lstStyle/>
          <a:p>
            <a:pPr marL="350838" indent="-350838">
              <a:defRPr/>
            </a:pPr>
            <a:r>
              <a:rPr lang="tr-TR" sz="2400" dirty="0"/>
              <a:t>Eğer bir doğru kabul veya ret yemediyse parçalara bölünecektir. </a:t>
            </a:r>
          </a:p>
          <a:p>
            <a:pPr marL="350838" indent="-350838">
              <a:defRPr/>
            </a:pPr>
            <a:r>
              <a:rPr lang="tr-TR" sz="2400" dirty="0"/>
              <a:t>Bir kenar seçilir.</a:t>
            </a:r>
            <a:endParaRPr lang="tr-TR" dirty="0"/>
          </a:p>
          <a:p>
            <a:pPr marL="969963" lvl="1" eaLnBrk="1" hangingPunct="1">
              <a:defRPr/>
            </a:pPr>
            <a:r>
              <a:rPr lang="tr-TR" dirty="0"/>
              <a:t>Her seferinde belli sırada kenar testi </a:t>
            </a:r>
            <a:br>
              <a:rPr lang="tr-TR" dirty="0"/>
            </a:br>
            <a:r>
              <a:rPr lang="tr-TR" dirty="0"/>
              <a:t>yapılır</a:t>
            </a:r>
          </a:p>
          <a:p>
            <a:pPr marL="1435100" lvl="2" eaLnBrk="1" hangingPunct="1">
              <a:defRPr/>
            </a:pPr>
            <a:r>
              <a:rPr lang="tr-TR" dirty="0"/>
              <a:t>Örneğin: </a:t>
            </a:r>
            <a:br>
              <a:rPr lang="tr-TR" dirty="0"/>
            </a:br>
            <a:r>
              <a:rPr lang="tr-TR" dirty="0"/>
              <a:t>üst, alt, </a:t>
            </a:r>
            <a:br>
              <a:rPr lang="tr-TR" dirty="0"/>
            </a:br>
            <a:r>
              <a:rPr lang="tr-TR" dirty="0"/>
              <a:t>sağ, sol</a:t>
            </a:r>
          </a:p>
        </p:txBody>
      </p:sp>
      <p:grpSp>
        <p:nvGrpSpPr>
          <p:cNvPr id="14" name="13 Grup"/>
          <p:cNvGrpSpPr/>
          <p:nvPr/>
        </p:nvGrpSpPr>
        <p:grpSpPr>
          <a:xfrm>
            <a:off x="4191000" y="3701534"/>
            <a:ext cx="4800600" cy="3004066"/>
            <a:chOff x="4191000" y="3701534"/>
            <a:chExt cx="4800600" cy="3004066"/>
          </a:xfrm>
        </p:grpSpPr>
        <p:sp>
          <p:nvSpPr>
            <p:cNvPr id="25604" name="Line 4"/>
            <p:cNvSpPr>
              <a:spLocks noChangeShapeType="1"/>
            </p:cNvSpPr>
            <p:nvPr/>
          </p:nvSpPr>
          <p:spPr bwMode="auto">
            <a:xfrm>
              <a:off x="4724400" y="4495800"/>
              <a:ext cx="4267200" cy="1588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 dirty="0">
                <a:solidFill>
                  <a:srgbClr val="002060"/>
                </a:solidFill>
              </a:endParaRPr>
            </a:p>
          </p:txBody>
        </p:sp>
        <p:sp>
          <p:nvSpPr>
            <p:cNvPr id="25605" name="Line 5"/>
            <p:cNvSpPr>
              <a:spLocks noChangeShapeType="1"/>
            </p:cNvSpPr>
            <p:nvPr/>
          </p:nvSpPr>
          <p:spPr bwMode="auto">
            <a:xfrm>
              <a:off x="4724400" y="6324600"/>
              <a:ext cx="4267200" cy="1588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 dirty="0">
                <a:solidFill>
                  <a:srgbClr val="002060"/>
                </a:solidFill>
              </a:endParaRPr>
            </a:p>
          </p:txBody>
        </p:sp>
        <p:sp>
          <p:nvSpPr>
            <p:cNvPr id="25606" name="Line 6"/>
            <p:cNvSpPr>
              <a:spLocks noChangeShapeType="1"/>
            </p:cNvSpPr>
            <p:nvPr/>
          </p:nvSpPr>
          <p:spPr bwMode="auto">
            <a:xfrm flipV="1">
              <a:off x="5486400" y="4267200"/>
              <a:ext cx="0" cy="243840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 dirty="0">
                <a:solidFill>
                  <a:srgbClr val="002060"/>
                </a:solidFill>
              </a:endParaRPr>
            </a:p>
          </p:txBody>
        </p:sp>
        <p:sp>
          <p:nvSpPr>
            <p:cNvPr id="25607" name="Line 7"/>
            <p:cNvSpPr>
              <a:spLocks noChangeShapeType="1"/>
            </p:cNvSpPr>
            <p:nvPr/>
          </p:nvSpPr>
          <p:spPr bwMode="auto">
            <a:xfrm flipV="1">
              <a:off x="8153400" y="3733800"/>
              <a:ext cx="1588" cy="289560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 dirty="0">
                <a:solidFill>
                  <a:srgbClr val="002060"/>
                </a:solidFill>
              </a:endParaRPr>
            </a:p>
          </p:txBody>
        </p:sp>
        <p:sp>
          <p:nvSpPr>
            <p:cNvPr id="25608" name="Line 8"/>
            <p:cNvSpPr>
              <a:spLocks noChangeShapeType="1"/>
            </p:cNvSpPr>
            <p:nvPr/>
          </p:nvSpPr>
          <p:spPr bwMode="auto">
            <a:xfrm flipH="1">
              <a:off x="4648200" y="4038600"/>
              <a:ext cx="3810000" cy="17526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tr-TR" dirty="0">
                <a:solidFill>
                  <a:srgbClr val="002060"/>
                </a:solidFill>
              </a:endParaRPr>
            </a:p>
          </p:txBody>
        </p:sp>
        <p:sp>
          <p:nvSpPr>
            <p:cNvPr id="25609" name="Text Box 9"/>
            <p:cNvSpPr txBox="1">
              <a:spLocks noChangeArrowheads="1"/>
            </p:cNvSpPr>
            <p:nvPr/>
          </p:nvSpPr>
          <p:spPr bwMode="auto">
            <a:xfrm>
              <a:off x="4191000" y="5377934"/>
              <a:ext cx="338554" cy="36933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tr-TR" dirty="0">
                  <a:solidFill>
                    <a:srgbClr val="002060"/>
                  </a:solidFill>
                </a:rPr>
                <a:t>A</a:t>
              </a:r>
            </a:p>
          </p:txBody>
        </p:sp>
        <p:sp>
          <p:nvSpPr>
            <p:cNvPr id="25610" name="Text Box 10"/>
            <p:cNvSpPr txBox="1">
              <a:spLocks noChangeArrowheads="1"/>
            </p:cNvSpPr>
            <p:nvPr/>
          </p:nvSpPr>
          <p:spPr bwMode="auto">
            <a:xfrm>
              <a:off x="5494338" y="4844534"/>
              <a:ext cx="314510" cy="36933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tr-TR" dirty="0">
                  <a:solidFill>
                    <a:srgbClr val="002060"/>
                  </a:solidFill>
                </a:rPr>
                <a:t>B</a:t>
              </a:r>
            </a:p>
          </p:txBody>
        </p:sp>
        <p:sp>
          <p:nvSpPr>
            <p:cNvPr id="25611" name="Text Box 11"/>
            <p:cNvSpPr txBox="1">
              <a:spLocks noChangeArrowheads="1"/>
            </p:cNvSpPr>
            <p:nvPr/>
          </p:nvSpPr>
          <p:spPr bwMode="auto">
            <a:xfrm>
              <a:off x="7772400" y="3853934"/>
              <a:ext cx="357790" cy="36933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tr-TR" dirty="0">
                  <a:solidFill>
                    <a:srgbClr val="002060"/>
                  </a:solidFill>
                </a:rPr>
                <a:t>D</a:t>
              </a:r>
            </a:p>
          </p:txBody>
        </p:sp>
        <p:sp>
          <p:nvSpPr>
            <p:cNvPr id="25612" name="Text Box 12"/>
            <p:cNvSpPr txBox="1">
              <a:spLocks noChangeArrowheads="1"/>
            </p:cNvSpPr>
            <p:nvPr/>
          </p:nvSpPr>
          <p:spPr bwMode="auto">
            <a:xfrm>
              <a:off x="8458200" y="3701534"/>
              <a:ext cx="300082" cy="36933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tr-TR" dirty="0">
                  <a:solidFill>
                    <a:srgbClr val="002060"/>
                  </a:solidFill>
                </a:rPr>
                <a:t>E</a:t>
              </a:r>
            </a:p>
          </p:txBody>
        </p:sp>
        <p:sp>
          <p:nvSpPr>
            <p:cNvPr id="25613" name="Text Box 13"/>
            <p:cNvSpPr txBox="1">
              <a:spLocks noChangeArrowheads="1"/>
            </p:cNvSpPr>
            <p:nvPr/>
          </p:nvSpPr>
          <p:spPr bwMode="auto">
            <a:xfrm>
              <a:off x="7170738" y="4158734"/>
              <a:ext cx="348172" cy="36933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tr-TR" dirty="0">
                  <a:solidFill>
                    <a:srgbClr val="002060"/>
                  </a:solidFill>
                </a:rPr>
                <a:t>C</a:t>
              </a: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Cohen-Sutherland doğru kırpması</a:t>
            </a:r>
          </a:p>
        </p:txBody>
      </p:sp>
      <p:sp>
        <p:nvSpPr>
          <p:cNvPr id="24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Doğrunun kenarları kesmesi</a:t>
            </a:r>
          </a:p>
          <a:p>
            <a:pPr eaLnBrk="1" hangingPunct="1">
              <a:defRPr/>
            </a:pPr>
            <a:endParaRPr lang="tr-TR" dirty="0"/>
          </a:p>
          <a:p>
            <a:pPr eaLnBrk="1" hangingPunct="1">
              <a:defRPr/>
            </a:pPr>
            <a:endParaRPr lang="tr-TR" dirty="0"/>
          </a:p>
          <a:p>
            <a:pPr eaLnBrk="1" hangingPunct="1">
              <a:defRPr/>
            </a:pPr>
            <a:endParaRPr lang="tr-TR" dirty="0"/>
          </a:p>
          <a:p>
            <a:pPr eaLnBrk="1" hangingPunct="1">
              <a:defRPr/>
            </a:pPr>
            <a:endParaRPr lang="tr-TR" dirty="0"/>
          </a:p>
          <a:p>
            <a:pPr eaLnBrk="1" hangingPunct="1">
              <a:defRPr/>
            </a:pPr>
            <a:endParaRPr lang="tr-TR" dirty="0"/>
          </a:p>
          <a:p>
            <a:pPr eaLnBrk="1" hangingPunct="1">
              <a:defRPr/>
            </a:pPr>
            <a:endParaRPr lang="tr-TR" dirty="0"/>
          </a:p>
          <a:p>
            <a:pPr eaLnBrk="1" hangingPunct="1">
              <a:defRPr/>
            </a:pPr>
            <a:endParaRPr lang="tr-TR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676400" y="2406650"/>
            <a:ext cx="4800600" cy="3384550"/>
            <a:chOff x="1056" y="1276"/>
            <a:chExt cx="3024" cy="2132"/>
          </a:xfrm>
        </p:grpSpPr>
        <p:sp>
          <p:nvSpPr>
            <p:cNvPr id="26629" name="Line 5"/>
            <p:cNvSpPr>
              <a:spLocks noChangeShapeType="1"/>
            </p:cNvSpPr>
            <p:nvPr/>
          </p:nvSpPr>
          <p:spPr bwMode="auto">
            <a:xfrm>
              <a:off x="1392" y="1776"/>
              <a:ext cx="2688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 dirty="0">
                <a:solidFill>
                  <a:srgbClr val="002060"/>
                </a:solidFill>
              </a:endParaRPr>
            </a:p>
          </p:txBody>
        </p:sp>
        <p:sp>
          <p:nvSpPr>
            <p:cNvPr id="26630" name="Line 6"/>
            <p:cNvSpPr>
              <a:spLocks noChangeShapeType="1"/>
            </p:cNvSpPr>
            <p:nvPr/>
          </p:nvSpPr>
          <p:spPr bwMode="auto">
            <a:xfrm>
              <a:off x="1392" y="2928"/>
              <a:ext cx="2688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 dirty="0">
                <a:solidFill>
                  <a:srgbClr val="002060"/>
                </a:solidFill>
              </a:endParaRPr>
            </a:p>
          </p:txBody>
        </p:sp>
        <p:sp>
          <p:nvSpPr>
            <p:cNvPr id="26631" name="Line 7"/>
            <p:cNvSpPr>
              <a:spLocks noChangeShapeType="1"/>
            </p:cNvSpPr>
            <p:nvPr/>
          </p:nvSpPr>
          <p:spPr bwMode="auto">
            <a:xfrm flipV="1">
              <a:off x="1872" y="1296"/>
              <a:ext cx="0" cy="211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 dirty="0">
                <a:solidFill>
                  <a:srgbClr val="002060"/>
                </a:solidFill>
              </a:endParaRPr>
            </a:p>
          </p:txBody>
        </p:sp>
        <p:sp>
          <p:nvSpPr>
            <p:cNvPr id="26632" name="Line 8"/>
            <p:cNvSpPr>
              <a:spLocks noChangeShapeType="1"/>
            </p:cNvSpPr>
            <p:nvPr/>
          </p:nvSpPr>
          <p:spPr bwMode="auto">
            <a:xfrm flipV="1">
              <a:off x="3552" y="1296"/>
              <a:ext cx="0" cy="211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 dirty="0">
                <a:solidFill>
                  <a:srgbClr val="002060"/>
                </a:solidFill>
              </a:endParaRPr>
            </a:p>
          </p:txBody>
        </p:sp>
        <p:sp>
          <p:nvSpPr>
            <p:cNvPr id="26633" name="Line 9"/>
            <p:cNvSpPr>
              <a:spLocks noChangeShapeType="1"/>
            </p:cNvSpPr>
            <p:nvPr/>
          </p:nvSpPr>
          <p:spPr bwMode="auto">
            <a:xfrm flipH="1">
              <a:off x="1344" y="1488"/>
              <a:ext cx="2400" cy="110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tr-TR" dirty="0">
                <a:solidFill>
                  <a:srgbClr val="002060"/>
                </a:solidFill>
              </a:endParaRPr>
            </a:p>
          </p:txBody>
        </p:sp>
        <p:sp>
          <p:nvSpPr>
            <p:cNvPr id="26634" name="Text Box 10"/>
            <p:cNvSpPr txBox="1">
              <a:spLocks noChangeArrowheads="1"/>
            </p:cNvSpPr>
            <p:nvPr/>
          </p:nvSpPr>
          <p:spPr bwMode="auto">
            <a:xfrm>
              <a:off x="1056" y="2332"/>
              <a:ext cx="213" cy="233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tr-TR" dirty="0">
                  <a:solidFill>
                    <a:srgbClr val="002060"/>
                  </a:solidFill>
                </a:rPr>
                <a:t>A</a:t>
              </a:r>
            </a:p>
          </p:txBody>
        </p:sp>
        <p:sp>
          <p:nvSpPr>
            <p:cNvPr id="26635" name="Text Box 11"/>
            <p:cNvSpPr txBox="1">
              <a:spLocks noChangeArrowheads="1"/>
            </p:cNvSpPr>
            <p:nvPr/>
          </p:nvSpPr>
          <p:spPr bwMode="auto">
            <a:xfrm>
              <a:off x="1877" y="1996"/>
              <a:ext cx="198" cy="233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tr-TR" dirty="0">
                  <a:solidFill>
                    <a:srgbClr val="002060"/>
                  </a:solidFill>
                </a:rPr>
                <a:t>B</a:t>
              </a:r>
            </a:p>
          </p:txBody>
        </p:sp>
        <p:sp>
          <p:nvSpPr>
            <p:cNvPr id="26636" name="Text Box 12"/>
            <p:cNvSpPr txBox="1">
              <a:spLocks noChangeArrowheads="1"/>
            </p:cNvSpPr>
            <p:nvPr/>
          </p:nvSpPr>
          <p:spPr bwMode="auto">
            <a:xfrm>
              <a:off x="3312" y="1372"/>
              <a:ext cx="225" cy="233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tr-TR" dirty="0">
                  <a:solidFill>
                    <a:srgbClr val="002060"/>
                  </a:solidFill>
                </a:rPr>
                <a:t>D</a:t>
              </a:r>
            </a:p>
          </p:txBody>
        </p:sp>
        <p:sp>
          <p:nvSpPr>
            <p:cNvPr id="26637" name="Text Box 13"/>
            <p:cNvSpPr txBox="1">
              <a:spLocks noChangeArrowheads="1"/>
            </p:cNvSpPr>
            <p:nvPr/>
          </p:nvSpPr>
          <p:spPr bwMode="auto">
            <a:xfrm>
              <a:off x="3744" y="1276"/>
              <a:ext cx="189" cy="233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tr-TR" dirty="0">
                  <a:solidFill>
                    <a:srgbClr val="002060"/>
                  </a:solidFill>
                </a:rPr>
                <a:t>E</a:t>
              </a:r>
            </a:p>
          </p:txBody>
        </p:sp>
        <p:sp>
          <p:nvSpPr>
            <p:cNvPr id="26638" name="Text Box 14"/>
            <p:cNvSpPr txBox="1">
              <a:spLocks noChangeArrowheads="1"/>
            </p:cNvSpPr>
            <p:nvPr/>
          </p:nvSpPr>
          <p:spPr bwMode="auto">
            <a:xfrm>
              <a:off x="2933" y="1564"/>
              <a:ext cx="219" cy="233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tr-TR" dirty="0">
                  <a:solidFill>
                    <a:srgbClr val="002060"/>
                  </a:solidFill>
                </a:rPr>
                <a:t>C</a:t>
              </a: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5306144"/>
          </a:xfrm>
        </p:spPr>
        <p:txBody>
          <a:bodyPr/>
          <a:lstStyle/>
          <a:p>
            <a:pPr marL="350838" indent="-350838">
              <a:defRPr/>
            </a:pPr>
            <a:r>
              <a:rPr lang="tr-TR" sz="2700" dirty="0"/>
              <a:t>Tamamen dışarıda kalan parçalar reddedilir diğer kısımlar için yeniden kod verip, denenir.</a:t>
            </a:r>
          </a:p>
          <a:p>
            <a:pPr marL="350838" indent="-350838">
              <a:defRPr/>
            </a:pPr>
            <a:endParaRPr lang="tr-TR" sz="2700" dirty="0"/>
          </a:p>
          <a:p>
            <a:pPr marL="350838" indent="-350838">
              <a:defRPr/>
            </a:pPr>
            <a:endParaRPr lang="tr-TR" sz="2700" dirty="0"/>
          </a:p>
          <a:p>
            <a:pPr marL="350838" indent="-350838">
              <a:defRPr/>
            </a:pPr>
            <a:endParaRPr lang="tr-TR" sz="2700" dirty="0"/>
          </a:p>
          <a:p>
            <a:pPr marL="350838" indent="-350838">
              <a:defRPr/>
            </a:pPr>
            <a:endParaRPr lang="tr-TR" sz="2700" dirty="0"/>
          </a:p>
          <a:p>
            <a:pPr marL="350838" indent="-350838">
              <a:defRPr/>
            </a:pPr>
            <a:endParaRPr lang="tr-TR" sz="2700" dirty="0"/>
          </a:p>
          <a:p>
            <a:pPr marL="350838" indent="-350838">
              <a:defRPr/>
            </a:pPr>
            <a:endParaRPr lang="tr-TR" sz="2700" dirty="0"/>
          </a:p>
          <a:p>
            <a:pPr marL="350838" indent="-350838">
              <a:defRPr/>
            </a:pPr>
            <a:endParaRPr lang="tr-TR" sz="2700" dirty="0"/>
          </a:p>
          <a:p>
            <a:pPr marL="350838" indent="-350838">
              <a:defRPr/>
            </a:pPr>
            <a:r>
              <a:rPr lang="tr-TR" sz="2700" dirty="0"/>
              <a:t>İşlem gerektiği kadar tekrar tekrar yapılır.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Cohen-Sutherland doğru kırpması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1643608" y="2452464"/>
            <a:ext cx="4800600" cy="3352800"/>
            <a:chOff x="1536" y="1560"/>
            <a:chExt cx="3024" cy="2112"/>
          </a:xfrm>
        </p:grpSpPr>
        <p:sp>
          <p:nvSpPr>
            <p:cNvPr id="27653" name="Line 4"/>
            <p:cNvSpPr>
              <a:spLocks noChangeShapeType="1"/>
            </p:cNvSpPr>
            <p:nvPr/>
          </p:nvSpPr>
          <p:spPr bwMode="auto">
            <a:xfrm>
              <a:off x="1872" y="2040"/>
              <a:ext cx="2688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 dirty="0">
                <a:solidFill>
                  <a:srgbClr val="002060"/>
                </a:solidFill>
              </a:endParaRPr>
            </a:p>
          </p:txBody>
        </p:sp>
        <p:sp>
          <p:nvSpPr>
            <p:cNvPr id="27654" name="Line 5"/>
            <p:cNvSpPr>
              <a:spLocks noChangeShapeType="1"/>
            </p:cNvSpPr>
            <p:nvPr/>
          </p:nvSpPr>
          <p:spPr bwMode="auto">
            <a:xfrm>
              <a:off x="1872" y="3192"/>
              <a:ext cx="2688" cy="0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 dirty="0">
                <a:solidFill>
                  <a:srgbClr val="002060"/>
                </a:solidFill>
              </a:endParaRPr>
            </a:p>
          </p:txBody>
        </p:sp>
        <p:sp>
          <p:nvSpPr>
            <p:cNvPr id="27655" name="Line 6"/>
            <p:cNvSpPr>
              <a:spLocks noChangeShapeType="1"/>
            </p:cNvSpPr>
            <p:nvPr/>
          </p:nvSpPr>
          <p:spPr bwMode="auto">
            <a:xfrm flipV="1">
              <a:off x="2352" y="1560"/>
              <a:ext cx="0" cy="211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 dirty="0">
                <a:solidFill>
                  <a:srgbClr val="002060"/>
                </a:solidFill>
              </a:endParaRPr>
            </a:p>
          </p:txBody>
        </p:sp>
        <p:sp>
          <p:nvSpPr>
            <p:cNvPr id="27656" name="Line 7"/>
            <p:cNvSpPr>
              <a:spLocks noChangeShapeType="1"/>
            </p:cNvSpPr>
            <p:nvPr/>
          </p:nvSpPr>
          <p:spPr bwMode="auto">
            <a:xfrm flipV="1">
              <a:off x="4032" y="1560"/>
              <a:ext cx="0" cy="211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 dirty="0">
                <a:solidFill>
                  <a:srgbClr val="002060"/>
                </a:solidFill>
              </a:endParaRPr>
            </a:p>
          </p:txBody>
        </p:sp>
        <p:sp>
          <p:nvSpPr>
            <p:cNvPr id="27657" name="Line 8"/>
            <p:cNvSpPr>
              <a:spLocks noChangeShapeType="1"/>
            </p:cNvSpPr>
            <p:nvPr/>
          </p:nvSpPr>
          <p:spPr bwMode="auto">
            <a:xfrm flipH="1">
              <a:off x="1824" y="1848"/>
              <a:ext cx="2208" cy="1008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med" len="med"/>
              <a:tailEnd type="oval" w="med" len="med"/>
            </a:ln>
          </p:spPr>
          <p:txBody>
            <a:bodyPr wrap="none" anchor="ctr"/>
            <a:lstStyle/>
            <a:p>
              <a:endParaRPr lang="tr-TR" dirty="0">
                <a:solidFill>
                  <a:srgbClr val="002060"/>
                </a:solidFill>
              </a:endParaRPr>
            </a:p>
          </p:txBody>
        </p:sp>
        <p:sp>
          <p:nvSpPr>
            <p:cNvPr id="27658" name="Text Box 9"/>
            <p:cNvSpPr txBox="1">
              <a:spLocks noChangeArrowheads="1"/>
            </p:cNvSpPr>
            <p:nvPr/>
          </p:nvSpPr>
          <p:spPr bwMode="auto">
            <a:xfrm>
              <a:off x="1536" y="2596"/>
              <a:ext cx="213" cy="233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tr-TR" dirty="0">
                  <a:solidFill>
                    <a:srgbClr val="002060"/>
                  </a:solidFill>
                </a:rPr>
                <a:t>A</a:t>
              </a:r>
            </a:p>
          </p:txBody>
        </p:sp>
        <p:sp>
          <p:nvSpPr>
            <p:cNvPr id="27659" name="Text Box 10"/>
            <p:cNvSpPr txBox="1">
              <a:spLocks noChangeArrowheads="1"/>
            </p:cNvSpPr>
            <p:nvPr/>
          </p:nvSpPr>
          <p:spPr bwMode="auto">
            <a:xfrm>
              <a:off x="2357" y="2260"/>
              <a:ext cx="198" cy="233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tr-TR" dirty="0">
                  <a:solidFill>
                    <a:srgbClr val="002060"/>
                  </a:solidFill>
                </a:rPr>
                <a:t>B</a:t>
              </a:r>
            </a:p>
          </p:txBody>
        </p:sp>
        <p:sp>
          <p:nvSpPr>
            <p:cNvPr id="27660" name="Text Box 11"/>
            <p:cNvSpPr txBox="1">
              <a:spLocks noChangeArrowheads="1"/>
            </p:cNvSpPr>
            <p:nvPr/>
          </p:nvSpPr>
          <p:spPr bwMode="auto">
            <a:xfrm>
              <a:off x="3792" y="1636"/>
              <a:ext cx="225" cy="233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tr-TR" dirty="0">
                  <a:solidFill>
                    <a:srgbClr val="002060"/>
                  </a:solidFill>
                </a:rPr>
                <a:t>D</a:t>
              </a:r>
            </a:p>
          </p:txBody>
        </p:sp>
        <p:sp>
          <p:nvSpPr>
            <p:cNvPr id="27661" name="Text Box 12"/>
            <p:cNvSpPr txBox="1">
              <a:spLocks noChangeArrowheads="1"/>
            </p:cNvSpPr>
            <p:nvPr/>
          </p:nvSpPr>
          <p:spPr bwMode="auto">
            <a:xfrm>
              <a:off x="3413" y="1828"/>
              <a:ext cx="219" cy="233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tr-TR" dirty="0">
                  <a:solidFill>
                    <a:srgbClr val="002060"/>
                  </a:solidFill>
                </a:rPr>
                <a:t>C</a:t>
              </a: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/>
              <a:t>Kesişim = Denklem çözümü</a:t>
            </a:r>
          </a:p>
        </p:txBody>
      </p:sp>
      <p:sp>
        <p:nvSpPr>
          <p:cNvPr id="245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11086"/>
            <a:ext cx="8991600" cy="4343400"/>
          </a:xfrm>
        </p:spPr>
        <p:txBody>
          <a:bodyPr/>
          <a:lstStyle/>
          <a:p>
            <a:pPr marL="350838" indent="-350838">
              <a:defRPr/>
            </a:pPr>
            <a:r>
              <a:rPr lang="tr-TR" dirty="0"/>
              <a:t>Doğru denklemleri neydi?</a:t>
            </a:r>
          </a:p>
          <a:p>
            <a:pPr marL="969963" lvl="1" eaLnBrk="1" hangingPunct="1">
              <a:defRPr/>
            </a:pPr>
            <a:r>
              <a:rPr lang="tr-TR" dirty="0"/>
              <a:t>Eğim olarak bilinen (</a:t>
            </a:r>
            <a:r>
              <a:rPr lang="tr-TR" i="1" dirty="0"/>
              <a:t>explicit equation</a:t>
            </a:r>
            <a:r>
              <a:rPr lang="tr-TR" dirty="0"/>
              <a:t>): y = mx + b</a:t>
            </a:r>
          </a:p>
          <a:p>
            <a:pPr marL="969963" lvl="1" eaLnBrk="1" hangingPunct="1">
              <a:defRPr/>
            </a:pPr>
            <a:r>
              <a:rPr lang="tr-TR" dirty="0"/>
              <a:t>Doğru denklemi (</a:t>
            </a:r>
            <a:r>
              <a:rPr lang="tr-TR" i="1" dirty="0"/>
              <a:t>implicit equation</a:t>
            </a:r>
            <a:r>
              <a:rPr lang="tr-TR" dirty="0"/>
              <a:t>): Ax + By + C= 0</a:t>
            </a:r>
          </a:p>
          <a:p>
            <a:pPr marL="969963" lvl="1">
              <a:defRPr/>
            </a:pPr>
            <a:r>
              <a:rPr lang="tr-TR" dirty="0"/>
              <a:t>Parametrik eşitlik: P</a:t>
            </a:r>
            <a:r>
              <a:rPr lang="tr-TR" baseline="-25000" dirty="0"/>
              <a:t>0</a:t>
            </a:r>
            <a:r>
              <a:rPr lang="tr-TR" dirty="0"/>
              <a:t> ‘dan P</a:t>
            </a:r>
            <a:r>
              <a:rPr lang="tr-TR" baseline="-25000" dirty="0"/>
              <a:t>1</a:t>
            </a:r>
            <a:r>
              <a:rPr lang="tr-TR" dirty="0"/>
              <a:t> ‘e çizilen doğru için</a:t>
            </a:r>
          </a:p>
          <a:p>
            <a:pPr marL="1435100" lvl="2">
              <a:defRPr/>
            </a:pPr>
            <a:r>
              <a:rPr lang="tr-TR" b="1" dirty="0"/>
              <a:t>P</a:t>
            </a:r>
            <a:r>
              <a:rPr lang="tr-TR" i="0" dirty="0"/>
              <a:t>(</a:t>
            </a:r>
            <a:r>
              <a:rPr lang="tr-TR" dirty="0"/>
              <a:t>t</a:t>
            </a:r>
            <a:r>
              <a:rPr lang="tr-TR" i="0" dirty="0"/>
              <a:t>)</a:t>
            </a:r>
            <a:r>
              <a:rPr lang="tr-TR" dirty="0"/>
              <a:t> = </a:t>
            </a:r>
            <a:r>
              <a:rPr lang="tr-TR" b="1" dirty="0"/>
              <a:t>P</a:t>
            </a:r>
            <a:r>
              <a:rPr lang="tr-TR" baseline="-25000" dirty="0"/>
              <a:t>0</a:t>
            </a:r>
            <a:r>
              <a:rPr lang="tr-TR" dirty="0"/>
              <a:t> + </a:t>
            </a:r>
            <a:r>
              <a:rPr lang="tr-TR" i="0" dirty="0"/>
              <a:t>(</a:t>
            </a:r>
            <a:r>
              <a:rPr lang="tr-TR" b="1" dirty="0"/>
              <a:t>P</a:t>
            </a:r>
            <a:r>
              <a:rPr lang="tr-TR" baseline="-25000" dirty="0"/>
              <a:t>1</a:t>
            </a:r>
            <a:r>
              <a:rPr lang="tr-TR" dirty="0"/>
              <a:t> - </a:t>
            </a:r>
            <a:r>
              <a:rPr lang="tr-TR" b="1" dirty="0"/>
              <a:t>P</a:t>
            </a:r>
            <a:r>
              <a:rPr lang="tr-TR" baseline="-25000" dirty="0"/>
              <a:t>0</a:t>
            </a:r>
            <a:r>
              <a:rPr lang="tr-TR" i="0" dirty="0"/>
              <a:t>)</a:t>
            </a:r>
            <a:r>
              <a:rPr lang="tr-TR" dirty="0"/>
              <a:t> t, </a:t>
            </a:r>
            <a:r>
              <a:rPr lang="tr-TR" b="1" dirty="0"/>
              <a:t>P</a:t>
            </a:r>
            <a:r>
              <a:rPr lang="tr-TR" dirty="0"/>
              <a:t> bir vektör </a:t>
            </a:r>
            <a:r>
              <a:rPr lang="tr-TR" i="0" dirty="0"/>
              <a:t>[</a:t>
            </a:r>
            <a:r>
              <a:rPr lang="tr-TR" dirty="0"/>
              <a:t>x, y</a:t>
            </a:r>
            <a:r>
              <a:rPr lang="tr-TR" i="0" dirty="0"/>
              <a:t>]</a:t>
            </a:r>
            <a:r>
              <a:rPr lang="tr-TR" baseline="30000" dirty="0"/>
              <a:t>T </a:t>
            </a:r>
            <a:r>
              <a:rPr lang="tr-TR" dirty="0"/>
              <a:t>noktasında</a:t>
            </a:r>
            <a:endParaRPr lang="tr-TR" baseline="30000" dirty="0"/>
          </a:p>
          <a:p>
            <a:pPr marL="1435100" lvl="2" eaLnBrk="1" hangingPunct="1">
              <a:defRPr/>
            </a:pPr>
            <a:r>
              <a:rPr lang="tr-TR" dirty="0"/>
              <a:t>x</a:t>
            </a:r>
            <a:r>
              <a:rPr lang="tr-TR" i="0" dirty="0"/>
              <a:t>(</a:t>
            </a:r>
            <a:r>
              <a:rPr lang="tr-TR" dirty="0"/>
              <a:t>t</a:t>
            </a:r>
            <a:r>
              <a:rPr lang="tr-TR" i="0" dirty="0"/>
              <a:t>)</a:t>
            </a:r>
            <a:r>
              <a:rPr lang="tr-TR" dirty="0"/>
              <a:t> = x</a:t>
            </a:r>
            <a:r>
              <a:rPr lang="tr-TR" baseline="-25000" dirty="0"/>
              <a:t>0</a:t>
            </a:r>
            <a:r>
              <a:rPr lang="tr-TR" dirty="0"/>
              <a:t> + </a:t>
            </a:r>
            <a:r>
              <a:rPr lang="tr-TR" i="0" dirty="0"/>
              <a:t>(</a:t>
            </a:r>
            <a:r>
              <a:rPr lang="tr-TR" dirty="0"/>
              <a:t>x</a:t>
            </a:r>
            <a:r>
              <a:rPr lang="tr-TR" baseline="-25000" dirty="0"/>
              <a:t>1 </a:t>
            </a:r>
            <a:r>
              <a:rPr lang="tr-TR" dirty="0"/>
              <a:t>- x</a:t>
            </a:r>
            <a:r>
              <a:rPr lang="tr-TR" baseline="-25000" dirty="0"/>
              <a:t>0</a:t>
            </a:r>
            <a:r>
              <a:rPr lang="tr-TR" i="0" dirty="0"/>
              <a:t>)</a:t>
            </a:r>
            <a:r>
              <a:rPr lang="tr-TR" dirty="0"/>
              <a:t> t</a:t>
            </a:r>
          </a:p>
          <a:p>
            <a:pPr marL="1435100" lvl="2" eaLnBrk="1" hangingPunct="1">
              <a:defRPr/>
            </a:pPr>
            <a:r>
              <a:rPr lang="tr-TR" dirty="0"/>
              <a:t>y</a:t>
            </a:r>
            <a:r>
              <a:rPr lang="tr-TR" i="0" dirty="0"/>
              <a:t>(</a:t>
            </a:r>
            <a:r>
              <a:rPr lang="tr-TR" dirty="0"/>
              <a:t>t</a:t>
            </a:r>
            <a:r>
              <a:rPr lang="tr-TR" i="0" dirty="0"/>
              <a:t>)</a:t>
            </a:r>
            <a:r>
              <a:rPr lang="tr-TR" dirty="0"/>
              <a:t> = y</a:t>
            </a:r>
            <a:r>
              <a:rPr lang="tr-TR" baseline="-25000" dirty="0"/>
              <a:t>0</a:t>
            </a:r>
            <a:r>
              <a:rPr lang="tr-TR" dirty="0"/>
              <a:t> + </a:t>
            </a:r>
            <a:r>
              <a:rPr lang="tr-TR" i="0" dirty="0"/>
              <a:t>(</a:t>
            </a:r>
            <a:r>
              <a:rPr lang="tr-TR" dirty="0"/>
              <a:t>y</a:t>
            </a:r>
            <a:r>
              <a:rPr lang="tr-TR" baseline="-25000" dirty="0"/>
              <a:t>1 </a:t>
            </a:r>
            <a:r>
              <a:rPr lang="tr-TR" dirty="0"/>
              <a:t>- y</a:t>
            </a:r>
            <a:r>
              <a:rPr lang="tr-TR" baseline="-25000" dirty="0"/>
              <a:t>0</a:t>
            </a:r>
            <a:r>
              <a:rPr lang="tr-TR" i="0" dirty="0"/>
              <a:t>)</a:t>
            </a:r>
            <a:r>
              <a:rPr lang="tr-TR" dirty="0"/>
              <a:t> t</a:t>
            </a:r>
          </a:p>
          <a:p>
            <a:pPr marL="1435100" lvl="2" eaLnBrk="1" hangingPunct="1">
              <a:defRPr/>
            </a:pPr>
            <a:endParaRPr lang="tr-TR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/>
              <a:t>Parametrik doğru denklemi</a:t>
            </a:r>
          </a:p>
        </p:txBody>
      </p:sp>
      <p:sp>
        <p:nvSpPr>
          <p:cNvPr id="24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50838" indent="-350838" eaLnBrk="1" hangingPunct="1">
              <a:defRPr/>
            </a:pPr>
            <a:r>
              <a:rPr lang="tr-TR" sz="2800" dirty="0"/>
              <a:t>Sonlu bir doğru tanımlar</a:t>
            </a:r>
          </a:p>
          <a:p>
            <a:pPr marL="598805">
              <a:defRPr/>
            </a:pPr>
            <a:r>
              <a:rPr lang="tr-TR" sz="2500" dirty="0"/>
              <a:t>0 </a:t>
            </a:r>
            <a:r>
              <a:rPr lang="tr-TR" sz="2500" dirty="0">
                <a:cs typeface="Arial" charset="0"/>
              </a:rPr>
              <a:t>≤</a:t>
            </a:r>
            <a:r>
              <a:rPr lang="tr-TR" sz="2500" dirty="0"/>
              <a:t> t </a:t>
            </a:r>
            <a:r>
              <a:rPr lang="tr-TR" sz="2700" dirty="0">
                <a:cs typeface="Arial" charset="0"/>
              </a:rPr>
              <a:t>≤</a:t>
            </a:r>
            <a:r>
              <a:rPr lang="tr-TR" sz="2500" dirty="0"/>
              <a:t> 1</a:t>
            </a:r>
          </a:p>
          <a:p>
            <a:pPr marL="1063943" lvl="1">
              <a:defRPr/>
            </a:pPr>
            <a:r>
              <a:rPr lang="tr-TR" sz="2500" dirty="0"/>
              <a:t>P</a:t>
            </a:r>
            <a:r>
              <a:rPr lang="tr-TR" sz="2500" baseline="-25000" dirty="0"/>
              <a:t>0</a:t>
            </a:r>
            <a:r>
              <a:rPr lang="tr-TR" sz="2500" dirty="0"/>
              <a:t> ve P</a:t>
            </a:r>
            <a:r>
              <a:rPr lang="tr-TR" sz="2500" baseline="-25000" dirty="0"/>
              <a:t>1</a:t>
            </a:r>
            <a:r>
              <a:rPr lang="tr-TR" sz="2500" dirty="0"/>
              <a:t> arasındaki noktalar</a:t>
            </a:r>
            <a:endParaRPr lang="tr-TR" sz="2500" baseline="-25000" dirty="0"/>
          </a:p>
          <a:p>
            <a:pPr marL="598805">
              <a:defRPr/>
            </a:pPr>
            <a:r>
              <a:rPr lang="tr-TR" sz="2500" dirty="0"/>
              <a:t> t &lt; 0</a:t>
            </a:r>
          </a:p>
          <a:p>
            <a:pPr marL="1063943" lvl="1">
              <a:defRPr/>
            </a:pPr>
            <a:r>
              <a:rPr lang="tr-TR" sz="2500" dirty="0"/>
              <a:t>P</a:t>
            </a:r>
            <a:r>
              <a:rPr lang="tr-TR" sz="2500" baseline="-25000" dirty="0"/>
              <a:t>0  </a:t>
            </a:r>
            <a:r>
              <a:rPr lang="tr-TR" sz="2500" dirty="0"/>
              <a:t>den önceki noktalar</a:t>
            </a:r>
          </a:p>
          <a:p>
            <a:pPr marL="598805">
              <a:defRPr/>
            </a:pPr>
            <a:r>
              <a:rPr lang="tr-TR" sz="2500" dirty="0"/>
              <a:t>t &gt; 1</a:t>
            </a:r>
          </a:p>
          <a:p>
            <a:pPr marL="1063943" lvl="1">
              <a:defRPr/>
            </a:pPr>
            <a:r>
              <a:rPr lang="tr-TR" sz="2500" dirty="0"/>
              <a:t>P</a:t>
            </a:r>
            <a:r>
              <a:rPr lang="tr-TR" sz="2500" baseline="-25000" dirty="0"/>
              <a:t>1 </a:t>
            </a:r>
            <a:r>
              <a:rPr lang="tr-TR" sz="2500" dirty="0"/>
              <a:t>den sonraki noktalar</a:t>
            </a:r>
            <a:endParaRPr lang="tr-TR" sz="2500" baseline="-25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/>
              <a:t>Parametrik doğrular ve kırpma</a:t>
            </a:r>
          </a:p>
        </p:txBody>
      </p:sp>
      <p:sp>
        <p:nvSpPr>
          <p:cNvPr id="24781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350838" indent="-350838">
              <a:defRPr/>
            </a:pPr>
            <a:r>
              <a:rPr lang="tr-TR" dirty="0"/>
              <a:t>Cohen-Sutherland görüntü alanı kenarları ile doğruların kesişim testi yapılacağı zaman</a:t>
            </a:r>
          </a:p>
          <a:p>
            <a:pPr marL="625158" lvl="1" indent="-350838">
              <a:defRPr/>
            </a:pPr>
            <a:r>
              <a:rPr lang="tr-TR" dirty="0"/>
              <a:t>Test edilecek tüm doğruların parametrik denklemleri alınır: </a:t>
            </a:r>
          </a:p>
          <a:p>
            <a:pPr marL="873125" lvl="1" eaLnBrk="1" hangingPunct="1">
              <a:defRPr/>
            </a:pPr>
            <a:r>
              <a:rPr lang="tr-TR" dirty="0"/>
              <a:t>P</a:t>
            </a:r>
            <a:r>
              <a:rPr lang="tr-TR" baseline="-25000" dirty="0"/>
              <a:t>0</a:t>
            </a:r>
            <a:r>
              <a:rPr lang="tr-TR" dirty="0"/>
              <a:t>(t)…P</a:t>
            </a:r>
            <a:r>
              <a:rPr lang="tr-TR" baseline="-25000" dirty="0"/>
              <a:t>n-1</a:t>
            </a:r>
            <a:r>
              <a:rPr lang="tr-TR" dirty="0"/>
              <a:t>(t)</a:t>
            </a:r>
          </a:p>
          <a:p>
            <a:pPr marL="625158" lvl="1" indent="-350838">
              <a:defRPr/>
            </a:pPr>
            <a:endParaRPr lang="tr-TR" dirty="0"/>
          </a:p>
          <a:p>
            <a:pPr marL="625158" lvl="1" indent="-350838">
              <a:defRPr/>
            </a:pPr>
            <a:r>
              <a:rPr lang="tr-TR" dirty="0"/>
              <a:t>Görüntü alanının kenarlarının parametrik denklemleri alınır:</a:t>
            </a:r>
          </a:p>
          <a:p>
            <a:pPr marL="873125" lvl="1" eaLnBrk="1" hangingPunct="1">
              <a:defRPr/>
            </a:pPr>
            <a:r>
              <a:rPr lang="tr-TR" dirty="0"/>
              <a:t>P</a:t>
            </a:r>
            <a:r>
              <a:rPr lang="tr-TR" baseline="-25000" dirty="0"/>
              <a:t>L</a:t>
            </a:r>
            <a:r>
              <a:rPr lang="tr-TR" dirty="0"/>
              <a:t>(t), P</a:t>
            </a:r>
            <a:r>
              <a:rPr lang="tr-TR" baseline="-25000" dirty="0"/>
              <a:t>R</a:t>
            </a:r>
            <a:r>
              <a:rPr lang="tr-TR" dirty="0"/>
              <a:t>(t), P</a:t>
            </a:r>
            <a:r>
              <a:rPr lang="tr-TR" baseline="-25000" dirty="0"/>
              <a:t>T</a:t>
            </a:r>
            <a:r>
              <a:rPr lang="tr-TR" dirty="0"/>
              <a:t>(t), P</a:t>
            </a:r>
            <a:r>
              <a:rPr lang="tr-TR" baseline="-25000" dirty="0"/>
              <a:t>B</a:t>
            </a:r>
            <a:r>
              <a:rPr lang="tr-TR" dirty="0"/>
              <a:t>(t)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tr-TR" sz="3300" dirty="0"/>
              <a:t>Kesişimlerin bulunması</a:t>
            </a:r>
            <a:br>
              <a:rPr lang="tr-TR" sz="3300" dirty="0"/>
            </a:br>
            <a:r>
              <a:rPr lang="tr-TR" sz="3300" dirty="0"/>
              <a:t>(Cyrus-Beck Algoritması)</a:t>
            </a:r>
          </a:p>
        </p:txBody>
      </p:sp>
      <p:sp>
        <p:nvSpPr>
          <p:cNvPr id="31747" name="Line 3"/>
          <p:cNvSpPr>
            <a:spLocks noChangeShapeType="1"/>
          </p:cNvSpPr>
          <p:nvPr/>
        </p:nvSpPr>
        <p:spPr bwMode="auto">
          <a:xfrm>
            <a:off x="3851796" y="2205038"/>
            <a:ext cx="0" cy="719137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1748" name="Line 4"/>
          <p:cNvSpPr>
            <a:spLocks noChangeShapeType="1"/>
          </p:cNvSpPr>
          <p:nvPr/>
        </p:nvSpPr>
        <p:spPr bwMode="auto">
          <a:xfrm>
            <a:off x="3851275" y="2924175"/>
            <a:ext cx="0" cy="79216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1749" name="Line 5"/>
          <p:cNvSpPr>
            <a:spLocks noChangeShapeType="1"/>
          </p:cNvSpPr>
          <p:nvPr/>
        </p:nvSpPr>
        <p:spPr bwMode="auto">
          <a:xfrm>
            <a:off x="3851275" y="3716338"/>
            <a:ext cx="0" cy="1584325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1750" name="Line 6"/>
          <p:cNvSpPr>
            <a:spLocks noChangeShapeType="1"/>
          </p:cNvSpPr>
          <p:nvPr/>
        </p:nvSpPr>
        <p:spPr bwMode="auto">
          <a:xfrm>
            <a:off x="3851275" y="5300663"/>
            <a:ext cx="2808288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1751" name="Line 7"/>
          <p:cNvSpPr>
            <a:spLocks noChangeShapeType="1"/>
          </p:cNvSpPr>
          <p:nvPr/>
        </p:nvSpPr>
        <p:spPr bwMode="auto">
          <a:xfrm flipH="1">
            <a:off x="2627313" y="4941888"/>
            <a:ext cx="1223962" cy="0"/>
          </a:xfrm>
          <a:prstGeom prst="line">
            <a:avLst/>
          </a:prstGeom>
          <a:noFill/>
          <a:ln w="38100">
            <a:solidFill>
              <a:srgbClr val="00206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1752" name="Line 8"/>
          <p:cNvSpPr>
            <a:spLocks noChangeShapeType="1"/>
          </p:cNvSpPr>
          <p:nvPr/>
        </p:nvSpPr>
        <p:spPr bwMode="auto">
          <a:xfrm flipV="1">
            <a:off x="2627313" y="2997200"/>
            <a:ext cx="3313112" cy="11525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1753" name="Text Box 9"/>
          <p:cNvSpPr txBox="1">
            <a:spLocks noChangeArrowheads="1"/>
          </p:cNvSpPr>
          <p:nvPr/>
        </p:nvSpPr>
        <p:spPr bwMode="auto">
          <a:xfrm rot="11016042">
            <a:off x="3584332" y="2290067"/>
            <a:ext cx="431800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dirty="0">
                <a:cs typeface="Times New Roman" pitchFamily="18" charset="0"/>
              </a:rPr>
              <a:t>●</a:t>
            </a:r>
          </a:p>
        </p:txBody>
      </p:sp>
      <p:sp>
        <p:nvSpPr>
          <p:cNvPr id="31754" name="Text Box 10"/>
          <p:cNvSpPr txBox="1">
            <a:spLocks noChangeArrowheads="1"/>
          </p:cNvSpPr>
          <p:nvPr/>
        </p:nvSpPr>
        <p:spPr bwMode="auto">
          <a:xfrm>
            <a:off x="2427248" y="3963536"/>
            <a:ext cx="431800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dirty="0">
                <a:cs typeface="Times New Roman" pitchFamily="18" charset="0"/>
              </a:rPr>
              <a:t>●</a:t>
            </a:r>
          </a:p>
        </p:txBody>
      </p:sp>
      <p:sp>
        <p:nvSpPr>
          <p:cNvPr id="31755" name="Text Box 11"/>
          <p:cNvSpPr txBox="1">
            <a:spLocks noChangeArrowheads="1"/>
          </p:cNvSpPr>
          <p:nvPr/>
        </p:nvSpPr>
        <p:spPr bwMode="auto">
          <a:xfrm>
            <a:off x="3687832" y="3515678"/>
            <a:ext cx="431800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dirty="0">
                <a:cs typeface="Times New Roman" pitchFamily="18" charset="0"/>
              </a:rPr>
              <a:t>●</a:t>
            </a:r>
          </a:p>
        </p:txBody>
      </p:sp>
      <p:sp>
        <p:nvSpPr>
          <p:cNvPr id="31756" name="Text Box 12"/>
          <p:cNvSpPr txBox="1">
            <a:spLocks noChangeArrowheads="1"/>
          </p:cNvSpPr>
          <p:nvPr/>
        </p:nvSpPr>
        <p:spPr bwMode="auto">
          <a:xfrm>
            <a:off x="5300980" y="2964815"/>
            <a:ext cx="431800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dirty="0">
                <a:cs typeface="Times New Roman" pitchFamily="18" charset="0"/>
              </a:rPr>
              <a:t>●</a:t>
            </a:r>
          </a:p>
        </p:txBody>
      </p:sp>
      <p:sp>
        <p:nvSpPr>
          <p:cNvPr id="31757" name="Text Box 13"/>
          <p:cNvSpPr txBox="1">
            <a:spLocks noChangeArrowheads="1"/>
          </p:cNvSpPr>
          <p:nvPr/>
        </p:nvSpPr>
        <p:spPr bwMode="auto">
          <a:xfrm>
            <a:off x="5729605" y="2811780"/>
            <a:ext cx="431800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dirty="0">
                <a:cs typeface="Times New Roman" pitchFamily="18" charset="0"/>
              </a:rPr>
              <a:t>●</a:t>
            </a:r>
          </a:p>
        </p:txBody>
      </p:sp>
      <p:sp>
        <p:nvSpPr>
          <p:cNvPr id="31758" name="Text Box 14"/>
          <p:cNvSpPr txBox="1">
            <a:spLocks noChangeArrowheads="1"/>
          </p:cNvSpPr>
          <p:nvPr/>
        </p:nvSpPr>
        <p:spPr bwMode="auto">
          <a:xfrm>
            <a:off x="2772048" y="3834760"/>
            <a:ext cx="431800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dirty="0">
                <a:cs typeface="Times New Roman" pitchFamily="18" charset="0"/>
              </a:rPr>
              <a:t>●</a:t>
            </a:r>
          </a:p>
        </p:txBody>
      </p:sp>
      <p:sp>
        <p:nvSpPr>
          <p:cNvPr id="31759" name="Line 15"/>
          <p:cNvSpPr>
            <a:spLocks noChangeShapeType="1"/>
          </p:cNvSpPr>
          <p:nvPr/>
        </p:nvSpPr>
        <p:spPr bwMode="auto">
          <a:xfrm flipH="1">
            <a:off x="2916238" y="2924175"/>
            <a:ext cx="935037" cy="1081088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1760" name="Line 16"/>
          <p:cNvSpPr>
            <a:spLocks noChangeShapeType="1"/>
          </p:cNvSpPr>
          <p:nvPr/>
        </p:nvSpPr>
        <p:spPr bwMode="auto">
          <a:xfrm rot="11016042">
            <a:off x="3840872" y="2505966"/>
            <a:ext cx="19228" cy="35279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1761" name="Line 17"/>
          <p:cNvSpPr>
            <a:spLocks noChangeShapeType="1"/>
          </p:cNvSpPr>
          <p:nvPr/>
        </p:nvSpPr>
        <p:spPr bwMode="auto">
          <a:xfrm>
            <a:off x="3851275" y="2924175"/>
            <a:ext cx="1584325" cy="217488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1762" name="Line 18"/>
          <p:cNvSpPr>
            <a:spLocks noChangeShapeType="1"/>
          </p:cNvSpPr>
          <p:nvPr/>
        </p:nvSpPr>
        <p:spPr bwMode="auto">
          <a:xfrm flipH="1" flipV="1">
            <a:off x="3856355" y="3716338"/>
            <a:ext cx="433388" cy="3603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1763" name="Line 19"/>
          <p:cNvSpPr>
            <a:spLocks noChangeShapeType="1"/>
          </p:cNvSpPr>
          <p:nvPr/>
        </p:nvSpPr>
        <p:spPr bwMode="auto">
          <a:xfrm flipH="1" flipV="1">
            <a:off x="5466080" y="3167380"/>
            <a:ext cx="360363" cy="360363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1764" name="Line 20"/>
          <p:cNvSpPr>
            <a:spLocks noChangeShapeType="1"/>
          </p:cNvSpPr>
          <p:nvPr/>
        </p:nvSpPr>
        <p:spPr bwMode="auto">
          <a:xfrm flipH="1" flipV="1">
            <a:off x="2941637" y="4041139"/>
            <a:ext cx="359613" cy="258445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1765" name="Text Box 21"/>
          <p:cNvSpPr txBox="1">
            <a:spLocks noChangeArrowheads="1"/>
          </p:cNvSpPr>
          <p:nvPr/>
        </p:nvSpPr>
        <p:spPr bwMode="auto">
          <a:xfrm>
            <a:off x="3779912" y="1772816"/>
            <a:ext cx="1224781" cy="52322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 dirty="0">
                <a:latin typeface="Arial Narrow" pitchFamily="34" charset="0"/>
              </a:rPr>
              <a:t>Kenar E</a:t>
            </a:r>
            <a:r>
              <a:rPr lang="tr-TR" sz="2800" baseline="-25000" dirty="0">
                <a:latin typeface="Arial Narrow" pitchFamily="34" charset="0"/>
              </a:rPr>
              <a:t>i</a:t>
            </a:r>
            <a:endParaRPr lang="tr-TR" sz="2000" dirty="0">
              <a:latin typeface="Arial Narrow" pitchFamily="34" charset="0"/>
            </a:endParaRPr>
          </a:p>
        </p:txBody>
      </p:sp>
      <p:sp>
        <p:nvSpPr>
          <p:cNvPr id="31766" name="Text Box 22"/>
          <p:cNvSpPr txBox="1">
            <a:spLocks noChangeArrowheads="1"/>
          </p:cNvSpPr>
          <p:nvPr/>
        </p:nvSpPr>
        <p:spPr bwMode="auto">
          <a:xfrm>
            <a:off x="3132138" y="2708275"/>
            <a:ext cx="86360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 dirty="0">
                <a:latin typeface="Arial Narrow" pitchFamily="34" charset="0"/>
              </a:rPr>
              <a:t>P</a:t>
            </a:r>
            <a:r>
              <a:rPr lang="tr-TR" sz="1200" dirty="0">
                <a:latin typeface="Arial Narrow" pitchFamily="34" charset="0"/>
              </a:rPr>
              <a:t>E</a:t>
            </a:r>
            <a:r>
              <a:rPr lang="tr-TR" sz="1200" baseline="-25000" dirty="0">
                <a:latin typeface="Arial Narrow" pitchFamily="34" charset="0"/>
              </a:rPr>
              <a:t>i</a:t>
            </a:r>
            <a:endParaRPr lang="tr-TR" sz="1200" dirty="0">
              <a:latin typeface="Arial Narrow" pitchFamily="34" charset="0"/>
            </a:endParaRPr>
          </a:p>
        </p:txBody>
      </p:sp>
      <p:sp>
        <p:nvSpPr>
          <p:cNvPr id="31767" name="Text Box 23"/>
          <p:cNvSpPr txBox="1">
            <a:spLocks noChangeArrowheads="1"/>
          </p:cNvSpPr>
          <p:nvPr/>
        </p:nvSpPr>
        <p:spPr bwMode="auto">
          <a:xfrm>
            <a:off x="4500563" y="2492375"/>
            <a:ext cx="86360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 dirty="0">
                <a:latin typeface="Arial Narrow" pitchFamily="34" charset="0"/>
              </a:rPr>
              <a:t>P</a:t>
            </a:r>
            <a:r>
              <a:rPr lang="tr-TR" sz="2000" baseline="-25000" dirty="0">
                <a:latin typeface="Arial Narrow" pitchFamily="34" charset="0"/>
              </a:rPr>
              <a:t>i</a:t>
            </a:r>
            <a:r>
              <a:rPr lang="tr-TR" sz="2000" dirty="0">
                <a:latin typeface="Arial Narrow" pitchFamily="34" charset="0"/>
              </a:rPr>
              <a:t>(t)-</a:t>
            </a:r>
            <a:endParaRPr lang="tr-TR" sz="1600" dirty="0">
              <a:latin typeface="Arial Narrow" pitchFamily="34" charset="0"/>
            </a:endParaRPr>
          </a:p>
        </p:txBody>
      </p:sp>
      <p:sp>
        <p:nvSpPr>
          <p:cNvPr id="31768" name="Text Box 24"/>
          <p:cNvSpPr txBox="1">
            <a:spLocks noChangeArrowheads="1"/>
          </p:cNvSpPr>
          <p:nvPr/>
        </p:nvSpPr>
        <p:spPr bwMode="auto">
          <a:xfrm>
            <a:off x="4859338" y="2492375"/>
            <a:ext cx="86360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 dirty="0">
                <a:latin typeface="Arial Narrow" pitchFamily="34" charset="0"/>
              </a:rPr>
              <a:t>P</a:t>
            </a:r>
            <a:r>
              <a:rPr lang="tr-TR" sz="1200" dirty="0">
                <a:latin typeface="Arial Narrow" pitchFamily="34" charset="0"/>
              </a:rPr>
              <a:t>E</a:t>
            </a:r>
            <a:r>
              <a:rPr lang="tr-TR" sz="1200" baseline="-25000" dirty="0">
                <a:latin typeface="Arial Narrow" pitchFamily="34" charset="0"/>
              </a:rPr>
              <a:t>i</a:t>
            </a:r>
            <a:endParaRPr lang="tr-TR" sz="1200" dirty="0">
              <a:latin typeface="Arial Narrow" pitchFamily="34" charset="0"/>
            </a:endParaRPr>
          </a:p>
        </p:txBody>
      </p:sp>
      <p:sp>
        <p:nvSpPr>
          <p:cNvPr id="31769" name="Text Box 25"/>
          <p:cNvSpPr txBox="1">
            <a:spLocks noChangeArrowheads="1"/>
          </p:cNvSpPr>
          <p:nvPr/>
        </p:nvSpPr>
        <p:spPr bwMode="auto">
          <a:xfrm>
            <a:off x="5724525" y="2708275"/>
            <a:ext cx="86360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 dirty="0">
                <a:latin typeface="Arial Narrow" pitchFamily="34" charset="0"/>
              </a:rPr>
              <a:t>P</a:t>
            </a:r>
            <a:r>
              <a:rPr lang="tr-TR" sz="2000" baseline="-25000" dirty="0">
                <a:latin typeface="Arial Narrow" pitchFamily="34" charset="0"/>
              </a:rPr>
              <a:t>1</a:t>
            </a:r>
            <a:endParaRPr lang="tr-TR" sz="1600" dirty="0">
              <a:latin typeface="Arial Narrow" pitchFamily="34" charset="0"/>
            </a:endParaRPr>
          </a:p>
        </p:txBody>
      </p:sp>
      <p:sp>
        <p:nvSpPr>
          <p:cNvPr id="31770" name="Text Box 26"/>
          <p:cNvSpPr txBox="1">
            <a:spLocks noChangeArrowheads="1"/>
          </p:cNvSpPr>
          <p:nvPr/>
        </p:nvSpPr>
        <p:spPr bwMode="auto">
          <a:xfrm>
            <a:off x="1908175" y="3860800"/>
            <a:ext cx="86360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 dirty="0">
                <a:latin typeface="Arial Narrow" pitchFamily="34" charset="0"/>
              </a:rPr>
              <a:t>P</a:t>
            </a:r>
            <a:r>
              <a:rPr lang="tr-TR" sz="2000" baseline="-25000" dirty="0">
                <a:latin typeface="Arial Narrow" pitchFamily="34" charset="0"/>
              </a:rPr>
              <a:t>0</a:t>
            </a:r>
            <a:endParaRPr lang="tr-TR" sz="1600" dirty="0">
              <a:latin typeface="Arial Narrow" pitchFamily="34" charset="0"/>
            </a:endParaRPr>
          </a:p>
        </p:txBody>
      </p:sp>
      <p:sp>
        <p:nvSpPr>
          <p:cNvPr id="31771" name="Text Box 27"/>
          <p:cNvSpPr txBox="1">
            <a:spLocks noChangeArrowheads="1"/>
          </p:cNvSpPr>
          <p:nvPr/>
        </p:nvSpPr>
        <p:spPr bwMode="auto">
          <a:xfrm>
            <a:off x="5364163" y="3429000"/>
            <a:ext cx="863600" cy="274638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tr-TR" sz="1200" dirty="0">
              <a:latin typeface="Arial Narrow" pitchFamily="34" charset="0"/>
            </a:endParaRPr>
          </a:p>
        </p:txBody>
      </p:sp>
      <p:sp>
        <p:nvSpPr>
          <p:cNvPr id="31772" name="Text Box 28"/>
          <p:cNvSpPr txBox="1">
            <a:spLocks noChangeArrowheads="1"/>
          </p:cNvSpPr>
          <p:nvPr/>
        </p:nvSpPr>
        <p:spPr bwMode="auto">
          <a:xfrm>
            <a:off x="5435054" y="3429000"/>
            <a:ext cx="18732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 dirty="0">
                <a:latin typeface="Arial Narrow" pitchFamily="34" charset="0"/>
              </a:rPr>
              <a:t>N</a:t>
            </a:r>
            <a:r>
              <a:rPr lang="tr-TR" sz="1600" baseline="-25000" dirty="0">
                <a:latin typeface="Arial Narrow" pitchFamily="34" charset="0"/>
              </a:rPr>
              <a:t>i</a:t>
            </a:r>
            <a:r>
              <a:rPr lang="tr-TR" sz="2000" dirty="0">
                <a:latin typeface="Arial Narrow" pitchFamily="34" charset="0"/>
              </a:rPr>
              <a:t>●[P(t) -</a:t>
            </a:r>
            <a:endParaRPr lang="tr-TR" sz="1200" dirty="0">
              <a:latin typeface="Arial Narrow" pitchFamily="34" charset="0"/>
            </a:endParaRPr>
          </a:p>
        </p:txBody>
      </p:sp>
      <p:sp>
        <p:nvSpPr>
          <p:cNvPr id="31773" name="Text Box 29"/>
          <p:cNvSpPr txBox="1">
            <a:spLocks noChangeArrowheads="1"/>
          </p:cNvSpPr>
          <p:nvPr/>
        </p:nvSpPr>
        <p:spPr bwMode="auto">
          <a:xfrm>
            <a:off x="6300788" y="3429000"/>
            <a:ext cx="151130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 dirty="0">
                <a:latin typeface="Arial Narrow" pitchFamily="34" charset="0"/>
              </a:rPr>
              <a:t>  P</a:t>
            </a:r>
            <a:r>
              <a:rPr lang="tr-TR" sz="1200" dirty="0">
                <a:latin typeface="Arial Narrow" pitchFamily="34" charset="0"/>
              </a:rPr>
              <a:t>E</a:t>
            </a:r>
            <a:r>
              <a:rPr lang="tr-TR" sz="1200" baseline="-25000" dirty="0">
                <a:latin typeface="Arial Narrow" pitchFamily="34" charset="0"/>
              </a:rPr>
              <a:t>i  </a:t>
            </a:r>
            <a:r>
              <a:rPr lang="tr-TR" sz="2000" dirty="0">
                <a:latin typeface="Arial Narrow" pitchFamily="34" charset="0"/>
              </a:rPr>
              <a:t>] &lt; 0</a:t>
            </a:r>
            <a:endParaRPr lang="tr-TR" sz="1200" dirty="0">
              <a:latin typeface="Arial Narrow" pitchFamily="34" charset="0"/>
            </a:endParaRPr>
          </a:p>
        </p:txBody>
      </p:sp>
      <p:sp>
        <p:nvSpPr>
          <p:cNvPr id="31774" name="Text Box 30"/>
          <p:cNvSpPr txBox="1">
            <a:spLocks noChangeArrowheads="1"/>
          </p:cNvSpPr>
          <p:nvPr/>
        </p:nvSpPr>
        <p:spPr bwMode="auto">
          <a:xfrm>
            <a:off x="3994894" y="4005263"/>
            <a:ext cx="18732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 dirty="0">
                <a:latin typeface="Arial Narrow" pitchFamily="34" charset="0"/>
              </a:rPr>
              <a:t>N</a:t>
            </a:r>
            <a:r>
              <a:rPr lang="tr-TR" sz="1600" baseline="-25000" dirty="0">
                <a:latin typeface="Arial Narrow" pitchFamily="34" charset="0"/>
              </a:rPr>
              <a:t>i</a:t>
            </a:r>
            <a:r>
              <a:rPr lang="tr-TR" sz="2000" dirty="0">
                <a:latin typeface="Arial Narrow" pitchFamily="34" charset="0"/>
              </a:rPr>
              <a:t>●[P(t) -</a:t>
            </a:r>
            <a:endParaRPr lang="tr-TR" sz="1200" dirty="0">
              <a:latin typeface="Arial Narrow" pitchFamily="34" charset="0"/>
            </a:endParaRPr>
          </a:p>
        </p:txBody>
      </p:sp>
      <p:sp>
        <p:nvSpPr>
          <p:cNvPr id="31775" name="Text Box 31"/>
          <p:cNvSpPr txBox="1">
            <a:spLocks noChangeArrowheads="1"/>
          </p:cNvSpPr>
          <p:nvPr/>
        </p:nvSpPr>
        <p:spPr bwMode="auto">
          <a:xfrm>
            <a:off x="4716463" y="4005263"/>
            <a:ext cx="151130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 dirty="0">
                <a:latin typeface="Arial Narrow" pitchFamily="34" charset="0"/>
              </a:rPr>
              <a:t>  P</a:t>
            </a:r>
            <a:r>
              <a:rPr lang="tr-TR" sz="1200" dirty="0">
                <a:latin typeface="Arial Narrow" pitchFamily="34" charset="0"/>
              </a:rPr>
              <a:t>E</a:t>
            </a:r>
            <a:r>
              <a:rPr lang="tr-TR" sz="1200" baseline="-25000" dirty="0">
                <a:latin typeface="Arial Narrow" pitchFamily="34" charset="0"/>
              </a:rPr>
              <a:t>i  </a:t>
            </a:r>
            <a:r>
              <a:rPr lang="tr-TR" sz="2000" dirty="0">
                <a:latin typeface="Arial Narrow" pitchFamily="34" charset="0"/>
              </a:rPr>
              <a:t>] = 0</a:t>
            </a:r>
            <a:endParaRPr lang="tr-TR" sz="1200" dirty="0">
              <a:latin typeface="Arial Narrow" pitchFamily="34" charset="0"/>
            </a:endParaRPr>
          </a:p>
        </p:txBody>
      </p:sp>
      <p:sp>
        <p:nvSpPr>
          <p:cNvPr id="31776" name="Text Box 32"/>
          <p:cNvSpPr txBox="1">
            <a:spLocks noChangeArrowheads="1"/>
          </p:cNvSpPr>
          <p:nvPr/>
        </p:nvSpPr>
        <p:spPr bwMode="auto">
          <a:xfrm>
            <a:off x="1979761" y="4328269"/>
            <a:ext cx="18732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 dirty="0">
                <a:latin typeface="Arial Narrow" pitchFamily="34" charset="0"/>
              </a:rPr>
              <a:t>N</a:t>
            </a:r>
            <a:r>
              <a:rPr lang="tr-TR" sz="1600" baseline="-25000" dirty="0">
                <a:latin typeface="Arial Narrow" pitchFamily="34" charset="0"/>
              </a:rPr>
              <a:t>i</a:t>
            </a:r>
            <a:r>
              <a:rPr lang="tr-TR" sz="2000" dirty="0">
                <a:latin typeface="Arial Narrow" pitchFamily="34" charset="0"/>
              </a:rPr>
              <a:t>●[P(t) -</a:t>
            </a:r>
            <a:endParaRPr lang="tr-TR" sz="1200" dirty="0">
              <a:latin typeface="Arial Narrow" pitchFamily="34" charset="0"/>
            </a:endParaRPr>
          </a:p>
        </p:txBody>
      </p:sp>
      <p:sp>
        <p:nvSpPr>
          <p:cNvPr id="31777" name="Text Box 33"/>
          <p:cNvSpPr txBox="1">
            <a:spLocks noChangeArrowheads="1"/>
          </p:cNvSpPr>
          <p:nvPr/>
        </p:nvSpPr>
        <p:spPr bwMode="auto">
          <a:xfrm>
            <a:off x="2844676" y="4328269"/>
            <a:ext cx="151130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 dirty="0">
                <a:latin typeface="Arial Narrow" pitchFamily="34" charset="0"/>
              </a:rPr>
              <a:t>  P</a:t>
            </a:r>
            <a:r>
              <a:rPr lang="tr-TR" sz="1200" dirty="0">
                <a:latin typeface="Arial Narrow" pitchFamily="34" charset="0"/>
              </a:rPr>
              <a:t>E</a:t>
            </a:r>
            <a:r>
              <a:rPr lang="tr-TR" sz="1200" baseline="-25000" dirty="0">
                <a:latin typeface="Arial Narrow" pitchFamily="34" charset="0"/>
              </a:rPr>
              <a:t>i  </a:t>
            </a:r>
            <a:r>
              <a:rPr lang="tr-TR" sz="2000" dirty="0">
                <a:latin typeface="Arial Narrow" pitchFamily="34" charset="0"/>
              </a:rPr>
              <a:t>] &gt; 0</a:t>
            </a:r>
            <a:endParaRPr lang="tr-TR" sz="1200" dirty="0">
              <a:latin typeface="Arial Narrow" pitchFamily="34" charset="0"/>
            </a:endParaRPr>
          </a:p>
        </p:txBody>
      </p:sp>
      <p:sp>
        <p:nvSpPr>
          <p:cNvPr id="31778" name="Text Box 34"/>
          <p:cNvSpPr txBox="1">
            <a:spLocks noChangeArrowheads="1"/>
          </p:cNvSpPr>
          <p:nvPr/>
        </p:nvSpPr>
        <p:spPr bwMode="auto">
          <a:xfrm>
            <a:off x="2268538" y="4941888"/>
            <a:ext cx="18732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 dirty="0">
                <a:latin typeface="Arial Narrow" pitchFamily="34" charset="0"/>
              </a:rPr>
              <a:t>N</a:t>
            </a:r>
            <a:r>
              <a:rPr lang="tr-TR" sz="1600" baseline="-25000" dirty="0">
                <a:latin typeface="Arial Narrow" pitchFamily="34" charset="0"/>
              </a:rPr>
              <a:t>i</a:t>
            </a:r>
            <a:endParaRPr lang="tr-TR" sz="1200" dirty="0">
              <a:latin typeface="Arial Narrow" pitchFamily="34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Kesişimlerin bulunması (devam)</a:t>
            </a:r>
            <a:endParaRPr lang="tr-TR" dirty="0">
              <a:solidFill>
                <a:schemeClr val="accent1"/>
              </a:solidFill>
            </a:endParaRPr>
          </a:p>
        </p:txBody>
      </p:sp>
      <p:sp>
        <p:nvSpPr>
          <p:cNvPr id="4103" name="Text Box 3"/>
          <p:cNvSpPr txBox="1">
            <a:spLocks noChangeArrowheads="1"/>
          </p:cNvSpPr>
          <p:nvPr/>
        </p:nvSpPr>
        <p:spPr bwMode="auto">
          <a:xfrm>
            <a:off x="395288" y="1812925"/>
            <a:ext cx="3768725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800" b="1" dirty="0">
                <a:solidFill>
                  <a:srgbClr val="FF0000"/>
                </a:solidFill>
                <a:latin typeface="Arial Narrow" pitchFamily="34" charset="0"/>
              </a:rPr>
              <a:t>Parametrik denklem :  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4295775" y="1851025"/>
          <a:ext cx="368300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30" name="Equation" r:id="rId3" imgW="3682800" imgH="533160" progId="Equation.3">
                  <p:embed/>
                </p:oleObj>
              </mc:Choice>
              <mc:Fallback>
                <p:oleObj name="Equation" r:id="rId3" imgW="3682800" imgH="53316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5775" y="1851025"/>
                        <a:ext cx="3683000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4" name="Text Box 6"/>
          <p:cNvSpPr txBox="1">
            <a:spLocks noChangeArrowheads="1"/>
          </p:cNvSpPr>
          <p:nvPr/>
        </p:nvSpPr>
        <p:spPr bwMode="auto">
          <a:xfrm>
            <a:off x="977900" y="2790825"/>
            <a:ext cx="2232025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800" b="1" dirty="0">
                <a:solidFill>
                  <a:srgbClr val="FF0000"/>
                </a:solidFill>
                <a:latin typeface="Arial Narrow" pitchFamily="34" charset="0"/>
              </a:rPr>
              <a:t>Çözüm :</a:t>
            </a:r>
          </a:p>
        </p:txBody>
      </p:sp>
      <p:graphicFrame>
        <p:nvGraphicFramePr>
          <p:cNvPr id="4099" name="Object 7"/>
          <p:cNvGraphicFramePr>
            <a:graphicFrameLocks noChangeAspect="1"/>
          </p:cNvGraphicFramePr>
          <p:nvPr/>
        </p:nvGraphicFramePr>
        <p:xfrm>
          <a:off x="3132138" y="2859088"/>
          <a:ext cx="4103687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31" name="Equation" r:id="rId5" imgW="3543120" imgH="596880" progId="Equation.3">
                  <p:embed/>
                </p:oleObj>
              </mc:Choice>
              <mc:Fallback>
                <p:oleObj name="Equation" r:id="rId5" imgW="3543120" imgH="59688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38" y="2859088"/>
                        <a:ext cx="4103687" cy="576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" name="Object 8"/>
          <p:cNvGraphicFramePr>
            <a:graphicFrameLocks noChangeAspect="1"/>
          </p:cNvGraphicFramePr>
          <p:nvPr/>
        </p:nvGraphicFramePr>
        <p:xfrm>
          <a:off x="1908175" y="3938588"/>
          <a:ext cx="5267325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32" name="Equation" r:id="rId7" imgW="5206680" imgH="596880" progId="Equation.3">
                  <p:embed/>
                </p:oleObj>
              </mc:Choice>
              <mc:Fallback>
                <p:oleObj name="Equation" r:id="rId7" imgW="5206680" imgH="59688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175" y="3938588"/>
                        <a:ext cx="5267325" cy="530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1" name="Object 9"/>
          <p:cNvGraphicFramePr>
            <a:graphicFrameLocks noChangeAspect="1"/>
          </p:cNvGraphicFramePr>
          <p:nvPr/>
        </p:nvGraphicFramePr>
        <p:xfrm>
          <a:off x="3875088" y="5091113"/>
          <a:ext cx="32639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233" name="Equation" r:id="rId9" imgW="3263760" imgH="1218960" progId="Equation.3">
                  <p:embed/>
                </p:oleObj>
              </mc:Choice>
              <mc:Fallback>
                <p:oleObj name="Equation" r:id="rId9" imgW="3263760" imgH="121896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5088" y="5091113"/>
                        <a:ext cx="3263900" cy="1219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/>
              <a:t>Örneğin</a:t>
            </a:r>
          </a:p>
        </p:txBody>
      </p:sp>
      <p:sp>
        <p:nvSpPr>
          <p:cNvPr id="32771" name="Line 3"/>
          <p:cNvSpPr>
            <a:spLocks noChangeShapeType="1"/>
          </p:cNvSpPr>
          <p:nvPr/>
        </p:nvSpPr>
        <p:spPr bwMode="auto">
          <a:xfrm flipV="1">
            <a:off x="1763713" y="1565275"/>
            <a:ext cx="0" cy="46085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2772" name="Line 4"/>
          <p:cNvSpPr>
            <a:spLocks noChangeShapeType="1"/>
          </p:cNvSpPr>
          <p:nvPr/>
        </p:nvSpPr>
        <p:spPr bwMode="auto">
          <a:xfrm>
            <a:off x="1763713" y="6173788"/>
            <a:ext cx="6121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3276600" y="1709738"/>
            <a:ext cx="4608513" cy="2951162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2774" name="Line 6"/>
          <p:cNvSpPr>
            <a:spLocks noChangeShapeType="1"/>
          </p:cNvSpPr>
          <p:nvPr/>
        </p:nvSpPr>
        <p:spPr bwMode="auto">
          <a:xfrm>
            <a:off x="1673225" y="4641850"/>
            <a:ext cx="1428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2775" name="Line 7"/>
          <p:cNvSpPr>
            <a:spLocks noChangeShapeType="1"/>
          </p:cNvSpPr>
          <p:nvPr/>
        </p:nvSpPr>
        <p:spPr bwMode="auto">
          <a:xfrm>
            <a:off x="1692275" y="5381625"/>
            <a:ext cx="1428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>
            <a:off x="1692275" y="3868738"/>
            <a:ext cx="1428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2777" name="Line 9"/>
          <p:cNvSpPr>
            <a:spLocks noChangeShapeType="1"/>
          </p:cNvSpPr>
          <p:nvPr/>
        </p:nvSpPr>
        <p:spPr bwMode="auto">
          <a:xfrm>
            <a:off x="1692275" y="3076575"/>
            <a:ext cx="1428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2778" name="Line 10"/>
          <p:cNvSpPr>
            <a:spLocks noChangeShapeType="1"/>
          </p:cNvSpPr>
          <p:nvPr/>
        </p:nvSpPr>
        <p:spPr bwMode="auto">
          <a:xfrm>
            <a:off x="1692275" y="2286000"/>
            <a:ext cx="14287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2779" name="Line 11"/>
          <p:cNvSpPr>
            <a:spLocks noChangeShapeType="1"/>
          </p:cNvSpPr>
          <p:nvPr/>
        </p:nvSpPr>
        <p:spPr bwMode="auto">
          <a:xfrm>
            <a:off x="2555875" y="6102350"/>
            <a:ext cx="0" cy="142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2780" name="Line 12"/>
          <p:cNvSpPr>
            <a:spLocks noChangeShapeType="1"/>
          </p:cNvSpPr>
          <p:nvPr/>
        </p:nvSpPr>
        <p:spPr bwMode="auto">
          <a:xfrm>
            <a:off x="3276600" y="6102350"/>
            <a:ext cx="0" cy="142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2781" name="Line 13"/>
          <p:cNvSpPr>
            <a:spLocks noChangeShapeType="1"/>
          </p:cNvSpPr>
          <p:nvPr/>
        </p:nvSpPr>
        <p:spPr bwMode="auto">
          <a:xfrm>
            <a:off x="4067175" y="6102350"/>
            <a:ext cx="0" cy="142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2782" name="Line 14"/>
          <p:cNvSpPr>
            <a:spLocks noChangeShapeType="1"/>
          </p:cNvSpPr>
          <p:nvPr/>
        </p:nvSpPr>
        <p:spPr bwMode="auto">
          <a:xfrm>
            <a:off x="4859338" y="6102350"/>
            <a:ext cx="0" cy="142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2783" name="Line 15"/>
          <p:cNvSpPr>
            <a:spLocks noChangeShapeType="1"/>
          </p:cNvSpPr>
          <p:nvPr/>
        </p:nvSpPr>
        <p:spPr bwMode="auto">
          <a:xfrm>
            <a:off x="4860925" y="6102350"/>
            <a:ext cx="0" cy="142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2784" name="Line 16"/>
          <p:cNvSpPr>
            <a:spLocks noChangeShapeType="1"/>
          </p:cNvSpPr>
          <p:nvPr/>
        </p:nvSpPr>
        <p:spPr bwMode="auto">
          <a:xfrm>
            <a:off x="5653088" y="6102350"/>
            <a:ext cx="0" cy="142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2785" name="Line 17"/>
          <p:cNvSpPr>
            <a:spLocks noChangeShapeType="1"/>
          </p:cNvSpPr>
          <p:nvPr/>
        </p:nvSpPr>
        <p:spPr bwMode="auto">
          <a:xfrm>
            <a:off x="6372225" y="6102350"/>
            <a:ext cx="0" cy="142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2786" name="Line 18"/>
          <p:cNvSpPr>
            <a:spLocks noChangeShapeType="1"/>
          </p:cNvSpPr>
          <p:nvPr/>
        </p:nvSpPr>
        <p:spPr bwMode="auto">
          <a:xfrm>
            <a:off x="7164388" y="6102350"/>
            <a:ext cx="0" cy="142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2787" name="Line 19"/>
          <p:cNvSpPr>
            <a:spLocks noChangeShapeType="1"/>
          </p:cNvSpPr>
          <p:nvPr/>
        </p:nvSpPr>
        <p:spPr bwMode="auto">
          <a:xfrm flipV="1">
            <a:off x="1763713" y="2286000"/>
            <a:ext cx="4608512" cy="2374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2788" name="Line 20"/>
          <p:cNvSpPr>
            <a:spLocks noChangeShapeType="1"/>
          </p:cNvSpPr>
          <p:nvPr/>
        </p:nvSpPr>
        <p:spPr bwMode="auto">
          <a:xfrm>
            <a:off x="3257550" y="4622800"/>
            <a:ext cx="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2789" name="Line 21"/>
          <p:cNvSpPr>
            <a:spLocks noChangeShapeType="1"/>
          </p:cNvSpPr>
          <p:nvPr/>
        </p:nvSpPr>
        <p:spPr bwMode="auto">
          <a:xfrm>
            <a:off x="3276600" y="4660900"/>
            <a:ext cx="0" cy="1512888"/>
          </a:xfrm>
          <a:prstGeom prst="line">
            <a:avLst/>
          </a:prstGeom>
          <a:noFill/>
          <a:ln w="38100">
            <a:solidFill>
              <a:schemeClr val="tx2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2790" name="Oval 22"/>
          <p:cNvSpPr>
            <a:spLocks noChangeArrowheads="1"/>
          </p:cNvSpPr>
          <p:nvPr/>
        </p:nvSpPr>
        <p:spPr bwMode="auto">
          <a:xfrm>
            <a:off x="1744663" y="4622800"/>
            <a:ext cx="71437" cy="71438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2791" name="Oval 23"/>
          <p:cNvSpPr>
            <a:spLocks noChangeArrowheads="1"/>
          </p:cNvSpPr>
          <p:nvPr/>
        </p:nvSpPr>
        <p:spPr bwMode="auto">
          <a:xfrm>
            <a:off x="6300788" y="2286000"/>
            <a:ext cx="71437" cy="71438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2792" name="Oval 24"/>
          <p:cNvSpPr>
            <a:spLocks noChangeArrowheads="1"/>
          </p:cNvSpPr>
          <p:nvPr/>
        </p:nvSpPr>
        <p:spPr bwMode="auto">
          <a:xfrm>
            <a:off x="3241675" y="3849688"/>
            <a:ext cx="73025" cy="73025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2793" name="Text Box 25"/>
          <p:cNvSpPr txBox="1">
            <a:spLocks noChangeArrowheads="1"/>
          </p:cNvSpPr>
          <p:nvPr/>
        </p:nvSpPr>
        <p:spPr bwMode="auto">
          <a:xfrm>
            <a:off x="2051422" y="1969676"/>
            <a:ext cx="1224434" cy="52322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 dirty="0">
                <a:latin typeface="Arial Narrow" pitchFamily="34" charset="0"/>
              </a:rPr>
              <a:t>Kenar E</a:t>
            </a:r>
            <a:r>
              <a:rPr lang="tr-TR" sz="2800" baseline="-25000" dirty="0">
                <a:latin typeface="Arial Narrow" pitchFamily="34" charset="0"/>
              </a:rPr>
              <a:t>i</a:t>
            </a:r>
            <a:endParaRPr lang="tr-TR" sz="2000" dirty="0">
              <a:latin typeface="Arial Narrow" pitchFamily="34" charset="0"/>
            </a:endParaRPr>
          </a:p>
        </p:txBody>
      </p:sp>
      <p:sp>
        <p:nvSpPr>
          <p:cNvPr id="32794" name="Line 26"/>
          <p:cNvSpPr>
            <a:spLocks noChangeShapeType="1"/>
          </p:cNvSpPr>
          <p:nvPr/>
        </p:nvSpPr>
        <p:spPr bwMode="auto">
          <a:xfrm>
            <a:off x="2771775" y="2501900"/>
            <a:ext cx="504825" cy="2873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2795" name="Text Box 27"/>
          <p:cNvSpPr txBox="1">
            <a:spLocks noChangeArrowheads="1"/>
          </p:cNvSpPr>
          <p:nvPr/>
        </p:nvSpPr>
        <p:spPr bwMode="auto">
          <a:xfrm>
            <a:off x="3347715" y="4633972"/>
            <a:ext cx="1584325" cy="46166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 dirty="0">
                <a:latin typeface="Arial Narrow" pitchFamily="34" charset="0"/>
              </a:rPr>
              <a:t>P</a:t>
            </a:r>
            <a:r>
              <a:rPr lang="tr-TR" sz="1400" dirty="0">
                <a:latin typeface="Arial Narrow" pitchFamily="34" charset="0"/>
              </a:rPr>
              <a:t>E</a:t>
            </a:r>
            <a:r>
              <a:rPr lang="tr-TR" sz="1400" baseline="-25000" dirty="0">
                <a:latin typeface="Arial Narrow" pitchFamily="34" charset="0"/>
              </a:rPr>
              <a:t>i</a:t>
            </a:r>
            <a:r>
              <a:rPr lang="tr-TR" sz="1400" dirty="0">
                <a:latin typeface="Arial Narrow" pitchFamily="34" charset="0"/>
              </a:rPr>
              <a:t> =</a:t>
            </a:r>
            <a:r>
              <a:rPr lang="tr-TR" sz="2400" dirty="0">
                <a:latin typeface="Arial Narrow" pitchFamily="34" charset="0"/>
              </a:rPr>
              <a:t> </a:t>
            </a:r>
            <a:r>
              <a:rPr lang="tr-TR" dirty="0">
                <a:latin typeface="Arial Narrow" pitchFamily="34" charset="0"/>
              </a:rPr>
              <a:t>( 2,  2 )</a:t>
            </a:r>
          </a:p>
        </p:txBody>
      </p:sp>
      <p:sp>
        <p:nvSpPr>
          <p:cNvPr id="32796" name="Oval 28"/>
          <p:cNvSpPr>
            <a:spLocks noChangeArrowheads="1"/>
          </p:cNvSpPr>
          <p:nvPr/>
        </p:nvSpPr>
        <p:spPr bwMode="auto">
          <a:xfrm>
            <a:off x="3257550" y="4622800"/>
            <a:ext cx="73025" cy="73025"/>
          </a:xfrm>
          <a:prstGeom prst="ellipse">
            <a:avLst/>
          </a:prstGeom>
          <a:solidFill>
            <a:schemeClr val="tx1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2797" name="Text Box 29"/>
          <p:cNvSpPr txBox="1">
            <a:spLocks noChangeArrowheads="1"/>
          </p:cNvSpPr>
          <p:nvPr/>
        </p:nvSpPr>
        <p:spPr bwMode="auto">
          <a:xfrm>
            <a:off x="6300788" y="1916832"/>
            <a:ext cx="1366837" cy="46166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 dirty="0">
                <a:latin typeface="Arial Narrow" pitchFamily="34" charset="0"/>
              </a:rPr>
              <a:t>P</a:t>
            </a:r>
            <a:r>
              <a:rPr lang="tr-TR" sz="2400" baseline="-25000" dirty="0">
                <a:latin typeface="Arial Narrow" pitchFamily="34" charset="0"/>
              </a:rPr>
              <a:t>1</a:t>
            </a:r>
            <a:r>
              <a:rPr lang="tr-TR" sz="2400" dirty="0">
                <a:latin typeface="Arial Narrow" pitchFamily="34" charset="0"/>
              </a:rPr>
              <a:t> = </a:t>
            </a:r>
            <a:r>
              <a:rPr lang="tr-TR" dirty="0">
                <a:latin typeface="Arial Narrow" pitchFamily="34" charset="0"/>
              </a:rPr>
              <a:t>( 6, 5 )</a:t>
            </a:r>
          </a:p>
        </p:txBody>
      </p:sp>
      <p:sp>
        <p:nvSpPr>
          <p:cNvPr id="32798" name="Text Box 30"/>
          <p:cNvSpPr txBox="1">
            <a:spLocks noChangeArrowheads="1"/>
          </p:cNvSpPr>
          <p:nvPr/>
        </p:nvSpPr>
        <p:spPr bwMode="auto">
          <a:xfrm>
            <a:off x="468313" y="4660900"/>
            <a:ext cx="1366837" cy="46166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 dirty="0">
                <a:latin typeface="Arial Narrow" pitchFamily="34" charset="0"/>
              </a:rPr>
              <a:t>P</a:t>
            </a:r>
            <a:r>
              <a:rPr lang="tr-TR" sz="2400" baseline="-25000" dirty="0">
                <a:latin typeface="Arial Narrow" pitchFamily="34" charset="0"/>
              </a:rPr>
              <a:t>0</a:t>
            </a:r>
            <a:r>
              <a:rPr lang="tr-TR" sz="2400" dirty="0">
                <a:latin typeface="Arial Narrow" pitchFamily="34" charset="0"/>
              </a:rPr>
              <a:t> = </a:t>
            </a:r>
            <a:r>
              <a:rPr lang="tr-TR" dirty="0">
                <a:latin typeface="Arial Narrow" pitchFamily="34" charset="0"/>
              </a:rPr>
              <a:t>( 0, 2 )</a:t>
            </a:r>
          </a:p>
        </p:txBody>
      </p:sp>
      <p:sp>
        <p:nvSpPr>
          <p:cNvPr id="32799" name="Line 31"/>
          <p:cNvSpPr>
            <a:spLocks noChangeShapeType="1"/>
          </p:cNvSpPr>
          <p:nvPr/>
        </p:nvSpPr>
        <p:spPr bwMode="auto">
          <a:xfrm flipH="1">
            <a:off x="2268538" y="5381625"/>
            <a:ext cx="1008062" cy="0"/>
          </a:xfrm>
          <a:prstGeom prst="line">
            <a:avLst/>
          </a:prstGeom>
          <a:noFill/>
          <a:ln w="38100">
            <a:solidFill>
              <a:srgbClr val="00206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2800" name="Text Box 32"/>
          <p:cNvSpPr txBox="1">
            <a:spLocks noChangeArrowheads="1"/>
          </p:cNvSpPr>
          <p:nvPr/>
        </p:nvSpPr>
        <p:spPr bwMode="auto">
          <a:xfrm>
            <a:off x="2051050" y="5453063"/>
            <a:ext cx="1366838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 dirty="0">
                <a:latin typeface="Arial Narrow" pitchFamily="34" charset="0"/>
              </a:rPr>
              <a:t>N</a:t>
            </a:r>
            <a:r>
              <a:rPr lang="tr-TR" sz="2000" baseline="-25000" dirty="0">
                <a:latin typeface="Arial Narrow" pitchFamily="34" charset="0"/>
              </a:rPr>
              <a:t>i</a:t>
            </a:r>
            <a:endParaRPr lang="tr-TR" sz="1600" dirty="0">
              <a:latin typeface="Arial Narrow" pitchFamily="34" charset="0"/>
            </a:endParaRPr>
          </a:p>
        </p:txBody>
      </p:sp>
      <p:sp>
        <p:nvSpPr>
          <p:cNvPr id="32801" name="Text Box 33"/>
          <p:cNvSpPr txBox="1">
            <a:spLocks noChangeArrowheads="1"/>
          </p:cNvSpPr>
          <p:nvPr/>
        </p:nvSpPr>
        <p:spPr bwMode="auto">
          <a:xfrm>
            <a:off x="1619250" y="6318250"/>
            <a:ext cx="6624638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tr-TR" sz="1600" dirty="0">
                <a:latin typeface="Arial" charset="0"/>
              </a:rPr>
              <a:t>0            1           2            3            4            5          6            7</a:t>
            </a:r>
          </a:p>
        </p:txBody>
      </p:sp>
      <p:sp>
        <p:nvSpPr>
          <p:cNvPr id="32802" name="Text Box 34"/>
          <p:cNvSpPr txBox="1">
            <a:spLocks noChangeArrowheads="1"/>
          </p:cNvSpPr>
          <p:nvPr/>
        </p:nvSpPr>
        <p:spPr bwMode="auto">
          <a:xfrm rot="-5400000">
            <a:off x="-1488281" y="3104357"/>
            <a:ext cx="5976937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tr-TR" sz="1600" dirty="0">
                <a:latin typeface="Arial" charset="0"/>
              </a:rPr>
              <a:t>0          1           2            3            4            5          6           </a:t>
            </a:r>
          </a:p>
        </p:txBody>
      </p:sp>
      <p:sp>
        <p:nvSpPr>
          <p:cNvPr id="35" name="Text Box 30"/>
          <p:cNvSpPr txBox="1">
            <a:spLocks noChangeArrowheads="1"/>
          </p:cNvSpPr>
          <p:nvPr/>
        </p:nvSpPr>
        <p:spPr bwMode="auto">
          <a:xfrm>
            <a:off x="3421187" y="3717032"/>
            <a:ext cx="1366837" cy="46166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 dirty="0">
                <a:latin typeface="Arial Narrow" pitchFamily="34" charset="0"/>
              </a:rPr>
              <a:t>P</a:t>
            </a:r>
            <a:r>
              <a:rPr lang="tr-TR" sz="2400" baseline="-25000" dirty="0">
                <a:latin typeface="Arial Narrow" pitchFamily="34" charset="0"/>
              </a:rPr>
              <a:t>t</a:t>
            </a:r>
            <a:r>
              <a:rPr lang="tr-TR" sz="2400" dirty="0">
                <a:latin typeface="Arial Narrow" pitchFamily="34" charset="0"/>
              </a:rPr>
              <a:t> = </a:t>
            </a:r>
            <a:r>
              <a:rPr lang="tr-TR" dirty="0">
                <a:latin typeface="Arial Narrow" pitchFamily="34" charset="0"/>
              </a:rPr>
              <a:t>( 2, 3 )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/>
              <a:t>Çokgenleri kırpmak</a:t>
            </a:r>
          </a:p>
        </p:txBody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50838" indent="-350838" eaLnBrk="1" hangingPunct="1">
              <a:defRPr/>
            </a:pPr>
            <a:r>
              <a:rPr lang="tr-TR" dirty="0"/>
              <a:t>Çokgen (</a:t>
            </a:r>
            <a:r>
              <a:rPr lang="tr-TR" i="1" dirty="0"/>
              <a:t>poligon</a:t>
            </a:r>
            <a:r>
              <a:rPr lang="tr-TR" dirty="0"/>
              <a:t>) kırpmak doğru kırpmaktan biraz daha karmaşıktır.</a:t>
            </a:r>
          </a:p>
          <a:p>
            <a:pPr marL="598805">
              <a:defRPr/>
            </a:pPr>
            <a:r>
              <a:rPr lang="tr-TR" sz="2400" dirty="0"/>
              <a:t>Girdi: çokgen</a:t>
            </a:r>
          </a:p>
          <a:p>
            <a:pPr marL="598805">
              <a:defRPr/>
            </a:pPr>
            <a:r>
              <a:rPr lang="tr-TR" sz="2400" dirty="0"/>
              <a:t>Çıktı: orijinal çokgen, yeni çokgen veya hiçbir şey</a:t>
            </a:r>
          </a:p>
          <a:p>
            <a:pPr marL="350838" indent="-350838" eaLnBrk="1" hangingPunct="1">
              <a:defRPr/>
            </a:pPr>
            <a:r>
              <a:rPr lang="tr-TR" i="0" dirty="0">
                <a:solidFill>
                  <a:srgbClr val="FF0000"/>
                </a:solidFill>
              </a:rPr>
              <a:t>Bir çokgeni kenarlarına bakarak çizgi kabul/ret yöntemindeki gibi kolayca işleyebilir miyiz?</a:t>
            </a:r>
          </a:p>
          <a:p>
            <a:pPr marL="625158" lvl="1" indent="-350838">
              <a:defRPr/>
            </a:pPr>
            <a:r>
              <a:rPr lang="tr-TR" dirty="0">
                <a:solidFill>
                  <a:srgbClr val="FF0000"/>
                </a:solidFill>
              </a:rPr>
              <a:t>Evet</a:t>
            </a:r>
            <a:endParaRPr lang="tr-TR" i="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50838" indent="-350838" eaLnBrk="1" hangingPunct="1">
              <a:defRPr/>
            </a:pPr>
            <a:r>
              <a:rPr lang="tr-TR" i="0" dirty="0">
                <a:solidFill>
                  <a:srgbClr val="FF0000"/>
                </a:solidFill>
              </a:rPr>
              <a:t>En temel çokgenimiz; üçgeni değerlendirirken nele</a:t>
            </a:r>
            <a:r>
              <a:rPr lang="tr-TR" dirty="0">
                <a:solidFill>
                  <a:srgbClr val="FF0000"/>
                </a:solidFill>
              </a:rPr>
              <a:t>r ile karşılaşabiliriz</a:t>
            </a:r>
            <a:r>
              <a:rPr lang="tr-TR" i="0" dirty="0">
                <a:solidFill>
                  <a:srgbClr val="FF0000"/>
                </a:solidFill>
              </a:rPr>
              <a:t>?</a:t>
            </a:r>
          </a:p>
          <a:p>
            <a:pPr marL="350838" indent="-350838" eaLnBrk="1" hangingPunct="1">
              <a:defRPr/>
            </a:pPr>
            <a:r>
              <a:rPr lang="tr-TR" dirty="0"/>
              <a:t>Olası çıktılar</a:t>
            </a:r>
            <a:r>
              <a:rPr lang="tr-TR" dirty="0">
                <a:solidFill>
                  <a:schemeClr val="accent1"/>
                </a:solidFill>
              </a:rPr>
              <a:t>:</a:t>
            </a:r>
            <a:endParaRPr lang="tr-TR" i="0" dirty="0"/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304800" y="4221163"/>
            <a:ext cx="2438400" cy="1524000"/>
            <a:chOff x="192" y="1728"/>
            <a:chExt cx="1536" cy="960"/>
          </a:xfrm>
        </p:grpSpPr>
        <p:sp>
          <p:nvSpPr>
            <p:cNvPr id="34834" name="Rectangle 4"/>
            <p:cNvSpPr>
              <a:spLocks noChangeArrowheads="1"/>
            </p:cNvSpPr>
            <p:nvPr/>
          </p:nvSpPr>
          <p:spPr bwMode="auto">
            <a:xfrm>
              <a:off x="528" y="1728"/>
              <a:ext cx="1200" cy="960"/>
            </a:xfrm>
            <a:prstGeom prst="rect">
              <a:avLst/>
            </a:prstGeom>
            <a:noFill/>
            <a:ln w="38100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4835" name="Freeform 5"/>
            <p:cNvSpPr>
              <a:spLocks/>
            </p:cNvSpPr>
            <p:nvPr/>
          </p:nvSpPr>
          <p:spPr bwMode="auto">
            <a:xfrm>
              <a:off x="192" y="1872"/>
              <a:ext cx="1248" cy="672"/>
            </a:xfrm>
            <a:custGeom>
              <a:avLst/>
              <a:gdLst>
                <a:gd name="T0" fmla="*/ 144 w 1248"/>
                <a:gd name="T1" fmla="*/ 0 h 672"/>
                <a:gd name="T2" fmla="*/ 1248 w 1248"/>
                <a:gd name="T3" fmla="*/ 336 h 672"/>
                <a:gd name="T4" fmla="*/ 0 w 1248"/>
                <a:gd name="T5" fmla="*/ 672 h 672"/>
                <a:gd name="T6" fmla="*/ 144 w 1248"/>
                <a:gd name="T7" fmla="*/ 0 h 67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48"/>
                <a:gd name="T13" fmla="*/ 0 h 672"/>
                <a:gd name="T14" fmla="*/ 1248 w 1248"/>
                <a:gd name="T15" fmla="*/ 672 h 67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48" h="672">
                  <a:moveTo>
                    <a:pt x="144" y="0"/>
                  </a:moveTo>
                  <a:lnTo>
                    <a:pt x="1248" y="336"/>
                  </a:lnTo>
                  <a:lnTo>
                    <a:pt x="0" y="672"/>
                  </a:lnTo>
                  <a:lnTo>
                    <a:pt x="144" y="0"/>
                  </a:lnTo>
                  <a:close/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252934" name="Text Box 6"/>
          <p:cNvSpPr txBox="1">
            <a:spLocks noChangeArrowheads="1"/>
          </p:cNvSpPr>
          <p:nvPr/>
        </p:nvSpPr>
        <p:spPr bwMode="auto">
          <a:xfrm>
            <a:off x="888078" y="5926108"/>
            <a:ext cx="1877437" cy="40011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tr-TR" sz="2000" dirty="0">
                <a:solidFill>
                  <a:srgbClr val="FF0000"/>
                </a:solidFill>
                <a:latin typeface="Arial" charset="0"/>
              </a:rPr>
              <a:t>Üçgen</a:t>
            </a:r>
            <a:r>
              <a:rPr lang="tr-TR" sz="2000" dirty="0">
                <a:solidFill>
                  <a:srgbClr val="FF0000"/>
                </a:solidFill>
                <a:latin typeface="Arial" charset="0"/>
                <a:sym typeface="Wingdings" panose="05000000000000000000" pitchFamily="2" charset="2"/>
              </a:rPr>
              <a:t></a:t>
            </a:r>
            <a:r>
              <a:rPr lang="tr-TR" sz="2000" dirty="0">
                <a:solidFill>
                  <a:srgbClr val="FF0000"/>
                </a:solidFill>
                <a:latin typeface="Arial" charset="0"/>
                <a:sym typeface="Monotype Sorts" pitchFamily="2" charset="2"/>
              </a:rPr>
              <a:t>üçgen</a:t>
            </a:r>
            <a:endParaRPr lang="tr-TR" sz="20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34821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/>
              <a:t>Kırpma neden zordur?</a:t>
            </a:r>
          </a:p>
        </p:txBody>
      </p:sp>
      <p:sp>
        <p:nvSpPr>
          <p:cNvPr id="252936" name="Freeform 8"/>
          <p:cNvSpPr>
            <a:spLocks/>
          </p:cNvSpPr>
          <p:nvPr/>
        </p:nvSpPr>
        <p:spPr bwMode="auto">
          <a:xfrm>
            <a:off x="841375" y="4546600"/>
            <a:ext cx="1444625" cy="828675"/>
          </a:xfrm>
          <a:custGeom>
            <a:avLst/>
            <a:gdLst>
              <a:gd name="T0" fmla="*/ 0 w 910"/>
              <a:gd name="T1" fmla="*/ 0 h 522"/>
              <a:gd name="T2" fmla="*/ 910 w 910"/>
              <a:gd name="T3" fmla="*/ 275 h 522"/>
              <a:gd name="T4" fmla="*/ 0 w 910"/>
              <a:gd name="T5" fmla="*/ 522 h 522"/>
              <a:gd name="T6" fmla="*/ 0 w 910"/>
              <a:gd name="T7" fmla="*/ 0 h 522"/>
              <a:gd name="T8" fmla="*/ 0 60000 65536"/>
              <a:gd name="T9" fmla="*/ 0 60000 65536"/>
              <a:gd name="T10" fmla="*/ 0 60000 65536"/>
              <a:gd name="T11" fmla="*/ 0 60000 65536"/>
              <a:gd name="T12" fmla="*/ 0 w 910"/>
              <a:gd name="T13" fmla="*/ 0 h 522"/>
              <a:gd name="T14" fmla="*/ 910 w 910"/>
              <a:gd name="T15" fmla="*/ 522 h 52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10" h="522">
                <a:moveTo>
                  <a:pt x="0" y="0"/>
                </a:moveTo>
                <a:lnTo>
                  <a:pt x="910" y="275"/>
                </a:lnTo>
                <a:lnTo>
                  <a:pt x="0" y="522"/>
                </a:lnTo>
                <a:lnTo>
                  <a:pt x="0" y="0"/>
                </a:lnTo>
                <a:close/>
              </a:path>
            </a:pathLst>
          </a:custGeom>
          <a:noFill/>
          <a:ln w="57150" cap="flat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tr-TR" dirty="0"/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3200400" y="3992563"/>
            <a:ext cx="2286000" cy="1752600"/>
            <a:chOff x="2064" y="1584"/>
            <a:chExt cx="1440" cy="1104"/>
          </a:xfrm>
        </p:grpSpPr>
        <p:sp>
          <p:nvSpPr>
            <p:cNvPr id="34832" name="Rectangle 10"/>
            <p:cNvSpPr>
              <a:spLocks noChangeArrowheads="1"/>
            </p:cNvSpPr>
            <p:nvPr/>
          </p:nvSpPr>
          <p:spPr bwMode="auto">
            <a:xfrm>
              <a:off x="2304" y="1728"/>
              <a:ext cx="1200" cy="960"/>
            </a:xfrm>
            <a:prstGeom prst="rect">
              <a:avLst/>
            </a:prstGeom>
            <a:noFill/>
            <a:ln w="38100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4833" name="Freeform 11"/>
            <p:cNvSpPr>
              <a:spLocks/>
            </p:cNvSpPr>
            <p:nvPr/>
          </p:nvSpPr>
          <p:spPr bwMode="auto">
            <a:xfrm>
              <a:off x="2064" y="1584"/>
              <a:ext cx="1248" cy="672"/>
            </a:xfrm>
            <a:custGeom>
              <a:avLst/>
              <a:gdLst>
                <a:gd name="T0" fmla="*/ 144 w 1248"/>
                <a:gd name="T1" fmla="*/ 0 h 672"/>
                <a:gd name="T2" fmla="*/ 1248 w 1248"/>
                <a:gd name="T3" fmla="*/ 336 h 672"/>
                <a:gd name="T4" fmla="*/ 0 w 1248"/>
                <a:gd name="T5" fmla="*/ 672 h 672"/>
                <a:gd name="T6" fmla="*/ 144 w 1248"/>
                <a:gd name="T7" fmla="*/ 0 h 67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48"/>
                <a:gd name="T13" fmla="*/ 0 h 672"/>
                <a:gd name="T14" fmla="*/ 1248 w 1248"/>
                <a:gd name="T15" fmla="*/ 672 h 67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48" h="672">
                  <a:moveTo>
                    <a:pt x="144" y="0"/>
                  </a:moveTo>
                  <a:lnTo>
                    <a:pt x="1248" y="336"/>
                  </a:lnTo>
                  <a:lnTo>
                    <a:pt x="0" y="672"/>
                  </a:lnTo>
                  <a:lnTo>
                    <a:pt x="144" y="0"/>
                  </a:lnTo>
                  <a:close/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252940" name="Text Box 12"/>
          <p:cNvSpPr txBox="1">
            <a:spLocks noChangeArrowheads="1"/>
          </p:cNvSpPr>
          <p:nvPr/>
        </p:nvSpPr>
        <p:spPr bwMode="auto">
          <a:xfrm>
            <a:off x="3529148" y="5895946"/>
            <a:ext cx="2047355" cy="40011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tr-TR" sz="2000" dirty="0">
                <a:solidFill>
                  <a:srgbClr val="FF0000"/>
                </a:solidFill>
                <a:latin typeface="Arial" charset="0"/>
              </a:rPr>
              <a:t>Üçgen</a:t>
            </a:r>
            <a:r>
              <a:rPr lang="tr-TR" sz="2000" dirty="0">
                <a:solidFill>
                  <a:srgbClr val="FF0000"/>
                </a:solidFill>
                <a:latin typeface="Arial" charset="0"/>
                <a:sym typeface="Wingdings" panose="05000000000000000000" pitchFamily="2" charset="2"/>
              </a:rPr>
              <a:t></a:t>
            </a:r>
            <a:r>
              <a:rPr lang="tr-TR" sz="2000" dirty="0">
                <a:solidFill>
                  <a:srgbClr val="FF0000"/>
                </a:solidFill>
                <a:latin typeface="Arial" charset="0"/>
                <a:sym typeface="Monotype Sorts" pitchFamily="2" charset="2"/>
              </a:rPr>
              <a:t>dörtgen</a:t>
            </a:r>
            <a:endParaRPr lang="tr-TR" sz="2000" dirty="0">
              <a:solidFill>
                <a:srgbClr val="FF0000"/>
              </a:solidFill>
              <a:latin typeface="Arial" charset="0"/>
            </a:endParaRPr>
          </a:p>
        </p:txBody>
      </p: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6248400" y="3992563"/>
            <a:ext cx="2438400" cy="1752600"/>
            <a:chOff x="4128" y="1584"/>
            <a:chExt cx="1536" cy="1104"/>
          </a:xfrm>
        </p:grpSpPr>
        <p:sp>
          <p:nvSpPr>
            <p:cNvPr id="34830" name="Rectangle 14"/>
            <p:cNvSpPr>
              <a:spLocks noChangeArrowheads="1"/>
            </p:cNvSpPr>
            <p:nvPr/>
          </p:nvSpPr>
          <p:spPr bwMode="auto">
            <a:xfrm>
              <a:off x="4128" y="1728"/>
              <a:ext cx="1200" cy="960"/>
            </a:xfrm>
            <a:prstGeom prst="rect">
              <a:avLst/>
            </a:prstGeom>
            <a:noFill/>
            <a:ln w="38100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4831" name="Freeform 15"/>
            <p:cNvSpPr>
              <a:spLocks/>
            </p:cNvSpPr>
            <p:nvPr/>
          </p:nvSpPr>
          <p:spPr bwMode="auto">
            <a:xfrm>
              <a:off x="4416" y="1584"/>
              <a:ext cx="1248" cy="672"/>
            </a:xfrm>
            <a:custGeom>
              <a:avLst/>
              <a:gdLst>
                <a:gd name="T0" fmla="*/ 144 w 1248"/>
                <a:gd name="T1" fmla="*/ 0 h 672"/>
                <a:gd name="T2" fmla="*/ 1248 w 1248"/>
                <a:gd name="T3" fmla="*/ 336 h 672"/>
                <a:gd name="T4" fmla="*/ 0 w 1248"/>
                <a:gd name="T5" fmla="*/ 672 h 672"/>
                <a:gd name="T6" fmla="*/ 144 w 1248"/>
                <a:gd name="T7" fmla="*/ 0 h 67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48"/>
                <a:gd name="T13" fmla="*/ 0 h 672"/>
                <a:gd name="T14" fmla="*/ 1248 w 1248"/>
                <a:gd name="T15" fmla="*/ 672 h 67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48" h="672">
                  <a:moveTo>
                    <a:pt x="144" y="0"/>
                  </a:moveTo>
                  <a:lnTo>
                    <a:pt x="1248" y="336"/>
                  </a:lnTo>
                  <a:lnTo>
                    <a:pt x="0" y="672"/>
                  </a:lnTo>
                  <a:lnTo>
                    <a:pt x="144" y="0"/>
                  </a:lnTo>
                  <a:close/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252944" name="Text Box 16"/>
          <p:cNvSpPr txBox="1">
            <a:spLocks noChangeArrowheads="1"/>
          </p:cNvSpPr>
          <p:nvPr/>
        </p:nvSpPr>
        <p:spPr bwMode="auto">
          <a:xfrm>
            <a:off x="6218019" y="5926108"/>
            <a:ext cx="2020105" cy="40011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tr-TR" sz="2000" dirty="0">
                <a:solidFill>
                  <a:srgbClr val="FF0000"/>
                </a:solidFill>
                <a:latin typeface="Arial" charset="0"/>
              </a:rPr>
              <a:t>Üçgen</a:t>
            </a:r>
            <a:r>
              <a:rPr lang="tr-TR" sz="2000" dirty="0">
                <a:solidFill>
                  <a:srgbClr val="FF0000"/>
                </a:solidFill>
                <a:latin typeface="Arial" charset="0"/>
                <a:sym typeface="Wingdings" panose="05000000000000000000" pitchFamily="2" charset="2"/>
              </a:rPr>
              <a:t></a:t>
            </a:r>
            <a:r>
              <a:rPr lang="tr-TR" sz="2000" dirty="0">
                <a:solidFill>
                  <a:srgbClr val="FF0000"/>
                </a:solidFill>
                <a:latin typeface="Arial" charset="0"/>
                <a:sym typeface="Monotype Sorts" pitchFamily="2" charset="2"/>
              </a:rPr>
              <a:t>beşgen</a:t>
            </a:r>
            <a:endParaRPr lang="tr-TR" sz="20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252945" name="Freeform 17"/>
          <p:cNvSpPr>
            <a:spLocks/>
          </p:cNvSpPr>
          <p:nvPr/>
        </p:nvSpPr>
        <p:spPr bwMode="auto">
          <a:xfrm>
            <a:off x="3581400" y="4211638"/>
            <a:ext cx="1600200" cy="739775"/>
          </a:xfrm>
          <a:custGeom>
            <a:avLst/>
            <a:gdLst>
              <a:gd name="T0" fmla="*/ 361 w 1008"/>
              <a:gd name="T1" fmla="*/ 0 h 466"/>
              <a:gd name="T2" fmla="*/ 1008 w 1008"/>
              <a:gd name="T3" fmla="*/ 198 h 466"/>
              <a:gd name="T4" fmla="*/ 0 w 1008"/>
              <a:gd name="T5" fmla="*/ 466 h 466"/>
              <a:gd name="T6" fmla="*/ 0 w 1008"/>
              <a:gd name="T7" fmla="*/ 2 h 466"/>
              <a:gd name="T8" fmla="*/ 361 w 1008"/>
              <a:gd name="T9" fmla="*/ 0 h 46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008"/>
              <a:gd name="T16" fmla="*/ 0 h 466"/>
              <a:gd name="T17" fmla="*/ 1008 w 1008"/>
              <a:gd name="T18" fmla="*/ 466 h 46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008" h="466">
                <a:moveTo>
                  <a:pt x="361" y="0"/>
                </a:moveTo>
                <a:lnTo>
                  <a:pt x="1008" y="198"/>
                </a:lnTo>
                <a:lnTo>
                  <a:pt x="0" y="466"/>
                </a:lnTo>
                <a:lnTo>
                  <a:pt x="0" y="2"/>
                </a:lnTo>
                <a:lnTo>
                  <a:pt x="361" y="0"/>
                </a:lnTo>
                <a:close/>
              </a:path>
            </a:pathLst>
          </a:custGeom>
          <a:noFill/>
          <a:ln w="57150" cap="flat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52946" name="Freeform 18"/>
          <p:cNvSpPr>
            <a:spLocks/>
          </p:cNvSpPr>
          <p:nvPr/>
        </p:nvSpPr>
        <p:spPr bwMode="auto">
          <a:xfrm>
            <a:off x="6705600" y="4208463"/>
            <a:ext cx="1447800" cy="850900"/>
          </a:xfrm>
          <a:custGeom>
            <a:avLst/>
            <a:gdLst>
              <a:gd name="T0" fmla="*/ 112 w 912"/>
              <a:gd name="T1" fmla="*/ 4 h 536"/>
              <a:gd name="T2" fmla="*/ 588 w 912"/>
              <a:gd name="T3" fmla="*/ 0 h 536"/>
              <a:gd name="T4" fmla="*/ 912 w 912"/>
              <a:gd name="T5" fmla="*/ 100 h 536"/>
              <a:gd name="T6" fmla="*/ 912 w 912"/>
              <a:gd name="T7" fmla="*/ 292 h 536"/>
              <a:gd name="T8" fmla="*/ 0 w 912"/>
              <a:gd name="T9" fmla="*/ 536 h 536"/>
              <a:gd name="T10" fmla="*/ 112 w 912"/>
              <a:gd name="T11" fmla="*/ 4 h 53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912"/>
              <a:gd name="T19" fmla="*/ 0 h 536"/>
              <a:gd name="T20" fmla="*/ 912 w 912"/>
              <a:gd name="T21" fmla="*/ 536 h 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912" h="536">
                <a:moveTo>
                  <a:pt x="112" y="4"/>
                </a:moveTo>
                <a:lnTo>
                  <a:pt x="588" y="0"/>
                </a:lnTo>
                <a:lnTo>
                  <a:pt x="912" y="100"/>
                </a:lnTo>
                <a:lnTo>
                  <a:pt x="912" y="292"/>
                </a:lnTo>
                <a:lnTo>
                  <a:pt x="0" y="536"/>
                </a:lnTo>
                <a:lnTo>
                  <a:pt x="112" y="4"/>
                </a:lnTo>
                <a:close/>
              </a:path>
            </a:pathLst>
          </a:custGeom>
          <a:noFill/>
          <a:ln w="57150" cap="flat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52947" name="Rectangle 19"/>
          <p:cNvSpPr>
            <a:spLocks noChangeArrowheads="1"/>
          </p:cNvSpPr>
          <p:nvPr/>
        </p:nvSpPr>
        <p:spPr bwMode="auto">
          <a:xfrm>
            <a:off x="457200" y="5105400"/>
            <a:ext cx="7696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61950" indent="-361950" eaLnBrk="1" hangingPunct="1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SzPct val="150000"/>
              <a:defRPr/>
            </a:pPr>
            <a:endParaRPr lang="tr-TR" sz="3100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29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29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529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529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52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529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529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52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529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529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252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2930" grpId="0" build="p" autoUpdateAnimBg="0"/>
      <p:bldP spid="252934" grpId="0" autoUpdateAnimBg="0"/>
      <p:bldP spid="252936" grpId="0" animBg="1"/>
      <p:bldP spid="252940" grpId="0" autoUpdateAnimBg="0"/>
      <p:bldP spid="252944" grpId="0" autoUpdateAnimBg="0"/>
      <p:bldP spid="252945" grpId="0" animBg="1"/>
      <p:bldP spid="252946" grpId="0" animBg="1"/>
      <p:bldP spid="252947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  <a:defRPr/>
            </a:pPr>
            <a:r>
              <a:rPr lang="tr-TR" dirty="0"/>
              <a:t>Daha zor bir örnek:</a:t>
            </a:r>
            <a:endParaRPr lang="tr-TR" i="0" dirty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Kırpma neden zordur?</a:t>
            </a:r>
          </a:p>
        </p:txBody>
      </p:sp>
      <p:sp>
        <p:nvSpPr>
          <p:cNvPr id="35844" name="Freeform 4"/>
          <p:cNvSpPr>
            <a:spLocks/>
          </p:cNvSpPr>
          <p:nvPr/>
        </p:nvSpPr>
        <p:spPr bwMode="auto">
          <a:xfrm>
            <a:off x="2438400" y="2362200"/>
            <a:ext cx="2590800" cy="2362200"/>
          </a:xfrm>
          <a:custGeom>
            <a:avLst/>
            <a:gdLst>
              <a:gd name="T0" fmla="*/ 912 w 1632"/>
              <a:gd name="T1" fmla="*/ 1392 h 1488"/>
              <a:gd name="T2" fmla="*/ 912 w 1632"/>
              <a:gd name="T3" fmla="*/ 1008 h 1488"/>
              <a:gd name="T4" fmla="*/ 576 w 1632"/>
              <a:gd name="T5" fmla="*/ 1056 h 1488"/>
              <a:gd name="T6" fmla="*/ 576 w 1632"/>
              <a:gd name="T7" fmla="*/ 1296 h 1488"/>
              <a:gd name="T8" fmla="*/ 336 w 1632"/>
              <a:gd name="T9" fmla="*/ 1200 h 1488"/>
              <a:gd name="T10" fmla="*/ 336 w 1632"/>
              <a:gd name="T11" fmla="*/ 240 h 1488"/>
              <a:gd name="T12" fmla="*/ 1248 w 1632"/>
              <a:gd name="T13" fmla="*/ 240 h 1488"/>
              <a:gd name="T14" fmla="*/ 1632 w 1632"/>
              <a:gd name="T15" fmla="*/ 576 h 1488"/>
              <a:gd name="T16" fmla="*/ 1632 w 1632"/>
              <a:gd name="T17" fmla="*/ 0 h 1488"/>
              <a:gd name="T18" fmla="*/ 0 w 1632"/>
              <a:gd name="T19" fmla="*/ 0 h 1488"/>
              <a:gd name="T20" fmla="*/ 0 w 1632"/>
              <a:gd name="T21" fmla="*/ 1488 h 1488"/>
              <a:gd name="T22" fmla="*/ 912 w 1632"/>
              <a:gd name="T23" fmla="*/ 1392 h 1488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632"/>
              <a:gd name="T37" fmla="*/ 0 h 1488"/>
              <a:gd name="T38" fmla="*/ 1632 w 1632"/>
              <a:gd name="T39" fmla="*/ 1488 h 148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632" h="1488">
                <a:moveTo>
                  <a:pt x="912" y="1392"/>
                </a:moveTo>
                <a:lnTo>
                  <a:pt x="912" y="1008"/>
                </a:lnTo>
                <a:lnTo>
                  <a:pt x="576" y="1056"/>
                </a:lnTo>
                <a:lnTo>
                  <a:pt x="576" y="1296"/>
                </a:lnTo>
                <a:lnTo>
                  <a:pt x="336" y="1200"/>
                </a:lnTo>
                <a:lnTo>
                  <a:pt x="336" y="240"/>
                </a:lnTo>
                <a:lnTo>
                  <a:pt x="1248" y="240"/>
                </a:lnTo>
                <a:lnTo>
                  <a:pt x="1632" y="576"/>
                </a:lnTo>
                <a:lnTo>
                  <a:pt x="1632" y="0"/>
                </a:lnTo>
                <a:lnTo>
                  <a:pt x="0" y="0"/>
                </a:lnTo>
                <a:lnTo>
                  <a:pt x="0" y="1488"/>
                </a:lnTo>
                <a:lnTo>
                  <a:pt x="912" y="1392"/>
                </a:lnTo>
                <a:close/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3543300" y="2884488"/>
            <a:ext cx="1943100" cy="1565275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54982" name="Freeform 6"/>
          <p:cNvSpPr>
            <a:spLocks/>
          </p:cNvSpPr>
          <p:nvPr/>
        </p:nvSpPr>
        <p:spPr bwMode="auto">
          <a:xfrm>
            <a:off x="3581400" y="3962400"/>
            <a:ext cx="304800" cy="495300"/>
          </a:xfrm>
          <a:custGeom>
            <a:avLst/>
            <a:gdLst>
              <a:gd name="T0" fmla="*/ 192 w 192"/>
              <a:gd name="T1" fmla="*/ 312 h 312"/>
              <a:gd name="T2" fmla="*/ 192 w 192"/>
              <a:gd name="T3" fmla="*/ 0 h 312"/>
              <a:gd name="T4" fmla="*/ 0 w 192"/>
              <a:gd name="T5" fmla="*/ 24 h 312"/>
              <a:gd name="T6" fmla="*/ 0 w 192"/>
              <a:gd name="T7" fmla="*/ 304 h 312"/>
              <a:gd name="T8" fmla="*/ 192 w 192"/>
              <a:gd name="T9" fmla="*/ 312 h 31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92"/>
              <a:gd name="T16" fmla="*/ 0 h 312"/>
              <a:gd name="T17" fmla="*/ 192 w 192"/>
              <a:gd name="T18" fmla="*/ 312 h 31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92" h="312">
                <a:moveTo>
                  <a:pt x="192" y="312"/>
                </a:moveTo>
                <a:lnTo>
                  <a:pt x="192" y="0"/>
                </a:lnTo>
                <a:lnTo>
                  <a:pt x="0" y="24"/>
                </a:lnTo>
                <a:lnTo>
                  <a:pt x="0" y="304"/>
                </a:lnTo>
                <a:lnTo>
                  <a:pt x="192" y="312"/>
                </a:lnTo>
                <a:close/>
              </a:path>
            </a:pathLst>
          </a:custGeom>
          <a:solidFill>
            <a:srgbClr val="FFFFFF"/>
          </a:solidFill>
          <a:ln w="76200" cap="flat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54983" name="Freeform 7"/>
          <p:cNvSpPr>
            <a:spLocks/>
          </p:cNvSpPr>
          <p:nvPr/>
        </p:nvSpPr>
        <p:spPr bwMode="auto">
          <a:xfrm>
            <a:off x="4597400" y="2895600"/>
            <a:ext cx="431800" cy="381000"/>
          </a:xfrm>
          <a:custGeom>
            <a:avLst/>
            <a:gdLst>
              <a:gd name="T0" fmla="*/ 0 w 272"/>
              <a:gd name="T1" fmla="*/ 8 h 240"/>
              <a:gd name="T2" fmla="*/ 272 w 272"/>
              <a:gd name="T3" fmla="*/ 240 h 240"/>
              <a:gd name="T4" fmla="*/ 272 w 272"/>
              <a:gd name="T5" fmla="*/ 0 h 240"/>
              <a:gd name="T6" fmla="*/ 0 w 272"/>
              <a:gd name="T7" fmla="*/ 8 h 240"/>
              <a:gd name="T8" fmla="*/ 0 60000 65536"/>
              <a:gd name="T9" fmla="*/ 0 60000 65536"/>
              <a:gd name="T10" fmla="*/ 0 60000 65536"/>
              <a:gd name="T11" fmla="*/ 0 60000 65536"/>
              <a:gd name="T12" fmla="*/ 0 w 272"/>
              <a:gd name="T13" fmla="*/ 0 h 240"/>
              <a:gd name="T14" fmla="*/ 272 w 272"/>
              <a:gd name="T15" fmla="*/ 240 h 2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72" h="240">
                <a:moveTo>
                  <a:pt x="0" y="8"/>
                </a:moveTo>
                <a:lnTo>
                  <a:pt x="272" y="240"/>
                </a:lnTo>
                <a:lnTo>
                  <a:pt x="272" y="0"/>
                </a:lnTo>
                <a:lnTo>
                  <a:pt x="0" y="8"/>
                </a:lnTo>
                <a:close/>
              </a:path>
            </a:pathLst>
          </a:custGeom>
          <a:solidFill>
            <a:srgbClr val="FFFFFF"/>
          </a:solidFill>
          <a:ln w="76200" cap="flat" cmpd="sng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5848" name="Text Box 8"/>
          <p:cNvSpPr txBox="1">
            <a:spLocks noChangeArrowheads="1"/>
          </p:cNvSpPr>
          <p:nvPr/>
        </p:nvSpPr>
        <p:spPr bwMode="auto">
          <a:xfrm>
            <a:off x="1403648" y="5164108"/>
            <a:ext cx="6354625" cy="40011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tr-TR" sz="2000" b="1" dirty="0">
                <a:solidFill>
                  <a:srgbClr val="FF0000"/>
                </a:solidFill>
                <a:latin typeface="Arial" charset="0"/>
              </a:rPr>
              <a:t>İçbükey çokgenler birden çok çokgene dönüşebilir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54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54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982" grpId="0" animBg="1"/>
      <p:bldP spid="25498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Sutherland-Hodgeman kırpması</a:t>
            </a:r>
          </a:p>
        </p:txBody>
      </p:sp>
      <p:sp>
        <p:nvSpPr>
          <p:cNvPr id="25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  <a:defRPr/>
            </a:pPr>
            <a:r>
              <a:rPr lang="tr-TR" dirty="0"/>
              <a:t>Temel fikir:</a:t>
            </a:r>
          </a:p>
          <a:p>
            <a:pPr lvl="1">
              <a:defRPr/>
            </a:pPr>
            <a:r>
              <a:rPr lang="tr-TR" dirty="0"/>
              <a:t>Her görüntü alanı kenarı ayrı ayrı değerlendirir.</a:t>
            </a:r>
          </a:p>
          <a:p>
            <a:pPr lvl="2">
              <a:defRPr/>
            </a:pPr>
            <a:r>
              <a:rPr lang="tr-TR" dirty="0"/>
              <a:t>Bir kenar seçilir, çizgiler bu kenara göre değerlendirilir.</a:t>
            </a:r>
          </a:p>
          <a:p>
            <a:pPr lvl="1" eaLnBrk="1" hangingPunct="1">
              <a:defRPr/>
            </a:pPr>
            <a:r>
              <a:rPr lang="tr-TR" dirty="0"/>
              <a:t>Çokgeni kenar çizgisinin denkleminden hareketle kırpar.</a:t>
            </a: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3581400" y="4114800"/>
            <a:ext cx="2057400" cy="167640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6869" name="Freeform 5"/>
          <p:cNvSpPr>
            <a:spLocks/>
          </p:cNvSpPr>
          <p:nvPr/>
        </p:nvSpPr>
        <p:spPr bwMode="auto">
          <a:xfrm>
            <a:off x="3200400" y="3657600"/>
            <a:ext cx="2819400" cy="2514600"/>
          </a:xfrm>
          <a:custGeom>
            <a:avLst/>
            <a:gdLst>
              <a:gd name="T0" fmla="*/ 1776 w 1776"/>
              <a:gd name="T1" fmla="*/ 0 h 1584"/>
              <a:gd name="T2" fmla="*/ 0 w 1776"/>
              <a:gd name="T3" fmla="*/ 816 h 1584"/>
              <a:gd name="T4" fmla="*/ 1296 w 1776"/>
              <a:gd name="T5" fmla="*/ 1584 h 1584"/>
              <a:gd name="T6" fmla="*/ 1728 w 1776"/>
              <a:gd name="T7" fmla="*/ 912 h 1584"/>
              <a:gd name="T8" fmla="*/ 1200 w 1776"/>
              <a:gd name="T9" fmla="*/ 768 h 1584"/>
              <a:gd name="T10" fmla="*/ 1632 w 1776"/>
              <a:gd name="T11" fmla="*/ 432 h 1584"/>
              <a:gd name="T12" fmla="*/ 1776 w 1776"/>
              <a:gd name="T13" fmla="*/ 0 h 158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776"/>
              <a:gd name="T22" fmla="*/ 0 h 1584"/>
              <a:gd name="T23" fmla="*/ 1776 w 1776"/>
              <a:gd name="T24" fmla="*/ 1584 h 158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776" h="1584">
                <a:moveTo>
                  <a:pt x="1776" y="0"/>
                </a:moveTo>
                <a:lnTo>
                  <a:pt x="0" y="816"/>
                </a:lnTo>
                <a:lnTo>
                  <a:pt x="1296" y="1584"/>
                </a:lnTo>
                <a:lnTo>
                  <a:pt x="1728" y="912"/>
                </a:lnTo>
                <a:lnTo>
                  <a:pt x="1200" y="768"/>
                </a:lnTo>
                <a:lnTo>
                  <a:pt x="1632" y="432"/>
                </a:lnTo>
                <a:lnTo>
                  <a:pt x="1776" y="0"/>
                </a:lnTo>
                <a:close/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Sutherland-Hodgeman kırpması</a:t>
            </a:r>
          </a:p>
        </p:txBody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  <a:defRPr/>
            </a:pPr>
            <a:r>
              <a:rPr lang="tr-TR" dirty="0"/>
              <a:t>Temel fikir:</a:t>
            </a:r>
          </a:p>
          <a:p>
            <a:pPr lvl="1">
              <a:defRPr/>
            </a:pPr>
            <a:r>
              <a:rPr lang="tr-TR" dirty="0"/>
              <a:t>Her görüntü alanı kenarı ayrı ayrı değerlendirir.</a:t>
            </a:r>
          </a:p>
          <a:p>
            <a:pPr lvl="2">
              <a:defRPr/>
            </a:pPr>
            <a:r>
              <a:rPr lang="tr-TR" dirty="0"/>
              <a:t>Bir kenar seçilir, çizgiler bu kenara göre değerlendirilir.</a:t>
            </a:r>
          </a:p>
          <a:p>
            <a:pPr lvl="1">
              <a:defRPr/>
            </a:pPr>
            <a:r>
              <a:rPr lang="tr-TR" dirty="0"/>
              <a:t>Çokgeni kenar çizgisinin denkleminden hareketle kırpar.</a:t>
            </a:r>
          </a:p>
          <a:p>
            <a:pPr lvl="1" eaLnBrk="1" hangingPunct="1">
              <a:defRPr/>
            </a:pPr>
            <a:r>
              <a:rPr lang="tr-TR" dirty="0"/>
              <a:t>Tüm kenarlar değerlendirildiğinde, </a:t>
            </a:r>
            <a:br>
              <a:rPr lang="tr-TR" dirty="0"/>
            </a:br>
            <a:r>
              <a:rPr lang="tr-TR" dirty="0"/>
              <a:t>çokgen tümüyle kırpılmış olur.</a:t>
            </a:r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5581650" y="4076700"/>
            <a:ext cx="2057400" cy="167640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7893" name="Freeform 5"/>
          <p:cNvSpPr>
            <a:spLocks/>
          </p:cNvSpPr>
          <p:nvPr/>
        </p:nvSpPr>
        <p:spPr bwMode="auto">
          <a:xfrm>
            <a:off x="5200650" y="3619500"/>
            <a:ext cx="2819400" cy="2514600"/>
          </a:xfrm>
          <a:custGeom>
            <a:avLst/>
            <a:gdLst>
              <a:gd name="T0" fmla="*/ 1776 w 1776"/>
              <a:gd name="T1" fmla="*/ 0 h 1584"/>
              <a:gd name="T2" fmla="*/ 0 w 1776"/>
              <a:gd name="T3" fmla="*/ 816 h 1584"/>
              <a:gd name="T4" fmla="*/ 1296 w 1776"/>
              <a:gd name="T5" fmla="*/ 1584 h 1584"/>
              <a:gd name="T6" fmla="*/ 1728 w 1776"/>
              <a:gd name="T7" fmla="*/ 912 h 1584"/>
              <a:gd name="T8" fmla="*/ 1200 w 1776"/>
              <a:gd name="T9" fmla="*/ 768 h 1584"/>
              <a:gd name="T10" fmla="*/ 1632 w 1776"/>
              <a:gd name="T11" fmla="*/ 432 h 1584"/>
              <a:gd name="T12" fmla="*/ 1776 w 1776"/>
              <a:gd name="T13" fmla="*/ 0 h 158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776"/>
              <a:gd name="T22" fmla="*/ 0 h 1584"/>
              <a:gd name="T23" fmla="*/ 1776 w 1776"/>
              <a:gd name="T24" fmla="*/ 1584 h 158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776" h="1584">
                <a:moveTo>
                  <a:pt x="1776" y="0"/>
                </a:moveTo>
                <a:lnTo>
                  <a:pt x="0" y="816"/>
                </a:lnTo>
                <a:lnTo>
                  <a:pt x="1296" y="1584"/>
                </a:lnTo>
                <a:lnTo>
                  <a:pt x="1728" y="912"/>
                </a:lnTo>
                <a:lnTo>
                  <a:pt x="1200" y="768"/>
                </a:lnTo>
                <a:lnTo>
                  <a:pt x="1632" y="432"/>
                </a:lnTo>
                <a:lnTo>
                  <a:pt x="1776" y="0"/>
                </a:lnTo>
                <a:close/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37894" name="Line 6"/>
          <p:cNvSpPr>
            <a:spLocks noChangeShapeType="1"/>
          </p:cNvSpPr>
          <p:nvPr/>
        </p:nvSpPr>
        <p:spPr bwMode="auto">
          <a:xfrm flipV="1">
            <a:off x="7639050" y="3314700"/>
            <a:ext cx="0" cy="320040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Sutherland-Hodgeman kırpması</a:t>
            </a:r>
          </a:p>
        </p:txBody>
      </p:sp>
      <p:sp>
        <p:nvSpPr>
          <p:cNvPr id="25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  <a:defRPr/>
            </a:pPr>
            <a:r>
              <a:rPr lang="tr-TR" dirty="0"/>
              <a:t>Temel fikir:</a:t>
            </a:r>
          </a:p>
          <a:p>
            <a:pPr lvl="1">
              <a:defRPr/>
            </a:pPr>
            <a:r>
              <a:rPr lang="tr-TR" dirty="0"/>
              <a:t>Her görüntü alanı kenarı ayrı ayrı değerlendirir.</a:t>
            </a:r>
          </a:p>
          <a:p>
            <a:pPr lvl="2">
              <a:defRPr/>
            </a:pPr>
            <a:r>
              <a:rPr lang="tr-TR" dirty="0"/>
              <a:t>Bir kenar seçilir, çizgiler bu kenara göre değerlendirilir.</a:t>
            </a:r>
          </a:p>
          <a:p>
            <a:pPr lvl="1">
              <a:defRPr/>
            </a:pPr>
            <a:r>
              <a:rPr lang="tr-TR" dirty="0"/>
              <a:t>Çokgeni kenar çizgisinin denkleminden hareketle kırpar.</a:t>
            </a:r>
          </a:p>
          <a:p>
            <a:pPr lvl="1">
              <a:defRPr/>
            </a:pPr>
            <a:r>
              <a:rPr lang="tr-TR" dirty="0"/>
              <a:t>Tüm kenarlar değerlendirildiğinde, </a:t>
            </a:r>
            <a:br>
              <a:rPr lang="tr-TR" dirty="0"/>
            </a:br>
            <a:r>
              <a:rPr lang="tr-TR" dirty="0"/>
              <a:t>çokgen tümüyle kırpılmış olur.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219700" y="3352800"/>
            <a:ext cx="2438400" cy="3200400"/>
            <a:chOff x="3672" y="2112"/>
            <a:chExt cx="1536" cy="2016"/>
          </a:xfrm>
        </p:grpSpPr>
        <p:sp>
          <p:nvSpPr>
            <p:cNvPr id="38917" name="Rectangle 4"/>
            <p:cNvSpPr>
              <a:spLocks noChangeArrowheads="1"/>
            </p:cNvSpPr>
            <p:nvPr/>
          </p:nvSpPr>
          <p:spPr bwMode="auto">
            <a:xfrm>
              <a:off x="3912" y="2592"/>
              <a:ext cx="1296" cy="1056"/>
            </a:xfrm>
            <a:prstGeom prst="rect">
              <a:avLst/>
            </a:prstGeom>
            <a:noFill/>
            <a:ln w="38100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8918" name="Line 5"/>
            <p:cNvSpPr>
              <a:spLocks noChangeShapeType="1"/>
            </p:cNvSpPr>
            <p:nvPr/>
          </p:nvSpPr>
          <p:spPr bwMode="auto">
            <a:xfrm flipV="1">
              <a:off x="5208" y="2112"/>
              <a:ext cx="0" cy="2016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8919" name="Freeform 6"/>
            <p:cNvSpPr>
              <a:spLocks/>
            </p:cNvSpPr>
            <p:nvPr/>
          </p:nvSpPr>
          <p:spPr bwMode="auto">
            <a:xfrm>
              <a:off x="3672" y="2416"/>
              <a:ext cx="1528" cy="1472"/>
            </a:xfrm>
            <a:custGeom>
              <a:avLst/>
              <a:gdLst>
                <a:gd name="T0" fmla="*/ 1528 w 1528"/>
                <a:gd name="T1" fmla="*/ 0 h 1472"/>
                <a:gd name="T2" fmla="*/ 0 w 1528"/>
                <a:gd name="T3" fmla="*/ 704 h 1472"/>
                <a:gd name="T4" fmla="*/ 1296 w 1528"/>
                <a:gd name="T5" fmla="*/ 1472 h 1472"/>
                <a:gd name="T6" fmla="*/ 1528 w 1528"/>
                <a:gd name="T7" fmla="*/ 1104 h 1472"/>
                <a:gd name="T8" fmla="*/ 1528 w 1528"/>
                <a:gd name="T9" fmla="*/ 752 h 1472"/>
                <a:gd name="T10" fmla="*/ 1200 w 1528"/>
                <a:gd name="T11" fmla="*/ 656 h 1472"/>
                <a:gd name="T12" fmla="*/ 1528 w 1528"/>
                <a:gd name="T13" fmla="*/ 416 h 1472"/>
                <a:gd name="T14" fmla="*/ 1528 w 1528"/>
                <a:gd name="T15" fmla="*/ 0 h 147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28"/>
                <a:gd name="T25" fmla="*/ 0 h 1472"/>
                <a:gd name="T26" fmla="*/ 1528 w 1528"/>
                <a:gd name="T27" fmla="*/ 1472 h 147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28" h="1472">
                  <a:moveTo>
                    <a:pt x="1528" y="0"/>
                  </a:moveTo>
                  <a:lnTo>
                    <a:pt x="0" y="704"/>
                  </a:lnTo>
                  <a:lnTo>
                    <a:pt x="1296" y="1472"/>
                  </a:lnTo>
                  <a:lnTo>
                    <a:pt x="1528" y="1104"/>
                  </a:lnTo>
                  <a:lnTo>
                    <a:pt x="1528" y="752"/>
                  </a:lnTo>
                  <a:lnTo>
                    <a:pt x="1200" y="656"/>
                  </a:lnTo>
                  <a:lnTo>
                    <a:pt x="1528" y="416"/>
                  </a:lnTo>
                  <a:lnTo>
                    <a:pt x="1528" y="0"/>
                  </a:lnTo>
                  <a:close/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Sutherland-Hodgeman kırpması</a:t>
            </a:r>
          </a:p>
        </p:txBody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  <a:defRPr/>
            </a:pPr>
            <a:r>
              <a:rPr lang="tr-TR" dirty="0"/>
              <a:t>Temel fikir:</a:t>
            </a:r>
          </a:p>
          <a:p>
            <a:pPr lvl="1">
              <a:defRPr/>
            </a:pPr>
            <a:r>
              <a:rPr lang="tr-TR" dirty="0"/>
              <a:t>Her görüntü alanı kenarı ayrı ayrı değerlendirir.</a:t>
            </a:r>
          </a:p>
          <a:p>
            <a:pPr lvl="2">
              <a:defRPr/>
            </a:pPr>
            <a:r>
              <a:rPr lang="tr-TR" dirty="0"/>
              <a:t>Bir kenar seçilir, çizgiler bu kenara göre değerlendirilir.</a:t>
            </a:r>
          </a:p>
          <a:p>
            <a:pPr lvl="1">
              <a:defRPr/>
            </a:pPr>
            <a:r>
              <a:rPr lang="tr-TR" dirty="0"/>
              <a:t>Çokgeni kenar çizgisinin denkleminden hareketle kırpar.</a:t>
            </a:r>
          </a:p>
          <a:p>
            <a:pPr lvl="1">
              <a:defRPr/>
            </a:pPr>
            <a:r>
              <a:rPr lang="tr-TR" dirty="0"/>
              <a:t>Tüm kenarlar değerlendirildiğinde, </a:t>
            </a:r>
            <a:br>
              <a:rPr lang="tr-TR" dirty="0"/>
            </a:br>
            <a:r>
              <a:rPr lang="tr-TR" dirty="0"/>
              <a:t>çokgen tümüyle kırpılmış olur.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953000" y="3835400"/>
            <a:ext cx="3505200" cy="2336800"/>
            <a:chOff x="1824" y="2416"/>
            <a:chExt cx="2208" cy="1472"/>
          </a:xfrm>
        </p:grpSpPr>
        <p:sp>
          <p:nvSpPr>
            <p:cNvPr id="39941" name="Rectangle 4"/>
            <p:cNvSpPr>
              <a:spLocks noChangeArrowheads="1"/>
            </p:cNvSpPr>
            <p:nvPr/>
          </p:nvSpPr>
          <p:spPr bwMode="auto">
            <a:xfrm>
              <a:off x="2256" y="2592"/>
              <a:ext cx="1296" cy="1056"/>
            </a:xfrm>
            <a:prstGeom prst="rect">
              <a:avLst/>
            </a:prstGeom>
            <a:noFill/>
            <a:ln w="38100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9942" name="Freeform 5"/>
            <p:cNvSpPr>
              <a:spLocks/>
            </p:cNvSpPr>
            <p:nvPr/>
          </p:nvSpPr>
          <p:spPr bwMode="auto">
            <a:xfrm>
              <a:off x="2016" y="2416"/>
              <a:ext cx="1528" cy="1472"/>
            </a:xfrm>
            <a:custGeom>
              <a:avLst/>
              <a:gdLst>
                <a:gd name="T0" fmla="*/ 1528 w 1528"/>
                <a:gd name="T1" fmla="*/ 0 h 1472"/>
                <a:gd name="T2" fmla="*/ 0 w 1528"/>
                <a:gd name="T3" fmla="*/ 704 h 1472"/>
                <a:gd name="T4" fmla="*/ 1296 w 1528"/>
                <a:gd name="T5" fmla="*/ 1472 h 1472"/>
                <a:gd name="T6" fmla="*/ 1528 w 1528"/>
                <a:gd name="T7" fmla="*/ 1104 h 1472"/>
                <a:gd name="T8" fmla="*/ 1528 w 1528"/>
                <a:gd name="T9" fmla="*/ 752 h 1472"/>
                <a:gd name="T10" fmla="*/ 1200 w 1528"/>
                <a:gd name="T11" fmla="*/ 656 h 1472"/>
                <a:gd name="T12" fmla="*/ 1528 w 1528"/>
                <a:gd name="T13" fmla="*/ 416 h 1472"/>
                <a:gd name="T14" fmla="*/ 1528 w 1528"/>
                <a:gd name="T15" fmla="*/ 0 h 147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28"/>
                <a:gd name="T25" fmla="*/ 0 h 1472"/>
                <a:gd name="T26" fmla="*/ 1528 w 1528"/>
                <a:gd name="T27" fmla="*/ 1472 h 147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28" h="1472">
                  <a:moveTo>
                    <a:pt x="1528" y="0"/>
                  </a:moveTo>
                  <a:lnTo>
                    <a:pt x="0" y="704"/>
                  </a:lnTo>
                  <a:lnTo>
                    <a:pt x="1296" y="1472"/>
                  </a:lnTo>
                  <a:lnTo>
                    <a:pt x="1528" y="1104"/>
                  </a:lnTo>
                  <a:lnTo>
                    <a:pt x="1528" y="752"/>
                  </a:lnTo>
                  <a:lnTo>
                    <a:pt x="1200" y="656"/>
                  </a:lnTo>
                  <a:lnTo>
                    <a:pt x="1528" y="416"/>
                  </a:lnTo>
                  <a:lnTo>
                    <a:pt x="1528" y="0"/>
                  </a:lnTo>
                  <a:close/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9943" name="Line 6"/>
            <p:cNvSpPr>
              <a:spLocks noChangeShapeType="1"/>
            </p:cNvSpPr>
            <p:nvPr/>
          </p:nvSpPr>
          <p:spPr bwMode="auto">
            <a:xfrm>
              <a:off x="1824" y="3648"/>
              <a:ext cx="2208" cy="0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Sutherland-Hodgeman kırpması</a:t>
            </a:r>
          </a:p>
        </p:txBody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  <a:defRPr/>
            </a:pPr>
            <a:r>
              <a:rPr lang="tr-TR" dirty="0"/>
              <a:t>Temel fikir:</a:t>
            </a:r>
          </a:p>
          <a:p>
            <a:pPr lvl="1">
              <a:defRPr/>
            </a:pPr>
            <a:r>
              <a:rPr lang="tr-TR" dirty="0"/>
              <a:t>Her görüntü alanı kenarı ayrı ayrı değerlendirir.</a:t>
            </a:r>
          </a:p>
          <a:p>
            <a:pPr lvl="2">
              <a:defRPr/>
            </a:pPr>
            <a:r>
              <a:rPr lang="tr-TR" dirty="0"/>
              <a:t>Bir kenar seçilir, çizgiler bu kenara göre değerlendirilir.</a:t>
            </a:r>
          </a:p>
          <a:p>
            <a:pPr lvl="1">
              <a:defRPr/>
            </a:pPr>
            <a:r>
              <a:rPr lang="tr-TR" dirty="0"/>
              <a:t>Çokgeni kenar çizgisinin denkleminden hareketle kırpar.</a:t>
            </a:r>
          </a:p>
          <a:p>
            <a:pPr lvl="1">
              <a:defRPr/>
            </a:pPr>
            <a:r>
              <a:rPr lang="tr-TR" dirty="0"/>
              <a:t>Tüm kenarlar değerlendirildiğinde, </a:t>
            </a:r>
            <a:br>
              <a:rPr lang="tr-TR" dirty="0"/>
            </a:br>
            <a:r>
              <a:rPr lang="tr-TR" dirty="0"/>
              <a:t>çokgen tümüyle kırpılmış olur.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933950" y="3835400"/>
            <a:ext cx="3505200" cy="1955800"/>
            <a:chOff x="1824" y="2416"/>
            <a:chExt cx="2208" cy="1232"/>
          </a:xfrm>
        </p:grpSpPr>
        <p:sp>
          <p:nvSpPr>
            <p:cNvPr id="40965" name="Rectangle 4"/>
            <p:cNvSpPr>
              <a:spLocks noChangeArrowheads="1"/>
            </p:cNvSpPr>
            <p:nvPr/>
          </p:nvSpPr>
          <p:spPr bwMode="auto">
            <a:xfrm>
              <a:off x="2256" y="2592"/>
              <a:ext cx="1296" cy="1056"/>
            </a:xfrm>
            <a:prstGeom prst="rect">
              <a:avLst/>
            </a:prstGeom>
            <a:noFill/>
            <a:ln w="38100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0966" name="Line 5"/>
            <p:cNvSpPr>
              <a:spLocks noChangeShapeType="1"/>
            </p:cNvSpPr>
            <p:nvPr/>
          </p:nvSpPr>
          <p:spPr bwMode="auto">
            <a:xfrm>
              <a:off x="1824" y="3648"/>
              <a:ext cx="2208" cy="0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0967" name="Freeform 6"/>
            <p:cNvSpPr>
              <a:spLocks/>
            </p:cNvSpPr>
            <p:nvPr/>
          </p:nvSpPr>
          <p:spPr bwMode="auto">
            <a:xfrm>
              <a:off x="2016" y="2416"/>
              <a:ext cx="1528" cy="1232"/>
            </a:xfrm>
            <a:custGeom>
              <a:avLst/>
              <a:gdLst>
                <a:gd name="T0" fmla="*/ 1528 w 1528"/>
                <a:gd name="T1" fmla="*/ 0 h 1232"/>
                <a:gd name="T2" fmla="*/ 0 w 1528"/>
                <a:gd name="T3" fmla="*/ 704 h 1232"/>
                <a:gd name="T4" fmla="*/ 888 w 1528"/>
                <a:gd name="T5" fmla="*/ 1232 h 1232"/>
                <a:gd name="T6" fmla="*/ 1456 w 1528"/>
                <a:gd name="T7" fmla="*/ 1232 h 1232"/>
                <a:gd name="T8" fmla="*/ 1528 w 1528"/>
                <a:gd name="T9" fmla="*/ 1104 h 1232"/>
                <a:gd name="T10" fmla="*/ 1528 w 1528"/>
                <a:gd name="T11" fmla="*/ 752 h 1232"/>
                <a:gd name="T12" fmla="*/ 1200 w 1528"/>
                <a:gd name="T13" fmla="*/ 656 h 1232"/>
                <a:gd name="T14" fmla="*/ 1528 w 1528"/>
                <a:gd name="T15" fmla="*/ 416 h 1232"/>
                <a:gd name="T16" fmla="*/ 1528 w 1528"/>
                <a:gd name="T17" fmla="*/ 0 h 123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28"/>
                <a:gd name="T28" fmla="*/ 0 h 1232"/>
                <a:gd name="T29" fmla="*/ 1528 w 1528"/>
                <a:gd name="T30" fmla="*/ 1232 h 123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28" h="1232">
                  <a:moveTo>
                    <a:pt x="1528" y="0"/>
                  </a:moveTo>
                  <a:lnTo>
                    <a:pt x="0" y="704"/>
                  </a:lnTo>
                  <a:lnTo>
                    <a:pt x="888" y="1232"/>
                  </a:lnTo>
                  <a:lnTo>
                    <a:pt x="1456" y="1232"/>
                  </a:lnTo>
                  <a:lnTo>
                    <a:pt x="1528" y="1104"/>
                  </a:lnTo>
                  <a:lnTo>
                    <a:pt x="1528" y="752"/>
                  </a:lnTo>
                  <a:lnTo>
                    <a:pt x="1200" y="656"/>
                  </a:lnTo>
                  <a:lnTo>
                    <a:pt x="1528" y="416"/>
                  </a:lnTo>
                  <a:lnTo>
                    <a:pt x="1528" y="0"/>
                  </a:lnTo>
                  <a:close/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Sutherland-Hodgeman kırpması</a:t>
            </a:r>
          </a:p>
        </p:txBody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  <a:defRPr/>
            </a:pPr>
            <a:r>
              <a:rPr lang="tr-TR" dirty="0"/>
              <a:t>Temel fikir:</a:t>
            </a:r>
          </a:p>
          <a:p>
            <a:pPr lvl="1">
              <a:defRPr/>
            </a:pPr>
            <a:r>
              <a:rPr lang="tr-TR" dirty="0"/>
              <a:t>Her görüntü alanı kenarı ayrı ayrı değerlendirir.</a:t>
            </a:r>
          </a:p>
          <a:p>
            <a:pPr lvl="2">
              <a:defRPr/>
            </a:pPr>
            <a:r>
              <a:rPr lang="tr-TR" dirty="0"/>
              <a:t>Bir kenar seçilir, çizgiler bu kenara göre değerlendirilir.</a:t>
            </a:r>
          </a:p>
          <a:p>
            <a:pPr lvl="1">
              <a:defRPr/>
            </a:pPr>
            <a:r>
              <a:rPr lang="tr-TR" dirty="0"/>
              <a:t>Çokgeni kenar çizgisinin denkleminden hareketle kırpar.</a:t>
            </a:r>
          </a:p>
          <a:p>
            <a:pPr lvl="1">
              <a:defRPr/>
            </a:pPr>
            <a:r>
              <a:rPr lang="tr-TR" dirty="0"/>
              <a:t>Tüm kenarlar değerlendirildiğinde, </a:t>
            </a:r>
            <a:br>
              <a:rPr lang="tr-TR" dirty="0"/>
            </a:br>
            <a:r>
              <a:rPr lang="tr-TR" dirty="0"/>
              <a:t>çokgen tümüyle kırpılmış olur.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238750" y="3716337"/>
            <a:ext cx="2438400" cy="2447925"/>
            <a:chOff x="2364" y="2341"/>
            <a:chExt cx="1536" cy="1542"/>
          </a:xfrm>
        </p:grpSpPr>
        <p:sp>
          <p:nvSpPr>
            <p:cNvPr id="41989" name="Rectangle 4"/>
            <p:cNvSpPr>
              <a:spLocks noChangeArrowheads="1"/>
            </p:cNvSpPr>
            <p:nvPr/>
          </p:nvSpPr>
          <p:spPr bwMode="auto">
            <a:xfrm>
              <a:off x="2604" y="2592"/>
              <a:ext cx="1296" cy="1056"/>
            </a:xfrm>
            <a:prstGeom prst="rect">
              <a:avLst/>
            </a:prstGeom>
            <a:noFill/>
            <a:ln w="38100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1990" name="Freeform 5"/>
            <p:cNvSpPr>
              <a:spLocks/>
            </p:cNvSpPr>
            <p:nvPr/>
          </p:nvSpPr>
          <p:spPr bwMode="auto">
            <a:xfrm>
              <a:off x="2364" y="2416"/>
              <a:ext cx="1528" cy="1232"/>
            </a:xfrm>
            <a:custGeom>
              <a:avLst/>
              <a:gdLst>
                <a:gd name="T0" fmla="*/ 1528 w 1528"/>
                <a:gd name="T1" fmla="*/ 0 h 1232"/>
                <a:gd name="T2" fmla="*/ 0 w 1528"/>
                <a:gd name="T3" fmla="*/ 704 h 1232"/>
                <a:gd name="T4" fmla="*/ 888 w 1528"/>
                <a:gd name="T5" fmla="*/ 1232 h 1232"/>
                <a:gd name="T6" fmla="*/ 1456 w 1528"/>
                <a:gd name="T7" fmla="*/ 1232 h 1232"/>
                <a:gd name="T8" fmla="*/ 1528 w 1528"/>
                <a:gd name="T9" fmla="*/ 1104 h 1232"/>
                <a:gd name="T10" fmla="*/ 1528 w 1528"/>
                <a:gd name="T11" fmla="*/ 752 h 1232"/>
                <a:gd name="T12" fmla="*/ 1200 w 1528"/>
                <a:gd name="T13" fmla="*/ 656 h 1232"/>
                <a:gd name="T14" fmla="*/ 1528 w 1528"/>
                <a:gd name="T15" fmla="*/ 416 h 1232"/>
                <a:gd name="T16" fmla="*/ 1528 w 1528"/>
                <a:gd name="T17" fmla="*/ 0 h 1232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528"/>
                <a:gd name="T28" fmla="*/ 0 h 1232"/>
                <a:gd name="T29" fmla="*/ 1528 w 1528"/>
                <a:gd name="T30" fmla="*/ 1232 h 1232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528" h="1232">
                  <a:moveTo>
                    <a:pt x="1528" y="0"/>
                  </a:moveTo>
                  <a:lnTo>
                    <a:pt x="0" y="704"/>
                  </a:lnTo>
                  <a:lnTo>
                    <a:pt x="888" y="1232"/>
                  </a:lnTo>
                  <a:lnTo>
                    <a:pt x="1456" y="1232"/>
                  </a:lnTo>
                  <a:lnTo>
                    <a:pt x="1528" y="1104"/>
                  </a:lnTo>
                  <a:lnTo>
                    <a:pt x="1528" y="752"/>
                  </a:lnTo>
                  <a:lnTo>
                    <a:pt x="1200" y="656"/>
                  </a:lnTo>
                  <a:lnTo>
                    <a:pt x="1528" y="416"/>
                  </a:lnTo>
                  <a:lnTo>
                    <a:pt x="1528" y="0"/>
                  </a:lnTo>
                  <a:close/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1991" name="Line 6"/>
            <p:cNvSpPr>
              <a:spLocks noChangeShapeType="1"/>
            </p:cNvSpPr>
            <p:nvPr/>
          </p:nvSpPr>
          <p:spPr bwMode="auto">
            <a:xfrm flipH="1" flipV="1">
              <a:off x="2579" y="2341"/>
              <a:ext cx="0" cy="1542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Sutherland-Hodgeman kırpması</a:t>
            </a:r>
          </a:p>
        </p:txBody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  <a:defRPr/>
            </a:pPr>
            <a:r>
              <a:rPr lang="tr-TR" dirty="0"/>
              <a:t>Temel fikir:</a:t>
            </a:r>
          </a:p>
          <a:p>
            <a:pPr lvl="1">
              <a:defRPr/>
            </a:pPr>
            <a:r>
              <a:rPr lang="tr-TR" dirty="0"/>
              <a:t>Her görüntü alanı kenarı ayrı ayrı değerlendirir.</a:t>
            </a:r>
          </a:p>
          <a:p>
            <a:pPr lvl="2">
              <a:defRPr/>
            </a:pPr>
            <a:r>
              <a:rPr lang="tr-TR" dirty="0"/>
              <a:t>Bir kenar seçilir, çizgiler bu kenara göre değerlendirilir.</a:t>
            </a:r>
          </a:p>
          <a:p>
            <a:pPr lvl="1">
              <a:defRPr/>
            </a:pPr>
            <a:r>
              <a:rPr lang="tr-TR" dirty="0"/>
              <a:t>Çokgeni kenar çizgisinin denkleminden hareketle kırpar.</a:t>
            </a:r>
          </a:p>
          <a:p>
            <a:pPr lvl="1">
              <a:defRPr/>
            </a:pPr>
            <a:r>
              <a:rPr lang="tr-TR" dirty="0"/>
              <a:t>Tüm kenarlar değerlendirildiğinde, </a:t>
            </a:r>
            <a:br>
              <a:rPr lang="tr-TR" dirty="0"/>
            </a:br>
            <a:r>
              <a:rPr lang="tr-TR" dirty="0"/>
              <a:t>çokgen tümüyle kırpılmış olur.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580063" y="3644901"/>
            <a:ext cx="2078038" cy="2592388"/>
            <a:chOff x="2243" y="2296"/>
            <a:chExt cx="1309" cy="1633"/>
          </a:xfrm>
        </p:grpSpPr>
        <p:sp>
          <p:nvSpPr>
            <p:cNvPr id="43013" name="Rectangle 4"/>
            <p:cNvSpPr>
              <a:spLocks noChangeArrowheads="1"/>
            </p:cNvSpPr>
            <p:nvPr/>
          </p:nvSpPr>
          <p:spPr bwMode="auto">
            <a:xfrm>
              <a:off x="2256" y="2592"/>
              <a:ext cx="1296" cy="1056"/>
            </a:xfrm>
            <a:prstGeom prst="rect">
              <a:avLst/>
            </a:prstGeom>
            <a:noFill/>
            <a:ln w="38100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3014" name="Line 5"/>
            <p:cNvSpPr>
              <a:spLocks noChangeShapeType="1"/>
            </p:cNvSpPr>
            <p:nvPr/>
          </p:nvSpPr>
          <p:spPr bwMode="auto">
            <a:xfrm flipH="1" flipV="1">
              <a:off x="2243" y="2296"/>
              <a:ext cx="0" cy="1633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3015" name="Freeform 6"/>
            <p:cNvSpPr>
              <a:spLocks/>
            </p:cNvSpPr>
            <p:nvPr/>
          </p:nvSpPr>
          <p:spPr bwMode="auto">
            <a:xfrm>
              <a:off x="2256" y="2416"/>
              <a:ext cx="1288" cy="1232"/>
            </a:xfrm>
            <a:custGeom>
              <a:avLst/>
              <a:gdLst>
                <a:gd name="T0" fmla="*/ 1288 w 1288"/>
                <a:gd name="T1" fmla="*/ 0 h 1232"/>
                <a:gd name="T2" fmla="*/ 0 w 1288"/>
                <a:gd name="T3" fmla="*/ 600 h 1232"/>
                <a:gd name="T4" fmla="*/ 0 w 1288"/>
                <a:gd name="T5" fmla="*/ 848 h 1232"/>
                <a:gd name="T6" fmla="*/ 648 w 1288"/>
                <a:gd name="T7" fmla="*/ 1232 h 1232"/>
                <a:gd name="T8" fmla="*/ 1216 w 1288"/>
                <a:gd name="T9" fmla="*/ 1232 h 1232"/>
                <a:gd name="T10" fmla="*/ 1288 w 1288"/>
                <a:gd name="T11" fmla="*/ 1104 h 1232"/>
                <a:gd name="T12" fmla="*/ 1288 w 1288"/>
                <a:gd name="T13" fmla="*/ 752 h 1232"/>
                <a:gd name="T14" fmla="*/ 960 w 1288"/>
                <a:gd name="T15" fmla="*/ 656 h 1232"/>
                <a:gd name="T16" fmla="*/ 1288 w 1288"/>
                <a:gd name="T17" fmla="*/ 416 h 1232"/>
                <a:gd name="T18" fmla="*/ 1288 w 1288"/>
                <a:gd name="T19" fmla="*/ 0 h 123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288"/>
                <a:gd name="T31" fmla="*/ 0 h 1232"/>
                <a:gd name="T32" fmla="*/ 1288 w 1288"/>
                <a:gd name="T33" fmla="*/ 1232 h 123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288" h="1232">
                  <a:moveTo>
                    <a:pt x="1288" y="0"/>
                  </a:moveTo>
                  <a:lnTo>
                    <a:pt x="0" y="600"/>
                  </a:lnTo>
                  <a:lnTo>
                    <a:pt x="0" y="848"/>
                  </a:lnTo>
                  <a:lnTo>
                    <a:pt x="648" y="1232"/>
                  </a:lnTo>
                  <a:lnTo>
                    <a:pt x="1216" y="1232"/>
                  </a:lnTo>
                  <a:lnTo>
                    <a:pt x="1288" y="1104"/>
                  </a:lnTo>
                  <a:lnTo>
                    <a:pt x="1288" y="752"/>
                  </a:lnTo>
                  <a:lnTo>
                    <a:pt x="960" y="656"/>
                  </a:lnTo>
                  <a:lnTo>
                    <a:pt x="1288" y="416"/>
                  </a:lnTo>
                  <a:lnTo>
                    <a:pt x="1288" y="0"/>
                  </a:lnTo>
                  <a:close/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Sutherland-Hodgeman kırpması</a:t>
            </a:r>
          </a:p>
        </p:txBody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  <a:defRPr/>
            </a:pPr>
            <a:r>
              <a:rPr lang="tr-TR" dirty="0"/>
              <a:t>Temel fikir:</a:t>
            </a:r>
          </a:p>
          <a:p>
            <a:pPr lvl="1">
              <a:defRPr/>
            </a:pPr>
            <a:r>
              <a:rPr lang="tr-TR" dirty="0"/>
              <a:t>Her görüntü alanı kenarı ayrı ayrı değerlendirir.</a:t>
            </a:r>
          </a:p>
          <a:p>
            <a:pPr lvl="2">
              <a:defRPr/>
            </a:pPr>
            <a:r>
              <a:rPr lang="tr-TR" dirty="0"/>
              <a:t>Bir kenar seçilir, çizgiler bu kenara göre değerlendirilir.</a:t>
            </a:r>
          </a:p>
          <a:p>
            <a:pPr lvl="1">
              <a:defRPr/>
            </a:pPr>
            <a:r>
              <a:rPr lang="tr-TR" dirty="0"/>
              <a:t>Çokgeni kenar çizgisinin denkleminden hareketle kırpar.</a:t>
            </a:r>
          </a:p>
          <a:p>
            <a:pPr lvl="1">
              <a:defRPr/>
            </a:pPr>
            <a:r>
              <a:rPr lang="tr-TR" dirty="0"/>
              <a:t>Tüm kenarlar değerlendirildiğinde, </a:t>
            </a:r>
            <a:br>
              <a:rPr lang="tr-TR" dirty="0"/>
            </a:br>
            <a:r>
              <a:rPr lang="tr-TR" dirty="0"/>
              <a:t>çokgen tümüyle kırpılmış olur.</a:t>
            </a:r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5638800" y="4114800"/>
            <a:ext cx="2057400" cy="1676400"/>
          </a:xfrm>
          <a:prstGeom prst="rect">
            <a:avLst/>
          </a:prstGeom>
          <a:noFill/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4037" name="Freeform 5"/>
          <p:cNvSpPr>
            <a:spLocks/>
          </p:cNvSpPr>
          <p:nvPr/>
        </p:nvSpPr>
        <p:spPr bwMode="auto">
          <a:xfrm>
            <a:off x="5638800" y="3835400"/>
            <a:ext cx="2044700" cy="1955800"/>
          </a:xfrm>
          <a:custGeom>
            <a:avLst/>
            <a:gdLst>
              <a:gd name="T0" fmla="*/ 1288 w 1288"/>
              <a:gd name="T1" fmla="*/ 0 h 1232"/>
              <a:gd name="T2" fmla="*/ 0 w 1288"/>
              <a:gd name="T3" fmla="*/ 600 h 1232"/>
              <a:gd name="T4" fmla="*/ 0 w 1288"/>
              <a:gd name="T5" fmla="*/ 848 h 1232"/>
              <a:gd name="T6" fmla="*/ 648 w 1288"/>
              <a:gd name="T7" fmla="*/ 1232 h 1232"/>
              <a:gd name="T8" fmla="*/ 1216 w 1288"/>
              <a:gd name="T9" fmla="*/ 1232 h 1232"/>
              <a:gd name="T10" fmla="*/ 1288 w 1288"/>
              <a:gd name="T11" fmla="*/ 1104 h 1232"/>
              <a:gd name="T12" fmla="*/ 1288 w 1288"/>
              <a:gd name="T13" fmla="*/ 752 h 1232"/>
              <a:gd name="T14" fmla="*/ 960 w 1288"/>
              <a:gd name="T15" fmla="*/ 656 h 1232"/>
              <a:gd name="T16" fmla="*/ 1288 w 1288"/>
              <a:gd name="T17" fmla="*/ 416 h 1232"/>
              <a:gd name="T18" fmla="*/ 1288 w 1288"/>
              <a:gd name="T19" fmla="*/ 0 h 123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288"/>
              <a:gd name="T31" fmla="*/ 0 h 1232"/>
              <a:gd name="T32" fmla="*/ 1288 w 1288"/>
              <a:gd name="T33" fmla="*/ 1232 h 123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288" h="1232">
                <a:moveTo>
                  <a:pt x="1288" y="0"/>
                </a:moveTo>
                <a:lnTo>
                  <a:pt x="0" y="600"/>
                </a:lnTo>
                <a:lnTo>
                  <a:pt x="0" y="848"/>
                </a:lnTo>
                <a:lnTo>
                  <a:pt x="648" y="1232"/>
                </a:lnTo>
                <a:lnTo>
                  <a:pt x="1216" y="1232"/>
                </a:lnTo>
                <a:lnTo>
                  <a:pt x="1288" y="1104"/>
                </a:lnTo>
                <a:lnTo>
                  <a:pt x="1288" y="752"/>
                </a:lnTo>
                <a:lnTo>
                  <a:pt x="960" y="656"/>
                </a:lnTo>
                <a:lnTo>
                  <a:pt x="1288" y="416"/>
                </a:lnTo>
                <a:lnTo>
                  <a:pt x="1288" y="0"/>
                </a:lnTo>
                <a:close/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44038" name="Line 6"/>
          <p:cNvSpPr>
            <a:spLocks noChangeShapeType="1"/>
          </p:cNvSpPr>
          <p:nvPr/>
        </p:nvSpPr>
        <p:spPr bwMode="auto">
          <a:xfrm>
            <a:off x="4781550" y="4114800"/>
            <a:ext cx="350520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Sutherland-Hodgeman kırpması</a:t>
            </a:r>
          </a:p>
        </p:txBody>
      </p:sp>
      <p:sp>
        <p:nvSpPr>
          <p:cNvPr id="26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  <a:defRPr/>
            </a:pPr>
            <a:r>
              <a:rPr lang="tr-TR" dirty="0"/>
              <a:t>Temel fikir:</a:t>
            </a:r>
          </a:p>
          <a:p>
            <a:pPr lvl="1">
              <a:defRPr/>
            </a:pPr>
            <a:r>
              <a:rPr lang="tr-TR" dirty="0"/>
              <a:t>Her görüntü alanı kenarı ayrı ayrı değerlendirir.</a:t>
            </a:r>
          </a:p>
          <a:p>
            <a:pPr lvl="2">
              <a:defRPr/>
            </a:pPr>
            <a:r>
              <a:rPr lang="tr-TR" dirty="0"/>
              <a:t>Bir kenar seçilir, çizgiler bu kenara göre değerlendirilir.</a:t>
            </a:r>
          </a:p>
          <a:p>
            <a:pPr lvl="1">
              <a:defRPr/>
            </a:pPr>
            <a:r>
              <a:rPr lang="tr-TR" dirty="0"/>
              <a:t>Çokgeni kenar çizgisinin denkleminden hareketle kırpar.</a:t>
            </a:r>
          </a:p>
          <a:p>
            <a:pPr lvl="1">
              <a:defRPr/>
            </a:pPr>
            <a:r>
              <a:rPr lang="tr-TR" dirty="0"/>
              <a:t>Tüm kenarlar değerlendirildiğinde, </a:t>
            </a:r>
            <a:br>
              <a:rPr lang="tr-TR" dirty="0"/>
            </a:br>
            <a:r>
              <a:rPr lang="tr-TR" dirty="0"/>
              <a:t>çokgen tümüyle kırpılmış olur.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4933950" y="4102100"/>
            <a:ext cx="3505200" cy="1689100"/>
            <a:chOff x="1824" y="2584"/>
            <a:chExt cx="2208" cy="1064"/>
          </a:xfrm>
        </p:grpSpPr>
        <p:sp>
          <p:nvSpPr>
            <p:cNvPr id="45061" name="Rectangle 4"/>
            <p:cNvSpPr>
              <a:spLocks noChangeArrowheads="1"/>
            </p:cNvSpPr>
            <p:nvPr/>
          </p:nvSpPr>
          <p:spPr bwMode="auto">
            <a:xfrm>
              <a:off x="2256" y="2592"/>
              <a:ext cx="1296" cy="1056"/>
            </a:xfrm>
            <a:prstGeom prst="rect">
              <a:avLst/>
            </a:prstGeom>
            <a:noFill/>
            <a:ln w="38100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5062" name="Line 5"/>
            <p:cNvSpPr>
              <a:spLocks noChangeShapeType="1"/>
            </p:cNvSpPr>
            <p:nvPr/>
          </p:nvSpPr>
          <p:spPr bwMode="auto">
            <a:xfrm>
              <a:off x="1824" y="2592"/>
              <a:ext cx="2208" cy="0"/>
            </a:xfrm>
            <a:prstGeom prst="line">
              <a:avLst/>
            </a:prstGeom>
            <a:noFill/>
            <a:ln w="76200">
              <a:solidFill>
                <a:schemeClr val="accent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5063" name="Freeform 6"/>
            <p:cNvSpPr>
              <a:spLocks/>
            </p:cNvSpPr>
            <p:nvPr/>
          </p:nvSpPr>
          <p:spPr bwMode="auto">
            <a:xfrm>
              <a:off x="2256" y="2584"/>
              <a:ext cx="1296" cy="1064"/>
            </a:xfrm>
            <a:custGeom>
              <a:avLst/>
              <a:gdLst>
                <a:gd name="T0" fmla="*/ 920 w 1296"/>
                <a:gd name="T1" fmla="*/ 8 h 1064"/>
                <a:gd name="T2" fmla="*/ 0 w 1296"/>
                <a:gd name="T3" fmla="*/ 432 h 1064"/>
                <a:gd name="T4" fmla="*/ 0 w 1296"/>
                <a:gd name="T5" fmla="*/ 680 h 1064"/>
                <a:gd name="T6" fmla="*/ 648 w 1296"/>
                <a:gd name="T7" fmla="*/ 1064 h 1064"/>
                <a:gd name="T8" fmla="*/ 1216 w 1296"/>
                <a:gd name="T9" fmla="*/ 1064 h 1064"/>
                <a:gd name="T10" fmla="*/ 1288 w 1296"/>
                <a:gd name="T11" fmla="*/ 936 h 1064"/>
                <a:gd name="T12" fmla="*/ 1288 w 1296"/>
                <a:gd name="T13" fmla="*/ 584 h 1064"/>
                <a:gd name="T14" fmla="*/ 960 w 1296"/>
                <a:gd name="T15" fmla="*/ 488 h 1064"/>
                <a:gd name="T16" fmla="*/ 1296 w 1296"/>
                <a:gd name="T17" fmla="*/ 272 h 1064"/>
                <a:gd name="T18" fmla="*/ 1296 w 1296"/>
                <a:gd name="T19" fmla="*/ 0 h 1064"/>
                <a:gd name="T20" fmla="*/ 920 w 1296"/>
                <a:gd name="T21" fmla="*/ 8 h 106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296"/>
                <a:gd name="T34" fmla="*/ 0 h 1064"/>
                <a:gd name="T35" fmla="*/ 1296 w 1296"/>
                <a:gd name="T36" fmla="*/ 1064 h 106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296" h="1064">
                  <a:moveTo>
                    <a:pt x="920" y="8"/>
                  </a:moveTo>
                  <a:lnTo>
                    <a:pt x="0" y="432"/>
                  </a:lnTo>
                  <a:lnTo>
                    <a:pt x="0" y="680"/>
                  </a:lnTo>
                  <a:lnTo>
                    <a:pt x="648" y="1064"/>
                  </a:lnTo>
                  <a:lnTo>
                    <a:pt x="1216" y="1064"/>
                  </a:lnTo>
                  <a:lnTo>
                    <a:pt x="1288" y="936"/>
                  </a:lnTo>
                  <a:lnTo>
                    <a:pt x="1288" y="584"/>
                  </a:lnTo>
                  <a:lnTo>
                    <a:pt x="960" y="488"/>
                  </a:lnTo>
                  <a:lnTo>
                    <a:pt x="1296" y="272"/>
                  </a:lnTo>
                  <a:lnTo>
                    <a:pt x="1296" y="0"/>
                  </a:lnTo>
                  <a:lnTo>
                    <a:pt x="920" y="8"/>
                  </a:lnTo>
                  <a:close/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5581650" y="4102100"/>
            <a:ext cx="2057400" cy="1689100"/>
            <a:chOff x="3516" y="2584"/>
            <a:chExt cx="1296" cy="1064"/>
          </a:xfrm>
        </p:grpSpPr>
        <p:sp>
          <p:nvSpPr>
            <p:cNvPr id="46085" name="Rectangle 4"/>
            <p:cNvSpPr>
              <a:spLocks noChangeArrowheads="1"/>
            </p:cNvSpPr>
            <p:nvPr/>
          </p:nvSpPr>
          <p:spPr bwMode="auto">
            <a:xfrm>
              <a:off x="3516" y="2592"/>
              <a:ext cx="1296" cy="1056"/>
            </a:xfrm>
            <a:prstGeom prst="rect">
              <a:avLst/>
            </a:prstGeom>
            <a:noFill/>
            <a:ln w="38100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6086" name="Freeform 5"/>
            <p:cNvSpPr>
              <a:spLocks/>
            </p:cNvSpPr>
            <p:nvPr/>
          </p:nvSpPr>
          <p:spPr bwMode="auto">
            <a:xfrm>
              <a:off x="3516" y="2584"/>
              <a:ext cx="1296" cy="1064"/>
            </a:xfrm>
            <a:custGeom>
              <a:avLst/>
              <a:gdLst>
                <a:gd name="T0" fmla="*/ 920 w 1296"/>
                <a:gd name="T1" fmla="*/ 8 h 1064"/>
                <a:gd name="T2" fmla="*/ 0 w 1296"/>
                <a:gd name="T3" fmla="*/ 432 h 1064"/>
                <a:gd name="T4" fmla="*/ 0 w 1296"/>
                <a:gd name="T5" fmla="*/ 680 h 1064"/>
                <a:gd name="T6" fmla="*/ 648 w 1296"/>
                <a:gd name="T7" fmla="*/ 1064 h 1064"/>
                <a:gd name="T8" fmla="*/ 1216 w 1296"/>
                <a:gd name="T9" fmla="*/ 1064 h 1064"/>
                <a:gd name="T10" fmla="*/ 1288 w 1296"/>
                <a:gd name="T11" fmla="*/ 936 h 1064"/>
                <a:gd name="T12" fmla="*/ 1288 w 1296"/>
                <a:gd name="T13" fmla="*/ 584 h 1064"/>
                <a:gd name="T14" fmla="*/ 960 w 1296"/>
                <a:gd name="T15" fmla="*/ 488 h 1064"/>
                <a:gd name="T16" fmla="*/ 1296 w 1296"/>
                <a:gd name="T17" fmla="*/ 272 h 1064"/>
                <a:gd name="T18" fmla="*/ 1296 w 1296"/>
                <a:gd name="T19" fmla="*/ 0 h 1064"/>
                <a:gd name="T20" fmla="*/ 920 w 1296"/>
                <a:gd name="T21" fmla="*/ 8 h 106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296"/>
                <a:gd name="T34" fmla="*/ 0 h 1064"/>
                <a:gd name="T35" fmla="*/ 1296 w 1296"/>
                <a:gd name="T36" fmla="*/ 1064 h 106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296" h="1064">
                  <a:moveTo>
                    <a:pt x="920" y="8"/>
                  </a:moveTo>
                  <a:lnTo>
                    <a:pt x="0" y="432"/>
                  </a:lnTo>
                  <a:lnTo>
                    <a:pt x="0" y="680"/>
                  </a:lnTo>
                  <a:lnTo>
                    <a:pt x="648" y="1064"/>
                  </a:lnTo>
                  <a:lnTo>
                    <a:pt x="1216" y="1064"/>
                  </a:lnTo>
                  <a:lnTo>
                    <a:pt x="1288" y="936"/>
                  </a:lnTo>
                  <a:lnTo>
                    <a:pt x="1288" y="584"/>
                  </a:lnTo>
                  <a:lnTo>
                    <a:pt x="960" y="488"/>
                  </a:lnTo>
                  <a:lnTo>
                    <a:pt x="1296" y="272"/>
                  </a:lnTo>
                  <a:lnTo>
                    <a:pt x="1296" y="0"/>
                  </a:lnTo>
                  <a:lnTo>
                    <a:pt x="920" y="8"/>
                  </a:lnTo>
                  <a:close/>
                </a:path>
              </a:pathLst>
            </a:custGeom>
            <a:noFill/>
            <a:ln w="5715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txBody>
          <a:bodyPr/>
          <a:lstStyle/>
          <a:p>
            <a:r>
              <a:rPr lang="en-US" dirty="0"/>
              <a:t>Sutherland-Hodgeman kırpması</a:t>
            </a:r>
          </a:p>
        </p:txBody>
      </p:sp>
      <p:sp>
        <p:nvSpPr>
          <p:cNvPr id="10" name="Rectangle 3"/>
          <p:cNvSpPr txBox="1">
            <a:spLocks noChangeArrowheads="1"/>
          </p:cNvSpPr>
          <p:nvPr/>
        </p:nvSpPr>
        <p:spPr>
          <a:xfrm>
            <a:off x="457200" y="1219200"/>
            <a:ext cx="8229600" cy="49377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None/>
              <a:tabLst/>
              <a:defRPr/>
            </a:pPr>
            <a:r>
              <a:rPr kumimoji="0" lang="tr-TR" sz="26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Temel fikir: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tr-TR" sz="23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Her görüntü alanı kenarı ayrı ayrı değerlendirir.</a:t>
            </a:r>
          </a:p>
          <a:p>
            <a:pPr marL="822960" marR="0" lvl="2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tr-TR" sz="20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Bir kenar seçilir, çizgiler bu kenara göre değerlendirilir.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tr-TR" sz="23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Çokgeni kenar çizgisinin denkleminden hareketle kırpar.</a:t>
            </a:r>
          </a:p>
          <a:p>
            <a:pPr marL="548640" marR="0" lvl="1" indent="-27432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tr-TR" sz="23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Tüm kenarlar değerlendirildiğinde, </a:t>
            </a:r>
            <a:br>
              <a:rPr kumimoji="0" lang="tr-TR" sz="23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kumimoji="0" lang="tr-TR" sz="2300" b="0" i="0" u="none" strike="noStrike" kern="1200" cap="none" spc="0" normalizeH="0" baseline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çokgen tümüyle kırpılmış olur.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6632"/>
            <a:ext cx="8229600" cy="990600"/>
          </a:xfrm>
        </p:spPr>
        <p:txBody>
          <a:bodyPr/>
          <a:lstStyle/>
          <a:p>
            <a:pPr eaLnBrk="1" hangingPunct="1"/>
            <a:r>
              <a:rPr lang="tr-TR" dirty="0"/>
              <a:t>Sutherland-Hodgeman kırpması</a:t>
            </a:r>
          </a:p>
        </p:txBody>
      </p:sp>
      <p:sp>
        <p:nvSpPr>
          <p:cNvPr id="266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2809"/>
            <a:ext cx="7848600" cy="4343400"/>
          </a:xfrm>
        </p:spPr>
        <p:txBody>
          <a:bodyPr/>
          <a:lstStyle/>
          <a:p>
            <a:pPr eaLnBrk="1" hangingPunct="1">
              <a:defRPr/>
            </a:pPr>
            <a:r>
              <a:rPr lang="tr-TR" dirty="0"/>
              <a:t>Algoritmanın girdi ve çıktısı:</a:t>
            </a:r>
          </a:p>
          <a:p>
            <a:pPr lvl="1">
              <a:defRPr/>
            </a:pPr>
            <a:r>
              <a:rPr lang="tr-TR" dirty="0"/>
              <a:t>Girdi: Çokgenin sıralı kenar noktaları listesi. Çıktı: Kırpılmış çokgenin sıralı kenar noktaları listesi; belki eskisiyle aynısı döner, ya da belki yeni bir liste olur.</a:t>
            </a:r>
          </a:p>
          <a:p>
            <a:pPr>
              <a:defRPr/>
            </a:pPr>
            <a:r>
              <a:rPr lang="tr-TR" dirty="0"/>
              <a:t>Önceki örnekte 6 kenar girip, 10 kenar çıkıyor.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/>
              <a:t>Ekran kartları ne yapar?</a:t>
            </a:r>
          </a:p>
        </p:txBody>
      </p:sp>
      <p:sp>
        <p:nvSpPr>
          <p:cNvPr id="266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68760"/>
            <a:ext cx="7848600" cy="5112568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tr-TR" dirty="0"/>
              <a:t>Basit düşünelim.</a:t>
            </a:r>
          </a:p>
          <a:p>
            <a:pPr lvl="1">
              <a:defRPr/>
            </a:pPr>
            <a:r>
              <a:rPr lang="tr-TR" dirty="0"/>
              <a:t>Tamam hiçbir şekilde görüntü alanı ile alakası olmayan çokgen/üçgenlerle uğraşmayalım.</a:t>
            </a:r>
          </a:p>
          <a:p>
            <a:pPr lvl="1">
              <a:defRPr/>
            </a:pPr>
            <a:r>
              <a:rPr lang="tr-TR" dirty="0"/>
              <a:t>Ama ucundan kıyısından görüntü alanına giren çokgen/üçgenler hesaplansa ne kaybederiz?</a:t>
            </a:r>
          </a:p>
          <a:p>
            <a:pPr lvl="1">
              <a:defRPr/>
            </a:pPr>
            <a:r>
              <a:rPr lang="tr-TR" dirty="0"/>
              <a:t>Performans gelir, hiçbir şey kaybetmeyiz!</a:t>
            </a:r>
          </a:p>
          <a:p>
            <a:pPr lvl="1">
              <a:defRPr/>
            </a:pPr>
            <a:r>
              <a:rPr lang="tr-TR" dirty="0"/>
              <a:t>Hele de 3 boyutlu hacim kırpmada.</a:t>
            </a:r>
          </a:p>
          <a:p>
            <a:pPr lvl="2">
              <a:defRPr/>
            </a:pPr>
            <a:r>
              <a:rPr lang="tr-TR" dirty="0"/>
              <a:t>Gelecek konu.</a:t>
            </a:r>
          </a:p>
          <a:p>
            <a:pPr lvl="1">
              <a:defRPr/>
            </a:pPr>
            <a:r>
              <a:rPr lang="tr-TR" dirty="0"/>
              <a:t>Görüntü alanına girmeyen pikseller boşa hesaplanır, olsun…</a:t>
            </a:r>
          </a:p>
          <a:p>
            <a:pPr lvl="1">
              <a:defRPr/>
            </a:pPr>
            <a:r>
              <a:rPr lang="tr-TR" dirty="0"/>
              <a:t>Ekran kartının en hızlı yaptığı şey üçgen doldurmak zaten…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/>
              <a:t>Kırpılmış 3 boyutlu hacim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35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51112" y="1196752"/>
            <a:ext cx="5285184" cy="5285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OpenGL’de Görüntüleme</a:t>
            </a:r>
          </a:p>
        </p:txBody>
      </p:sp>
      <p:sp>
        <p:nvSpPr>
          <p:cNvPr id="6" name="5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2 Boyuttaki komutlar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49</a:t>
            </a:fld>
            <a:endParaRPr lang="tr-TR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 anchor="ctr"/>
          <a:lstStyle/>
          <a:p>
            <a:pPr eaLnBrk="1" hangingPunct="1"/>
            <a:r>
              <a:rPr lang="tr-TR" dirty="0"/>
              <a:t>Kütüphaneler</a:t>
            </a:r>
          </a:p>
        </p:txBody>
      </p:sp>
      <p:sp>
        <p:nvSpPr>
          <p:cNvPr id="287747" name="Rectangle 3"/>
          <p:cNvSpPr>
            <a:spLocks noGrp="1" noChangeArrowheads="1"/>
          </p:cNvSpPr>
          <p:nvPr>
            <p:ph type="body" idx="1"/>
          </p:nvPr>
        </p:nvSpPr>
        <p:spPr>
          <a:effectLst/>
        </p:spPr>
        <p:txBody>
          <a:bodyPr lIns="92075" tIns="46038" rIns="92075" bIns="46038"/>
          <a:lstStyle/>
          <a:p>
            <a:pPr marL="350838" indent="-350838" eaLnBrk="1" hangingPunct="1">
              <a:defRPr/>
            </a:pPr>
            <a:r>
              <a:rPr lang="tr-TR" sz="2900" dirty="0"/>
              <a:t>OpenGL : </a:t>
            </a:r>
            <a:r>
              <a:rPr lang="tr-TR" sz="2900" i="0" dirty="0">
                <a:solidFill>
                  <a:schemeClr val="tx2"/>
                </a:solidFill>
              </a:rPr>
              <a:t>Görüntü alanı fonksiyonları,</a:t>
            </a:r>
            <a:endParaRPr lang="tr-TR" sz="2900" dirty="0"/>
          </a:p>
          <a:p>
            <a:pPr marL="350838" indent="-350838" eaLnBrk="1" hangingPunct="1">
              <a:defRPr/>
            </a:pPr>
            <a:r>
              <a:rPr lang="tr-TR" sz="2900" dirty="0"/>
              <a:t>GLU : </a:t>
            </a:r>
            <a:r>
              <a:rPr lang="tr-TR" sz="2900" i="0" dirty="0">
                <a:solidFill>
                  <a:schemeClr val="tx2"/>
                </a:solidFill>
              </a:rPr>
              <a:t>2 boyutlu kırpma,</a:t>
            </a:r>
            <a:endParaRPr lang="tr-TR" sz="2900" dirty="0"/>
          </a:p>
          <a:p>
            <a:pPr marL="350838" indent="-350838" eaLnBrk="1" hangingPunct="1">
              <a:defRPr/>
            </a:pPr>
            <a:r>
              <a:rPr lang="tr-TR" sz="2900" dirty="0"/>
              <a:t>GLUT : </a:t>
            </a:r>
            <a:r>
              <a:rPr lang="tr-TR" sz="2900" i="0" dirty="0">
                <a:solidFill>
                  <a:schemeClr val="tx2"/>
                </a:solidFill>
              </a:rPr>
              <a:t>Pencere yönetimi.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/>
              <a:t>OpenGL projeksiyon modu</a:t>
            </a:r>
          </a:p>
        </p:txBody>
      </p:sp>
      <p:sp>
        <p:nvSpPr>
          <p:cNvPr id="28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tr-TR" dirty="0"/>
              <a:t>Projeksiyonla ilgili bir şey yapmadan önce projeksiyon matris modunu seçmeliyiz :</a:t>
            </a:r>
          </a:p>
          <a:p>
            <a:pPr lvl="1" eaLnBrk="1" hangingPunct="1">
              <a:defRPr/>
            </a:pPr>
            <a:r>
              <a:rPr lang="tr-TR" b="1" dirty="0">
                <a:solidFill>
                  <a:schemeClr val="tx2"/>
                </a:solidFill>
              </a:rPr>
              <a:t>Gl.glMatrixMode ( Gl.GL_PROJECTION );</a:t>
            </a:r>
            <a:br>
              <a:rPr lang="tr-TR" b="1" dirty="0">
                <a:solidFill>
                  <a:schemeClr val="tx2"/>
                </a:solidFill>
              </a:rPr>
            </a:br>
            <a:r>
              <a:rPr lang="tr-TR" b="1" dirty="0">
                <a:solidFill>
                  <a:schemeClr val="tx2"/>
                </a:solidFill>
              </a:rPr>
              <a:t>Gl.glLoadIdentity ( );</a:t>
            </a:r>
          </a:p>
          <a:p>
            <a:pPr eaLnBrk="1" hangingPunct="1">
              <a:defRPr/>
            </a:pPr>
            <a:endParaRPr lang="tr-TR" dirty="0"/>
          </a:p>
          <a:p>
            <a:pPr eaLnBrk="1" hangingPunct="1">
              <a:defRPr/>
            </a:pPr>
            <a:r>
              <a:rPr lang="tr-TR" dirty="0"/>
              <a:t>Hatırlatma: Gl.GL_MODELVIEW geometrik dönüşüm modu idi.</a:t>
            </a:r>
          </a:p>
          <a:p>
            <a:pPr eaLnBrk="1" hangingPunct="1">
              <a:defRPr/>
            </a:pPr>
            <a:endParaRPr lang="tr-TR" dirty="0"/>
          </a:p>
          <a:p>
            <a:pPr>
              <a:defRPr/>
            </a:pPr>
            <a:r>
              <a:rPr lang="tr-TR" dirty="0"/>
              <a:t>[PR]</a:t>
            </a:r>
            <a:r>
              <a:rPr lang="tr-TR" baseline="-25000" dirty="0"/>
              <a:t>4x4</a:t>
            </a:r>
            <a:r>
              <a:rPr lang="tr-TR" dirty="0"/>
              <a:t> • [MV]</a:t>
            </a:r>
            <a:r>
              <a:rPr lang="tr-TR" baseline="-25000" dirty="0"/>
              <a:t>4x4</a:t>
            </a:r>
            <a:r>
              <a:rPr lang="tr-TR" dirty="0"/>
              <a:t> • [MODEL]</a:t>
            </a:r>
            <a:r>
              <a:rPr lang="tr-TR" baseline="-25000" dirty="0"/>
              <a:t>4xN</a:t>
            </a:r>
            <a:endParaRPr lang="tr-TR" dirty="0"/>
          </a:p>
        </p:txBody>
      </p:sp>
      <p:sp>
        <p:nvSpPr>
          <p:cNvPr id="4" name="3 Oval"/>
          <p:cNvSpPr/>
          <p:nvPr/>
        </p:nvSpPr>
        <p:spPr>
          <a:xfrm>
            <a:off x="755576" y="4509120"/>
            <a:ext cx="1296144" cy="936104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9688" y="3756025"/>
            <a:ext cx="2857500" cy="18764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sp>
        <p:nvSpPr>
          <p:cNvPr id="5837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/>
              <a:t>GLU pencere kırpma fonksiyonu</a:t>
            </a:r>
          </a:p>
        </p:txBody>
      </p:sp>
      <p:sp>
        <p:nvSpPr>
          <p:cNvPr id="28979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2 boyutlu kırpa basitçe :</a:t>
            </a:r>
          </a:p>
          <a:p>
            <a:pPr lvl="1" eaLnBrk="1" hangingPunct="1">
              <a:defRPr/>
            </a:pPr>
            <a:r>
              <a:rPr lang="tr-TR" b="1" dirty="0">
                <a:solidFill>
                  <a:schemeClr val="tx2"/>
                </a:solidFill>
              </a:rPr>
              <a:t>Glu.gluOrtho2D (xmin, xmax, ymin, ymax );</a:t>
            </a:r>
          </a:p>
        </p:txBody>
      </p:sp>
      <p:sp>
        <p:nvSpPr>
          <p:cNvPr id="58373" name="Line 5"/>
          <p:cNvSpPr>
            <a:spLocks noChangeShapeType="1"/>
          </p:cNvSpPr>
          <p:nvPr/>
        </p:nvSpPr>
        <p:spPr bwMode="auto">
          <a:xfrm flipH="1" flipV="1">
            <a:off x="2317750" y="3017838"/>
            <a:ext cx="12700" cy="29956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8374" name="Line 6"/>
          <p:cNvSpPr>
            <a:spLocks noChangeShapeType="1"/>
          </p:cNvSpPr>
          <p:nvPr/>
        </p:nvSpPr>
        <p:spPr bwMode="auto">
          <a:xfrm>
            <a:off x="2330450" y="6011863"/>
            <a:ext cx="33845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 dirty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906713" y="3348038"/>
            <a:ext cx="2376487" cy="1655762"/>
            <a:chOff x="1831" y="2109"/>
            <a:chExt cx="1497" cy="1043"/>
          </a:xfrm>
        </p:grpSpPr>
        <p:sp>
          <p:nvSpPr>
            <p:cNvPr id="58379" name="Line 8"/>
            <p:cNvSpPr>
              <a:spLocks noChangeShapeType="1"/>
            </p:cNvSpPr>
            <p:nvPr/>
          </p:nvSpPr>
          <p:spPr bwMode="auto">
            <a:xfrm>
              <a:off x="1831" y="2109"/>
              <a:ext cx="1497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380" name="Line 9"/>
            <p:cNvSpPr>
              <a:spLocks noChangeShapeType="1"/>
            </p:cNvSpPr>
            <p:nvPr/>
          </p:nvSpPr>
          <p:spPr bwMode="auto">
            <a:xfrm>
              <a:off x="1831" y="3152"/>
              <a:ext cx="1497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381" name="Line 10"/>
            <p:cNvSpPr>
              <a:spLocks noChangeShapeType="1"/>
            </p:cNvSpPr>
            <p:nvPr/>
          </p:nvSpPr>
          <p:spPr bwMode="auto">
            <a:xfrm>
              <a:off x="3328" y="2109"/>
              <a:ext cx="0" cy="1043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8382" name="Line 11"/>
            <p:cNvSpPr>
              <a:spLocks noChangeShapeType="1"/>
            </p:cNvSpPr>
            <p:nvPr/>
          </p:nvSpPr>
          <p:spPr bwMode="auto">
            <a:xfrm>
              <a:off x="1831" y="2109"/>
              <a:ext cx="0" cy="1043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58376" name="Text Box 12"/>
          <p:cNvSpPr txBox="1">
            <a:spLocks noChangeArrowheads="1"/>
          </p:cNvSpPr>
          <p:nvPr/>
        </p:nvSpPr>
        <p:spPr bwMode="auto">
          <a:xfrm>
            <a:off x="2474913" y="6227763"/>
            <a:ext cx="3021012" cy="36671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800" b="1" dirty="0">
                <a:latin typeface="Verdana" pitchFamily="34" charset="0"/>
              </a:rPr>
              <a:t>Dünya koordinatları</a:t>
            </a:r>
          </a:p>
        </p:txBody>
      </p:sp>
      <p:sp>
        <p:nvSpPr>
          <p:cNvPr id="58377" name="Rectangle 13"/>
          <p:cNvSpPr>
            <a:spLocks noChangeArrowheads="1"/>
          </p:cNvSpPr>
          <p:nvPr/>
        </p:nvSpPr>
        <p:spPr bwMode="auto">
          <a:xfrm>
            <a:off x="2901950" y="3248025"/>
            <a:ext cx="2306638" cy="90488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CCFF"/>
              </a:gs>
            </a:gsLst>
            <a:lin ang="0" scaled="1"/>
          </a:gradFill>
          <a:ln w="381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8378" name="Rectangle 14"/>
          <p:cNvSpPr>
            <a:spLocks noChangeAspect="1" noChangeArrowheads="1"/>
          </p:cNvSpPr>
          <p:nvPr/>
        </p:nvSpPr>
        <p:spPr bwMode="auto">
          <a:xfrm>
            <a:off x="5195888" y="3244850"/>
            <a:ext cx="90487" cy="90488"/>
          </a:xfrm>
          <a:prstGeom prst="rect">
            <a:avLst/>
          </a:prstGeom>
          <a:solidFill>
            <a:srgbClr val="00CCF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79688" y="3756025"/>
            <a:ext cx="2857500" cy="187642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</p:pic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2376488" y="3800474"/>
            <a:ext cx="3016250" cy="1952625"/>
            <a:chOff x="1497" y="2394"/>
            <a:chExt cx="1900" cy="1230"/>
          </a:xfrm>
        </p:grpSpPr>
        <p:sp>
          <p:nvSpPr>
            <p:cNvPr id="59417" name="Rectangle 4"/>
            <p:cNvSpPr>
              <a:spLocks noChangeArrowheads="1"/>
            </p:cNvSpPr>
            <p:nvPr/>
          </p:nvSpPr>
          <p:spPr bwMode="auto">
            <a:xfrm>
              <a:off x="1497" y="2394"/>
              <a:ext cx="327" cy="1146"/>
            </a:xfrm>
            <a:prstGeom prst="rect">
              <a:avLst/>
            </a:prstGeom>
            <a:solidFill>
              <a:srgbClr val="001170"/>
            </a:solidFill>
            <a:ln w="381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18" name="Rectangle 5"/>
            <p:cNvSpPr>
              <a:spLocks noChangeArrowheads="1"/>
            </p:cNvSpPr>
            <p:nvPr/>
          </p:nvSpPr>
          <p:spPr bwMode="auto">
            <a:xfrm>
              <a:off x="1822" y="3159"/>
              <a:ext cx="1575" cy="465"/>
            </a:xfrm>
            <a:prstGeom prst="rect">
              <a:avLst/>
            </a:prstGeom>
            <a:solidFill>
              <a:srgbClr val="001170"/>
            </a:solidFill>
            <a:ln w="381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900114" y="2943225"/>
            <a:ext cx="4705351" cy="3914775"/>
            <a:chOff x="567" y="1854"/>
            <a:chExt cx="2964" cy="2466"/>
          </a:xfrm>
        </p:grpSpPr>
        <p:sp>
          <p:nvSpPr>
            <p:cNvPr id="59411" name="Rectangle 8"/>
            <p:cNvSpPr>
              <a:spLocks noChangeArrowheads="1"/>
            </p:cNvSpPr>
            <p:nvPr/>
          </p:nvSpPr>
          <p:spPr bwMode="auto">
            <a:xfrm>
              <a:off x="2680" y="2418"/>
              <a:ext cx="845" cy="1143"/>
            </a:xfrm>
            <a:prstGeom prst="rect">
              <a:avLst/>
            </a:prstGeom>
            <a:solidFill>
              <a:schemeClr val="bg1"/>
            </a:solidFill>
            <a:ln w="381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tr-TR" dirty="0"/>
            </a:p>
          </p:txBody>
        </p:sp>
        <p:grpSp>
          <p:nvGrpSpPr>
            <p:cNvPr id="4" name="Group 9"/>
            <p:cNvGrpSpPr>
              <a:grpSpLocks/>
            </p:cNvGrpSpPr>
            <p:nvPr/>
          </p:nvGrpSpPr>
          <p:grpSpPr bwMode="auto">
            <a:xfrm>
              <a:off x="567" y="1854"/>
              <a:ext cx="2964" cy="2466"/>
              <a:chOff x="567" y="1854"/>
              <a:chExt cx="2964" cy="2466"/>
            </a:xfrm>
          </p:grpSpPr>
          <p:sp>
            <p:nvSpPr>
              <p:cNvPr id="59413" name="Rectangle 10"/>
              <p:cNvSpPr>
                <a:spLocks noChangeArrowheads="1"/>
              </p:cNvSpPr>
              <p:nvPr/>
            </p:nvSpPr>
            <p:spPr bwMode="auto">
              <a:xfrm>
                <a:off x="567" y="2394"/>
                <a:ext cx="1277" cy="1112"/>
              </a:xfrm>
              <a:prstGeom prst="rect">
                <a:avLst/>
              </a:prstGeom>
              <a:solidFill>
                <a:schemeClr val="bg1"/>
              </a:solidFill>
              <a:ln w="38100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tr-TR" dirty="0"/>
              </a:p>
            </p:txBody>
          </p:sp>
          <p:grpSp>
            <p:nvGrpSpPr>
              <p:cNvPr id="5" name="Group 11"/>
              <p:cNvGrpSpPr>
                <a:grpSpLocks/>
              </p:cNvGrpSpPr>
              <p:nvPr/>
            </p:nvGrpSpPr>
            <p:grpSpPr bwMode="auto">
              <a:xfrm>
                <a:off x="567" y="1854"/>
                <a:ext cx="2964" cy="2466"/>
                <a:chOff x="567" y="1854"/>
                <a:chExt cx="2964" cy="2466"/>
              </a:xfrm>
            </p:grpSpPr>
            <p:sp>
              <p:nvSpPr>
                <p:cNvPr id="59415" name="Rectangle 12"/>
                <p:cNvSpPr>
                  <a:spLocks noChangeArrowheads="1"/>
                </p:cNvSpPr>
                <p:nvPr/>
              </p:nvSpPr>
              <p:spPr bwMode="auto">
                <a:xfrm>
                  <a:off x="567" y="3139"/>
                  <a:ext cx="2964" cy="1181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tr-TR" dirty="0"/>
                </a:p>
              </p:txBody>
            </p:sp>
            <p:sp>
              <p:nvSpPr>
                <p:cNvPr id="59416" name="Rectangle 13"/>
                <p:cNvSpPr>
                  <a:spLocks noChangeArrowheads="1"/>
                </p:cNvSpPr>
                <p:nvPr/>
              </p:nvSpPr>
              <p:spPr bwMode="auto">
                <a:xfrm>
                  <a:off x="914" y="1854"/>
                  <a:ext cx="2614" cy="713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noFill/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tr-TR" dirty="0"/>
                </a:p>
              </p:txBody>
            </p:sp>
          </p:grpSp>
        </p:grpSp>
      </p:grpSp>
      <p:sp>
        <p:nvSpPr>
          <p:cNvPr id="59397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/>
              <a:t>OpenGL görüntü alanı fonksiyonu</a:t>
            </a:r>
          </a:p>
        </p:txBody>
      </p:sp>
      <p:sp>
        <p:nvSpPr>
          <p:cNvPr id="290831" name="Rectangle 1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2 boyutta pencere içinde alan belirlerken :</a:t>
            </a:r>
          </a:p>
          <a:p>
            <a:pPr lvl="1" eaLnBrk="1" hangingPunct="1">
              <a:defRPr/>
            </a:pPr>
            <a:r>
              <a:rPr lang="tr-TR" b="1" dirty="0">
                <a:solidFill>
                  <a:schemeClr val="tx2"/>
                </a:solidFill>
              </a:rPr>
              <a:t>Gl.glViewport ( xmin, ymin, width, height );</a:t>
            </a:r>
          </a:p>
        </p:txBody>
      </p:sp>
      <p:sp>
        <p:nvSpPr>
          <p:cNvPr id="59399" name="Line 16"/>
          <p:cNvSpPr>
            <a:spLocks noChangeShapeType="1"/>
          </p:cNvSpPr>
          <p:nvPr/>
        </p:nvSpPr>
        <p:spPr bwMode="auto">
          <a:xfrm flipH="1" flipV="1">
            <a:off x="2317750" y="3017838"/>
            <a:ext cx="12700" cy="29956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9400" name="Line 17"/>
          <p:cNvSpPr>
            <a:spLocks noChangeShapeType="1"/>
          </p:cNvSpPr>
          <p:nvPr/>
        </p:nvSpPr>
        <p:spPr bwMode="auto">
          <a:xfrm>
            <a:off x="2330450" y="6011863"/>
            <a:ext cx="33845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tr-TR" dirty="0"/>
          </a:p>
        </p:txBody>
      </p:sp>
      <p:grpSp>
        <p:nvGrpSpPr>
          <p:cNvPr id="6" name="Group 18"/>
          <p:cNvGrpSpPr>
            <a:grpSpLocks/>
          </p:cNvGrpSpPr>
          <p:nvPr/>
        </p:nvGrpSpPr>
        <p:grpSpPr bwMode="auto">
          <a:xfrm>
            <a:off x="2906713" y="3348038"/>
            <a:ext cx="2376487" cy="1655762"/>
            <a:chOff x="1831" y="2109"/>
            <a:chExt cx="1497" cy="1043"/>
          </a:xfrm>
        </p:grpSpPr>
        <p:sp>
          <p:nvSpPr>
            <p:cNvPr id="59407" name="Line 19"/>
            <p:cNvSpPr>
              <a:spLocks noChangeShapeType="1"/>
            </p:cNvSpPr>
            <p:nvPr/>
          </p:nvSpPr>
          <p:spPr bwMode="auto">
            <a:xfrm>
              <a:off x="1831" y="2109"/>
              <a:ext cx="1497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08" name="Line 20"/>
            <p:cNvSpPr>
              <a:spLocks noChangeShapeType="1"/>
            </p:cNvSpPr>
            <p:nvPr/>
          </p:nvSpPr>
          <p:spPr bwMode="auto">
            <a:xfrm>
              <a:off x="1831" y="3152"/>
              <a:ext cx="1497" cy="0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09" name="Line 21"/>
            <p:cNvSpPr>
              <a:spLocks noChangeShapeType="1"/>
            </p:cNvSpPr>
            <p:nvPr/>
          </p:nvSpPr>
          <p:spPr bwMode="auto">
            <a:xfrm>
              <a:off x="3328" y="2109"/>
              <a:ext cx="0" cy="1043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9410" name="Line 22"/>
            <p:cNvSpPr>
              <a:spLocks noChangeShapeType="1"/>
            </p:cNvSpPr>
            <p:nvPr/>
          </p:nvSpPr>
          <p:spPr bwMode="auto">
            <a:xfrm>
              <a:off x="1831" y="2109"/>
              <a:ext cx="0" cy="1043"/>
            </a:xfrm>
            <a:prstGeom prst="line">
              <a:avLst/>
            </a:prstGeom>
            <a:noFill/>
            <a:ln w="254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tr-TR" dirty="0"/>
            </a:p>
          </p:txBody>
        </p:sp>
      </p:grpSp>
      <p:sp>
        <p:nvSpPr>
          <p:cNvPr id="59402" name="Text Box 23"/>
          <p:cNvSpPr txBox="1">
            <a:spLocks noChangeArrowheads="1"/>
          </p:cNvSpPr>
          <p:nvPr/>
        </p:nvSpPr>
        <p:spPr bwMode="auto">
          <a:xfrm>
            <a:off x="2474913" y="6227763"/>
            <a:ext cx="3021012" cy="36671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800" b="1" dirty="0">
                <a:latin typeface="Verdana" pitchFamily="34" charset="0"/>
              </a:rPr>
              <a:t>Dünya koordinatları</a:t>
            </a:r>
          </a:p>
        </p:txBody>
      </p:sp>
      <p:sp>
        <p:nvSpPr>
          <p:cNvPr id="59403" name="Rectangle 24"/>
          <p:cNvSpPr>
            <a:spLocks noChangeArrowheads="1"/>
          </p:cNvSpPr>
          <p:nvPr/>
        </p:nvSpPr>
        <p:spPr bwMode="auto">
          <a:xfrm>
            <a:off x="2901950" y="3248025"/>
            <a:ext cx="2306638" cy="90488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rgbClr val="00CCFF"/>
              </a:gs>
            </a:gsLst>
            <a:lin ang="0" scaled="1"/>
          </a:gradFill>
          <a:ln w="38100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9404" name="Rectangle 25"/>
          <p:cNvSpPr>
            <a:spLocks noChangeAspect="1" noChangeArrowheads="1"/>
          </p:cNvSpPr>
          <p:nvPr/>
        </p:nvSpPr>
        <p:spPr bwMode="auto">
          <a:xfrm>
            <a:off x="5195888" y="3244850"/>
            <a:ext cx="90487" cy="90488"/>
          </a:xfrm>
          <a:prstGeom prst="rect">
            <a:avLst/>
          </a:prstGeom>
          <a:solidFill>
            <a:srgbClr val="00CCFF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44444E-6 L 0.11319 -0.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00" y="-5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tr-TR" dirty="0"/>
              <a:t>C# da pencere ve menü kullanımı </a:t>
            </a:r>
          </a:p>
        </p:txBody>
      </p:sp>
      <p:sp>
        <p:nvSpPr>
          <p:cNvPr id="291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C# windows application projelerinde pencere yönetimi ve menüler kolayca yapılıyor.</a:t>
            </a:r>
          </a:p>
          <a:p>
            <a:pPr lvl="1">
              <a:defRPr/>
            </a:pPr>
            <a:r>
              <a:rPr lang="tr-TR" dirty="0"/>
              <a:t>Konsol projelerinde GLUT ile işlemler yapılırdı.</a:t>
            </a:r>
          </a:p>
          <a:p>
            <a:pPr>
              <a:defRPr/>
            </a:pPr>
            <a:r>
              <a:rPr lang="tr-TR" dirty="0"/>
              <a:t>Simple OpenGL kontrolcüsü de OpenGL ekranını kontrol ediyordu.</a:t>
            </a:r>
          </a:p>
          <a:p>
            <a:pPr lvl="1">
              <a:buNone/>
              <a:defRPr/>
            </a:pPr>
            <a:r>
              <a:rPr lang="tr-TR" dirty="0"/>
              <a:t>	Örnek uygulama yapılacaktır.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3182</TotalTime>
  <Words>1813</Words>
  <Application>Microsoft Office PowerPoint</Application>
  <PresentationFormat>On-screen Show (4:3)</PresentationFormat>
  <Paragraphs>360</Paragraphs>
  <Slides>54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54</vt:i4>
      </vt:variant>
    </vt:vector>
  </HeadingPairs>
  <TitlesOfParts>
    <vt:vector size="70" baseType="lpstr">
      <vt:lpstr>Arial</vt:lpstr>
      <vt:lpstr>Arial Black</vt:lpstr>
      <vt:lpstr>Arial Narrow</vt:lpstr>
      <vt:lpstr>Bookman Old Style</vt:lpstr>
      <vt:lpstr>Calibri</vt:lpstr>
      <vt:lpstr>Comic Sans MS</vt:lpstr>
      <vt:lpstr>Courier New</vt:lpstr>
      <vt:lpstr>Gill Sans MT</vt:lpstr>
      <vt:lpstr>Helvetica</vt:lpstr>
      <vt:lpstr>Helvetica-Narrow</vt:lpstr>
      <vt:lpstr>Verdana</vt:lpstr>
      <vt:lpstr>Wingdings</vt:lpstr>
      <vt:lpstr>Wingdings 3</vt:lpstr>
      <vt:lpstr>Origin</vt:lpstr>
      <vt:lpstr>Clip</vt:lpstr>
      <vt:lpstr>Equation</vt:lpstr>
      <vt:lpstr>Bilgisayar Grafikleri Dr.Cengiz Güngör</vt:lpstr>
      <vt:lpstr>2 Boyutlu Gösterim</vt:lpstr>
      <vt:lpstr>2 Boyutlu Gösterim</vt:lpstr>
      <vt:lpstr>2 Boyutlu Gösterim</vt:lpstr>
      <vt:lpstr>2 Boyutlu Gösterim</vt:lpstr>
      <vt:lpstr>Görüntü Koordinatları Referans Sistemi</vt:lpstr>
      <vt:lpstr>Pencere-Görüntü Alanı Koordinat Dönüşümü</vt:lpstr>
      <vt:lpstr>2B Gösterim Dönüşümü İş Hattı (Pipeline)</vt:lpstr>
      <vt:lpstr>Kırpma </vt:lpstr>
      <vt:lpstr>Kırpma</vt:lpstr>
      <vt:lpstr>Kıpma</vt:lpstr>
      <vt:lpstr>Görüntü kırpma işleminden önce oluştu-rulur ve boyanır (illuminate), neden?</vt:lpstr>
      <vt:lpstr>Neden DünyaKamera dönüşümü kırpmadan önce?</vt:lpstr>
      <vt:lpstr>Neye göre kırpacağız?</vt:lpstr>
      <vt:lpstr>Tekrar hatırlayalım bizim için ne önemliydi? </vt:lpstr>
      <vt:lpstr>Neden kırpma?</vt:lpstr>
      <vt:lpstr>Kırpma nasıl yapılacak?</vt:lpstr>
      <vt:lpstr>Basitçe (Trivial ) kabuller </vt:lpstr>
      <vt:lpstr>Basitçe ret</vt:lpstr>
      <vt:lpstr>Görüntü alanındaki doğruları kırpma</vt:lpstr>
      <vt:lpstr>Cohen-Sutherland doğru kırpması</vt:lpstr>
      <vt:lpstr>Cohen-Sutherland doğru kırpması</vt:lpstr>
      <vt:lpstr>Cohen-Sutherland doğru kırpması</vt:lpstr>
      <vt:lpstr>Cohen-Sutherland doğru kırpması</vt:lpstr>
      <vt:lpstr>Cohen-Sutherland doğru kırpması</vt:lpstr>
      <vt:lpstr>Cohen-Sutherland doğru kırpması</vt:lpstr>
      <vt:lpstr>Kesişim = Denklem çözümü</vt:lpstr>
      <vt:lpstr>Parametrik doğru denklemi</vt:lpstr>
      <vt:lpstr>Parametrik doğrular ve kırpma</vt:lpstr>
      <vt:lpstr>Kesişimlerin bulunması (Cyrus-Beck Algoritması)</vt:lpstr>
      <vt:lpstr>Kesişimlerin bulunması (devam)</vt:lpstr>
      <vt:lpstr>Örneğin</vt:lpstr>
      <vt:lpstr>Çokgenleri kırpmak</vt:lpstr>
      <vt:lpstr>Kırpma neden zordur?</vt:lpstr>
      <vt:lpstr>Kırpma neden zordur?</vt:lpstr>
      <vt:lpstr>Sutherland-Hodgeman kırpması</vt:lpstr>
      <vt:lpstr>Sutherland-Hodgeman kırpması</vt:lpstr>
      <vt:lpstr>Sutherland-Hodgeman kırpması</vt:lpstr>
      <vt:lpstr>Sutherland-Hodgeman kırpması</vt:lpstr>
      <vt:lpstr>Sutherland-Hodgeman kırpması</vt:lpstr>
      <vt:lpstr>Sutherland-Hodgeman kırpması</vt:lpstr>
      <vt:lpstr>Sutherland-Hodgeman kırpması</vt:lpstr>
      <vt:lpstr>Sutherland-Hodgeman kırpması</vt:lpstr>
      <vt:lpstr>Sutherland-Hodgeman kırpması</vt:lpstr>
      <vt:lpstr>Sutherland-Hodgeman kırpması</vt:lpstr>
      <vt:lpstr>Sutherland-Hodgeman kırpması</vt:lpstr>
      <vt:lpstr>Ekran kartları ne yapar?</vt:lpstr>
      <vt:lpstr>Kırpılmış 3 boyutlu hacim</vt:lpstr>
      <vt:lpstr>OpenGL’de Görüntüleme</vt:lpstr>
      <vt:lpstr>Kütüphaneler</vt:lpstr>
      <vt:lpstr>OpenGL projeksiyon modu</vt:lpstr>
      <vt:lpstr>GLU pencere kırpma fonksiyonu</vt:lpstr>
      <vt:lpstr>OpenGL görüntü alanı fonksiyonu</vt:lpstr>
      <vt:lpstr>C# da pencere ve menü kullanımı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GUNGOR</dc:creator>
  <cp:lastModifiedBy>cengiz gungor</cp:lastModifiedBy>
  <cp:revision>136</cp:revision>
  <dcterms:created xsi:type="dcterms:W3CDTF">2013-09-20T11:24:12Z</dcterms:created>
  <dcterms:modified xsi:type="dcterms:W3CDTF">2020-11-06T11:28:22Z</dcterms:modified>
</cp:coreProperties>
</file>