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7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8" r:id="rId11"/>
    <p:sldId id="265" r:id="rId12"/>
    <p:sldId id="267" r:id="rId13"/>
    <p:sldId id="266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7" r:id="rId22"/>
    <p:sldId id="276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2" r:id="rId37"/>
    <p:sldId id="291" r:id="rId38"/>
    <p:sldId id="326" r:id="rId39"/>
    <p:sldId id="293" r:id="rId40"/>
    <p:sldId id="294" r:id="rId41"/>
    <p:sldId id="295" r:id="rId42"/>
    <p:sldId id="296" r:id="rId43"/>
    <p:sldId id="297" r:id="rId44"/>
    <p:sldId id="299" r:id="rId45"/>
    <p:sldId id="300" r:id="rId46"/>
    <p:sldId id="301" r:id="rId47"/>
    <p:sldId id="303" r:id="rId48"/>
    <p:sldId id="304" r:id="rId49"/>
    <p:sldId id="305" r:id="rId50"/>
    <p:sldId id="306" r:id="rId51"/>
    <p:sldId id="307" r:id="rId52"/>
    <p:sldId id="308" r:id="rId53"/>
    <p:sldId id="309" r:id="rId54"/>
    <p:sldId id="310" r:id="rId55"/>
    <p:sldId id="311" r:id="rId56"/>
    <p:sldId id="312" r:id="rId57"/>
    <p:sldId id="313" r:id="rId58"/>
    <p:sldId id="314" r:id="rId59"/>
    <p:sldId id="315" r:id="rId60"/>
    <p:sldId id="328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4" r:id="rId69"/>
    <p:sldId id="323" r:id="rId70"/>
    <p:sldId id="325" r:id="rId71"/>
    <p:sldId id="329" r:id="rId72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3400" autoAdjust="0"/>
  </p:normalViewPr>
  <p:slideViewPr>
    <p:cSldViewPr>
      <p:cViewPr varScale="1">
        <p:scale>
          <a:sx n="59" d="100"/>
          <a:sy n="59" d="100"/>
        </p:scale>
        <p:origin x="1428" y="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460C12-1A27-4A64-B0B2-F796C1A51EED}" type="datetimeFigureOut">
              <a:rPr lang="tr-TR" smtClean="0"/>
              <a:pPr/>
              <a:t>24.02.2021</a:t>
            </a:fld>
            <a:endParaRPr lang="tr-TR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7C25BA-1208-4CE7-BA56-982F150D70B7}" type="slidenum">
              <a:rPr lang="tr-TR" smtClean="0"/>
              <a:pPr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9744628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7C25BA-1208-4CE7-BA56-982F150D70B7}" type="slidenum">
              <a:rPr lang="tr-TR" smtClean="0"/>
              <a:pPr/>
              <a:t>18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7106377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467544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fld id="{FCDFDF45-B05A-4083-AAC7-D93DF07C3BB8}" type="datetime1">
              <a:rPr lang="tr-TR" smtClean="0"/>
              <a:pPr/>
              <a:t>24.02.2021</a:t>
            </a:fld>
            <a:endParaRPr lang="tr-TR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tr-TR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6521152" y="6375608"/>
            <a:ext cx="2227312" cy="365760"/>
          </a:xfrm>
        </p:spPr>
        <p:txBody>
          <a:bodyPr/>
          <a:lstStyle/>
          <a:p>
            <a:fld id="{E6FEED06-A45B-49F7-A4E7-E4A0A60926E4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21" name="Rectangle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3" name="Rectangle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Rectangle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2" name="Rectangle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kumimoji="0" lang="en-US" dirty="0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053F5B-CA1F-4DB0-9F24-ACC79FBE47D7}" type="datetime1">
              <a:rPr lang="tr-TR" smtClean="0"/>
              <a:pPr/>
              <a:t>24.02.2021</a:t>
            </a:fld>
            <a:endParaRPr lang="tr-T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88224" y="6356350"/>
            <a:ext cx="2126304" cy="365760"/>
          </a:xfrm>
          <a:solidFill>
            <a:schemeClr val="bg1"/>
          </a:solidFill>
        </p:spPr>
        <p:txBody>
          <a:bodyPr/>
          <a:lstStyle/>
          <a:p>
            <a:fld id="{E6FEED06-A45B-49F7-A4E7-E4A0A60926E4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>
            <a:lvl1pPr>
              <a:defRPr sz="2400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sz="2200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fld id="{0960DCE6-766E-49E7-B2E2-340AE244AD26}" type="datetime1">
              <a:rPr lang="tr-TR" smtClean="0"/>
              <a:pPr/>
              <a:t>24.02.2021</a:t>
            </a:fld>
            <a:endParaRPr lang="tr-T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tr-T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E6FEED06-A45B-49F7-A4E7-E4A0A60926E4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7" name="Rectangle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Rectangle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F49279-1099-4222-AFEC-1F85D6D8FBE7}" type="datetime1">
              <a:rPr lang="tr-TR" smtClean="0"/>
              <a:pPr/>
              <a:t>24.02.2021</a:t>
            </a:fld>
            <a:endParaRPr lang="tr-T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DA600-E9D0-4753-AE05-DF97FF1B874E}" type="datetime1">
              <a:rPr lang="tr-TR" smtClean="0"/>
              <a:pPr/>
              <a:t>24.02.2021</a:t>
            </a:fld>
            <a:endParaRPr lang="tr-TR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70A70-7FCC-4E86-B076-A7933EB67FD1}" type="datetime1">
              <a:rPr lang="tr-TR" smtClean="0"/>
              <a:pPr/>
              <a:t>24.02.2021</a:t>
            </a:fld>
            <a:endParaRPr lang="tr-T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9BC2A-2C61-4C3A-9217-4299804337F2}" type="datetime1">
              <a:rPr lang="tr-TR" smtClean="0"/>
              <a:pPr/>
              <a:t>24.02.2021</a:t>
            </a:fld>
            <a:endParaRPr lang="tr-TR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5" name="Straight Connector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D07F5-DE31-4F58-B5B9-CA4D40378050}" type="datetime1">
              <a:rPr lang="tr-TR" smtClean="0"/>
              <a:pPr/>
              <a:t>24.02.2021</a:t>
            </a:fld>
            <a:endParaRPr lang="tr-T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795C6-6473-48B2-A712-1EE437C3E56F}" type="datetime1">
              <a:rPr lang="tr-TR" smtClean="0"/>
              <a:pPr/>
              <a:t>24.02.2021</a:t>
            </a:fld>
            <a:endParaRPr lang="tr-T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070EDD-4205-433A-B6CB-CF6DD2DA6306}" type="datetime1">
              <a:rPr lang="tr-TR" smtClean="0"/>
              <a:pPr/>
              <a:t>24.02.2021</a:t>
            </a:fld>
            <a:endParaRPr lang="tr-T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‹#›</a:t>
            </a:fld>
            <a:endParaRPr lang="tr-TR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A127D-451D-47F7-9B1A-9E708C5295EA}" type="datetime1">
              <a:rPr lang="tr-TR" smtClean="0"/>
              <a:pPr/>
              <a:t>24.02.2021</a:t>
            </a:fld>
            <a:endParaRPr lang="tr-T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8" name="Isosceles Triangle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ctr" anchorCtr="0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tr-TR" dirty="0"/>
          </a:p>
        </p:txBody>
      </p:sp>
      <p:sp>
        <p:nvSpPr>
          <p:cNvPr id="28" name="Straight Connector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9" name="Straight Connector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Isosceles Triangle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" name="Rectangle 3"/>
          <p:cNvSpPr/>
          <p:nvPr userDrawn="1"/>
        </p:nvSpPr>
        <p:spPr>
          <a:xfrm>
            <a:off x="323528" y="6237312"/>
            <a:ext cx="576064" cy="5760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6536975" y="6375608"/>
            <a:ext cx="2139481" cy="365760"/>
          </a:xfrm>
          <a:prstGeom prst="rect">
            <a:avLst/>
          </a:prstGeom>
          <a:solidFill>
            <a:schemeClr val="bg1"/>
          </a:solidFill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B0678150-2F3D-4E05-931D-3530E2373772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67544" y="6342464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A88B272E-DE6C-4CD0-BFE9-F935876A97FC}" type="datetime1">
              <a:rPr lang="tr-TR" smtClean="0"/>
              <a:pPr/>
              <a:t>24.02.2021</a:t>
            </a:fld>
            <a:endParaRPr lang="tr-T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3200" b="1" kern="1200">
          <a:solidFill>
            <a:srgbClr val="C00000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C8BE0AB-C53C-4C48-BD87-2B961062E5E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dirty="0"/>
              <a:t>İşletim Sistemi Yapıları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83E372A2-56F1-4752-AE85-B8B1081CEF9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tr-TR" dirty="0"/>
              <a:t>Dr. Cengiz Güngör</a:t>
            </a: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4547DBBE-9C0B-40A5-BB42-8DF9C0720B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1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812630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5E20523-E2E7-4C51-A5B1-52A296FC20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Konular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BC8A23AF-54BF-4646-A488-BCA16A101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2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F7D416E2-69BB-46DE-8BB4-76B71609993A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tr-TR" b="1" dirty="0">
                <a:solidFill>
                  <a:srgbClr val="FF0000"/>
                </a:solidFill>
              </a:rPr>
              <a:t>İşletim sistemi servisleri</a:t>
            </a:r>
          </a:p>
          <a:p>
            <a:r>
              <a:rPr lang="tr-TR" dirty="0"/>
              <a:t>Kullanıcı ve işletim sistemi </a:t>
            </a:r>
            <a:r>
              <a:rPr lang="tr-TR" dirty="0" err="1"/>
              <a:t>arayüzü</a:t>
            </a:r>
            <a:endParaRPr lang="tr-TR" dirty="0"/>
          </a:p>
          <a:p>
            <a:r>
              <a:rPr lang="tr-TR" dirty="0"/>
              <a:t>Sistem çağrıları</a:t>
            </a:r>
          </a:p>
          <a:p>
            <a:r>
              <a:rPr lang="tr-TR" dirty="0"/>
              <a:t>Sistem çağrı türleri</a:t>
            </a:r>
          </a:p>
          <a:p>
            <a:r>
              <a:rPr lang="tr-TR" dirty="0"/>
              <a:t>Sistem programları</a:t>
            </a:r>
          </a:p>
          <a:p>
            <a:r>
              <a:rPr lang="tr-TR" dirty="0"/>
              <a:t>İşletim sistemi tasarımı ve gerçekleştirimi</a:t>
            </a:r>
          </a:p>
          <a:p>
            <a:r>
              <a:rPr lang="tr-TR" dirty="0"/>
              <a:t>İşletim sistemi yapısı</a:t>
            </a:r>
          </a:p>
          <a:p>
            <a:r>
              <a:rPr lang="tr-TR" dirty="0"/>
              <a:t>İşletim sistemi </a:t>
            </a:r>
            <a:r>
              <a:rPr lang="tr-TR" dirty="0" err="1"/>
              <a:t>debugging</a:t>
            </a:r>
            <a:endParaRPr lang="tr-TR" dirty="0"/>
          </a:p>
          <a:p>
            <a:r>
              <a:rPr lang="tr-TR" dirty="0"/>
              <a:t>İşletim sistemi üretilmesi</a:t>
            </a:r>
          </a:p>
          <a:p>
            <a:r>
              <a:rPr lang="tr-TR" dirty="0"/>
              <a:t>Sistem </a:t>
            </a:r>
            <a:r>
              <a:rPr lang="tr-TR" dirty="0" err="1"/>
              <a:t>boot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3788022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5E20523-E2E7-4C51-A5B1-52A296FC20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İşletim sistemi servisleri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BC8A23AF-54BF-4646-A488-BCA16A101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3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F7D416E2-69BB-46DE-8BB4-76B71609993A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tr-TR" dirty="0"/>
              <a:t>İşletim sistemi </a:t>
            </a:r>
            <a:r>
              <a:rPr lang="tr-TR" b="1" dirty="0"/>
              <a:t>uygulama programlarının çalışması için ortam sağlar</a:t>
            </a:r>
            <a:r>
              <a:rPr lang="tr-TR" dirty="0"/>
              <a:t>.</a:t>
            </a:r>
          </a:p>
          <a:p>
            <a:r>
              <a:rPr lang="tr-TR" dirty="0"/>
              <a:t>İşletim sistemlerinin değerlendirilmesi, sağladığı servisler, </a:t>
            </a:r>
            <a:r>
              <a:rPr lang="tr-TR" dirty="0" err="1"/>
              <a:t>arayüzler</a:t>
            </a:r>
            <a:r>
              <a:rPr lang="tr-TR" dirty="0"/>
              <a:t>, sunduğu bileşenler ve bileşenler arasındaki ilişkilerle yapılır.</a:t>
            </a:r>
          </a:p>
          <a:p>
            <a:r>
              <a:rPr lang="tr-TR" dirty="0"/>
              <a:t>İşletim sistemleri, </a:t>
            </a:r>
            <a:r>
              <a:rPr lang="tr-TR" b="1" dirty="0"/>
              <a:t>programcıların programları kolay bir şekilde geliştirilebilmeleri için servisleri ve bileşenleri sağlar.</a:t>
            </a:r>
          </a:p>
          <a:p>
            <a:r>
              <a:rPr lang="tr-TR" dirty="0"/>
              <a:t>İşletim sistemlerinin sağladığı servisler farklılık gösterir.</a:t>
            </a:r>
          </a:p>
        </p:txBody>
      </p:sp>
    </p:spTree>
    <p:extLst>
      <p:ext uri="{BB962C8B-B14F-4D97-AF65-F5344CB8AC3E}">
        <p14:creationId xmlns:p14="http://schemas.microsoft.com/office/powerpoint/2010/main" val="42043156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5E20523-E2E7-4C51-A5B1-52A296FC20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İşletim sistemi servisleri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BC8A23AF-54BF-4646-A488-BCA16A101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4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F7D416E2-69BB-46DE-8BB4-76B71609993A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tr-TR" dirty="0"/>
              <a:t>İşletim sistemleri, ortak servislerle birlikte </a:t>
            </a:r>
            <a:r>
              <a:rPr lang="tr-TR" b="1" dirty="0"/>
              <a:t>kendine özgü servislere de sahiptir</a:t>
            </a:r>
            <a:r>
              <a:rPr lang="tr-TR" dirty="0"/>
              <a:t>.</a:t>
            </a:r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52036F1F-BC08-40D4-B522-D23636663E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763" y="2204864"/>
            <a:ext cx="8853733" cy="4500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76198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5E20523-E2E7-4C51-A5B1-52A296FC20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İşletim sistemi servisleri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BC8A23AF-54BF-4646-A488-BCA16A101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5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F7D416E2-69BB-46DE-8BB4-76B71609993A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tr-TR" dirty="0"/>
              <a:t>Kullanıcıya yardımcı olmak için sağlanan fonksiyonlar:</a:t>
            </a:r>
          </a:p>
          <a:p>
            <a:pPr lvl="1"/>
            <a:r>
              <a:rPr lang="tr-TR" b="1" dirty="0"/>
              <a:t>Kullanıcı </a:t>
            </a:r>
            <a:r>
              <a:rPr lang="tr-TR" b="1" dirty="0" err="1"/>
              <a:t>arayüzü</a:t>
            </a:r>
            <a:r>
              <a:rPr lang="tr-TR" b="1" dirty="0"/>
              <a:t>: </a:t>
            </a:r>
            <a:r>
              <a:rPr lang="tr-TR" dirty="0"/>
              <a:t>Tüm işletim sistemleri kullanıcı </a:t>
            </a:r>
            <a:r>
              <a:rPr lang="tr-TR" dirty="0" err="1"/>
              <a:t>arayüzüne</a:t>
            </a:r>
            <a:r>
              <a:rPr lang="tr-TR" dirty="0"/>
              <a:t> sahiptir. </a:t>
            </a:r>
          </a:p>
          <a:p>
            <a:pPr lvl="2"/>
            <a:r>
              <a:rPr lang="tr-TR" b="1" dirty="0"/>
              <a:t>Komut satırı </a:t>
            </a:r>
            <a:r>
              <a:rPr lang="tr-TR" b="1" dirty="0" err="1"/>
              <a:t>arayüzü</a:t>
            </a:r>
            <a:r>
              <a:rPr lang="tr-TR" dirty="0"/>
              <a:t> (</a:t>
            </a:r>
            <a:r>
              <a:rPr lang="tr-TR" b="1" i="1" dirty="0" err="1">
                <a:solidFill>
                  <a:srgbClr val="FF0000"/>
                </a:solidFill>
              </a:rPr>
              <a:t>command-line</a:t>
            </a:r>
            <a:r>
              <a:rPr lang="tr-TR" b="1" i="1" dirty="0">
                <a:solidFill>
                  <a:srgbClr val="FF0000"/>
                </a:solidFill>
              </a:rPr>
              <a:t> </a:t>
            </a:r>
            <a:r>
              <a:rPr lang="tr-TR" b="1" i="1" dirty="0" err="1">
                <a:solidFill>
                  <a:srgbClr val="FF0000"/>
                </a:solidFill>
              </a:rPr>
              <a:t>interface</a:t>
            </a:r>
            <a:r>
              <a:rPr lang="tr-TR" b="1" i="1" dirty="0">
                <a:solidFill>
                  <a:srgbClr val="FF0000"/>
                </a:solidFill>
              </a:rPr>
              <a:t> - CLI</a:t>
            </a:r>
            <a:r>
              <a:rPr lang="tr-TR" dirty="0"/>
              <a:t>), metin komutları alır.</a:t>
            </a:r>
          </a:p>
          <a:p>
            <a:pPr lvl="2"/>
            <a:r>
              <a:rPr lang="tr-TR" b="1" dirty="0" err="1"/>
              <a:t>Batch</a:t>
            </a:r>
            <a:r>
              <a:rPr lang="tr-TR" b="1" dirty="0"/>
              <a:t> arayüzü</a:t>
            </a:r>
            <a:r>
              <a:rPr lang="tr-TR" dirty="0"/>
              <a:t> (</a:t>
            </a:r>
            <a:r>
              <a:rPr lang="tr-TR" b="1" i="1" dirty="0" err="1">
                <a:solidFill>
                  <a:srgbClr val="FF0000"/>
                </a:solidFill>
              </a:rPr>
              <a:t>batch</a:t>
            </a:r>
            <a:r>
              <a:rPr lang="tr-TR" b="1" i="1" dirty="0">
                <a:solidFill>
                  <a:srgbClr val="FF0000"/>
                </a:solidFill>
              </a:rPr>
              <a:t> </a:t>
            </a:r>
            <a:r>
              <a:rPr lang="tr-TR" b="1" i="1" dirty="0" err="1">
                <a:solidFill>
                  <a:srgbClr val="FF0000"/>
                </a:solidFill>
              </a:rPr>
              <a:t>interface</a:t>
            </a:r>
            <a:r>
              <a:rPr lang="tr-TR" dirty="0"/>
              <a:t>), komutlar dosya içerisinde saklanır.</a:t>
            </a:r>
          </a:p>
          <a:p>
            <a:pPr lvl="2"/>
            <a:r>
              <a:rPr lang="tr-TR" b="1" dirty="0"/>
              <a:t>Grafik kullanıcı </a:t>
            </a:r>
            <a:r>
              <a:rPr lang="tr-TR" b="1" dirty="0" err="1"/>
              <a:t>arayüzü</a:t>
            </a:r>
            <a:r>
              <a:rPr lang="tr-TR" dirty="0"/>
              <a:t> (</a:t>
            </a:r>
            <a:r>
              <a:rPr lang="tr-TR" b="1" i="1" dirty="0" err="1">
                <a:solidFill>
                  <a:srgbClr val="FF0000"/>
                </a:solidFill>
              </a:rPr>
              <a:t>graphical</a:t>
            </a:r>
            <a:r>
              <a:rPr lang="tr-TR" b="1" i="1" dirty="0">
                <a:solidFill>
                  <a:srgbClr val="FF0000"/>
                </a:solidFill>
              </a:rPr>
              <a:t> </a:t>
            </a:r>
            <a:r>
              <a:rPr lang="tr-TR" b="1" i="1" dirty="0" err="1">
                <a:solidFill>
                  <a:srgbClr val="FF0000"/>
                </a:solidFill>
              </a:rPr>
              <a:t>user</a:t>
            </a:r>
            <a:r>
              <a:rPr lang="tr-TR" b="1" i="1" dirty="0">
                <a:solidFill>
                  <a:srgbClr val="FF0000"/>
                </a:solidFill>
              </a:rPr>
              <a:t> </a:t>
            </a:r>
            <a:r>
              <a:rPr lang="tr-TR" b="1" i="1" dirty="0" err="1">
                <a:solidFill>
                  <a:srgbClr val="FF0000"/>
                </a:solidFill>
              </a:rPr>
              <a:t>interface</a:t>
            </a:r>
            <a:r>
              <a:rPr lang="tr-TR" b="1" i="1" dirty="0">
                <a:solidFill>
                  <a:srgbClr val="FF0000"/>
                </a:solidFill>
              </a:rPr>
              <a:t> - GUI</a:t>
            </a:r>
            <a:r>
              <a:rPr lang="tr-TR" dirty="0"/>
              <a:t>), en esnek ve yaygın kullanılandır.</a:t>
            </a:r>
          </a:p>
          <a:p>
            <a:pPr lvl="1"/>
            <a:r>
              <a:rPr lang="tr-TR" b="1" dirty="0"/>
              <a:t>Program çalıştırma</a:t>
            </a:r>
            <a:r>
              <a:rPr lang="tr-TR" dirty="0"/>
              <a:t>: Sistem bir programı hafızaya yükleme, çalıştırma ve sonlandırma (hatalı veya hatasız) işlemlerini yapar.</a:t>
            </a:r>
          </a:p>
          <a:p>
            <a:pPr marL="274320" lvl="1" indent="0">
              <a:buNone/>
            </a:pPr>
            <a:r>
              <a:rPr lang="tr-TR" dirty="0"/>
              <a:t>					------</a:t>
            </a:r>
            <a:r>
              <a:rPr lang="tr-TR" dirty="0">
                <a:sym typeface="Wingdings" panose="05000000000000000000" pitchFamily="2" charset="2"/>
              </a:rPr>
              <a:t> Devam ediyor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6741176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5E20523-E2E7-4C51-A5B1-52A296FC20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İşletim sistemi servisleri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BC8A23AF-54BF-4646-A488-BCA16A101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6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F7D416E2-69BB-46DE-8BB4-76B71609993A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tr-TR" dirty="0"/>
              <a:t>Kullanıcıya yardımcı olmak için sağlanan fonksiyonlar:</a:t>
            </a:r>
          </a:p>
          <a:p>
            <a:pPr lvl="1"/>
            <a:r>
              <a:rPr lang="tr-TR" b="1" dirty="0"/>
              <a:t>I/O işlemleri</a:t>
            </a:r>
            <a:r>
              <a:rPr lang="tr-TR" dirty="0"/>
              <a:t>: Programlar I/O cihazlarına ihtiyaç duyabilirler. </a:t>
            </a:r>
          </a:p>
          <a:p>
            <a:pPr lvl="2"/>
            <a:r>
              <a:rPr lang="tr-TR" dirty="0"/>
              <a:t>Kullanıcılar koruma ve etkinlik için doğrudan I/O cihazlarını kullanamazlar.</a:t>
            </a:r>
          </a:p>
          <a:p>
            <a:pPr lvl="2"/>
            <a:r>
              <a:rPr lang="tr-TR" dirty="0"/>
              <a:t>İşletim sistemleri, I/O cihazları için gerekli işlevleri sağlarlar.</a:t>
            </a:r>
          </a:p>
          <a:p>
            <a:pPr lvl="1"/>
            <a:r>
              <a:rPr lang="tr-TR" b="1" dirty="0"/>
              <a:t>Dosya sistemi işlemi</a:t>
            </a:r>
            <a:r>
              <a:rPr lang="tr-TR" dirty="0"/>
              <a:t>: Programlar dosyalara veya dizinlere erişim, okuma ve yazma yapmak isteyebilirler.</a:t>
            </a:r>
          </a:p>
          <a:p>
            <a:pPr lvl="2"/>
            <a:r>
              <a:rPr lang="tr-TR" dirty="0"/>
              <a:t>İşletim sistemleri dosya erişimlerini düzenleyen işlevleri sağlarlar.</a:t>
            </a:r>
          </a:p>
          <a:p>
            <a:pPr marL="274320" lvl="1" indent="0">
              <a:buNone/>
            </a:pPr>
            <a:r>
              <a:rPr lang="tr-TR" dirty="0"/>
              <a:t>					------</a:t>
            </a:r>
            <a:r>
              <a:rPr lang="tr-TR" dirty="0">
                <a:sym typeface="Wingdings" panose="05000000000000000000" pitchFamily="2" charset="2"/>
              </a:rPr>
              <a:t> Devam ediyor</a:t>
            </a:r>
            <a:endParaRPr lang="tr-TR" dirty="0"/>
          </a:p>
          <a:p>
            <a:pPr lvl="1"/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5758137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5E20523-E2E7-4C51-A5B1-52A296FC20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İşletim sistemi servisleri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BC8A23AF-54BF-4646-A488-BCA16A101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7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F7D416E2-69BB-46DE-8BB4-76B71609993A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tr-TR" dirty="0"/>
              <a:t>Kullanıcıya yardımcı olmak için sağlanan fonksiyonlar:</a:t>
            </a:r>
          </a:p>
          <a:p>
            <a:pPr lvl="1"/>
            <a:r>
              <a:rPr lang="tr-TR" sz="2500" b="1" dirty="0"/>
              <a:t>İletişim</a:t>
            </a:r>
            <a:r>
              <a:rPr lang="tr-TR" sz="2500" dirty="0"/>
              <a:t>: Bir </a:t>
            </a:r>
            <a:r>
              <a:rPr lang="tr-TR" sz="2500" dirty="0" err="1"/>
              <a:t>process</a:t>
            </a:r>
            <a:r>
              <a:rPr lang="tr-TR" sz="2500" dirty="0"/>
              <a:t> başka bir </a:t>
            </a:r>
            <a:r>
              <a:rPr lang="tr-TR" sz="2500" dirty="0" err="1"/>
              <a:t>process’le</a:t>
            </a:r>
            <a:r>
              <a:rPr lang="tr-TR" sz="2500" dirty="0"/>
              <a:t> haberleşmeye ihtiyaç duyabilir. </a:t>
            </a:r>
          </a:p>
          <a:p>
            <a:pPr lvl="2"/>
            <a:r>
              <a:rPr lang="tr-TR" sz="2200" dirty="0"/>
              <a:t>Bu aynı bilgisayardaki </a:t>
            </a:r>
            <a:r>
              <a:rPr lang="tr-TR" sz="2200" dirty="0" err="1"/>
              <a:t>process’ler</a:t>
            </a:r>
            <a:r>
              <a:rPr lang="tr-TR" sz="2200" dirty="0"/>
              <a:t> arasında veya ağdaki bilgisayarlardaki </a:t>
            </a:r>
            <a:r>
              <a:rPr lang="tr-TR" sz="2200" dirty="0" err="1"/>
              <a:t>process’ler</a:t>
            </a:r>
            <a:r>
              <a:rPr lang="tr-TR" sz="2200" dirty="0"/>
              <a:t> arasında olabilir.</a:t>
            </a:r>
          </a:p>
          <a:p>
            <a:pPr lvl="2"/>
            <a:r>
              <a:rPr lang="tr-TR" sz="2200" dirty="0"/>
              <a:t>İletişim paylaşılmış hafıza (</a:t>
            </a:r>
            <a:r>
              <a:rPr lang="tr-TR" sz="2200" dirty="0" err="1"/>
              <a:t>shared</a:t>
            </a:r>
            <a:r>
              <a:rPr lang="tr-TR" sz="2200" dirty="0"/>
              <a:t> </a:t>
            </a:r>
            <a:r>
              <a:rPr lang="tr-TR" sz="2200" dirty="0" err="1"/>
              <a:t>memory</a:t>
            </a:r>
            <a:r>
              <a:rPr lang="tr-TR" sz="2200" dirty="0"/>
              <a:t>) alanlarında mesaj göndererek yapılabilir.</a:t>
            </a:r>
          </a:p>
          <a:p>
            <a:pPr lvl="1"/>
            <a:r>
              <a:rPr lang="tr-TR" sz="2500" b="1" dirty="0"/>
              <a:t>Hata denetimi</a:t>
            </a:r>
            <a:r>
              <a:rPr lang="tr-TR" sz="2500" dirty="0"/>
              <a:t>: İşletim sistemi oluşan hataları sürekli izlemek, raporlamak ve mümkünse düzeltmek zorundadır. </a:t>
            </a:r>
          </a:p>
        </p:txBody>
      </p:sp>
    </p:spTree>
    <p:extLst>
      <p:ext uri="{BB962C8B-B14F-4D97-AF65-F5344CB8AC3E}">
        <p14:creationId xmlns:p14="http://schemas.microsoft.com/office/powerpoint/2010/main" val="574775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5E20523-E2E7-4C51-A5B1-52A296FC20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İşletim sistemi servisleri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BC8A23AF-54BF-4646-A488-BCA16A101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8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F7D416E2-69BB-46DE-8BB4-76B71609993A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tr-TR" dirty="0"/>
              <a:t>Sistemin etkin çalışması için kullanılan fonksiyonlar:</a:t>
            </a:r>
          </a:p>
          <a:p>
            <a:pPr lvl="1"/>
            <a:r>
              <a:rPr lang="tr-TR" b="1" dirty="0"/>
              <a:t>Kaynak tahsisi</a:t>
            </a:r>
            <a:r>
              <a:rPr lang="tr-TR" dirty="0"/>
              <a:t>: Çok sayıda kullanıcı veya iş aynı anda çalışır ve kaynakların bunlara tahsis edilmesi gereklidir.</a:t>
            </a:r>
          </a:p>
          <a:p>
            <a:pPr lvl="2"/>
            <a:r>
              <a:rPr lang="tr-TR" dirty="0"/>
              <a:t>Bahsi geçen kaynaklar, CPU time, hafıza, dosya, I/O cihazları olabilir.</a:t>
            </a:r>
          </a:p>
          <a:p>
            <a:pPr lvl="1"/>
            <a:r>
              <a:rPr lang="tr-TR" b="1" dirty="0"/>
              <a:t>Hesap oluşturma</a:t>
            </a:r>
            <a:r>
              <a:rPr lang="tr-TR" dirty="0"/>
              <a:t>: İşletim sistemi, kaynakların kullanımını kullanıcı bazında tutabilir.</a:t>
            </a:r>
          </a:p>
          <a:p>
            <a:pPr lvl="2"/>
            <a:r>
              <a:rPr lang="tr-TR" dirty="0"/>
              <a:t>Bu işlem ücretlendirme veya istatistiksel çalışma için gerekli olabilir. </a:t>
            </a:r>
          </a:p>
          <a:p>
            <a:pPr lvl="1"/>
            <a:r>
              <a:rPr lang="tr-TR" b="1" dirty="0"/>
              <a:t>Koruma ve güvenlik</a:t>
            </a:r>
            <a:r>
              <a:rPr lang="tr-TR" dirty="0"/>
              <a:t>: Sistem kaynaklarına kullanıcıların erişimi denetlenir ve kullanıcı bazında yetkilendirilir.</a:t>
            </a:r>
            <a:endParaRPr lang="tr-TR" sz="2200" dirty="0"/>
          </a:p>
        </p:txBody>
      </p:sp>
    </p:spTree>
    <p:extLst>
      <p:ext uri="{BB962C8B-B14F-4D97-AF65-F5344CB8AC3E}">
        <p14:creationId xmlns:p14="http://schemas.microsoft.com/office/powerpoint/2010/main" val="17661570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5E20523-E2E7-4C51-A5B1-52A296FC20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Konular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BC8A23AF-54BF-4646-A488-BCA16A101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9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F7D416E2-69BB-46DE-8BB4-76B71609993A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tr-TR" dirty="0"/>
              <a:t>İşletim sistemi servisleri</a:t>
            </a:r>
          </a:p>
          <a:p>
            <a:r>
              <a:rPr lang="tr-TR" b="1" dirty="0">
                <a:solidFill>
                  <a:srgbClr val="FF0000"/>
                </a:solidFill>
              </a:rPr>
              <a:t>Kullanıcı ve işletim sistemi </a:t>
            </a:r>
            <a:r>
              <a:rPr lang="tr-TR" b="1" dirty="0" err="1">
                <a:solidFill>
                  <a:srgbClr val="FF0000"/>
                </a:solidFill>
              </a:rPr>
              <a:t>arayüzü</a:t>
            </a:r>
            <a:endParaRPr lang="tr-TR" b="1" dirty="0">
              <a:solidFill>
                <a:srgbClr val="FF0000"/>
              </a:solidFill>
            </a:endParaRPr>
          </a:p>
          <a:p>
            <a:r>
              <a:rPr lang="tr-TR" dirty="0"/>
              <a:t>Sistem çağrıları</a:t>
            </a:r>
          </a:p>
          <a:p>
            <a:r>
              <a:rPr lang="tr-TR" dirty="0"/>
              <a:t>Sistem çağrı türleri</a:t>
            </a:r>
          </a:p>
          <a:p>
            <a:r>
              <a:rPr lang="tr-TR" dirty="0"/>
              <a:t>Sistem programları</a:t>
            </a:r>
          </a:p>
          <a:p>
            <a:r>
              <a:rPr lang="tr-TR" dirty="0"/>
              <a:t>İşletim sistemi tasarımı ve gerçekleştirimi</a:t>
            </a:r>
          </a:p>
          <a:p>
            <a:r>
              <a:rPr lang="tr-TR" dirty="0"/>
              <a:t>İşletim sistemi yapısı</a:t>
            </a:r>
          </a:p>
          <a:p>
            <a:r>
              <a:rPr lang="tr-TR" dirty="0"/>
              <a:t>İşletim sistemi </a:t>
            </a:r>
            <a:r>
              <a:rPr lang="tr-TR" dirty="0" err="1"/>
              <a:t>debugging</a:t>
            </a:r>
            <a:endParaRPr lang="tr-TR" dirty="0"/>
          </a:p>
          <a:p>
            <a:r>
              <a:rPr lang="tr-TR" dirty="0"/>
              <a:t>İşletim sistemi üretilmesi</a:t>
            </a:r>
          </a:p>
          <a:p>
            <a:r>
              <a:rPr lang="tr-TR" dirty="0"/>
              <a:t>Sistem </a:t>
            </a:r>
            <a:r>
              <a:rPr lang="tr-TR" dirty="0" err="1"/>
              <a:t>boot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8298914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5E20523-E2E7-4C51-A5B1-52A296FC20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>
                <a:solidFill>
                  <a:srgbClr val="FF0000"/>
                </a:solidFill>
              </a:rPr>
              <a:t>Kullanıcı ve işletim sistemi </a:t>
            </a:r>
            <a:r>
              <a:rPr lang="tr-TR" dirty="0" err="1">
                <a:solidFill>
                  <a:srgbClr val="FF0000"/>
                </a:solidFill>
              </a:rPr>
              <a:t>arayüzü</a:t>
            </a:r>
            <a:endParaRPr lang="tr-TR" dirty="0"/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BC8A23AF-54BF-4646-A488-BCA16A101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10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F7D416E2-69BB-46DE-8BB4-76B71609993A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tr-TR" sz="2400" dirty="0"/>
              <a:t>İşletim sistemleri, kullanıcılara iki farklı </a:t>
            </a:r>
            <a:r>
              <a:rPr lang="tr-TR" sz="2400" dirty="0" err="1"/>
              <a:t>arayüz</a:t>
            </a:r>
            <a:r>
              <a:rPr lang="tr-TR" sz="2400" dirty="0"/>
              <a:t> sağlarlar:</a:t>
            </a:r>
          </a:p>
          <a:p>
            <a:pPr lvl="1"/>
            <a:r>
              <a:rPr lang="en-US" b="1" dirty="0"/>
              <a:t>Command-line interface</a:t>
            </a:r>
            <a:r>
              <a:rPr lang="en-US" dirty="0"/>
              <a:t> (</a:t>
            </a:r>
            <a:r>
              <a:rPr lang="en-US" b="1" i="1" dirty="0">
                <a:solidFill>
                  <a:srgbClr val="FF0000"/>
                </a:solidFill>
              </a:rPr>
              <a:t>command interpreter</a:t>
            </a:r>
            <a:r>
              <a:rPr lang="en-US" dirty="0"/>
              <a:t>)</a:t>
            </a:r>
          </a:p>
          <a:p>
            <a:pPr lvl="1"/>
            <a:r>
              <a:rPr lang="tr-TR" b="1" dirty="0" err="1"/>
              <a:t>Graphical</a:t>
            </a:r>
            <a:r>
              <a:rPr lang="tr-TR" b="1" dirty="0"/>
              <a:t> </a:t>
            </a:r>
            <a:r>
              <a:rPr lang="tr-TR" b="1" dirty="0" err="1"/>
              <a:t>user</a:t>
            </a:r>
            <a:r>
              <a:rPr lang="tr-TR" b="1" dirty="0"/>
              <a:t> </a:t>
            </a:r>
            <a:r>
              <a:rPr lang="tr-TR" b="1" dirty="0" err="1"/>
              <a:t>interface</a:t>
            </a:r>
            <a:r>
              <a:rPr lang="tr-TR" dirty="0"/>
              <a:t> (</a:t>
            </a:r>
            <a:r>
              <a:rPr lang="tr-TR" b="1" i="1" dirty="0">
                <a:solidFill>
                  <a:srgbClr val="FF0000"/>
                </a:solidFill>
              </a:rPr>
              <a:t>GUI</a:t>
            </a:r>
            <a:r>
              <a:rPr lang="tr-TR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1768043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5E20523-E2E7-4C51-A5B1-52A296FC20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>
                <a:solidFill>
                  <a:srgbClr val="FF0000"/>
                </a:solidFill>
              </a:rPr>
              <a:t>Kullanıcı ve işletim sistemi </a:t>
            </a:r>
            <a:r>
              <a:rPr lang="tr-TR" dirty="0" err="1">
                <a:solidFill>
                  <a:srgbClr val="FF0000"/>
                </a:solidFill>
              </a:rPr>
              <a:t>arayüzü</a:t>
            </a:r>
            <a:endParaRPr lang="tr-TR" dirty="0"/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BC8A23AF-54BF-4646-A488-BCA16A101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11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F7D416E2-69BB-46DE-8BB4-76B71609993A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Command-line interface</a:t>
            </a:r>
            <a:r>
              <a:rPr lang="en-US" dirty="0"/>
              <a:t> (</a:t>
            </a:r>
            <a:r>
              <a:rPr lang="en-US" b="1" dirty="0"/>
              <a:t>command interpreter</a:t>
            </a:r>
            <a:r>
              <a:rPr lang="en-US" dirty="0"/>
              <a:t>)</a:t>
            </a:r>
          </a:p>
          <a:p>
            <a:pPr lvl="1"/>
            <a:r>
              <a:rPr lang="tr-TR" dirty="0"/>
              <a:t>Kullanıcı doğrudan komutları yazar.</a:t>
            </a:r>
          </a:p>
          <a:p>
            <a:pPr lvl="1"/>
            <a:r>
              <a:rPr lang="tr-TR" dirty="0"/>
              <a:t>Kullanımı ve öğrenmesi zordur.</a:t>
            </a:r>
          </a:p>
        </p:txBody>
      </p:sp>
      <p:pic>
        <p:nvPicPr>
          <p:cNvPr id="6" name="Resim 5">
            <a:extLst>
              <a:ext uri="{FF2B5EF4-FFF2-40B4-BE49-F238E27FC236}">
                <a16:creationId xmlns:a16="http://schemas.microsoft.com/office/drawing/2014/main" id="{729784E5-58EE-439E-A45D-2BDC78BEB5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9632" y="2996952"/>
            <a:ext cx="6700930" cy="3816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21998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5E20523-E2E7-4C51-A5B1-52A296FC20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>
                <a:solidFill>
                  <a:srgbClr val="FF0000"/>
                </a:solidFill>
              </a:rPr>
              <a:t>Kullanıcı ve işletim sistemi </a:t>
            </a:r>
            <a:r>
              <a:rPr lang="tr-TR" dirty="0" err="1">
                <a:solidFill>
                  <a:srgbClr val="FF0000"/>
                </a:solidFill>
              </a:rPr>
              <a:t>arayüzü</a:t>
            </a:r>
            <a:endParaRPr lang="tr-TR" dirty="0"/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BC8A23AF-54BF-4646-A488-BCA16A101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12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F7D416E2-69BB-46DE-8BB4-76B71609993A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tr-TR" b="1" i="1" u="sng" dirty="0" err="1"/>
              <a:t>Command</a:t>
            </a:r>
            <a:r>
              <a:rPr lang="tr-TR" b="1" i="1" u="sng" dirty="0"/>
              <a:t> </a:t>
            </a:r>
            <a:r>
              <a:rPr lang="tr-TR" b="1" i="1" u="sng" dirty="0" err="1"/>
              <a:t>interpreter</a:t>
            </a:r>
            <a:endParaRPr lang="tr-TR" b="1" i="1" u="sng" dirty="0"/>
          </a:p>
          <a:p>
            <a:r>
              <a:rPr lang="tr-TR" dirty="0"/>
              <a:t>Bazı işletim sistemleri, </a:t>
            </a:r>
            <a:r>
              <a:rPr lang="tr-TR" dirty="0" err="1"/>
              <a:t>command</a:t>
            </a:r>
            <a:r>
              <a:rPr lang="tr-TR" dirty="0"/>
              <a:t> </a:t>
            </a:r>
            <a:r>
              <a:rPr lang="tr-TR" dirty="0" err="1"/>
              <a:t>interpreter’ı</a:t>
            </a:r>
            <a:r>
              <a:rPr lang="tr-TR" dirty="0"/>
              <a:t> </a:t>
            </a:r>
            <a:r>
              <a:rPr lang="tr-TR" b="1" dirty="0" err="1"/>
              <a:t>kernel</a:t>
            </a:r>
            <a:r>
              <a:rPr lang="tr-TR" b="1" dirty="0"/>
              <a:t> kısmında</a:t>
            </a:r>
            <a:r>
              <a:rPr lang="tr-TR" dirty="0"/>
              <a:t> bulundurur.</a:t>
            </a:r>
          </a:p>
          <a:p>
            <a:r>
              <a:rPr lang="tr-TR" b="1" dirty="0"/>
              <a:t>Windows ve UNIX</a:t>
            </a:r>
            <a:r>
              <a:rPr lang="tr-TR" dirty="0"/>
              <a:t> gibi işletim sistemleri ise </a:t>
            </a:r>
            <a:r>
              <a:rPr lang="tr-TR" dirty="0" err="1"/>
              <a:t>command</a:t>
            </a:r>
            <a:r>
              <a:rPr lang="tr-TR" dirty="0"/>
              <a:t> </a:t>
            </a:r>
            <a:r>
              <a:rPr lang="tr-TR" dirty="0" err="1"/>
              <a:t>interpreter’a</a:t>
            </a:r>
            <a:r>
              <a:rPr lang="tr-TR" dirty="0"/>
              <a:t> </a:t>
            </a:r>
            <a:r>
              <a:rPr lang="tr-TR" b="1" dirty="0"/>
              <a:t>ayrı bir program</a:t>
            </a:r>
            <a:r>
              <a:rPr lang="tr-TR" dirty="0"/>
              <a:t> olarak bakar.</a:t>
            </a:r>
          </a:p>
          <a:p>
            <a:r>
              <a:rPr lang="tr-TR" dirty="0"/>
              <a:t>Bazı işletim sistemleri ise, </a:t>
            </a:r>
            <a:r>
              <a:rPr lang="tr-TR" b="1" dirty="0"/>
              <a:t>birden fazla</a:t>
            </a:r>
            <a:r>
              <a:rPr lang="tr-TR" dirty="0"/>
              <a:t> </a:t>
            </a:r>
            <a:r>
              <a:rPr lang="tr-TR" dirty="0" err="1"/>
              <a:t>command</a:t>
            </a:r>
            <a:r>
              <a:rPr lang="tr-TR" dirty="0"/>
              <a:t> </a:t>
            </a:r>
            <a:r>
              <a:rPr lang="tr-TR" dirty="0" err="1"/>
              <a:t>interpreter’a</a:t>
            </a:r>
            <a:r>
              <a:rPr lang="tr-TR" dirty="0"/>
              <a:t> sahiptir. </a:t>
            </a:r>
          </a:p>
          <a:p>
            <a:r>
              <a:rPr lang="tr-TR" dirty="0" err="1"/>
              <a:t>Interpreter’lar</a:t>
            </a:r>
            <a:r>
              <a:rPr lang="tr-TR" dirty="0"/>
              <a:t> </a:t>
            </a:r>
            <a:r>
              <a:rPr lang="tr-TR" b="1" i="1" dirty="0" err="1">
                <a:solidFill>
                  <a:srgbClr val="FF0000"/>
                </a:solidFill>
              </a:rPr>
              <a:t>shell</a:t>
            </a:r>
            <a:r>
              <a:rPr lang="tr-TR" dirty="0"/>
              <a:t> olarak adlandırılır.</a:t>
            </a:r>
          </a:p>
          <a:p>
            <a:r>
              <a:rPr lang="tr-TR" dirty="0"/>
              <a:t>Kullanıcılar, UNIX ve </a:t>
            </a:r>
            <a:r>
              <a:rPr lang="tr-TR" dirty="0" err="1"/>
              <a:t>Linux’da</a:t>
            </a:r>
            <a:r>
              <a:rPr lang="tr-TR" dirty="0"/>
              <a:t> </a:t>
            </a:r>
            <a:r>
              <a:rPr lang="tr-TR" dirty="0" err="1"/>
              <a:t>Bourne-Again</a:t>
            </a:r>
            <a:r>
              <a:rPr lang="tr-TR" dirty="0"/>
              <a:t> Shell, C Shell, </a:t>
            </a:r>
            <a:r>
              <a:rPr lang="tr-TR" dirty="0" err="1"/>
              <a:t>Korn</a:t>
            </a:r>
            <a:r>
              <a:rPr lang="tr-TR" dirty="0"/>
              <a:t> Shell, … gibi farklı kabuklardan birisini seçebilirler.</a:t>
            </a:r>
          </a:p>
          <a:p>
            <a:r>
              <a:rPr lang="tr-TR" dirty="0" err="1"/>
              <a:t>Command</a:t>
            </a:r>
            <a:r>
              <a:rPr lang="tr-TR" dirty="0"/>
              <a:t> </a:t>
            </a:r>
            <a:r>
              <a:rPr lang="tr-TR" dirty="0" err="1"/>
              <a:t>interpreter</a:t>
            </a:r>
            <a:r>
              <a:rPr lang="tr-TR" dirty="0"/>
              <a:t> tarafından </a:t>
            </a:r>
            <a:r>
              <a:rPr lang="tr-TR" b="1" dirty="0" err="1"/>
              <a:t>create</a:t>
            </a:r>
            <a:r>
              <a:rPr lang="tr-TR" b="1" dirty="0"/>
              <a:t>, </a:t>
            </a:r>
            <a:r>
              <a:rPr lang="tr-TR" b="1" dirty="0" err="1"/>
              <a:t>delete</a:t>
            </a:r>
            <a:r>
              <a:rPr lang="tr-TR" b="1" dirty="0"/>
              <a:t>, </a:t>
            </a:r>
            <a:r>
              <a:rPr lang="tr-TR" b="1" dirty="0" err="1"/>
              <a:t>list</a:t>
            </a:r>
            <a:r>
              <a:rPr lang="tr-TR" b="1" dirty="0"/>
              <a:t>, </a:t>
            </a:r>
            <a:r>
              <a:rPr lang="tr-TR" b="1" dirty="0" err="1"/>
              <a:t>print</a:t>
            </a:r>
            <a:r>
              <a:rPr lang="tr-TR" b="1" dirty="0"/>
              <a:t>, </a:t>
            </a:r>
            <a:r>
              <a:rPr lang="tr-TR" b="1" dirty="0" err="1"/>
              <a:t>copy</a:t>
            </a:r>
            <a:r>
              <a:rPr lang="tr-TR" b="1" dirty="0"/>
              <a:t>, </a:t>
            </a:r>
            <a:r>
              <a:rPr lang="tr-TR" b="1" dirty="0" err="1"/>
              <a:t>execute</a:t>
            </a:r>
            <a:r>
              <a:rPr lang="tr-TR" dirty="0"/>
              <a:t>, … işlemleri yapılır.</a:t>
            </a:r>
          </a:p>
          <a:p>
            <a:r>
              <a:rPr lang="tr-TR" dirty="0" err="1"/>
              <a:t>Command</a:t>
            </a:r>
            <a:r>
              <a:rPr lang="tr-TR" dirty="0"/>
              <a:t> </a:t>
            </a:r>
            <a:r>
              <a:rPr lang="tr-TR" dirty="0" err="1"/>
              <a:t>interpreter</a:t>
            </a:r>
            <a:r>
              <a:rPr lang="tr-TR" dirty="0"/>
              <a:t>, </a:t>
            </a:r>
            <a:r>
              <a:rPr lang="tr-TR" b="1" dirty="0"/>
              <a:t>komutlara ait kodlara sahip </a:t>
            </a:r>
            <a:r>
              <a:rPr lang="tr-TR" dirty="0"/>
              <a:t>olabilir veya </a:t>
            </a:r>
            <a:r>
              <a:rPr lang="tr-TR" b="1" dirty="0"/>
              <a:t>her komut için ayrı sistem programı</a:t>
            </a:r>
            <a:r>
              <a:rPr lang="tr-TR" dirty="0"/>
              <a:t> olabilir.</a:t>
            </a:r>
          </a:p>
        </p:txBody>
      </p:sp>
    </p:spTree>
    <p:extLst>
      <p:ext uri="{BB962C8B-B14F-4D97-AF65-F5344CB8AC3E}">
        <p14:creationId xmlns:p14="http://schemas.microsoft.com/office/powerpoint/2010/main" val="6089242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5E20523-E2E7-4C51-A5B1-52A296FC20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>
                <a:solidFill>
                  <a:srgbClr val="FF0000"/>
                </a:solidFill>
              </a:rPr>
              <a:t>Kullanıcı ve işletim sistemi </a:t>
            </a:r>
            <a:r>
              <a:rPr lang="tr-TR" dirty="0" err="1">
                <a:solidFill>
                  <a:srgbClr val="FF0000"/>
                </a:solidFill>
              </a:rPr>
              <a:t>arayüzü</a:t>
            </a:r>
            <a:endParaRPr lang="tr-TR" dirty="0"/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BC8A23AF-54BF-4646-A488-BCA16A101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13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F7D416E2-69BB-46DE-8BB4-76B71609993A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tr-TR" b="1" dirty="0" err="1"/>
              <a:t>Graphical</a:t>
            </a:r>
            <a:r>
              <a:rPr lang="tr-TR" b="1" dirty="0"/>
              <a:t> </a:t>
            </a:r>
            <a:r>
              <a:rPr lang="tr-TR" b="1" dirty="0" err="1"/>
              <a:t>user</a:t>
            </a:r>
            <a:r>
              <a:rPr lang="tr-TR" b="1" dirty="0"/>
              <a:t> </a:t>
            </a:r>
            <a:r>
              <a:rPr lang="tr-TR" b="1" dirty="0" err="1"/>
              <a:t>interface</a:t>
            </a:r>
            <a:r>
              <a:rPr lang="tr-TR" dirty="0"/>
              <a:t> (</a:t>
            </a:r>
            <a:r>
              <a:rPr lang="tr-TR" b="1" dirty="0"/>
              <a:t>GUI</a:t>
            </a:r>
            <a:r>
              <a:rPr lang="tr-TR" dirty="0"/>
              <a:t>)</a:t>
            </a:r>
          </a:p>
          <a:p>
            <a:pPr lvl="1"/>
            <a:r>
              <a:rPr lang="tr-TR" dirty="0"/>
              <a:t>Kullanıcı farklı bileşenlerle komutları oluşturabilir.</a:t>
            </a:r>
          </a:p>
          <a:p>
            <a:pPr lvl="1"/>
            <a:r>
              <a:rPr lang="tr-TR" dirty="0"/>
              <a:t>Kullanımı ve öğrenmesi kolaydır.</a:t>
            </a:r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E29F286F-B0A9-416F-B890-741B36E2A9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2540436"/>
            <a:ext cx="7596336" cy="4272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50024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5E20523-E2E7-4C51-A5B1-52A296FC20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>
                <a:solidFill>
                  <a:srgbClr val="FF0000"/>
                </a:solidFill>
              </a:rPr>
              <a:t>Kullanıcı ve işletim sistemi </a:t>
            </a:r>
            <a:r>
              <a:rPr lang="tr-TR" dirty="0" err="1">
                <a:solidFill>
                  <a:srgbClr val="FF0000"/>
                </a:solidFill>
              </a:rPr>
              <a:t>arayüzü</a:t>
            </a:r>
            <a:endParaRPr lang="tr-TR" dirty="0"/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BC8A23AF-54BF-4646-A488-BCA16A101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14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F7D416E2-69BB-46DE-8BB4-76B71609993A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tr-TR" b="1" i="1" u="sng" dirty="0"/>
              <a:t>GUI</a:t>
            </a:r>
          </a:p>
          <a:p>
            <a:r>
              <a:rPr lang="tr-TR" dirty="0"/>
              <a:t>Bazı işletim sistemlerinin arayüzü, menülere sahiptir ve </a:t>
            </a:r>
            <a:r>
              <a:rPr lang="tr-TR" dirty="0" err="1"/>
              <a:t>mouse</a:t>
            </a:r>
            <a:r>
              <a:rPr lang="tr-TR" dirty="0"/>
              <a:t> tabanlı işlemlere izin veren masaüstü (</a:t>
            </a:r>
            <a:r>
              <a:rPr lang="tr-TR" dirty="0" err="1"/>
              <a:t>desktop</a:t>
            </a:r>
            <a:r>
              <a:rPr lang="tr-TR" dirty="0"/>
              <a:t>) şeklinde oluşturulmuştur.</a:t>
            </a:r>
          </a:p>
          <a:p>
            <a:r>
              <a:rPr lang="tr-TR" dirty="0"/>
              <a:t>Programlara, dosyalara, dizinlere, sistem fonksiyonlarına </a:t>
            </a:r>
            <a:r>
              <a:rPr lang="tr-TR" dirty="0" err="1"/>
              <a:t>icon</a:t>
            </a:r>
            <a:r>
              <a:rPr lang="tr-TR" dirty="0"/>
              <a:t> kullanılarak erişilebilir veya programlar çalıştırılabilir.</a:t>
            </a:r>
          </a:p>
          <a:p>
            <a:r>
              <a:rPr lang="tr-TR" dirty="0"/>
              <a:t>Herhangi bir dizin (</a:t>
            </a:r>
            <a:r>
              <a:rPr lang="tr-TR" dirty="0" err="1"/>
              <a:t>folder</a:t>
            </a:r>
            <a:r>
              <a:rPr lang="tr-TR" dirty="0"/>
              <a:t>) içerisindeyken </a:t>
            </a:r>
            <a:r>
              <a:rPr lang="tr-TR" dirty="0" err="1"/>
              <a:t>mouse</a:t>
            </a:r>
            <a:r>
              <a:rPr lang="tr-TR" dirty="0"/>
              <a:t> ile menüye ulaşılıp  işlem yapılabilir.</a:t>
            </a:r>
          </a:p>
          <a:p>
            <a:r>
              <a:rPr lang="tr-TR" dirty="0"/>
              <a:t>İlk GUI, </a:t>
            </a:r>
            <a:r>
              <a:rPr lang="tr-TR" b="1" dirty="0"/>
              <a:t>1973</a:t>
            </a:r>
            <a:r>
              <a:rPr lang="tr-TR" dirty="0"/>
              <a:t> yılında </a:t>
            </a:r>
            <a:r>
              <a:rPr lang="tr-TR" b="1" dirty="0"/>
              <a:t>Xerox Alto</a:t>
            </a:r>
            <a:r>
              <a:rPr lang="tr-TR" dirty="0"/>
              <a:t> bilgisayarda kullanılmıştır. </a:t>
            </a:r>
          </a:p>
          <a:p>
            <a:r>
              <a:rPr lang="tr-TR" dirty="0"/>
              <a:t>İlk yaygın kullanılan GUI, </a:t>
            </a:r>
            <a:r>
              <a:rPr lang="tr-TR" b="1" dirty="0"/>
              <a:t>Apple Macintosh</a:t>
            </a:r>
            <a:r>
              <a:rPr lang="tr-TR" dirty="0"/>
              <a:t> bilgisayarlarda </a:t>
            </a:r>
            <a:r>
              <a:rPr lang="tr-TR" b="1" dirty="0"/>
              <a:t>1980</a:t>
            </a:r>
            <a:r>
              <a:rPr lang="tr-TR" dirty="0"/>
              <a:t>’li yıllarda kullanılmaya başlanmıştır.</a:t>
            </a:r>
          </a:p>
          <a:p>
            <a:r>
              <a:rPr lang="tr-TR" b="1" dirty="0"/>
              <a:t>Microsoft’un Windows 1.0</a:t>
            </a:r>
            <a:r>
              <a:rPr lang="tr-TR" dirty="0"/>
              <a:t> işletim sistemi </a:t>
            </a:r>
            <a:r>
              <a:rPr lang="tr-TR" b="1" dirty="0"/>
              <a:t>MS-DOS</a:t>
            </a:r>
            <a:r>
              <a:rPr lang="tr-TR" dirty="0"/>
              <a:t> işletim sistemine </a:t>
            </a:r>
            <a:r>
              <a:rPr lang="tr-TR" dirty="0" err="1"/>
              <a:t>arayüz</a:t>
            </a:r>
            <a:r>
              <a:rPr lang="tr-TR" dirty="0"/>
              <a:t> eklenerek geliştirilmiştir.</a:t>
            </a:r>
          </a:p>
          <a:p>
            <a:r>
              <a:rPr lang="tr-TR" dirty="0"/>
              <a:t>Mobil cihazlar, parmak ile kullanılan </a:t>
            </a:r>
            <a:r>
              <a:rPr lang="tr-TR" dirty="0" err="1"/>
              <a:t>arayüzlere</a:t>
            </a:r>
            <a:r>
              <a:rPr lang="tr-TR" dirty="0"/>
              <a:t> sahiptir.</a:t>
            </a:r>
          </a:p>
        </p:txBody>
      </p:sp>
    </p:spTree>
    <p:extLst>
      <p:ext uri="{BB962C8B-B14F-4D97-AF65-F5344CB8AC3E}">
        <p14:creationId xmlns:p14="http://schemas.microsoft.com/office/powerpoint/2010/main" val="25322470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5E20523-E2E7-4C51-A5B1-52A296FC20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Konular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BC8A23AF-54BF-4646-A488-BCA16A101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15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F7D416E2-69BB-46DE-8BB4-76B71609993A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tr-TR" dirty="0"/>
              <a:t>İşletim sistemi servisleri</a:t>
            </a:r>
          </a:p>
          <a:p>
            <a:r>
              <a:rPr lang="tr-TR" dirty="0"/>
              <a:t>Kullanıcı ve işletim sistemi </a:t>
            </a:r>
            <a:r>
              <a:rPr lang="tr-TR" dirty="0" err="1"/>
              <a:t>arayüzü</a:t>
            </a:r>
            <a:endParaRPr lang="tr-TR" dirty="0"/>
          </a:p>
          <a:p>
            <a:r>
              <a:rPr lang="tr-TR" b="1" dirty="0">
                <a:solidFill>
                  <a:srgbClr val="FF0000"/>
                </a:solidFill>
              </a:rPr>
              <a:t>Sistem çağrıları</a:t>
            </a:r>
          </a:p>
          <a:p>
            <a:r>
              <a:rPr lang="tr-TR" dirty="0"/>
              <a:t>Sistem çağrı türleri</a:t>
            </a:r>
          </a:p>
          <a:p>
            <a:r>
              <a:rPr lang="tr-TR" dirty="0"/>
              <a:t>Sistem programları</a:t>
            </a:r>
          </a:p>
          <a:p>
            <a:r>
              <a:rPr lang="tr-TR" dirty="0"/>
              <a:t>İşletim sistemi tasarımı ve gerçekleştirimi</a:t>
            </a:r>
          </a:p>
          <a:p>
            <a:r>
              <a:rPr lang="tr-TR" dirty="0"/>
              <a:t>İşletim sistemi yapısı</a:t>
            </a:r>
          </a:p>
          <a:p>
            <a:r>
              <a:rPr lang="tr-TR" dirty="0"/>
              <a:t>İşletim sistemi </a:t>
            </a:r>
            <a:r>
              <a:rPr lang="tr-TR" dirty="0" err="1"/>
              <a:t>debugging</a:t>
            </a:r>
            <a:endParaRPr lang="tr-TR" dirty="0"/>
          </a:p>
          <a:p>
            <a:r>
              <a:rPr lang="tr-TR" dirty="0"/>
              <a:t>İşletim sistemi üretilmesi</a:t>
            </a:r>
          </a:p>
          <a:p>
            <a:r>
              <a:rPr lang="tr-TR" dirty="0"/>
              <a:t>Sistem </a:t>
            </a:r>
            <a:r>
              <a:rPr lang="tr-TR" dirty="0" err="1"/>
              <a:t>boot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9008385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5E20523-E2E7-4C51-A5B1-52A296FC20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solidFill>
                  <a:srgbClr val="FF0000"/>
                </a:solidFill>
              </a:rPr>
              <a:t>Sistem çağrıları</a:t>
            </a:r>
            <a:endParaRPr lang="tr-TR" dirty="0"/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BC8A23AF-54BF-4646-A488-BCA16A101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16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F7D416E2-69BB-46DE-8BB4-76B71609993A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tr-TR" dirty="0"/>
              <a:t>Sistem çağrıları, servislerin işletim sistemi tarafından kullanılabilmesi için </a:t>
            </a:r>
            <a:r>
              <a:rPr lang="tr-TR" b="1" dirty="0" err="1"/>
              <a:t>arayüz</a:t>
            </a:r>
            <a:r>
              <a:rPr lang="tr-TR" b="1" dirty="0"/>
              <a:t> sağlarlar</a:t>
            </a:r>
            <a:r>
              <a:rPr lang="tr-TR" dirty="0"/>
              <a:t>.</a:t>
            </a:r>
          </a:p>
          <a:p>
            <a:pPr lvl="1"/>
            <a:r>
              <a:rPr lang="tr-TR" dirty="0"/>
              <a:t>Bu çağrıların kullandığı program blokları genellikle </a:t>
            </a:r>
            <a:r>
              <a:rPr lang="tr-TR" b="1" dirty="0"/>
              <a:t>C</a:t>
            </a:r>
            <a:r>
              <a:rPr lang="tr-TR" dirty="0"/>
              <a:t> veya </a:t>
            </a:r>
            <a:r>
              <a:rPr lang="tr-TR" b="1" dirty="0"/>
              <a:t>C++</a:t>
            </a:r>
            <a:r>
              <a:rPr lang="tr-TR" dirty="0"/>
              <a:t> ile yazılır. </a:t>
            </a:r>
          </a:p>
          <a:p>
            <a:pPr lvl="1"/>
            <a:r>
              <a:rPr lang="tr-TR" dirty="0"/>
              <a:t>Düşük seviyeli işlemler (donanım erişimi) için </a:t>
            </a:r>
            <a:r>
              <a:rPr lang="tr-TR" b="1" dirty="0" err="1"/>
              <a:t>assembly</a:t>
            </a:r>
            <a:r>
              <a:rPr lang="tr-TR" dirty="0"/>
              <a:t> dili kullanılır.</a:t>
            </a:r>
          </a:p>
          <a:p>
            <a:r>
              <a:rPr lang="tr-TR" dirty="0"/>
              <a:t>Bir dosyayı açıp (sistem çağrısı), içeriğini okumak (sistem çağrısı) ve kapatmak (sistem çağrısı) ayrı ayrı sistem çağrıları gerektir. </a:t>
            </a:r>
          </a:p>
          <a:p>
            <a:pPr lvl="1"/>
            <a:r>
              <a:rPr lang="tr-TR" dirty="0"/>
              <a:t>İşlemler sırasında oluşan hatalar (dosya bulunamadı, okuma hatası, …) sistem çağrıları tarafından yönetilir.</a:t>
            </a:r>
          </a:p>
          <a:p>
            <a:pPr lvl="1"/>
            <a:r>
              <a:rPr lang="tr-TR" dirty="0"/>
              <a:t>Uygulama geliştirici, işletim sistemindeki API (</a:t>
            </a:r>
            <a:r>
              <a:rPr lang="tr-TR" dirty="0" err="1"/>
              <a:t>application</a:t>
            </a:r>
            <a:r>
              <a:rPr lang="tr-TR" dirty="0"/>
              <a:t> </a:t>
            </a:r>
            <a:r>
              <a:rPr lang="tr-TR" dirty="0" err="1"/>
              <a:t>programming</a:t>
            </a:r>
            <a:r>
              <a:rPr lang="tr-TR" dirty="0"/>
              <a:t> </a:t>
            </a:r>
            <a:r>
              <a:rPr lang="tr-TR" dirty="0" err="1"/>
              <a:t>interface</a:t>
            </a:r>
            <a:r>
              <a:rPr lang="tr-TR" dirty="0"/>
              <a:t>) (Windows API, POSIX API, Java API) tarafından sağlanan fonksiyonları (dosya aç, oku, yaz, …) kullanır.</a:t>
            </a:r>
          </a:p>
          <a:p>
            <a:r>
              <a:rPr lang="tr-TR" dirty="0"/>
              <a:t>Programcı, bu fonksiyonlara programlama dilinin sağladığı kütüphaneler aracılığıyla erişir.</a:t>
            </a:r>
          </a:p>
        </p:txBody>
      </p:sp>
    </p:spTree>
    <p:extLst>
      <p:ext uri="{BB962C8B-B14F-4D97-AF65-F5344CB8AC3E}">
        <p14:creationId xmlns:p14="http://schemas.microsoft.com/office/powerpoint/2010/main" val="19665918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>
            <a:extLst>
              <a:ext uri="{FF2B5EF4-FFF2-40B4-BE49-F238E27FC236}">
                <a16:creationId xmlns:a16="http://schemas.microsoft.com/office/drawing/2014/main" id="{22FB3B40-17D0-48AB-895F-9A9F58CF6E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31864" y="3573016"/>
            <a:ext cx="5176640" cy="3168352"/>
          </a:xfrm>
          <a:prstGeom prst="rect">
            <a:avLst/>
          </a:prstGeom>
        </p:spPr>
      </p:pic>
      <p:sp>
        <p:nvSpPr>
          <p:cNvPr id="2" name="Başlık 1">
            <a:extLst>
              <a:ext uri="{FF2B5EF4-FFF2-40B4-BE49-F238E27FC236}">
                <a16:creationId xmlns:a16="http://schemas.microsoft.com/office/drawing/2014/main" id="{D5E20523-E2E7-4C51-A5B1-52A296FC20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solidFill>
                  <a:srgbClr val="FF0000"/>
                </a:solidFill>
              </a:rPr>
              <a:t>Sistem çağrıları</a:t>
            </a:r>
            <a:endParaRPr lang="tr-TR" dirty="0"/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BC8A23AF-54BF-4646-A488-BCA16A101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244408" y="6356350"/>
            <a:ext cx="470120" cy="385018"/>
          </a:xfrm>
        </p:spPr>
        <p:txBody>
          <a:bodyPr/>
          <a:lstStyle/>
          <a:p>
            <a:fld id="{E6FEED06-A45B-49F7-A4E7-E4A0A60926E4}" type="slidenum">
              <a:rPr lang="tr-TR" smtClean="0"/>
              <a:pPr/>
              <a:t>17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F7D416E2-69BB-46DE-8BB4-76B71609993A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5486400"/>
          </a:xfrm>
        </p:spPr>
        <p:txBody>
          <a:bodyPr>
            <a:normAutofit/>
          </a:bodyPr>
          <a:lstStyle/>
          <a:p>
            <a:r>
              <a:rPr lang="tr-TR" dirty="0"/>
              <a:t>İşletim sistemi fonksiyonları, </a:t>
            </a:r>
            <a:r>
              <a:rPr lang="tr-TR" dirty="0" err="1"/>
              <a:t>kernel’daki</a:t>
            </a:r>
            <a:r>
              <a:rPr lang="tr-TR" dirty="0"/>
              <a:t> sistem çağrılarını başlatır. </a:t>
            </a:r>
          </a:p>
          <a:p>
            <a:pPr lvl="1"/>
            <a:r>
              <a:rPr lang="tr-TR" dirty="0"/>
              <a:t>Örneğin </a:t>
            </a:r>
            <a:r>
              <a:rPr lang="tr-TR" dirty="0" err="1"/>
              <a:t>Windows’daki</a:t>
            </a:r>
            <a:r>
              <a:rPr lang="tr-TR" dirty="0"/>
              <a:t> </a:t>
            </a:r>
            <a:r>
              <a:rPr lang="tr-TR" b="1" dirty="0" err="1"/>
              <a:t>CreateProcess</a:t>
            </a:r>
            <a:r>
              <a:rPr lang="tr-TR" b="1" dirty="0"/>
              <a:t>()</a:t>
            </a:r>
            <a:r>
              <a:rPr lang="tr-TR" dirty="0"/>
              <a:t> fonksiyonu, Windows </a:t>
            </a:r>
            <a:r>
              <a:rPr lang="tr-TR" dirty="0" err="1"/>
              <a:t>kernel’daki</a:t>
            </a:r>
            <a:r>
              <a:rPr lang="tr-TR" dirty="0"/>
              <a:t> </a:t>
            </a:r>
            <a:r>
              <a:rPr lang="tr-TR" b="1" dirty="0" err="1"/>
              <a:t>NTCreateProcess</a:t>
            </a:r>
            <a:r>
              <a:rPr lang="tr-TR" b="1" dirty="0"/>
              <a:t>()</a:t>
            </a:r>
            <a:r>
              <a:rPr lang="tr-TR" dirty="0"/>
              <a:t> sistem çağrısını çalıştırır. </a:t>
            </a:r>
          </a:p>
          <a:p>
            <a:r>
              <a:rPr lang="tr-TR" sz="2400" dirty="0"/>
              <a:t>Programlama dilleri, </a:t>
            </a:r>
            <a:br>
              <a:rPr lang="tr-TR" sz="2400" dirty="0"/>
            </a:br>
            <a:r>
              <a:rPr lang="tr-TR" sz="2400" dirty="0"/>
              <a:t>derleyici (</a:t>
            </a:r>
            <a:r>
              <a:rPr lang="tr-TR" sz="2400" dirty="0" err="1"/>
              <a:t>compiler</a:t>
            </a:r>
            <a:r>
              <a:rPr lang="tr-TR" sz="2400" dirty="0"/>
              <a:t>) </a:t>
            </a:r>
            <a:br>
              <a:rPr lang="tr-TR" sz="2400" dirty="0"/>
            </a:br>
            <a:r>
              <a:rPr lang="tr-TR" sz="2400" dirty="0"/>
              <a:t>tarafından </a:t>
            </a:r>
            <a:br>
              <a:rPr lang="tr-TR" sz="2400" dirty="0"/>
            </a:br>
            <a:r>
              <a:rPr lang="tr-TR" sz="2400" dirty="0"/>
              <a:t>sağlanan </a:t>
            </a:r>
            <a:br>
              <a:rPr lang="tr-TR" sz="2400" dirty="0"/>
            </a:br>
            <a:r>
              <a:rPr lang="tr-TR" sz="2400" dirty="0"/>
              <a:t>kütüphaneler ile </a:t>
            </a:r>
            <a:br>
              <a:rPr lang="tr-TR" sz="2400" dirty="0"/>
            </a:br>
            <a:r>
              <a:rPr lang="tr-TR" sz="2400" dirty="0"/>
              <a:t>sistem çağrılarına </a:t>
            </a:r>
            <a:br>
              <a:rPr lang="tr-TR" sz="2400" dirty="0"/>
            </a:br>
            <a:r>
              <a:rPr lang="tr-TR" sz="2400" dirty="0"/>
              <a:t>erişmeyi </a:t>
            </a:r>
            <a:br>
              <a:rPr lang="tr-TR" sz="2400" dirty="0"/>
            </a:br>
            <a:r>
              <a:rPr lang="tr-TR" sz="2400" dirty="0"/>
              <a:t>kolaylaştıran </a:t>
            </a:r>
            <a:br>
              <a:rPr lang="tr-TR" sz="2400" dirty="0"/>
            </a:br>
            <a:r>
              <a:rPr lang="tr-TR" sz="2400" dirty="0"/>
              <a:t>arayüz sağlarlar.</a:t>
            </a:r>
          </a:p>
        </p:txBody>
      </p:sp>
    </p:spTree>
    <p:extLst>
      <p:ext uri="{BB962C8B-B14F-4D97-AF65-F5344CB8AC3E}">
        <p14:creationId xmlns:p14="http://schemas.microsoft.com/office/powerpoint/2010/main" val="27462888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Resim 5">
            <a:extLst>
              <a:ext uri="{FF2B5EF4-FFF2-40B4-BE49-F238E27FC236}">
                <a16:creationId xmlns:a16="http://schemas.microsoft.com/office/drawing/2014/main" id="{288CC8D8-CD4C-4C42-8465-2906EA4978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59832" y="2974435"/>
            <a:ext cx="5976664" cy="3190869"/>
          </a:xfrm>
          <a:prstGeom prst="rect">
            <a:avLst/>
          </a:prstGeom>
        </p:spPr>
      </p:pic>
      <p:sp>
        <p:nvSpPr>
          <p:cNvPr id="2" name="Başlık 1">
            <a:extLst>
              <a:ext uri="{FF2B5EF4-FFF2-40B4-BE49-F238E27FC236}">
                <a16:creationId xmlns:a16="http://schemas.microsoft.com/office/drawing/2014/main" id="{D5E20523-E2E7-4C51-A5B1-52A296FC20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solidFill>
                  <a:srgbClr val="FF0000"/>
                </a:solidFill>
              </a:rPr>
              <a:t>Sistem çağrıları</a:t>
            </a:r>
            <a:endParaRPr lang="tr-TR" dirty="0"/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BC8A23AF-54BF-4646-A488-BCA16A101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244408" y="6381328"/>
            <a:ext cx="470120" cy="340782"/>
          </a:xfrm>
        </p:spPr>
        <p:txBody>
          <a:bodyPr/>
          <a:lstStyle/>
          <a:p>
            <a:fld id="{E6FEED06-A45B-49F7-A4E7-E4A0A60926E4}" type="slidenum">
              <a:rPr lang="tr-TR" smtClean="0"/>
              <a:pPr/>
              <a:t>18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F7D416E2-69BB-46DE-8BB4-76B71609993A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tr-TR" sz="2400" dirty="0"/>
              <a:t>Sistem çağrılarına veri girişi gerekebilir (dosya adı, giriş cihazı, …). </a:t>
            </a:r>
          </a:p>
          <a:p>
            <a:r>
              <a:rPr lang="tr-TR" sz="2400" dirty="0"/>
              <a:t>Üç farklı yöntemle işletim sistemine parametre gönderilebilir:</a:t>
            </a:r>
          </a:p>
          <a:p>
            <a:pPr lvl="1"/>
            <a:r>
              <a:rPr lang="tr-TR" sz="2100" dirty="0" err="1"/>
              <a:t>Register’lar</a:t>
            </a:r>
            <a:r>
              <a:rPr lang="tr-TR" sz="2100" dirty="0"/>
              <a:t> kullanılabilir.</a:t>
            </a:r>
          </a:p>
          <a:p>
            <a:pPr lvl="1"/>
            <a:r>
              <a:rPr lang="tr-TR" sz="2100" dirty="0"/>
              <a:t>Hafızada blok </a:t>
            </a:r>
            <a:br>
              <a:rPr lang="tr-TR" sz="2100" dirty="0"/>
            </a:br>
            <a:r>
              <a:rPr lang="tr-TR" sz="2100" dirty="0"/>
              <a:t>veya tablo</a:t>
            </a:r>
            <a:br>
              <a:rPr lang="tr-TR" sz="2100" dirty="0"/>
            </a:br>
            <a:r>
              <a:rPr lang="tr-TR" sz="2100" dirty="0"/>
              <a:t>kullanılabilir.</a:t>
            </a:r>
          </a:p>
          <a:p>
            <a:pPr lvl="1"/>
            <a:r>
              <a:rPr lang="tr-TR" sz="2100" dirty="0"/>
              <a:t>Stack</a:t>
            </a:r>
            <a:br>
              <a:rPr lang="tr-TR" sz="2100" dirty="0"/>
            </a:br>
            <a:r>
              <a:rPr lang="tr-TR" sz="2100" dirty="0"/>
              <a:t>kullanılabilir.</a:t>
            </a:r>
            <a:endParaRPr lang="tr-TR" sz="1700" dirty="0"/>
          </a:p>
        </p:txBody>
      </p:sp>
      <p:sp>
        <p:nvSpPr>
          <p:cNvPr id="5" name="TextBox 4"/>
          <p:cNvSpPr txBox="1"/>
          <p:nvPr/>
        </p:nvSpPr>
        <p:spPr>
          <a:xfrm>
            <a:off x="179512" y="5805264"/>
            <a:ext cx="6244017" cy="861774"/>
          </a:xfrm>
          <a:prstGeom prst="rect">
            <a:avLst/>
          </a:prstGeom>
          <a:solidFill>
            <a:schemeClr val="bg1">
              <a:lumMod val="75000"/>
            </a:schemeClr>
          </a:solidFill>
          <a:effectLst>
            <a:outerShdw blurRad="342900" dist="38100" dir="2700000" sx="105000" sy="105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tr-TR" sz="1600" dirty="0">
                <a:latin typeface="Consolas" pitchFamily="49" charset="0"/>
                <a:cs typeface="Consolas" pitchFamily="49" charset="0"/>
              </a:rPr>
              <a:t> la   $a0, head        # load address of print heading</a:t>
            </a:r>
          </a:p>
          <a:p>
            <a:r>
              <a:rPr lang="tr-TR" sz="1600" dirty="0">
                <a:latin typeface="Consolas" pitchFamily="49" charset="0"/>
                <a:cs typeface="Consolas" pitchFamily="49" charset="0"/>
              </a:rPr>
              <a:t> li   $v0, 4           # specify Print String service</a:t>
            </a:r>
          </a:p>
          <a:p>
            <a:r>
              <a:rPr lang="tr-TR" sz="1600" dirty="0">
                <a:latin typeface="Consolas" pitchFamily="49" charset="0"/>
                <a:cs typeface="Consolas" pitchFamily="49" charset="0"/>
              </a:rPr>
              <a:t> syscall               # print heading</a:t>
            </a:r>
          </a:p>
        </p:txBody>
      </p:sp>
    </p:spTree>
    <p:extLst>
      <p:ext uri="{BB962C8B-B14F-4D97-AF65-F5344CB8AC3E}">
        <p14:creationId xmlns:p14="http://schemas.microsoft.com/office/powerpoint/2010/main" val="61625138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5E20523-E2E7-4C51-A5B1-52A296FC20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Konular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BC8A23AF-54BF-4646-A488-BCA16A101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19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F7D416E2-69BB-46DE-8BB4-76B71609993A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tr-TR" dirty="0"/>
              <a:t>İşletim sistemi servisleri</a:t>
            </a:r>
          </a:p>
          <a:p>
            <a:r>
              <a:rPr lang="tr-TR" dirty="0"/>
              <a:t>Kullanıcı ve işletim sistemi </a:t>
            </a:r>
            <a:r>
              <a:rPr lang="tr-TR" dirty="0" err="1"/>
              <a:t>arayüzü</a:t>
            </a:r>
            <a:endParaRPr lang="tr-TR" dirty="0"/>
          </a:p>
          <a:p>
            <a:r>
              <a:rPr lang="tr-TR" dirty="0"/>
              <a:t>Sistem çağrıları</a:t>
            </a:r>
          </a:p>
          <a:p>
            <a:r>
              <a:rPr lang="tr-TR" b="1" dirty="0">
                <a:solidFill>
                  <a:srgbClr val="FF0000"/>
                </a:solidFill>
              </a:rPr>
              <a:t>Sistem çağrı türleri</a:t>
            </a:r>
          </a:p>
          <a:p>
            <a:r>
              <a:rPr lang="tr-TR" dirty="0"/>
              <a:t>Sistem programları</a:t>
            </a:r>
          </a:p>
          <a:p>
            <a:r>
              <a:rPr lang="tr-TR" dirty="0"/>
              <a:t>İşletim sistemi tasarımı ve gerçekleştirimi</a:t>
            </a:r>
          </a:p>
          <a:p>
            <a:r>
              <a:rPr lang="tr-TR" dirty="0"/>
              <a:t>İşletim sistemi yapısı</a:t>
            </a:r>
          </a:p>
          <a:p>
            <a:r>
              <a:rPr lang="tr-TR" dirty="0"/>
              <a:t>İşletim sistemi </a:t>
            </a:r>
            <a:r>
              <a:rPr lang="tr-TR" dirty="0" err="1"/>
              <a:t>debugging</a:t>
            </a:r>
            <a:endParaRPr lang="tr-TR" dirty="0"/>
          </a:p>
          <a:p>
            <a:r>
              <a:rPr lang="tr-TR" dirty="0"/>
              <a:t>İşletim sistemi üretilmesi</a:t>
            </a:r>
          </a:p>
          <a:p>
            <a:r>
              <a:rPr lang="tr-TR" dirty="0"/>
              <a:t>Sistem </a:t>
            </a:r>
            <a:r>
              <a:rPr lang="tr-TR" dirty="0" err="1"/>
              <a:t>boot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04213211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5E20523-E2E7-4C51-A5B1-52A296FC20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solidFill>
                  <a:srgbClr val="FF0000"/>
                </a:solidFill>
              </a:rPr>
              <a:t>Sistem çağrı türleri</a:t>
            </a:r>
            <a:endParaRPr lang="tr-TR" dirty="0"/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BC8A23AF-54BF-4646-A488-BCA16A101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20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F7D416E2-69BB-46DE-8BB4-76B71609993A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tr-TR" dirty="0"/>
              <a:t>Sistem çağrıları 6 grup altında sınıflandırılabilir:</a:t>
            </a:r>
          </a:p>
          <a:p>
            <a:pPr lvl="1"/>
            <a:r>
              <a:rPr lang="tr-TR" dirty="0" err="1"/>
              <a:t>Process</a:t>
            </a:r>
            <a:r>
              <a:rPr lang="tr-TR" dirty="0"/>
              <a:t> </a:t>
            </a:r>
            <a:r>
              <a:rPr lang="tr-TR" dirty="0" err="1"/>
              <a:t>control</a:t>
            </a:r>
            <a:endParaRPr lang="tr-TR" dirty="0"/>
          </a:p>
          <a:p>
            <a:pPr lvl="1"/>
            <a:r>
              <a:rPr lang="tr-TR" dirty="0"/>
              <a:t>File </a:t>
            </a:r>
            <a:r>
              <a:rPr lang="tr-TR" dirty="0" err="1"/>
              <a:t>management</a:t>
            </a:r>
            <a:endParaRPr lang="tr-TR" dirty="0"/>
          </a:p>
          <a:p>
            <a:pPr lvl="1"/>
            <a:r>
              <a:rPr lang="tr-TR" dirty="0"/>
              <a:t>Device </a:t>
            </a:r>
            <a:r>
              <a:rPr lang="tr-TR" dirty="0" err="1"/>
              <a:t>management</a:t>
            </a:r>
            <a:endParaRPr lang="tr-TR" dirty="0"/>
          </a:p>
          <a:p>
            <a:pPr lvl="1"/>
            <a:r>
              <a:rPr lang="tr-TR" dirty="0"/>
              <a:t>Information </a:t>
            </a:r>
            <a:r>
              <a:rPr lang="tr-TR" dirty="0" err="1"/>
              <a:t>maintenance</a:t>
            </a:r>
            <a:endParaRPr lang="tr-TR" dirty="0"/>
          </a:p>
          <a:p>
            <a:pPr lvl="1"/>
            <a:r>
              <a:rPr lang="tr-TR" dirty="0"/>
              <a:t>Communications</a:t>
            </a:r>
          </a:p>
          <a:p>
            <a:pPr lvl="1"/>
            <a:r>
              <a:rPr lang="tr-TR" dirty="0" err="1"/>
              <a:t>Protection</a:t>
            </a:r>
            <a:endParaRPr lang="tr-TR" dirty="0"/>
          </a:p>
          <a:p>
            <a:pPr lvl="1"/>
            <a:endParaRPr lang="tr-TR" dirty="0"/>
          </a:p>
          <a:p>
            <a:r>
              <a:rPr lang="tr-TR" b="1" dirty="0"/>
              <a:t>Devam slaytlarda hepsine bakacağız</a:t>
            </a:r>
            <a:r>
              <a:rPr lang="tr-TR" dirty="0"/>
              <a:t>…</a:t>
            </a:r>
          </a:p>
          <a:p>
            <a:r>
              <a:rPr lang="tr-TR" dirty="0"/>
              <a:t>İşletim sistemlerinde desteklenen sistem çağrılarında farklılık olabilir, ancak gerçekleştirilen işlevler aynıdır.</a:t>
            </a:r>
          </a:p>
        </p:txBody>
      </p:sp>
    </p:spTree>
    <p:extLst>
      <p:ext uri="{BB962C8B-B14F-4D97-AF65-F5344CB8AC3E}">
        <p14:creationId xmlns:p14="http://schemas.microsoft.com/office/powerpoint/2010/main" val="60870497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5E20523-E2E7-4C51-A5B1-52A296FC20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solidFill>
                  <a:srgbClr val="FF0000"/>
                </a:solidFill>
              </a:rPr>
              <a:t>Sistem çağrı türleri</a:t>
            </a:r>
            <a:endParaRPr lang="tr-TR" dirty="0"/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BC8A23AF-54BF-4646-A488-BCA16A101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21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F7D416E2-69BB-46DE-8BB4-76B71609993A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tr-TR" dirty="0"/>
              <a:t>Sistem çağrı türleri ve gerçekleştirilen işlevler aşağıda verilmiştir.</a:t>
            </a:r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B8456BDC-336D-459E-BF4C-A9BC2FBA52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2204864"/>
            <a:ext cx="4483712" cy="4203992"/>
          </a:xfrm>
          <a:prstGeom prst="rect">
            <a:avLst/>
          </a:prstGeom>
        </p:spPr>
      </p:pic>
      <p:pic>
        <p:nvPicPr>
          <p:cNvPr id="6" name="Resim 5">
            <a:extLst>
              <a:ext uri="{FF2B5EF4-FFF2-40B4-BE49-F238E27FC236}">
                <a16:creationId xmlns:a16="http://schemas.microsoft.com/office/drawing/2014/main" id="{75FABF6D-DCF2-47D1-B7D1-D98F876CF2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96601" y="2204864"/>
            <a:ext cx="4302917" cy="4653136"/>
          </a:xfrm>
          <a:prstGeom prst="rect">
            <a:avLst/>
          </a:prstGeom>
        </p:spPr>
      </p:pic>
      <p:pic>
        <p:nvPicPr>
          <p:cNvPr id="7" name="Resim 6">
            <a:extLst>
              <a:ext uri="{FF2B5EF4-FFF2-40B4-BE49-F238E27FC236}">
                <a16:creationId xmlns:a16="http://schemas.microsoft.com/office/drawing/2014/main" id="{5A4622C3-39A5-4343-B236-DDB939DC9A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2226898"/>
            <a:ext cx="4483712" cy="4203992"/>
          </a:xfrm>
          <a:prstGeom prst="rect">
            <a:avLst/>
          </a:prstGeom>
        </p:spPr>
      </p:pic>
      <p:pic>
        <p:nvPicPr>
          <p:cNvPr id="8" name="Resim 7">
            <a:extLst>
              <a:ext uri="{FF2B5EF4-FFF2-40B4-BE49-F238E27FC236}">
                <a16:creationId xmlns:a16="http://schemas.microsoft.com/office/drawing/2014/main" id="{3B400E10-00E5-4550-A019-FB4858B533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2585" y="2226898"/>
            <a:ext cx="4302917" cy="4653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366794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5E20523-E2E7-4C51-A5B1-52A296FC20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solidFill>
                  <a:srgbClr val="FF0000"/>
                </a:solidFill>
              </a:rPr>
              <a:t>Sistem çağrı türleri</a:t>
            </a:r>
            <a:endParaRPr lang="tr-TR" dirty="0"/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BC8A23AF-54BF-4646-A488-BCA16A101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22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F7D416E2-69BB-46DE-8BB4-76B71609993A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tr-TR" b="1" i="1" u="sng" dirty="0" err="1"/>
              <a:t>Process</a:t>
            </a:r>
            <a:r>
              <a:rPr lang="tr-TR" b="1" i="1" u="sng" dirty="0"/>
              <a:t> </a:t>
            </a:r>
            <a:r>
              <a:rPr lang="tr-TR" b="1" i="1" u="sng" dirty="0" err="1"/>
              <a:t>control</a:t>
            </a:r>
            <a:endParaRPr lang="tr-TR" b="1" i="1" u="sng" dirty="0"/>
          </a:p>
          <a:p>
            <a:r>
              <a:rPr lang="tr-TR" dirty="0"/>
              <a:t>Bir programın çalıştırılması için </a:t>
            </a:r>
            <a:r>
              <a:rPr lang="tr-TR" b="1" dirty="0" err="1"/>
              <a:t>load</a:t>
            </a:r>
            <a:r>
              <a:rPr lang="tr-TR" b="1" dirty="0"/>
              <a:t>()</a:t>
            </a:r>
            <a:r>
              <a:rPr lang="tr-TR" dirty="0"/>
              <a:t> ve </a:t>
            </a:r>
            <a:r>
              <a:rPr lang="tr-TR" b="1" dirty="0" err="1"/>
              <a:t>execute</a:t>
            </a:r>
            <a:r>
              <a:rPr lang="tr-TR" b="1" dirty="0"/>
              <a:t>()</a:t>
            </a:r>
            <a:r>
              <a:rPr lang="tr-TR" dirty="0"/>
              <a:t> işlemleri yapılır. </a:t>
            </a:r>
          </a:p>
          <a:p>
            <a:r>
              <a:rPr lang="tr-TR" dirty="0"/>
              <a:t>Bir program çalışmasını </a:t>
            </a:r>
          </a:p>
          <a:p>
            <a:pPr lvl="1"/>
            <a:r>
              <a:rPr lang="tr-TR" dirty="0"/>
              <a:t>normal bir şekilde (</a:t>
            </a:r>
            <a:r>
              <a:rPr lang="tr-TR" b="1" dirty="0" err="1"/>
              <a:t>end</a:t>
            </a:r>
            <a:r>
              <a:rPr lang="tr-TR" b="1" dirty="0"/>
              <a:t>()</a:t>
            </a:r>
            <a:r>
              <a:rPr lang="tr-TR" dirty="0"/>
              <a:t>) veya </a:t>
            </a:r>
          </a:p>
          <a:p>
            <a:pPr lvl="1"/>
            <a:r>
              <a:rPr lang="tr-TR" dirty="0"/>
              <a:t>beklenmeyen şekilde (</a:t>
            </a:r>
            <a:r>
              <a:rPr lang="tr-TR" b="1" dirty="0" err="1"/>
              <a:t>abort</a:t>
            </a:r>
            <a:r>
              <a:rPr lang="tr-TR" b="1" dirty="0"/>
              <a:t>()</a:t>
            </a:r>
            <a:r>
              <a:rPr lang="tr-TR" dirty="0"/>
              <a:t>) </a:t>
            </a:r>
          </a:p>
          <a:p>
            <a:pPr marL="0" indent="0">
              <a:buNone/>
            </a:pPr>
            <a:r>
              <a:rPr lang="tr-TR" dirty="0"/>
              <a:t>  bitirebilir.</a:t>
            </a:r>
          </a:p>
          <a:p>
            <a:r>
              <a:rPr lang="tr-TR" dirty="0"/>
              <a:t>Eğer bir sistem çağrısı programın çalışmasını sonlandırırsa, bir hata mesajı üretilir ve hafızanın dökümü diske kaydedilir. (</a:t>
            </a:r>
            <a:r>
              <a:rPr lang="tr-TR" dirty="0" err="1"/>
              <a:t>core</a:t>
            </a:r>
            <a:r>
              <a:rPr lang="tr-TR" dirty="0"/>
              <a:t> </a:t>
            </a:r>
            <a:r>
              <a:rPr lang="tr-TR" dirty="0" err="1"/>
              <a:t>dump</a:t>
            </a:r>
            <a:r>
              <a:rPr lang="tr-TR" dirty="0"/>
              <a:t>)</a:t>
            </a:r>
          </a:p>
          <a:p>
            <a:pPr lvl="1"/>
            <a:r>
              <a:rPr lang="tr-TR" dirty="0"/>
              <a:t>Hafıza dökümü </a:t>
            </a:r>
            <a:r>
              <a:rPr lang="tr-TR" dirty="0" err="1"/>
              <a:t>debugger</a:t>
            </a:r>
            <a:r>
              <a:rPr lang="tr-TR" dirty="0"/>
              <a:t> programı tarafından incelenir ve hataya neden olan </a:t>
            </a:r>
            <a:r>
              <a:rPr lang="tr-TR" dirty="0" err="1"/>
              <a:t>bug</a:t>
            </a:r>
            <a:r>
              <a:rPr lang="tr-TR" dirty="0"/>
              <a:t> düzeltilir.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51492157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5E20523-E2E7-4C51-A5B1-52A296FC20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solidFill>
                  <a:srgbClr val="FF0000"/>
                </a:solidFill>
              </a:rPr>
              <a:t>Sistem çağrı türleri</a:t>
            </a:r>
            <a:endParaRPr lang="tr-TR" dirty="0"/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BC8A23AF-54BF-4646-A488-BCA16A101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23</a:t>
            </a:fld>
            <a:endParaRPr lang="tr-TR" dirty="0"/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99434829-3A83-4B34-84D0-EB9D5A2D0A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32117" y="2132856"/>
            <a:ext cx="5004379" cy="4608511"/>
          </a:xfrm>
          <a:prstGeom prst="rect">
            <a:avLst/>
          </a:prstGeom>
        </p:spPr>
      </p:pic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F7D416E2-69BB-46DE-8BB4-76B71609993A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tr-TR" b="1" i="1" u="sng" dirty="0" err="1"/>
              <a:t>Process</a:t>
            </a:r>
            <a:r>
              <a:rPr lang="tr-TR" b="1" i="1" u="sng" dirty="0"/>
              <a:t> </a:t>
            </a:r>
            <a:r>
              <a:rPr lang="tr-TR" b="1" i="1" u="sng" dirty="0" err="1"/>
              <a:t>control</a:t>
            </a:r>
            <a:endParaRPr lang="tr-TR" b="1" i="1" u="sng" dirty="0"/>
          </a:p>
          <a:p>
            <a:r>
              <a:rPr lang="tr-TR" dirty="0"/>
              <a:t>Windows ve UNIX için örnek sistem çağrıları tabloda verilmiştir.</a:t>
            </a:r>
          </a:p>
        </p:txBody>
      </p:sp>
    </p:spTree>
    <p:extLst>
      <p:ext uri="{BB962C8B-B14F-4D97-AF65-F5344CB8AC3E}">
        <p14:creationId xmlns:p14="http://schemas.microsoft.com/office/powerpoint/2010/main" val="147383168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5E20523-E2E7-4C51-A5B1-52A296FC20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solidFill>
                  <a:srgbClr val="FF0000"/>
                </a:solidFill>
              </a:rPr>
              <a:t>Sistem çağrı türleri</a:t>
            </a:r>
            <a:endParaRPr lang="tr-TR" dirty="0"/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BC8A23AF-54BF-4646-A488-BCA16A101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24</a:t>
            </a:fld>
            <a:endParaRPr lang="tr-TR" dirty="0"/>
          </a:p>
        </p:txBody>
      </p:sp>
      <p:pic>
        <p:nvPicPr>
          <p:cNvPr id="6" name="Resim 5">
            <a:extLst>
              <a:ext uri="{FF2B5EF4-FFF2-40B4-BE49-F238E27FC236}">
                <a16:creationId xmlns:a16="http://schemas.microsoft.com/office/drawing/2014/main" id="{972CA4D4-C033-4A0F-8981-2E1090AD12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1960" y="1522909"/>
            <a:ext cx="4824536" cy="5218459"/>
          </a:xfrm>
          <a:prstGeom prst="rect">
            <a:avLst/>
          </a:prstGeom>
        </p:spPr>
      </p:pic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F7D416E2-69BB-46DE-8BB4-76B71609993A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tr-TR" b="1" i="1" u="sng" dirty="0" err="1"/>
              <a:t>Process</a:t>
            </a:r>
            <a:r>
              <a:rPr lang="tr-TR" b="1" i="1" u="sng" dirty="0"/>
              <a:t> </a:t>
            </a:r>
            <a:r>
              <a:rPr lang="tr-TR" b="1" i="1" u="sng" dirty="0" err="1"/>
              <a:t>control</a:t>
            </a:r>
            <a:endParaRPr lang="tr-TR" b="1" i="1" u="sng" dirty="0"/>
          </a:p>
          <a:p>
            <a:r>
              <a:rPr lang="tr-TR" dirty="0"/>
              <a:t>Bir C programının </a:t>
            </a:r>
            <a:br>
              <a:rPr lang="tr-TR" dirty="0"/>
            </a:br>
            <a:r>
              <a:rPr lang="tr-TR" b="1" dirty="0" err="1"/>
              <a:t>printf</a:t>
            </a:r>
            <a:r>
              <a:rPr lang="tr-TR" b="1" dirty="0"/>
              <a:t>()</a:t>
            </a:r>
            <a:r>
              <a:rPr lang="tr-TR" dirty="0"/>
              <a:t> deyimini </a:t>
            </a:r>
            <a:br>
              <a:rPr lang="tr-TR" dirty="0"/>
            </a:br>
            <a:r>
              <a:rPr lang="tr-TR" b="1" dirty="0"/>
              <a:t>standart C </a:t>
            </a:r>
            <a:br>
              <a:rPr lang="tr-TR" b="1" dirty="0"/>
            </a:br>
            <a:r>
              <a:rPr lang="tr-TR" b="1" dirty="0"/>
              <a:t>kütüphanesi</a:t>
            </a:r>
            <a:r>
              <a:rPr lang="tr-TR" dirty="0"/>
              <a:t> ile </a:t>
            </a:r>
            <a:br>
              <a:rPr lang="tr-TR" dirty="0"/>
            </a:br>
            <a:r>
              <a:rPr lang="tr-TR" dirty="0"/>
              <a:t>çalıştırması için</a:t>
            </a:r>
            <a:br>
              <a:rPr lang="tr-TR" dirty="0"/>
            </a:br>
            <a:r>
              <a:rPr lang="tr-TR" dirty="0"/>
              <a:t>sistem çağrısını</a:t>
            </a:r>
            <a:br>
              <a:rPr lang="tr-TR" dirty="0"/>
            </a:br>
            <a:r>
              <a:rPr lang="tr-TR" dirty="0"/>
              <a:t>kullanması</a:t>
            </a:r>
            <a:br>
              <a:rPr lang="tr-TR" dirty="0"/>
            </a:br>
            <a:r>
              <a:rPr lang="tr-TR" dirty="0"/>
              <a:t>gereklidir.</a:t>
            </a:r>
          </a:p>
        </p:txBody>
      </p:sp>
    </p:spTree>
    <p:extLst>
      <p:ext uri="{BB962C8B-B14F-4D97-AF65-F5344CB8AC3E}">
        <p14:creationId xmlns:p14="http://schemas.microsoft.com/office/powerpoint/2010/main" val="194341289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5E20523-E2E7-4C51-A5B1-52A296FC20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solidFill>
                  <a:srgbClr val="FF0000"/>
                </a:solidFill>
              </a:rPr>
              <a:t>Sistem çağrı türleri</a:t>
            </a:r>
            <a:endParaRPr lang="tr-TR" dirty="0"/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BC8A23AF-54BF-4646-A488-BCA16A101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25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F7D416E2-69BB-46DE-8BB4-76B71609993A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tr-TR" b="1" i="1" u="sng" dirty="0" err="1"/>
              <a:t>Process</a:t>
            </a:r>
            <a:r>
              <a:rPr lang="tr-TR" b="1" i="1" u="sng" dirty="0"/>
              <a:t> </a:t>
            </a:r>
            <a:r>
              <a:rPr lang="tr-TR" b="1" i="1" u="sng" dirty="0" err="1"/>
              <a:t>control</a:t>
            </a:r>
            <a:endParaRPr lang="tr-TR" b="1" i="1" u="sng" dirty="0"/>
          </a:p>
          <a:p>
            <a:r>
              <a:rPr lang="tr-TR" dirty="0"/>
              <a:t>Birden fazla program aynı veriyi paylaşabilir. </a:t>
            </a:r>
          </a:p>
          <a:p>
            <a:pPr lvl="1"/>
            <a:r>
              <a:rPr lang="tr-TR" dirty="0"/>
              <a:t>Bu durumda kullanmakta olan </a:t>
            </a:r>
            <a:r>
              <a:rPr lang="tr-TR" dirty="0" err="1"/>
              <a:t>process</a:t>
            </a:r>
            <a:r>
              <a:rPr lang="tr-TR" dirty="0"/>
              <a:t> </a:t>
            </a:r>
            <a:r>
              <a:rPr lang="tr-TR" b="1" dirty="0"/>
              <a:t>veriyi kilitler</a:t>
            </a:r>
            <a:r>
              <a:rPr lang="tr-TR" dirty="0"/>
              <a:t> (</a:t>
            </a:r>
            <a:r>
              <a:rPr lang="tr-TR" b="1" i="1" dirty="0" err="1">
                <a:solidFill>
                  <a:srgbClr val="FF0000"/>
                </a:solidFill>
              </a:rPr>
              <a:t>lock</a:t>
            </a:r>
            <a:r>
              <a:rPr lang="tr-TR" dirty="0"/>
              <a:t>) ve diğer </a:t>
            </a:r>
            <a:r>
              <a:rPr lang="tr-TR" dirty="0" err="1"/>
              <a:t>process’ler</a:t>
            </a:r>
            <a:r>
              <a:rPr lang="tr-TR" dirty="0"/>
              <a:t> erişemez. </a:t>
            </a:r>
          </a:p>
          <a:p>
            <a:pPr lvl="1"/>
            <a:r>
              <a:rPr lang="tr-TR" dirty="0"/>
              <a:t>Kilitleme için </a:t>
            </a:r>
            <a:r>
              <a:rPr lang="tr-TR" b="1" dirty="0" err="1"/>
              <a:t>acquire</a:t>
            </a:r>
            <a:r>
              <a:rPr lang="tr-TR" b="1" dirty="0"/>
              <a:t> </a:t>
            </a:r>
            <a:r>
              <a:rPr lang="tr-TR" b="1" dirty="0" err="1"/>
              <a:t>lock</a:t>
            </a:r>
            <a:r>
              <a:rPr lang="tr-TR" b="1" dirty="0"/>
              <a:t>()</a:t>
            </a:r>
            <a:r>
              <a:rPr lang="tr-TR" dirty="0"/>
              <a:t>, serbest bırakmak için </a:t>
            </a:r>
            <a:r>
              <a:rPr lang="tr-TR" b="1" dirty="0" err="1"/>
              <a:t>release</a:t>
            </a:r>
            <a:r>
              <a:rPr lang="tr-TR" b="1" dirty="0"/>
              <a:t> </a:t>
            </a:r>
            <a:r>
              <a:rPr lang="tr-TR" b="1" dirty="0" err="1"/>
              <a:t>lock</a:t>
            </a:r>
            <a:r>
              <a:rPr lang="tr-TR" b="1" dirty="0"/>
              <a:t>()</a:t>
            </a:r>
            <a:r>
              <a:rPr lang="tr-TR" dirty="0"/>
              <a:t> sistem çağrıları kullanılır.</a:t>
            </a:r>
          </a:p>
          <a:p>
            <a:r>
              <a:rPr lang="tr-TR" dirty="0" err="1"/>
              <a:t>Process</a:t>
            </a:r>
            <a:r>
              <a:rPr lang="tr-TR" dirty="0"/>
              <a:t> kontrol işlemleri, </a:t>
            </a:r>
            <a:r>
              <a:rPr lang="tr-TR" b="1" dirty="0"/>
              <a:t>tek görevli</a:t>
            </a:r>
            <a:r>
              <a:rPr lang="tr-TR" dirty="0"/>
              <a:t> (</a:t>
            </a:r>
            <a:r>
              <a:rPr lang="tr-TR" b="1" i="1" dirty="0" err="1">
                <a:solidFill>
                  <a:srgbClr val="FF0000"/>
                </a:solidFill>
              </a:rPr>
              <a:t>single-tasking</a:t>
            </a:r>
            <a:r>
              <a:rPr lang="tr-TR" dirty="0"/>
              <a:t>) ve </a:t>
            </a:r>
            <a:r>
              <a:rPr lang="tr-TR" b="1" dirty="0"/>
              <a:t>çok görevli</a:t>
            </a:r>
            <a:r>
              <a:rPr lang="tr-TR" dirty="0"/>
              <a:t> (</a:t>
            </a:r>
            <a:r>
              <a:rPr lang="tr-TR" b="1" i="1" dirty="0" err="1">
                <a:solidFill>
                  <a:srgbClr val="FF0000"/>
                </a:solidFill>
              </a:rPr>
              <a:t>multiple-tasking</a:t>
            </a:r>
            <a:r>
              <a:rPr lang="tr-TR" dirty="0"/>
              <a:t>) sistemlerde farklı gerçekleştirilir. </a:t>
            </a:r>
          </a:p>
          <a:p>
            <a:pPr lvl="1"/>
            <a:r>
              <a:rPr lang="tr-TR" b="1" dirty="0"/>
              <a:t>MS-DOS</a:t>
            </a:r>
            <a:r>
              <a:rPr lang="tr-TR" dirty="0"/>
              <a:t> (</a:t>
            </a:r>
            <a:r>
              <a:rPr lang="tr-TR" b="1" i="1" dirty="0">
                <a:solidFill>
                  <a:srgbClr val="FF0000"/>
                </a:solidFill>
              </a:rPr>
              <a:t>Microsoft-Disk Operating </a:t>
            </a:r>
            <a:r>
              <a:rPr lang="tr-TR" b="1" i="1" dirty="0" err="1">
                <a:solidFill>
                  <a:srgbClr val="FF0000"/>
                </a:solidFill>
              </a:rPr>
              <a:t>System</a:t>
            </a:r>
            <a:r>
              <a:rPr lang="tr-TR" dirty="0"/>
              <a:t>), </a:t>
            </a:r>
            <a:r>
              <a:rPr lang="tr-TR" dirty="0" err="1"/>
              <a:t>single-tasking</a:t>
            </a:r>
            <a:r>
              <a:rPr lang="tr-TR" dirty="0"/>
              <a:t> işletim sistemidir ve bir </a:t>
            </a:r>
            <a:r>
              <a:rPr lang="tr-TR" dirty="0" err="1"/>
              <a:t>process</a:t>
            </a:r>
            <a:r>
              <a:rPr lang="tr-TR" dirty="0"/>
              <a:t> çalışırken yeni </a:t>
            </a:r>
            <a:r>
              <a:rPr lang="tr-TR" dirty="0" err="1"/>
              <a:t>process</a:t>
            </a:r>
            <a:r>
              <a:rPr lang="tr-TR" dirty="0"/>
              <a:t> başlatılamaz.</a:t>
            </a:r>
          </a:p>
          <a:p>
            <a:pPr lvl="1"/>
            <a:r>
              <a:rPr lang="tr-TR" dirty="0"/>
              <a:t>MS-</a:t>
            </a:r>
            <a:r>
              <a:rPr lang="tr-TR" dirty="0" err="1"/>
              <a:t>DOS’da</a:t>
            </a:r>
            <a:r>
              <a:rPr lang="tr-TR" dirty="0"/>
              <a:t> bir program hafızaya yerleştirilir ve </a:t>
            </a:r>
            <a:r>
              <a:rPr lang="tr-TR" b="1" dirty="0" err="1"/>
              <a:t>instruction</a:t>
            </a:r>
            <a:r>
              <a:rPr lang="tr-TR" b="1" dirty="0"/>
              <a:t> </a:t>
            </a:r>
            <a:r>
              <a:rPr lang="tr-TR" b="1" dirty="0" err="1"/>
              <a:t>pointer</a:t>
            </a:r>
            <a:r>
              <a:rPr lang="tr-TR" dirty="0"/>
              <a:t> (</a:t>
            </a:r>
            <a:r>
              <a:rPr lang="tr-TR" b="1" i="1" dirty="0">
                <a:solidFill>
                  <a:srgbClr val="FF0000"/>
                </a:solidFill>
              </a:rPr>
              <a:t>program </a:t>
            </a:r>
            <a:r>
              <a:rPr lang="tr-TR" b="1" i="1" dirty="0" err="1">
                <a:solidFill>
                  <a:srgbClr val="FF0000"/>
                </a:solidFill>
              </a:rPr>
              <a:t>counter</a:t>
            </a:r>
            <a:r>
              <a:rPr lang="tr-TR" b="1" i="1" dirty="0">
                <a:solidFill>
                  <a:srgbClr val="FF0000"/>
                </a:solidFill>
              </a:rPr>
              <a:t> </a:t>
            </a:r>
            <a:r>
              <a:rPr lang="tr-TR" b="1" i="1" dirty="0" err="1">
                <a:solidFill>
                  <a:srgbClr val="FF0000"/>
                </a:solidFill>
              </a:rPr>
              <a:t>register</a:t>
            </a:r>
            <a:r>
              <a:rPr lang="tr-TR" dirty="0"/>
              <a:t>) </a:t>
            </a:r>
            <a:br>
              <a:rPr lang="tr-TR" dirty="0"/>
            </a:br>
            <a:r>
              <a:rPr lang="tr-TR" dirty="0"/>
              <a:t>ile ilk komut işaretlenerek çalıştırılır.</a:t>
            </a:r>
          </a:p>
        </p:txBody>
      </p:sp>
    </p:spTree>
    <p:extLst>
      <p:ext uri="{BB962C8B-B14F-4D97-AF65-F5344CB8AC3E}">
        <p14:creationId xmlns:p14="http://schemas.microsoft.com/office/powerpoint/2010/main" val="178223985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5E20523-E2E7-4C51-A5B1-52A296FC20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solidFill>
                  <a:srgbClr val="FF0000"/>
                </a:solidFill>
              </a:rPr>
              <a:t>Sistem çağrı türleri</a:t>
            </a:r>
            <a:endParaRPr lang="tr-TR" dirty="0"/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BC8A23AF-54BF-4646-A488-BCA16A101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26</a:t>
            </a:fld>
            <a:endParaRPr lang="tr-TR" dirty="0"/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C1584BC8-A024-4C30-BD7F-4B5ACA849F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1920" y="2540721"/>
            <a:ext cx="5039709" cy="4200647"/>
          </a:xfrm>
          <a:prstGeom prst="rect">
            <a:avLst/>
          </a:prstGeom>
        </p:spPr>
      </p:pic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F7D416E2-69BB-46DE-8BB4-76B71609993A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tr-TR" b="1" i="1" u="sng" dirty="0" err="1"/>
              <a:t>Process</a:t>
            </a:r>
            <a:r>
              <a:rPr lang="tr-TR" b="1" i="1" u="sng" dirty="0"/>
              <a:t> </a:t>
            </a:r>
            <a:r>
              <a:rPr lang="tr-TR" b="1" i="1" u="sng" dirty="0" err="1"/>
              <a:t>control</a:t>
            </a:r>
            <a:endParaRPr lang="tr-TR" b="1" i="1" u="sng" dirty="0"/>
          </a:p>
          <a:p>
            <a:r>
              <a:rPr lang="tr-TR" dirty="0"/>
              <a:t>MS-DOS ile (a) başlangıç durumu ve</a:t>
            </a:r>
            <a:br>
              <a:rPr lang="tr-TR" dirty="0"/>
            </a:br>
            <a:r>
              <a:rPr lang="tr-TR" dirty="0"/>
              <a:t>(b) programın çalıştırılması şekilde </a:t>
            </a:r>
            <a:br>
              <a:rPr lang="tr-TR" dirty="0"/>
            </a:br>
            <a:r>
              <a:rPr lang="tr-TR" dirty="0"/>
              <a:t>görülmektedir.</a:t>
            </a:r>
          </a:p>
        </p:txBody>
      </p:sp>
    </p:spTree>
    <p:extLst>
      <p:ext uri="{BB962C8B-B14F-4D97-AF65-F5344CB8AC3E}">
        <p14:creationId xmlns:p14="http://schemas.microsoft.com/office/powerpoint/2010/main" val="18571425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5E20523-E2E7-4C51-A5B1-52A296FC20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solidFill>
                  <a:srgbClr val="FF0000"/>
                </a:solidFill>
              </a:rPr>
              <a:t>Sistem çağrı türleri</a:t>
            </a:r>
            <a:endParaRPr lang="tr-TR" dirty="0"/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BC8A23AF-54BF-4646-A488-BCA16A101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27</a:t>
            </a:fld>
            <a:endParaRPr lang="tr-TR" dirty="0"/>
          </a:p>
        </p:txBody>
      </p:sp>
      <p:pic>
        <p:nvPicPr>
          <p:cNvPr id="6" name="Resim 5">
            <a:extLst>
              <a:ext uri="{FF2B5EF4-FFF2-40B4-BE49-F238E27FC236}">
                <a16:creationId xmlns:a16="http://schemas.microsoft.com/office/drawing/2014/main" id="{AFDFC5A7-73F9-4605-9A55-7486514E13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44929" y="2266495"/>
            <a:ext cx="2291567" cy="4474873"/>
          </a:xfrm>
          <a:prstGeom prst="rect">
            <a:avLst/>
          </a:prstGeom>
        </p:spPr>
      </p:pic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F7D416E2-69BB-46DE-8BB4-76B71609993A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tr-TR" b="1" i="1" u="sng" dirty="0" err="1"/>
              <a:t>Process</a:t>
            </a:r>
            <a:r>
              <a:rPr lang="tr-TR" b="1" i="1" u="sng" dirty="0"/>
              <a:t> </a:t>
            </a:r>
            <a:r>
              <a:rPr lang="tr-TR" b="1" i="1" u="sng" dirty="0" err="1"/>
              <a:t>control</a:t>
            </a:r>
            <a:endParaRPr lang="tr-TR" b="1" i="1" u="sng" dirty="0"/>
          </a:p>
          <a:p>
            <a:r>
              <a:rPr lang="tr-TR" b="1" dirty="0" err="1"/>
              <a:t>FreeBSD</a:t>
            </a:r>
            <a:r>
              <a:rPr lang="tr-TR" dirty="0"/>
              <a:t> (</a:t>
            </a:r>
            <a:r>
              <a:rPr lang="tr-TR" b="1" i="1" dirty="0">
                <a:solidFill>
                  <a:srgbClr val="FF0000"/>
                </a:solidFill>
              </a:rPr>
              <a:t>Berkeley Software Distribution</a:t>
            </a:r>
            <a:r>
              <a:rPr lang="tr-TR" dirty="0"/>
              <a:t>), </a:t>
            </a:r>
            <a:br>
              <a:rPr lang="tr-TR" dirty="0"/>
            </a:br>
            <a:r>
              <a:rPr lang="tr-TR" dirty="0" err="1"/>
              <a:t>multi-tasking</a:t>
            </a:r>
            <a:r>
              <a:rPr lang="tr-TR" dirty="0"/>
              <a:t> işletim sistemidir ve </a:t>
            </a:r>
            <a:br>
              <a:rPr lang="tr-TR" dirty="0"/>
            </a:br>
            <a:r>
              <a:rPr lang="tr-TR" dirty="0"/>
              <a:t>bir </a:t>
            </a:r>
            <a:r>
              <a:rPr lang="tr-TR" dirty="0" err="1"/>
              <a:t>process</a:t>
            </a:r>
            <a:r>
              <a:rPr lang="tr-TR" dirty="0"/>
              <a:t> çalışırken yeni </a:t>
            </a:r>
            <a:r>
              <a:rPr lang="tr-TR" dirty="0" err="1"/>
              <a:t>process</a:t>
            </a:r>
            <a:br>
              <a:rPr lang="tr-TR" dirty="0"/>
            </a:br>
            <a:r>
              <a:rPr lang="tr-TR" dirty="0"/>
              <a:t>başlatılabilir. </a:t>
            </a:r>
          </a:p>
          <a:p>
            <a:r>
              <a:rPr lang="tr-TR" dirty="0"/>
              <a:t>Çok görevli işletim sistemlerinde, </a:t>
            </a:r>
            <a:br>
              <a:rPr lang="tr-TR" dirty="0"/>
            </a:br>
            <a:r>
              <a:rPr lang="tr-TR" dirty="0" err="1"/>
              <a:t>command</a:t>
            </a:r>
            <a:r>
              <a:rPr lang="tr-TR" dirty="0"/>
              <a:t> </a:t>
            </a:r>
            <a:r>
              <a:rPr lang="tr-TR" dirty="0" err="1"/>
              <a:t>interpreter</a:t>
            </a:r>
            <a:r>
              <a:rPr lang="tr-TR" dirty="0"/>
              <a:t> bir program</a:t>
            </a:r>
            <a:br>
              <a:rPr lang="tr-TR" dirty="0"/>
            </a:br>
            <a:r>
              <a:rPr lang="tr-TR" dirty="0"/>
              <a:t>çalışırken de </a:t>
            </a:r>
            <a:r>
              <a:rPr lang="tr-TR" b="1" dirty="0"/>
              <a:t>sürekli</a:t>
            </a:r>
            <a:r>
              <a:rPr lang="tr-TR" dirty="0"/>
              <a:t> çalışmaktadır</a:t>
            </a:r>
            <a:br>
              <a:rPr lang="tr-TR" dirty="0"/>
            </a:br>
            <a:r>
              <a:rPr lang="tr-TR" dirty="0"/>
              <a:t>ve </a:t>
            </a:r>
            <a:r>
              <a:rPr lang="tr-TR" b="1" dirty="0"/>
              <a:t>yeni </a:t>
            </a:r>
            <a:r>
              <a:rPr lang="tr-TR" b="1" dirty="0" err="1"/>
              <a:t>process’ler</a:t>
            </a:r>
            <a:r>
              <a:rPr lang="tr-TR" b="1" dirty="0"/>
              <a:t> başlatabilir</a:t>
            </a:r>
            <a:r>
              <a:rPr lang="tr-T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3797654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5E20523-E2E7-4C51-A5B1-52A296FC20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solidFill>
                  <a:srgbClr val="FF0000"/>
                </a:solidFill>
              </a:rPr>
              <a:t>Sistem çağrı türleri</a:t>
            </a:r>
            <a:endParaRPr lang="tr-TR" dirty="0"/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BC8A23AF-54BF-4646-A488-BCA16A101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28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F7D416E2-69BB-46DE-8BB4-76B71609993A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tr-TR" b="1" i="1" u="sng" dirty="0"/>
              <a:t>File </a:t>
            </a:r>
            <a:r>
              <a:rPr lang="tr-TR" b="1" i="1" u="sng" dirty="0" err="1"/>
              <a:t>management</a:t>
            </a:r>
            <a:endParaRPr lang="tr-TR" b="1" i="1" u="sng" dirty="0"/>
          </a:p>
          <a:p>
            <a:r>
              <a:rPr lang="tr-TR" dirty="0"/>
              <a:t>Dosya işlemleri de sistem çağrıları tarafından gerçekleştirilir.</a:t>
            </a:r>
          </a:p>
          <a:p>
            <a:pPr lvl="1"/>
            <a:r>
              <a:rPr lang="tr-TR" dirty="0"/>
              <a:t>Dosya oluşturmak ve silmek için </a:t>
            </a:r>
            <a:r>
              <a:rPr lang="tr-TR" b="1" dirty="0" err="1"/>
              <a:t>create</a:t>
            </a:r>
            <a:r>
              <a:rPr lang="tr-TR" b="1" dirty="0"/>
              <a:t>()</a:t>
            </a:r>
            <a:r>
              <a:rPr lang="tr-TR" dirty="0"/>
              <a:t> ve </a:t>
            </a:r>
            <a:r>
              <a:rPr lang="tr-TR" b="1" dirty="0" err="1"/>
              <a:t>delete</a:t>
            </a:r>
            <a:r>
              <a:rPr lang="tr-TR" b="1" dirty="0"/>
              <a:t>()</a:t>
            </a:r>
            <a:r>
              <a:rPr lang="tr-TR" dirty="0"/>
              <a:t> sistem çağrıları kullanılır.</a:t>
            </a:r>
          </a:p>
          <a:p>
            <a:pPr lvl="1"/>
            <a:r>
              <a:rPr lang="tr-TR" dirty="0"/>
              <a:t>Var olan dosyayı açmak için </a:t>
            </a:r>
            <a:r>
              <a:rPr lang="tr-TR" b="1" dirty="0" err="1"/>
              <a:t>open</a:t>
            </a:r>
            <a:r>
              <a:rPr lang="tr-TR" b="1" dirty="0"/>
              <a:t>()</a:t>
            </a:r>
            <a:r>
              <a:rPr lang="tr-TR" dirty="0"/>
              <a:t>, </a:t>
            </a:r>
          </a:p>
          <a:p>
            <a:pPr lvl="1"/>
            <a:r>
              <a:rPr lang="tr-TR" dirty="0"/>
              <a:t>Dosyayı kapatmak için </a:t>
            </a:r>
            <a:r>
              <a:rPr lang="tr-TR" b="1" dirty="0" err="1"/>
              <a:t>close</a:t>
            </a:r>
            <a:r>
              <a:rPr lang="tr-TR" b="1" dirty="0"/>
              <a:t>()</a:t>
            </a:r>
            <a:r>
              <a:rPr lang="tr-TR" dirty="0"/>
              <a:t> sistem çağrıları kullanılır.</a:t>
            </a:r>
          </a:p>
          <a:p>
            <a:pPr lvl="1"/>
            <a:r>
              <a:rPr lang="tr-TR" dirty="0"/>
              <a:t>Dosyadan okuma yapmak veya dosyaya yazmak için </a:t>
            </a:r>
            <a:r>
              <a:rPr lang="tr-TR" b="1" dirty="0" err="1"/>
              <a:t>read</a:t>
            </a:r>
            <a:r>
              <a:rPr lang="tr-TR" b="1" dirty="0"/>
              <a:t>()</a:t>
            </a:r>
            <a:r>
              <a:rPr lang="tr-TR" dirty="0"/>
              <a:t> ve </a:t>
            </a:r>
            <a:r>
              <a:rPr lang="tr-TR" b="1" dirty="0" err="1"/>
              <a:t>write</a:t>
            </a:r>
            <a:r>
              <a:rPr lang="tr-TR" b="1" dirty="0"/>
              <a:t>()</a:t>
            </a:r>
            <a:r>
              <a:rPr lang="tr-TR" dirty="0"/>
              <a:t> sistem çağrıları kullanılır.</a:t>
            </a:r>
          </a:p>
          <a:p>
            <a:pPr lvl="1"/>
            <a:r>
              <a:rPr lang="tr-TR" dirty="0"/>
              <a:t>Dosyaların özellikleri ve erişim haklarına erişmek ve değiştirmek için </a:t>
            </a:r>
            <a:r>
              <a:rPr lang="tr-TR" b="1" dirty="0" err="1"/>
              <a:t>get</a:t>
            </a:r>
            <a:r>
              <a:rPr lang="tr-TR" b="1" dirty="0"/>
              <a:t> file </a:t>
            </a:r>
            <a:r>
              <a:rPr lang="tr-TR" b="1" dirty="0" err="1"/>
              <a:t>attributes</a:t>
            </a:r>
            <a:r>
              <a:rPr lang="tr-TR" b="1" dirty="0"/>
              <a:t>()</a:t>
            </a:r>
            <a:r>
              <a:rPr lang="tr-TR" dirty="0"/>
              <a:t> ve </a:t>
            </a:r>
            <a:r>
              <a:rPr lang="tr-TR" b="1" dirty="0"/>
              <a:t>set file </a:t>
            </a:r>
            <a:r>
              <a:rPr lang="tr-TR" b="1" dirty="0" err="1"/>
              <a:t>attributes</a:t>
            </a:r>
            <a:r>
              <a:rPr lang="tr-TR" b="1" dirty="0"/>
              <a:t>()</a:t>
            </a:r>
            <a:r>
              <a:rPr lang="tr-TR" dirty="0"/>
              <a:t> sistem çağrıları kullanılır.</a:t>
            </a:r>
          </a:p>
          <a:p>
            <a:pPr lvl="1"/>
            <a:r>
              <a:rPr lang="tr-TR" dirty="0"/>
              <a:t>Dosyaların taşınması veya kopyalanması için </a:t>
            </a:r>
            <a:r>
              <a:rPr lang="tr-TR" b="1" dirty="0" err="1"/>
              <a:t>copy</a:t>
            </a:r>
            <a:r>
              <a:rPr lang="tr-TR" b="1" dirty="0"/>
              <a:t>()</a:t>
            </a:r>
            <a:r>
              <a:rPr lang="tr-TR" dirty="0"/>
              <a:t> ve </a:t>
            </a:r>
            <a:r>
              <a:rPr lang="tr-TR" b="1" dirty="0" err="1"/>
              <a:t>move</a:t>
            </a:r>
            <a:r>
              <a:rPr lang="tr-TR" b="1" dirty="0"/>
              <a:t>()</a:t>
            </a:r>
            <a:r>
              <a:rPr lang="tr-TR" dirty="0"/>
              <a:t> sistem çağrıları kullanılır.</a:t>
            </a:r>
          </a:p>
        </p:txBody>
      </p:sp>
    </p:spTree>
    <p:extLst>
      <p:ext uri="{BB962C8B-B14F-4D97-AF65-F5344CB8AC3E}">
        <p14:creationId xmlns:p14="http://schemas.microsoft.com/office/powerpoint/2010/main" val="91564879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5E20523-E2E7-4C51-A5B1-52A296FC20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solidFill>
                  <a:srgbClr val="FF0000"/>
                </a:solidFill>
              </a:rPr>
              <a:t>Sistem çağrı türleri</a:t>
            </a:r>
            <a:endParaRPr lang="tr-TR" dirty="0"/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BC8A23AF-54BF-4646-A488-BCA16A101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29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F7D416E2-69BB-46DE-8BB4-76B71609993A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tr-TR" b="1" i="1" u="sng" dirty="0"/>
              <a:t>Device </a:t>
            </a:r>
            <a:r>
              <a:rPr lang="tr-TR" b="1" i="1" u="sng" dirty="0" err="1"/>
              <a:t>management</a:t>
            </a:r>
            <a:endParaRPr lang="tr-TR" b="1" i="1" u="sng" dirty="0"/>
          </a:p>
          <a:p>
            <a:r>
              <a:rPr lang="tr-TR" dirty="0"/>
              <a:t>Bir </a:t>
            </a:r>
            <a:r>
              <a:rPr lang="tr-TR" dirty="0" err="1"/>
              <a:t>process</a:t>
            </a:r>
            <a:r>
              <a:rPr lang="tr-TR" dirty="0"/>
              <a:t>, çalışması sırasında </a:t>
            </a:r>
            <a:r>
              <a:rPr lang="tr-TR" b="1" dirty="0"/>
              <a:t>farklı kaynaklara ihtiyaç duyabilir</a:t>
            </a:r>
            <a:r>
              <a:rPr lang="tr-TR" dirty="0"/>
              <a:t>.</a:t>
            </a:r>
          </a:p>
          <a:p>
            <a:r>
              <a:rPr lang="tr-TR" dirty="0"/>
              <a:t>İşletim sisteminin kontrol ettiği tüm kaynaklar cihaz olarak düşünülebilir. </a:t>
            </a:r>
          </a:p>
          <a:p>
            <a:pPr lvl="1"/>
            <a:r>
              <a:rPr lang="tr-TR" dirty="0"/>
              <a:t>Bunlar fiziksel kaynaklar (disk dürücüleri) veya sanal cihazlar (dosya) olabilir.</a:t>
            </a:r>
          </a:p>
          <a:p>
            <a:r>
              <a:rPr lang="tr-TR" dirty="0"/>
              <a:t>Bir kaynağa erişim isteği </a:t>
            </a:r>
            <a:r>
              <a:rPr lang="tr-TR" b="1" dirty="0" err="1"/>
              <a:t>request</a:t>
            </a:r>
            <a:r>
              <a:rPr lang="tr-TR" b="1" dirty="0"/>
              <a:t>()</a:t>
            </a:r>
            <a:r>
              <a:rPr lang="tr-TR" dirty="0"/>
              <a:t> ile işinin tamamlandığı ise </a:t>
            </a:r>
            <a:r>
              <a:rPr lang="tr-TR" b="1" dirty="0" err="1"/>
              <a:t>release</a:t>
            </a:r>
            <a:r>
              <a:rPr lang="tr-TR" b="1" dirty="0"/>
              <a:t>()</a:t>
            </a:r>
            <a:r>
              <a:rPr lang="tr-TR" dirty="0"/>
              <a:t> sistem çağrısı ile bildirilir. </a:t>
            </a:r>
          </a:p>
          <a:p>
            <a:r>
              <a:rPr lang="tr-TR" dirty="0"/>
              <a:t>Bir kaynağa erişim hakkı alındığında, </a:t>
            </a:r>
            <a:r>
              <a:rPr lang="tr-TR" b="1" dirty="0" err="1"/>
              <a:t>read</a:t>
            </a:r>
            <a:r>
              <a:rPr lang="tr-TR" b="1" dirty="0"/>
              <a:t>()</a:t>
            </a:r>
            <a:r>
              <a:rPr lang="tr-TR" dirty="0"/>
              <a:t> veya </a:t>
            </a:r>
            <a:r>
              <a:rPr lang="tr-TR" b="1" dirty="0" err="1"/>
              <a:t>write</a:t>
            </a:r>
            <a:r>
              <a:rPr lang="tr-TR" b="1" dirty="0"/>
              <a:t>()</a:t>
            </a:r>
            <a:r>
              <a:rPr lang="tr-TR" dirty="0"/>
              <a:t> sistem çağrıları ile okuma ve yazma işlemleri gerçekleştirilir.</a:t>
            </a:r>
          </a:p>
        </p:txBody>
      </p:sp>
    </p:spTree>
    <p:extLst>
      <p:ext uri="{BB962C8B-B14F-4D97-AF65-F5344CB8AC3E}">
        <p14:creationId xmlns:p14="http://schemas.microsoft.com/office/powerpoint/2010/main" val="45690015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5E20523-E2E7-4C51-A5B1-52A296FC20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solidFill>
                  <a:srgbClr val="FF0000"/>
                </a:solidFill>
              </a:rPr>
              <a:t>Sistem çağrı türleri</a:t>
            </a:r>
            <a:endParaRPr lang="tr-TR" dirty="0"/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BC8A23AF-54BF-4646-A488-BCA16A101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30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F7D416E2-69BB-46DE-8BB4-76B71609993A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tr-TR" b="1" i="1" u="sng" dirty="0"/>
              <a:t>Information </a:t>
            </a:r>
            <a:r>
              <a:rPr lang="tr-TR" b="1" i="1" u="sng" dirty="0" err="1"/>
              <a:t>maintenance</a:t>
            </a:r>
            <a:endParaRPr lang="tr-TR" b="1" i="1" u="sng" dirty="0"/>
          </a:p>
          <a:p>
            <a:r>
              <a:rPr lang="tr-TR" dirty="0"/>
              <a:t>Birçok sistem çağrısı </a:t>
            </a:r>
            <a:r>
              <a:rPr lang="tr-TR" b="1" dirty="0"/>
              <a:t>kullanıcı programı</a:t>
            </a:r>
            <a:r>
              <a:rPr lang="tr-TR" dirty="0"/>
              <a:t> ile </a:t>
            </a:r>
            <a:r>
              <a:rPr lang="tr-TR" b="1" dirty="0"/>
              <a:t>sistem çağrıları arasında veri transferi yapmak</a:t>
            </a:r>
            <a:r>
              <a:rPr lang="tr-TR" dirty="0"/>
              <a:t> için kullanılır.</a:t>
            </a:r>
          </a:p>
          <a:p>
            <a:pPr lvl="1"/>
            <a:r>
              <a:rPr lang="tr-TR" dirty="0"/>
              <a:t>Örneğin </a:t>
            </a:r>
            <a:r>
              <a:rPr lang="tr-TR" b="1" dirty="0"/>
              <a:t>time()</a:t>
            </a:r>
            <a:r>
              <a:rPr lang="tr-TR" dirty="0"/>
              <a:t> ve </a:t>
            </a:r>
            <a:r>
              <a:rPr lang="tr-TR" b="1" dirty="0" err="1"/>
              <a:t>date</a:t>
            </a:r>
            <a:r>
              <a:rPr lang="tr-TR" b="1" dirty="0"/>
              <a:t>()</a:t>
            </a:r>
            <a:r>
              <a:rPr lang="tr-TR" dirty="0"/>
              <a:t> sistem çağrıları kullanıcı programına anlık saat ve tarih bilgilerini aktarır. </a:t>
            </a:r>
          </a:p>
          <a:p>
            <a:r>
              <a:rPr lang="tr-TR" dirty="0"/>
              <a:t>Diğer sistem çağrıları, </a:t>
            </a:r>
            <a:r>
              <a:rPr lang="tr-TR" b="1" dirty="0"/>
              <a:t>anlık kullanıcı sayısı, işletim sistemi versiyonu, boş hafıza</a:t>
            </a:r>
            <a:r>
              <a:rPr lang="tr-TR" dirty="0"/>
              <a:t> veya </a:t>
            </a:r>
            <a:r>
              <a:rPr lang="tr-TR" b="1" dirty="0"/>
              <a:t>disk alanı</a:t>
            </a:r>
            <a:r>
              <a:rPr lang="tr-TR" dirty="0"/>
              <a:t> gibi sisteme ait bilgileri aktarır.</a:t>
            </a:r>
          </a:p>
          <a:p>
            <a:r>
              <a:rPr lang="tr-TR" b="1" dirty="0" err="1"/>
              <a:t>dump</a:t>
            </a:r>
            <a:r>
              <a:rPr lang="tr-TR" b="1" dirty="0"/>
              <a:t>()</a:t>
            </a:r>
            <a:r>
              <a:rPr lang="tr-TR" dirty="0"/>
              <a:t> gibi bazı sistem çağrıları ise bir programın </a:t>
            </a:r>
            <a:r>
              <a:rPr lang="tr-TR" dirty="0" err="1"/>
              <a:t>debug</a:t>
            </a:r>
            <a:r>
              <a:rPr lang="tr-TR" dirty="0"/>
              <a:t> aşamasında faydalıdır.</a:t>
            </a:r>
          </a:p>
          <a:p>
            <a:r>
              <a:rPr lang="tr-TR" dirty="0"/>
              <a:t>Çoğu işletim sistemi, çalışan programları </a:t>
            </a:r>
            <a:r>
              <a:rPr lang="tr-TR" b="1" dirty="0"/>
              <a:t>periyodik aralıklarla izler</a:t>
            </a:r>
            <a:r>
              <a:rPr lang="tr-TR" dirty="0"/>
              <a:t> ve durumunu saklar. </a:t>
            </a:r>
          </a:p>
          <a:p>
            <a:pPr lvl="1"/>
            <a:r>
              <a:rPr lang="tr-TR" dirty="0"/>
              <a:t>Bunun için </a:t>
            </a:r>
            <a:r>
              <a:rPr lang="tr-TR" b="1" dirty="0" err="1"/>
              <a:t>timer</a:t>
            </a:r>
            <a:r>
              <a:rPr lang="tr-TR" b="1" dirty="0"/>
              <a:t> </a:t>
            </a:r>
            <a:r>
              <a:rPr lang="tr-TR" b="1" dirty="0" err="1"/>
              <a:t>interrupt</a:t>
            </a:r>
            <a:r>
              <a:rPr lang="tr-TR" dirty="0" err="1"/>
              <a:t>’ları</a:t>
            </a:r>
            <a:r>
              <a:rPr lang="tr-TR" dirty="0"/>
              <a:t> kullanılır.</a:t>
            </a:r>
          </a:p>
        </p:txBody>
      </p:sp>
    </p:spTree>
    <p:extLst>
      <p:ext uri="{BB962C8B-B14F-4D97-AF65-F5344CB8AC3E}">
        <p14:creationId xmlns:p14="http://schemas.microsoft.com/office/powerpoint/2010/main" val="182710288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5E20523-E2E7-4C51-A5B1-52A296FC20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solidFill>
                  <a:srgbClr val="FF0000"/>
                </a:solidFill>
              </a:rPr>
              <a:t>Sistem çağrı türleri</a:t>
            </a:r>
            <a:endParaRPr lang="tr-TR" dirty="0"/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BC8A23AF-54BF-4646-A488-BCA16A101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31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F7D416E2-69BB-46DE-8BB4-76B71609993A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tr-TR" b="1" i="1" u="sng" dirty="0" err="1"/>
              <a:t>Communication</a:t>
            </a:r>
            <a:endParaRPr lang="tr-TR" b="1" i="1" u="sng" dirty="0"/>
          </a:p>
          <a:p>
            <a:r>
              <a:rPr lang="tr-TR" dirty="0" err="1"/>
              <a:t>Process’ler</a:t>
            </a:r>
            <a:r>
              <a:rPr lang="tr-TR" dirty="0"/>
              <a:t> arasında iletişim için iki yöntem </a:t>
            </a:r>
            <a:r>
              <a:rPr lang="tr-TR" dirty="0" err="1"/>
              <a:t>kulanılır</a:t>
            </a:r>
            <a:r>
              <a:rPr lang="tr-TR" dirty="0"/>
              <a:t>: </a:t>
            </a:r>
          </a:p>
          <a:p>
            <a:pPr lvl="1"/>
            <a:r>
              <a:rPr lang="tr-TR" b="1" dirty="0"/>
              <a:t>Message-</a:t>
            </a:r>
            <a:r>
              <a:rPr lang="tr-TR" b="1" dirty="0" err="1"/>
              <a:t>passing</a:t>
            </a:r>
            <a:r>
              <a:rPr lang="tr-TR" b="1" dirty="0"/>
              <a:t> model</a:t>
            </a:r>
          </a:p>
          <a:p>
            <a:pPr lvl="2"/>
            <a:r>
              <a:rPr lang="tr-TR" dirty="0"/>
              <a:t>Mesajlar </a:t>
            </a:r>
            <a:r>
              <a:rPr lang="tr-TR" dirty="0" err="1"/>
              <a:t>process’ler</a:t>
            </a:r>
            <a:r>
              <a:rPr lang="tr-TR" dirty="0"/>
              <a:t> arasında doğrudan veya dolaylı (mesaj kutusu) gönderilebilir. </a:t>
            </a:r>
          </a:p>
          <a:p>
            <a:pPr lvl="2"/>
            <a:r>
              <a:rPr lang="tr-TR" b="1" dirty="0"/>
              <a:t>Her </a:t>
            </a:r>
            <a:r>
              <a:rPr lang="tr-TR" b="1" dirty="0" err="1"/>
              <a:t>process’in</a:t>
            </a:r>
            <a:r>
              <a:rPr lang="tr-TR" b="1" dirty="0"/>
              <a:t> bir </a:t>
            </a:r>
            <a:r>
              <a:rPr lang="tr-TR" b="1" dirty="0" err="1"/>
              <a:t>process</a:t>
            </a:r>
            <a:r>
              <a:rPr lang="tr-TR" b="1" dirty="0"/>
              <a:t> adı ve ID değeri vardır</a:t>
            </a:r>
            <a:r>
              <a:rPr lang="tr-TR" dirty="0"/>
              <a:t>. </a:t>
            </a:r>
          </a:p>
          <a:p>
            <a:pPr lvl="2"/>
            <a:r>
              <a:rPr lang="en-US" b="1" dirty="0"/>
              <a:t>open connection()</a:t>
            </a:r>
            <a:r>
              <a:rPr lang="en-US" dirty="0"/>
              <a:t> </a:t>
            </a:r>
            <a:r>
              <a:rPr lang="tr-TR" dirty="0"/>
              <a:t>ve</a:t>
            </a:r>
            <a:r>
              <a:rPr lang="en-US" dirty="0"/>
              <a:t> </a:t>
            </a:r>
            <a:r>
              <a:rPr lang="en-US" b="1" dirty="0"/>
              <a:t>close connection()</a:t>
            </a:r>
            <a:r>
              <a:rPr lang="en-US" dirty="0"/>
              <a:t> </a:t>
            </a:r>
            <a:r>
              <a:rPr lang="en-US" dirty="0" err="1"/>
              <a:t>sistem</a:t>
            </a:r>
            <a:r>
              <a:rPr lang="en-US" dirty="0"/>
              <a:t> </a:t>
            </a:r>
            <a:r>
              <a:rPr lang="en-US" dirty="0" err="1"/>
              <a:t>çağrıları</a:t>
            </a:r>
            <a:r>
              <a:rPr lang="en-US" dirty="0"/>
              <a:t> </a:t>
            </a:r>
            <a:r>
              <a:rPr lang="en-US" dirty="0" err="1"/>
              <a:t>kullanılır</a:t>
            </a:r>
            <a:r>
              <a:rPr lang="en-US" dirty="0"/>
              <a:t>.</a:t>
            </a:r>
          </a:p>
          <a:p>
            <a:pPr lvl="2"/>
            <a:r>
              <a:rPr lang="tr-TR" dirty="0"/>
              <a:t>Her </a:t>
            </a:r>
            <a:r>
              <a:rPr lang="tr-TR" dirty="0" err="1"/>
              <a:t>process</a:t>
            </a:r>
            <a:r>
              <a:rPr lang="tr-TR" dirty="0"/>
              <a:t> gelen mesajları kabul etmek için </a:t>
            </a:r>
            <a:r>
              <a:rPr lang="tr-TR" b="1" dirty="0" err="1"/>
              <a:t>accept</a:t>
            </a:r>
            <a:r>
              <a:rPr lang="tr-TR" b="1" dirty="0"/>
              <a:t> </a:t>
            </a:r>
            <a:r>
              <a:rPr lang="tr-TR" b="1" dirty="0" err="1"/>
              <a:t>connection</a:t>
            </a:r>
            <a:r>
              <a:rPr lang="tr-TR" b="1" dirty="0"/>
              <a:t>()</a:t>
            </a:r>
            <a:r>
              <a:rPr lang="tr-TR" dirty="0"/>
              <a:t> sistem çağrısını kullanır.</a:t>
            </a:r>
          </a:p>
          <a:p>
            <a:pPr lvl="2"/>
            <a:r>
              <a:rPr lang="tr-TR" b="1" dirty="0"/>
              <a:t>Kaynak </a:t>
            </a:r>
            <a:r>
              <a:rPr lang="tr-TR" b="1" dirty="0" err="1"/>
              <a:t>process</a:t>
            </a:r>
            <a:r>
              <a:rPr lang="tr-TR" b="1" dirty="0"/>
              <a:t> istemci</a:t>
            </a:r>
            <a:r>
              <a:rPr lang="tr-TR" dirty="0"/>
              <a:t> (</a:t>
            </a:r>
            <a:r>
              <a:rPr lang="tr-TR" b="1" i="1" dirty="0" err="1">
                <a:solidFill>
                  <a:srgbClr val="FF0000"/>
                </a:solidFill>
              </a:rPr>
              <a:t>client</a:t>
            </a:r>
            <a:r>
              <a:rPr lang="tr-TR" dirty="0"/>
              <a:t>), </a:t>
            </a:r>
            <a:r>
              <a:rPr lang="tr-TR" b="1" dirty="0"/>
              <a:t>hedef </a:t>
            </a:r>
            <a:r>
              <a:rPr lang="tr-TR" b="1" dirty="0" err="1"/>
              <a:t>process</a:t>
            </a:r>
            <a:r>
              <a:rPr lang="tr-TR" b="1" dirty="0"/>
              <a:t> sunucu</a:t>
            </a:r>
            <a:r>
              <a:rPr lang="tr-TR" dirty="0"/>
              <a:t> (</a:t>
            </a:r>
            <a:r>
              <a:rPr lang="tr-TR" b="1" i="1" dirty="0">
                <a:solidFill>
                  <a:srgbClr val="FF0000"/>
                </a:solidFill>
              </a:rPr>
              <a:t>server</a:t>
            </a:r>
            <a:r>
              <a:rPr lang="tr-TR" dirty="0"/>
              <a:t>) olarak adlandırılır.</a:t>
            </a:r>
          </a:p>
          <a:p>
            <a:pPr lvl="1"/>
            <a:r>
              <a:rPr lang="tr-TR" b="1" dirty="0" err="1"/>
              <a:t>Shared-memory</a:t>
            </a:r>
            <a:r>
              <a:rPr lang="tr-TR" b="1" dirty="0"/>
              <a:t> model</a:t>
            </a:r>
          </a:p>
          <a:p>
            <a:pPr lvl="2"/>
            <a:r>
              <a:rPr lang="tr-TR" dirty="0"/>
              <a:t>Hafıza alanı oluşturmak için </a:t>
            </a:r>
            <a:r>
              <a:rPr lang="tr-TR" b="1" dirty="0" err="1"/>
              <a:t>shared</a:t>
            </a:r>
            <a:r>
              <a:rPr lang="tr-TR" b="1" dirty="0"/>
              <a:t> </a:t>
            </a:r>
            <a:r>
              <a:rPr lang="tr-TR" b="1" dirty="0" err="1"/>
              <a:t>memory</a:t>
            </a:r>
            <a:r>
              <a:rPr lang="tr-TR" b="1" dirty="0"/>
              <a:t> </a:t>
            </a:r>
            <a:r>
              <a:rPr lang="tr-TR" b="1" dirty="0" err="1"/>
              <a:t>create</a:t>
            </a:r>
            <a:r>
              <a:rPr lang="tr-TR" b="1" dirty="0"/>
              <a:t>()</a:t>
            </a:r>
            <a:r>
              <a:rPr lang="tr-TR" dirty="0"/>
              <a:t> ve erişmek için </a:t>
            </a:r>
            <a:r>
              <a:rPr lang="en-US" b="1" dirty="0"/>
              <a:t>shared memory attach()</a:t>
            </a:r>
            <a:r>
              <a:rPr lang="en-US" dirty="0"/>
              <a:t> </a:t>
            </a:r>
            <a:r>
              <a:rPr lang="en-US" dirty="0" err="1"/>
              <a:t>sistem</a:t>
            </a:r>
            <a:r>
              <a:rPr lang="en-US" dirty="0"/>
              <a:t> </a:t>
            </a:r>
            <a:r>
              <a:rPr lang="en-US" dirty="0" err="1"/>
              <a:t>çağrıları</a:t>
            </a:r>
            <a:r>
              <a:rPr lang="en-US" dirty="0"/>
              <a:t> </a:t>
            </a:r>
            <a:r>
              <a:rPr lang="en-US" dirty="0" err="1"/>
              <a:t>kullanılır</a:t>
            </a:r>
            <a:r>
              <a:rPr lang="en-US" dirty="0"/>
              <a:t>.</a:t>
            </a:r>
          </a:p>
          <a:p>
            <a:pPr lvl="1"/>
            <a:r>
              <a:rPr lang="tr-TR" dirty="0"/>
              <a:t>İşletim sistemi, paylaşılan </a:t>
            </a:r>
            <a:r>
              <a:rPr lang="tr-TR" b="1" dirty="0"/>
              <a:t>alanın yönetimini yapar, veri içeriğini kontrol etmez</a:t>
            </a:r>
            <a:r>
              <a:rPr lang="tr-T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204467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5E20523-E2E7-4C51-A5B1-52A296FC20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solidFill>
                  <a:srgbClr val="FF0000"/>
                </a:solidFill>
              </a:rPr>
              <a:t>Sistem çağrı türleri</a:t>
            </a:r>
            <a:endParaRPr lang="tr-TR" dirty="0"/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BC8A23AF-54BF-4646-A488-BCA16A101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32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F7D416E2-69BB-46DE-8BB4-76B71609993A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tr-TR" b="1" i="1" u="sng" dirty="0" err="1"/>
              <a:t>Protection</a:t>
            </a:r>
            <a:endParaRPr lang="tr-TR" b="1" i="1" u="sng" dirty="0"/>
          </a:p>
          <a:p>
            <a:r>
              <a:rPr lang="tr-TR" dirty="0" err="1"/>
              <a:t>Protection</a:t>
            </a:r>
            <a:r>
              <a:rPr lang="tr-TR" dirty="0"/>
              <a:t>, bilgisayar sistem kaynaklarına </a:t>
            </a:r>
            <a:r>
              <a:rPr lang="tr-TR" b="1" dirty="0"/>
              <a:t>erişimi kontrol eden mekanizmaları</a:t>
            </a:r>
            <a:r>
              <a:rPr lang="tr-TR" dirty="0"/>
              <a:t> sağlar.</a:t>
            </a:r>
          </a:p>
          <a:p>
            <a:pPr lvl="1"/>
            <a:r>
              <a:rPr lang="tr-TR" dirty="0"/>
              <a:t>Sistemdeki kaynaklara erişim yetkilendirmesi için </a:t>
            </a:r>
            <a:r>
              <a:rPr lang="tr-TR" b="1" dirty="0"/>
              <a:t>set </a:t>
            </a:r>
            <a:r>
              <a:rPr lang="tr-TR" b="1" dirty="0" err="1"/>
              <a:t>permission</a:t>
            </a:r>
            <a:r>
              <a:rPr lang="tr-TR" b="1" dirty="0"/>
              <a:t>()</a:t>
            </a:r>
            <a:r>
              <a:rPr lang="tr-TR" dirty="0"/>
              <a:t> ve </a:t>
            </a:r>
            <a:r>
              <a:rPr lang="tr-TR" b="1" dirty="0" err="1"/>
              <a:t>get</a:t>
            </a:r>
            <a:r>
              <a:rPr lang="tr-TR" b="1" dirty="0"/>
              <a:t> </a:t>
            </a:r>
            <a:r>
              <a:rPr lang="tr-TR" b="1" dirty="0" err="1"/>
              <a:t>permission</a:t>
            </a:r>
            <a:r>
              <a:rPr lang="tr-TR" b="1" dirty="0"/>
              <a:t>()</a:t>
            </a:r>
            <a:r>
              <a:rPr lang="tr-TR" dirty="0"/>
              <a:t> sistem çağrıları kullanılır.</a:t>
            </a:r>
          </a:p>
          <a:p>
            <a:pPr lvl="1"/>
            <a:r>
              <a:rPr lang="tr-TR" dirty="0"/>
              <a:t>İzin vermek veya izni kaldırmak için </a:t>
            </a:r>
            <a:r>
              <a:rPr lang="tr-TR" b="1" dirty="0" err="1"/>
              <a:t>allow</a:t>
            </a:r>
            <a:r>
              <a:rPr lang="tr-TR" b="1" dirty="0"/>
              <a:t> </a:t>
            </a:r>
            <a:r>
              <a:rPr lang="tr-TR" b="1" dirty="0" err="1"/>
              <a:t>user</a:t>
            </a:r>
            <a:r>
              <a:rPr lang="tr-TR" b="1" dirty="0"/>
              <a:t>()</a:t>
            </a:r>
            <a:r>
              <a:rPr lang="tr-TR" dirty="0"/>
              <a:t> ve </a:t>
            </a:r>
            <a:r>
              <a:rPr lang="tr-TR" b="1" dirty="0" err="1"/>
              <a:t>deny</a:t>
            </a:r>
            <a:r>
              <a:rPr lang="tr-TR" b="1" dirty="0"/>
              <a:t> </a:t>
            </a:r>
            <a:r>
              <a:rPr lang="tr-TR" b="1" dirty="0" err="1"/>
              <a:t>user</a:t>
            </a:r>
            <a:r>
              <a:rPr lang="tr-TR" b="1" dirty="0"/>
              <a:t>()</a:t>
            </a:r>
            <a:r>
              <a:rPr lang="tr-TR" dirty="0"/>
              <a:t> sistem çağrıları kullanılır.</a:t>
            </a:r>
          </a:p>
          <a:p>
            <a:endParaRPr lang="tr-TR" dirty="0"/>
          </a:p>
          <a:p>
            <a:r>
              <a:rPr lang="tr-TR" dirty="0" err="1"/>
              <a:t>Protection</a:t>
            </a:r>
            <a:r>
              <a:rPr lang="tr-TR" dirty="0"/>
              <a:t>, </a:t>
            </a:r>
            <a:r>
              <a:rPr lang="tr-TR" b="1" dirty="0"/>
              <a:t>çok kullanıcılı</a:t>
            </a:r>
            <a:r>
              <a:rPr lang="tr-TR" dirty="0"/>
              <a:t> ve </a:t>
            </a:r>
            <a:r>
              <a:rPr lang="tr-TR" b="1" dirty="0" err="1"/>
              <a:t>multiprogramming</a:t>
            </a:r>
            <a:r>
              <a:rPr lang="tr-TR" b="1" dirty="0"/>
              <a:t> sistemler</a:t>
            </a:r>
            <a:r>
              <a:rPr lang="tr-TR" dirty="0"/>
              <a:t> için geliştirilmiştir. </a:t>
            </a:r>
          </a:p>
          <a:p>
            <a:r>
              <a:rPr lang="tr-TR" dirty="0"/>
              <a:t>Günümüzde, mobil cihazlar da dahil </a:t>
            </a:r>
            <a:r>
              <a:rPr lang="tr-TR" b="1" dirty="0"/>
              <a:t>tüm cihazlar</a:t>
            </a:r>
            <a:r>
              <a:rPr lang="tr-TR" dirty="0"/>
              <a:t> için </a:t>
            </a:r>
            <a:r>
              <a:rPr lang="tr-TR" dirty="0" err="1"/>
              <a:t>protection</a:t>
            </a:r>
            <a:r>
              <a:rPr lang="tr-TR" dirty="0"/>
              <a:t> gereklidir.</a:t>
            </a:r>
          </a:p>
        </p:txBody>
      </p:sp>
    </p:spTree>
    <p:extLst>
      <p:ext uri="{BB962C8B-B14F-4D97-AF65-F5344CB8AC3E}">
        <p14:creationId xmlns:p14="http://schemas.microsoft.com/office/powerpoint/2010/main" val="385527980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5E20523-E2E7-4C51-A5B1-52A296FC20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Konular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BC8A23AF-54BF-4646-A488-BCA16A101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33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F7D416E2-69BB-46DE-8BB4-76B71609993A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tr-TR" dirty="0"/>
              <a:t>İşletim sistemi servisleri</a:t>
            </a:r>
          </a:p>
          <a:p>
            <a:r>
              <a:rPr lang="tr-TR" dirty="0"/>
              <a:t>Kullanıcı ve işletim sistemi </a:t>
            </a:r>
            <a:r>
              <a:rPr lang="tr-TR" dirty="0" err="1"/>
              <a:t>arayüzü</a:t>
            </a:r>
            <a:endParaRPr lang="tr-TR" dirty="0"/>
          </a:p>
          <a:p>
            <a:r>
              <a:rPr lang="tr-TR" dirty="0"/>
              <a:t>Sistem çağrıları</a:t>
            </a:r>
          </a:p>
          <a:p>
            <a:r>
              <a:rPr lang="tr-TR" dirty="0"/>
              <a:t>Sistem çağrı türleri</a:t>
            </a:r>
          </a:p>
          <a:p>
            <a:r>
              <a:rPr lang="tr-TR" b="1" dirty="0">
                <a:solidFill>
                  <a:srgbClr val="FF0000"/>
                </a:solidFill>
              </a:rPr>
              <a:t>Sistem programları</a:t>
            </a:r>
          </a:p>
          <a:p>
            <a:r>
              <a:rPr lang="tr-TR" dirty="0"/>
              <a:t>İşletim sistemi tasarımı ve gerçekleştirimi</a:t>
            </a:r>
          </a:p>
          <a:p>
            <a:r>
              <a:rPr lang="tr-TR" dirty="0"/>
              <a:t>İşletim sistemi yapısı</a:t>
            </a:r>
          </a:p>
          <a:p>
            <a:r>
              <a:rPr lang="tr-TR" dirty="0"/>
              <a:t>İşletim sistemi </a:t>
            </a:r>
            <a:r>
              <a:rPr lang="tr-TR" dirty="0" err="1"/>
              <a:t>debugging</a:t>
            </a:r>
            <a:endParaRPr lang="tr-TR" dirty="0"/>
          </a:p>
          <a:p>
            <a:r>
              <a:rPr lang="tr-TR" dirty="0"/>
              <a:t>İşletim sistemi üretilmesi</a:t>
            </a:r>
          </a:p>
          <a:p>
            <a:r>
              <a:rPr lang="tr-TR" dirty="0"/>
              <a:t>Sistem </a:t>
            </a:r>
            <a:r>
              <a:rPr lang="tr-TR" dirty="0" err="1"/>
              <a:t>boot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2029033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5E20523-E2E7-4C51-A5B1-52A296FC20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solidFill>
                  <a:srgbClr val="FF0000"/>
                </a:solidFill>
              </a:rPr>
              <a:t>Sistem programları</a:t>
            </a:r>
            <a:endParaRPr lang="tr-TR" dirty="0"/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BC8A23AF-54BF-4646-A488-BCA16A101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34</a:t>
            </a:fld>
            <a:endParaRPr lang="tr-TR" dirty="0"/>
          </a:p>
        </p:txBody>
      </p:sp>
      <p:pic>
        <p:nvPicPr>
          <p:cNvPr id="6" name="Resim 5">
            <a:extLst>
              <a:ext uri="{FF2B5EF4-FFF2-40B4-BE49-F238E27FC236}">
                <a16:creationId xmlns:a16="http://schemas.microsoft.com/office/drawing/2014/main" id="{6726A937-BD05-4376-B87B-25A1A5F0A8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2185" y="3347861"/>
            <a:ext cx="4154311" cy="3393507"/>
          </a:xfrm>
          <a:prstGeom prst="rect">
            <a:avLst/>
          </a:prstGeom>
        </p:spPr>
      </p:pic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F7D416E2-69BB-46DE-8BB4-76B71609993A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tr-TR" dirty="0"/>
              <a:t>Modern bilgisayar sistemlerinin </a:t>
            </a:r>
            <a:r>
              <a:rPr lang="tr-TR" b="1" dirty="0"/>
              <a:t>en alt seviyesinde donanım</a:t>
            </a:r>
            <a:r>
              <a:rPr lang="tr-TR" dirty="0"/>
              <a:t> vardır.</a:t>
            </a:r>
          </a:p>
          <a:p>
            <a:r>
              <a:rPr lang="tr-TR" dirty="0"/>
              <a:t>Donanımın </a:t>
            </a:r>
            <a:r>
              <a:rPr lang="tr-TR" b="1" dirty="0"/>
              <a:t>üzerinde işletim sistemi</a:t>
            </a:r>
            <a:r>
              <a:rPr lang="tr-TR" dirty="0"/>
              <a:t> çalışır.</a:t>
            </a:r>
          </a:p>
          <a:p>
            <a:r>
              <a:rPr lang="tr-TR" dirty="0"/>
              <a:t>İşletim sisteminin üzerinde ise </a:t>
            </a:r>
            <a:r>
              <a:rPr lang="tr-TR" b="1" dirty="0"/>
              <a:t>sistem</a:t>
            </a:r>
            <a:br>
              <a:rPr lang="tr-TR" b="1" dirty="0"/>
            </a:br>
            <a:r>
              <a:rPr lang="tr-TR" b="1" dirty="0"/>
              <a:t>programları</a:t>
            </a:r>
            <a:r>
              <a:rPr lang="tr-TR" dirty="0"/>
              <a:t> vardır.</a:t>
            </a:r>
          </a:p>
          <a:p>
            <a:r>
              <a:rPr lang="tr-TR" dirty="0"/>
              <a:t>En üstte ise </a:t>
            </a:r>
            <a:r>
              <a:rPr lang="tr-TR" b="1" dirty="0"/>
              <a:t>uygulama</a:t>
            </a:r>
            <a:br>
              <a:rPr lang="tr-TR" b="1" dirty="0"/>
            </a:br>
            <a:r>
              <a:rPr lang="tr-TR" b="1" dirty="0"/>
              <a:t>programları</a:t>
            </a:r>
            <a:r>
              <a:rPr lang="tr-TR" dirty="0"/>
              <a:t> vardır.</a:t>
            </a:r>
          </a:p>
        </p:txBody>
      </p:sp>
    </p:spTree>
    <p:extLst>
      <p:ext uri="{BB962C8B-B14F-4D97-AF65-F5344CB8AC3E}">
        <p14:creationId xmlns:p14="http://schemas.microsoft.com/office/powerpoint/2010/main" val="245415948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5E20523-E2E7-4C51-A5B1-52A296FC20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solidFill>
                  <a:srgbClr val="FF0000"/>
                </a:solidFill>
              </a:rPr>
              <a:t>Sistem programları</a:t>
            </a:r>
            <a:endParaRPr lang="tr-TR" dirty="0"/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BC8A23AF-54BF-4646-A488-BCA16A101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35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F7D416E2-69BB-46DE-8BB4-76B71609993A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tr-TR" dirty="0"/>
              <a:t>Sistem programları (</a:t>
            </a:r>
            <a:r>
              <a:rPr lang="tr-TR" b="1" i="1" dirty="0" err="1">
                <a:solidFill>
                  <a:srgbClr val="FF0000"/>
                </a:solidFill>
              </a:rPr>
              <a:t>system</a:t>
            </a:r>
            <a:r>
              <a:rPr lang="tr-TR" b="1" i="1" dirty="0">
                <a:solidFill>
                  <a:srgbClr val="FF0000"/>
                </a:solidFill>
              </a:rPr>
              <a:t> </a:t>
            </a:r>
            <a:r>
              <a:rPr lang="tr-TR" b="1" i="1" dirty="0" err="1">
                <a:solidFill>
                  <a:srgbClr val="FF0000"/>
                </a:solidFill>
              </a:rPr>
              <a:t>utilities</a:t>
            </a:r>
            <a:r>
              <a:rPr lang="tr-TR" dirty="0"/>
              <a:t>), program geliştirme ve çalıştırma için kolay </a:t>
            </a:r>
            <a:r>
              <a:rPr lang="tr-TR" b="1" dirty="0"/>
              <a:t>bir platform sağlar</a:t>
            </a:r>
            <a:r>
              <a:rPr lang="tr-TR" dirty="0"/>
              <a:t>.</a:t>
            </a:r>
          </a:p>
          <a:p>
            <a:pPr lvl="1"/>
            <a:r>
              <a:rPr lang="tr-TR" b="1" dirty="0"/>
              <a:t>File </a:t>
            </a:r>
            <a:r>
              <a:rPr lang="tr-TR" b="1" dirty="0" err="1"/>
              <a:t>management</a:t>
            </a:r>
            <a:endParaRPr lang="tr-TR" b="1" dirty="0"/>
          </a:p>
          <a:p>
            <a:pPr lvl="2"/>
            <a:r>
              <a:rPr lang="tr-TR" dirty="0"/>
              <a:t>Dosya ve dizinlerde, </a:t>
            </a:r>
            <a:r>
              <a:rPr lang="tr-TR" b="1" dirty="0" err="1"/>
              <a:t>create</a:t>
            </a:r>
            <a:r>
              <a:rPr lang="tr-TR" b="1" dirty="0"/>
              <a:t>, </a:t>
            </a:r>
            <a:r>
              <a:rPr lang="tr-TR" b="1" dirty="0" err="1"/>
              <a:t>delete</a:t>
            </a:r>
            <a:r>
              <a:rPr lang="tr-TR" b="1" dirty="0"/>
              <a:t>, </a:t>
            </a:r>
            <a:r>
              <a:rPr lang="tr-TR" b="1" dirty="0" err="1"/>
              <a:t>copy</a:t>
            </a:r>
            <a:r>
              <a:rPr lang="tr-TR" b="1" dirty="0"/>
              <a:t>, </a:t>
            </a:r>
            <a:r>
              <a:rPr lang="tr-TR" b="1" dirty="0" err="1"/>
              <a:t>rename</a:t>
            </a:r>
            <a:r>
              <a:rPr lang="tr-TR" b="1" dirty="0"/>
              <a:t>, </a:t>
            </a:r>
            <a:r>
              <a:rPr lang="tr-TR" b="1" dirty="0" err="1"/>
              <a:t>print</a:t>
            </a:r>
            <a:r>
              <a:rPr lang="tr-TR" b="1" dirty="0"/>
              <a:t>, </a:t>
            </a:r>
            <a:r>
              <a:rPr lang="tr-TR" b="1" dirty="0" err="1"/>
              <a:t>list</a:t>
            </a:r>
            <a:r>
              <a:rPr lang="tr-TR" dirty="0"/>
              <a:t>, … gibi işlemleri gerçekleştirir.</a:t>
            </a:r>
          </a:p>
          <a:p>
            <a:pPr lvl="1"/>
            <a:r>
              <a:rPr lang="tr-TR" b="1" dirty="0" err="1"/>
              <a:t>Status</a:t>
            </a:r>
            <a:r>
              <a:rPr lang="tr-TR" b="1" dirty="0"/>
              <a:t> </a:t>
            </a:r>
            <a:r>
              <a:rPr lang="tr-TR" b="1" dirty="0" err="1"/>
              <a:t>information</a:t>
            </a:r>
            <a:endParaRPr lang="tr-TR" b="1" dirty="0"/>
          </a:p>
          <a:p>
            <a:pPr lvl="2"/>
            <a:r>
              <a:rPr lang="tr-TR" dirty="0"/>
              <a:t>Bazı programlar sistemden </a:t>
            </a:r>
            <a:r>
              <a:rPr lang="tr-TR" b="1" dirty="0"/>
              <a:t>tarih, saat, hafıza ve disk boş alanı, kullanıcı sayısı</a:t>
            </a:r>
            <a:r>
              <a:rPr lang="tr-TR" dirty="0"/>
              <a:t> gibi bilgileri ister.</a:t>
            </a:r>
          </a:p>
          <a:p>
            <a:pPr lvl="2"/>
            <a:r>
              <a:rPr lang="tr-TR" dirty="0"/>
              <a:t>Daha karmaşık programlar ise, </a:t>
            </a:r>
            <a:r>
              <a:rPr lang="tr-TR" b="1" dirty="0"/>
              <a:t>performans, </a:t>
            </a:r>
            <a:r>
              <a:rPr lang="tr-TR" b="1" dirty="0" err="1"/>
              <a:t>log</a:t>
            </a:r>
            <a:r>
              <a:rPr lang="tr-TR" b="1" dirty="0"/>
              <a:t>, </a:t>
            </a:r>
            <a:r>
              <a:rPr lang="tr-TR" b="1" dirty="0" err="1"/>
              <a:t>debug</a:t>
            </a:r>
            <a:r>
              <a:rPr lang="tr-TR" dirty="0"/>
              <a:t> gibi bilgileri ister.</a:t>
            </a:r>
          </a:p>
          <a:p>
            <a:pPr lvl="2"/>
            <a:r>
              <a:rPr lang="tr-TR" dirty="0"/>
              <a:t>Bazı sistemler sistem konfigürasyonunu saklayan </a:t>
            </a:r>
            <a:r>
              <a:rPr lang="tr-TR" b="1" dirty="0" err="1"/>
              <a:t>registry</a:t>
            </a:r>
            <a:r>
              <a:rPr lang="tr-TR" dirty="0"/>
              <a:t> yapısına sahiptir. (Windows’ta var)</a:t>
            </a:r>
          </a:p>
        </p:txBody>
      </p:sp>
    </p:spTree>
    <p:extLst>
      <p:ext uri="{BB962C8B-B14F-4D97-AF65-F5344CB8AC3E}">
        <p14:creationId xmlns:p14="http://schemas.microsoft.com/office/powerpoint/2010/main" val="118086892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5E20523-E2E7-4C51-A5B1-52A296FC20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solidFill>
                  <a:srgbClr val="FF0000"/>
                </a:solidFill>
              </a:rPr>
              <a:t>Sistem programları</a:t>
            </a:r>
            <a:endParaRPr lang="tr-TR" dirty="0"/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BC8A23AF-54BF-4646-A488-BCA16A101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36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F7D416E2-69BB-46DE-8BB4-76B71609993A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tr-TR" dirty="0"/>
              <a:t>Sistem programları (</a:t>
            </a:r>
            <a:r>
              <a:rPr lang="tr-TR" dirty="0" err="1"/>
              <a:t>system</a:t>
            </a:r>
            <a:r>
              <a:rPr lang="tr-TR" dirty="0"/>
              <a:t> </a:t>
            </a:r>
            <a:r>
              <a:rPr lang="tr-TR" dirty="0" err="1"/>
              <a:t>utilities</a:t>
            </a:r>
            <a:r>
              <a:rPr lang="tr-TR" dirty="0"/>
              <a:t>), program geliştirme ve çalıştırma için kolay bir platform sağlar.</a:t>
            </a:r>
          </a:p>
          <a:p>
            <a:pPr lvl="1"/>
            <a:r>
              <a:rPr lang="tr-TR" b="1" dirty="0"/>
              <a:t>File </a:t>
            </a:r>
            <a:r>
              <a:rPr lang="tr-TR" b="1" dirty="0" err="1"/>
              <a:t>modification</a:t>
            </a:r>
            <a:endParaRPr lang="tr-TR" b="1" dirty="0"/>
          </a:p>
          <a:p>
            <a:pPr lvl="2"/>
            <a:r>
              <a:rPr lang="tr-TR" dirty="0"/>
              <a:t>Disk veya diğer saklama birimlerindeki dosyaların içeriğini </a:t>
            </a:r>
            <a:r>
              <a:rPr lang="tr-TR" b="1" dirty="0"/>
              <a:t>görüntüleme</a:t>
            </a:r>
            <a:r>
              <a:rPr lang="tr-TR" dirty="0"/>
              <a:t> ve </a:t>
            </a:r>
            <a:r>
              <a:rPr lang="tr-TR" b="1" dirty="0"/>
              <a:t>değiştirme</a:t>
            </a:r>
            <a:r>
              <a:rPr lang="tr-TR" dirty="0"/>
              <a:t> </a:t>
            </a:r>
            <a:r>
              <a:rPr lang="tr-TR" b="1" dirty="0"/>
              <a:t>amacıyla kullanılan metin editörleri</a:t>
            </a:r>
            <a:r>
              <a:rPr lang="tr-TR" dirty="0"/>
              <a:t> vardır.</a:t>
            </a:r>
          </a:p>
          <a:p>
            <a:pPr lvl="1"/>
            <a:r>
              <a:rPr lang="tr-TR" b="1" dirty="0"/>
              <a:t>Programming-</a:t>
            </a:r>
            <a:r>
              <a:rPr lang="tr-TR" b="1" dirty="0" err="1"/>
              <a:t>language</a:t>
            </a:r>
            <a:r>
              <a:rPr lang="tr-TR" b="1" dirty="0"/>
              <a:t> </a:t>
            </a:r>
            <a:r>
              <a:rPr lang="tr-TR" b="1" dirty="0" err="1"/>
              <a:t>support</a:t>
            </a:r>
            <a:endParaRPr lang="tr-TR" b="1" dirty="0"/>
          </a:p>
          <a:p>
            <a:pPr lvl="2"/>
            <a:r>
              <a:rPr lang="tr-TR" dirty="0"/>
              <a:t>Programlama dilleri (</a:t>
            </a:r>
            <a:r>
              <a:rPr lang="tr-TR" b="1" dirty="0"/>
              <a:t>C, C++, Java, </a:t>
            </a:r>
            <a:r>
              <a:rPr lang="tr-TR" b="1" dirty="0" err="1"/>
              <a:t>Perl</a:t>
            </a:r>
            <a:r>
              <a:rPr lang="tr-TR" dirty="0"/>
              <a:t>) için </a:t>
            </a:r>
            <a:r>
              <a:rPr lang="tr-TR" b="1" dirty="0" err="1"/>
              <a:t>compiler</a:t>
            </a:r>
            <a:r>
              <a:rPr lang="tr-TR" b="1" dirty="0"/>
              <a:t>, </a:t>
            </a:r>
            <a:r>
              <a:rPr lang="tr-TR" b="1" dirty="0" err="1"/>
              <a:t>assembler</a:t>
            </a:r>
            <a:r>
              <a:rPr lang="tr-TR" b="1" dirty="0"/>
              <a:t>, </a:t>
            </a:r>
            <a:r>
              <a:rPr lang="tr-TR" b="1" dirty="0" err="1"/>
              <a:t>debugger</a:t>
            </a:r>
            <a:r>
              <a:rPr lang="tr-TR" b="1" dirty="0"/>
              <a:t>, </a:t>
            </a:r>
            <a:r>
              <a:rPr lang="tr-TR" b="1" dirty="0" err="1"/>
              <a:t>interpreter</a:t>
            </a:r>
            <a:r>
              <a:rPr lang="tr-TR" dirty="0"/>
              <a:t> sağlarlar veya ayrıca </a:t>
            </a:r>
            <a:r>
              <a:rPr lang="tr-TR" dirty="0" err="1"/>
              <a:t>download</a:t>
            </a:r>
            <a:r>
              <a:rPr lang="tr-TR" dirty="0"/>
              <a:t> edilerek kullanılmasına izin verirler.</a:t>
            </a:r>
          </a:p>
        </p:txBody>
      </p:sp>
    </p:spTree>
    <p:extLst>
      <p:ext uri="{BB962C8B-B14F-4D97-AF65-F5344CB8AC3E}">
        <p14:creationId xmlns:p14="http://schemas.microsoft.com/office/powerpoint/2010/main" val="120584440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5E20523-E2E7-4C51-A5B1-52A296FC20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solidFill>
                  <a:srgbClr val="FF0000"/>
                </a:solidFill>
              </a:rPr>
              <a:t>Sistem programları</a:t>
            </a:r>
            <a:endParaRPr lang="tr-TR" dirty="0"/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BC8A23AF-54BF-4646-A488-BCA16A101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37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F7D416E2-69BB-46DE-8BB4-76B71609993A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7200" y="1143000"/>
            <a:ext cx="8229600" cy="4937760"/>
          </a:xfrm>
        </p:spPr>
        <p:txBody>
          <a:bodyPr>
            <a:normAutofit/>
          </a:bodyPr>
          <a:lstStyle/>
          <a:p>
            <a:r>
              <a:rPr lang="tr-TR" sz="2400" dirty="0"/>
              <a:t>Sistem programları (</a:t>
            </a:r>
            <a:r>
              <a:rPr lang="tr-TR" sz="2400" dirty="0" err="1"/>
              <a:t>system</a:t>
            </a:r>
            <a:r>
              <a:rPr lang="tr-TR" sz="2400" dirty="0"/>
              <a:t> </a:t>
            </a:r>
            <a:r>
              <a:rPr lang="tr-TR" sz="2400" dirty="0" err="1"/>
              <a:t>utilities</a:t>
            </a:r>
            <a:r>
              <a:rPr lang="tr-TR" sz="2400" dirty="0"/>
              <a:t>), program geliştirme ve çalıştırma için kolay bir platform sağlar.</a:t>
            </a:r>
          </a:p>
          <a:p>
            <a:pPr lvl="1"/>
            <a:r>
              <a:rPr lang="tr-TR" sz="2000" b="1" dirty="0"/>
              <a:t>Program </a:t>
            </a:r>
            <a:r>
              <a:rPr lang="tr-TR" sz="2000" b="1" dirty="0" err="1"/>
              <a:t>loading</a:t>
            </a:r>
            <a:r>
              <a:rPr lang="tr-TR" sz="2000" b="1" dirty="0"/>
              <a:t> / </a:t>
            </a:r>
            <a:r>
              <a:rPr lang="tr-TR" sz="2000" b="1" dirty="0" err="1"/>
              <a:t>execution</a:t>
            </a:r>
            <a:endParaRPr lang="tr-TR" sz="2000" b="1" dirty="0"/>
          </a:p>
          <a:p>
            <a:pPr lvl="2"/>
            <a:r>
              <a:rPr lang="tr-TR" sz="1800" dirty="0"/>
              <a:t>Bir programı derledikten sonra </a:t>
            </a:r>
            <a:r>
              <a:rPr lang="tr-TR" sz="1800" b="1" dirty="0"/>
              <a:t>hafızaya yükleyip çalıştırmak</a:t>
            </a:r>
            <a:r>
              <a:rPr lang="tr-TR" sz="1800" dirty="0"/>
              <a:t> için kullanılırlar.</a:t>
            </a:r>
          </a:p>
          <a:p>
            <a:pPr lvl="2"/>
            <a:r>
              <a:rPr lang="tr-TR" sz="1800" dirty="0"/>
              <a:t>Makine dilinde veya yüksek seviyeli dilde </a:t>
            </a:r>
            <a:r>
              <a:rPr lang="tr-TR" sz="1800" dirty="0" err="1"/>
              <a:t>debug</a:t>
            </a:r>
            <a:r>
              <a:rPr lang="tr-TR" sz="1800" dirty="0"/>
              <a:t> amacıyla programlar kullanılabilir.</a:t>
            </a:r>
          </a:p>
          <a:p>
            <a:pPr lvl="1"/>
            <a:r>
              <a:rPr lang="tr-TR" sz="2000" b="1" dirty="0"/>
              <a:t>Communications</a:t>
            </a:r>
          </a:p>
          <a:p>
            <a:pPr lvl="2"/>
            <a:r>
              <a:rPr lang="tr-TR" sz="1800" dirty="0"/>
              <a:t>Bu sistem programları, </a:t>
            </a:r>
            <a:r>
              <a:rPr lang="tr-TR" sz="1800" dirty="0" err="1"/>
              <a:t>process’ler</a:t>
            </a:r>
            <a:r>
              <a:rPr lang="tr-TR" sz="1800" dirty="0"/>
              <a:t>, </a:t>
            </a:r>
            <a:r>
              <a:rPr lang="tr-TR" sz="1800" b="1" dirty="0"/>
              <a:t>kullanıcılar ve bilgisayarlar arasında bağlantı kurulmasını</a:t>
            </a:r>
            <a:r>
              <a:rPr lang="tr-TR" sz="1800" dirty="0"/>
              <a:t> sağlarlar.</a:t>
            </a:r>
          </a:p>
          <a:p>
            <a:pPr lvl="2"/>
            <a:r>
              <a:rPr lang="tr-TR" sz="1800" dirty="0"/>
              <a:t>Kullanıcılar arasında </a:t>
            </a:r>
            <a:r>
              <a:rPr lang="tr-TR" sz="1800" b="1" dirty="0"/>
              <a:t>mesajla gönderme, Web sayfalarında gezinti, e-posta gönderme, uzak bağlantı veya dosya aktarımları</a:t>
            </a:r>
            <a:r>
              <a:rPr lang="tr-TR" sz="1800" dirty="0"/>
              <a:t> yapmayı sağlarlar.</a:t>
            </a:r>
          </a:p>
        </p:txBody>
      </p:sp>
    </p:spTree>
    <p:extLst>
      <p:ext uri="{BB962C8B-B14F-4D97-AF65-F5344CB8AC3E}">
        <p14:creationId xmlns:p14="http://schemas.microsoft.com/office/powerpoint/2010/main" val="144344799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5E20523-E2E7-4C51-A5B1-52A296FC20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solidFill>
                  <a:srgbClr val="FF0000"/>
                </a:solidFill>
              </a:rPr>
              <a:t>Sistem programları</a:t>
            </a:r>
            <a:endParaRPr lang="tr-TR" dirty="0"/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BC8A23AF-54BF-4646-A488-BCA16A101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38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F7D416E2-69BB-46DE-8BB4-76B71609993A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tr-TR" sz="2400" dirty="0"/>
              <a:t>Sistem programları (</a:t>
            </a:r>
            <a:r>
              <a:rPr lang="tr-TR" sz="2400" dirty="0" err="1"/>
              <a:t>system</a:t>
            </a:r>
            <a:r>
              <a:rPr lang="tr-TR" sz="2400" dirty="0"/>
              <a:t> </a:t>
            </a:r>
            <a:r>
              <a:rPr lang="tr-TR" sz="2400" dirty="0" err="1"/>
              <a:t>utilities</a:t>
            </a:r>
            <a:r>
              <a:rPr lang="tr-TR" sz="2400" dirty="0"/>
              <a:t>), program geliştirme ve çalıştırma için kolay bir platform sağlar.</a:t>
            </a:r>
          </a:p>
          <a:p>
            <a:pPr lvl="1"/>
            <a:r>
              <a:rPr lang="tr-TR" sz="2400" b="1" dirty="0"/>
              <a:t>Background </a:t>
            </a:r>
            <a:r>
              <a:rPr lang="tr-TR" sz="2400" b="1" dirty="0" err="1"/>
              <a:t>services</a:t>
            </a:r>
            <a:endParaRPr lang="tr-TR" sz="2400" b="1" dirty="0"/>
          </a:p>
          <a:p>
            <a:pPr lvl="2"/>
            <a:r>
              <a:rPr lang="tr-TR" dirty="0"/>
              <a:t>Tüm genel amaçlı sistemler </a:t>
            </a:r>
            <a:r>
              <a:rPr lang="tr-TR" b="1" dirty="0" err="1"/>
              <a:t>boot</a:t>
            </a:r>
            <a:r>
              <a:rPr lang="tr-TR" b="1" dirty="0"/>
              <a:t> sırasında</a:t>
            </a:r>
            <a:r>
              <a:rPr lang="tr-TR" dirty="0"/>
              <a:t> bazı sistem programlarını başlatırlar.</a:t>
            </a:r>
          </a:p>
          <a:p>
            <a:pPr lvl="2"/>
            <a:r>
              <a:rPr lang="tr-TR" dirty="0"/>
              <a:t>Bu programların </a:t>
            </a:r>
            <a:r>
              <a:rPr lang="tr-TR" b="1" dirty="0"/>
              <a:t>bazıları sistem </a:t>
            </a:r>
            <a:r>
              <a:rPr lang="tr-TR" b="1" dirty="0" err="1"/>
              <a:t>boot</a:t>
            </a:r>
            <a:r>
              <a:rPr lang="tr-TR" b="1" dirty="0"/>
              <a:t> edildikten sonra sonlandırılır, bazıları ise sistem çalıştığı sürece çalışmasını sürdürür</a:t>
            </a:r>
            <a:r>
              <a:rPr lang="tr-TR" dirty="0"/>
              <a:t>.</a:t>
            </a:r>
          </a:p>
          <a:p>
            <a:pPr lvl="2"/>
            <a:r>
              <a:rPr lang="tr-TR" dirty="0"/>
              <a:t>Bu tür sistem programları, </a:t>
            </a:r>
            <a:r>
              <a:rPr lang="tr-TR" b="1" i="1" dirty="0">
                <a:solidFill>
                  <a:srgbClr val="FF0000"/>
                </a:solidFill>
              </a:rPr>
              <a:t>service, </a:t>
            </a:r>
            <a:r>
              <a:rPr lang="tr-TR" b="1" i="1" dirty="0" err="1">
                <a:solidFill>
                  <a:srgbClr val="FF0000"/>
                </a:solidFill>
              </a:rPr>
              <a:t>subsystem</a:t>
            </a:r>
            <a:r>
              <a:rPr lang="tr-TR" dirty="0"/>
              <a:t> veya </a:t>
            </a:r>
            <a:r>
              <a:rPr lang="tr-TR" b="1" i="1" dirty="0" err="1">
                <a:solidFill>
                  <a:srgbClr val="FF0000"/>
                </a:solidFill>
              </a:rPr>
              <a:t>daemon</a:t>
            </a:r>
            <a:r>
              <a:rPr lang="tr-TR" dirty="0"/>
              <a:t> olarak adlandırılır.</a:t>
            </a:r>
          </a:p>
          <a:p>
            <a:pPr lvl="2"/>
            <a:r>
              <a:rPr lang="tr-TR" b="1" dirty="0"/>
              <a:t>Ağ bağlantısı, yazıcı işlemleri veya sistem hata izleme</a:t>
            </a:r>
            <a:r>
              <a:rPr lang="tr-TR" dirty="0"/>
              <a:t> servislerini sistem programları sağlarlar.</a:t>
            </a:r>
          </a:p>
        </p:txBody>
      </p:sp>
    </p:spTree>
    <p:extLst>
      <p:ext uri="{BB962C8B-B14F-4D97-AF65-F5344CB8AC3E}">
        <p14:creationId xmlns:p14="http://schemas.microsoft.com/office/powerpoint/2010/main" val="396832184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5E20523-E2E7-4C51-A5B1-52A296FC20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Konular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BC8A23AF-54BF-4646-A488-BCA16A101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39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F7D416E2-69BB-46DE-8BB4-76B71609993A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tr-TR" dirty="0"/>
              <a:t>İşletim sistemi servisleri</a:t>
            </a:r>
          </a:p>
          <a:p>
            <a:r>
              <a:rPr lang="tr-TR" dirty="0"/>
              <a:t>Kullanıcı ve işletim sistemi </a:t>
            </a:r>
            <a:r>
              <a:rPr lang="tr-TR" dirty="0" err="1"/>
              <a:t>arayüzü</a:t>
            </a:r>
            <a:endParaRPr lang="tr-TR" dirty="0"/>
          </a:p>
          <a:p>
            <a:r>
              <a:rPr lang="tr-TR" dirty="0"/>
              <a:t>Sistem çağrıları</a:t>
            </a:r>
          </a:p>
          <a:p>
            <a:r>
              <a:rPr lang="tr-TR" dirty="0"/>
              <a:t>Sistem çağrı türleri</a:t>
            </a:r>
          </a:p>
          <a:p>
            <a:r>
              <a:rPr lang="tr-TR" dirty="0"/>
              <a:t>Sistem programları</a:t>
            </a:r>
          </a:p>
          <a:p>
            <a:r>
              <a:rPr lang="tr-TR" b="1" dirty="0">
                <a:solidFill>
                  <a:srgbClr val="FF0000"/>
                </a:solidFill>
              </a:rPr>
              <a:t>İşletim sistemi tasarımı ve gerçekleştirimi</a:t>
            </a:r>
          </a:p>
          <a:p>
            <a:r>
              <a:rPr lang="tr-TR" dirty="0"/>
              <a:t>İşletim sistemi yapısı</a:t>
            </a:r>
          </a:p>
          <a:p>
            <a:r>
              <a:rPr lang="tr-TR" dirty="0"/>
              <a:t>İşletim sistemi </a:t>
            </a:r>
            <a:r>
              <a:rPr lang="tr-TR" dirty="0" err="1"/>
              <a:t>debugging</a:t>
            </a:r>
            <a:endParaRPr lang="tr-TR" dirty="0"/>
          </a:p>
          <a:p>
            <a:r>
              <a:rPr lang="tr-TR" dirty="0"/>
              <a:t>İşletim sistemi üretilmesi</a:t>
            </a:r>
          </a:p>
          <a:p>
            <a:r>
              <a:rPr lang="tr-TR" dirty="0"/>
              <a:t>Sistem </a:t>
            </a:r>
            <a:r>
              <a:rPr lang="tr-TR" dirty="0" err="1"/>
              <a:t>boot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64658786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5E20523-E2E7-4C51-A5B1-52A296FC20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>
                <a:solidFill>
                  <a:srgbClr val="FF0000"/>
                </a:solidFill>
              </a:rPr>
              <a:t>İşletim sistemi tasarımı ve gerçekleştirimi</a:t>
            </a:r>
            <a:endParaRPr lang="tr-TR" dirty="0"/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BC8A23AF-54BF-4646-A488-BCA16A101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40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F7D416E2-69BB-46DE-8BB4-76B71609993A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tr-TR" b="1" i="1" u="sng" dirty="0"/>
              <a:t>Tasarım hedefleri</a:t>
            </a:r>
          </a:p>
          <a:p>
            <a:r>
              <a:rPr lang="tr-TR" dirty="0"/>
              <a:t>En üst düzeyde bir işletim sisteminin </a:t>
            </a:r>
            <a:r>
              <a:rPr lang="tr-TR" b="1" dirty="0"/>
              <a:t>tasarım hedefleri</a:t>
            </a:r>
            <a:r>
              <a:rPr lang="tr-TR" dirty="0"/>
              <a:t>, </a:t>
            </a:r>
            <a:r>
              <a:rPr lang="tr-TR" b="1" dirty="0"/>
              <a:t>donanım özellikleri</a:t>
            </a:r>
            <a:r>
              <a:rPr lang="tr-TR" dirty="0"/>
              <a:t> ile </a:t>
            </a:r>
            <a:r>
              <a:rPr lang="tr-TR" b="1" dirty="0"/>
              <a:t>sistem türünü </a:t>
            </a:r>
            <a:r>
              <a:rPr lang="tr-TR" dirty="0"/>
              <a:t>şunlardan biri olarak belirler: </a:t>
            </a:r>
          </a:p>
          <a:p>
            <a:pPr lvl="1"/>
            <a:r>
              <a:rPr lang="tr-TR" dirty="0"/>
              <a:t>single user, multiuser, gerçek zamanlı, dağıtık, özel amaçlı, genel amaçlı, …</a:t>
            </a:r>
          </a:p>
          <a:p>
            <a:r>
              <a:rPr lang="tr-TR" dirty="0"/>
              <a:t>Gereksinimler, </a:t>
            </a:r>
            <a:r>
              <a:rPr lang="tr-TR" b="1" dirty="0"/>
              <a:t>kullanıcı hedefleri</a:t>
            </a:r>
            <a:r>
              <a:rPr lang="tr-TR" dirty="0"/>
              <a:t> (</a:t>
            </a:r>
            <a:r>
              <a:rPr lang="tr-TR" b="1" i="1" dirty="0" err="1">
                <a:solidFill>
                  <a:srgbClr val="FF0000"/>
                </a:solidFill>
              </a:rPr>
              <a:t>user</a:t>
            </a:r>
            <a:r>
              <a:rPr lang="tr-TR" b="1" i="1" dirty="0">
                <a:solidFill>
                  <a:srgbClr val="FF0000"/>
                </a:solidFill>
              </a:rPr>
              <a:t> </a:t>
            </a:r>
            <a:r>
              <a:rPr lang="tr-TR" b="1" i="1" dirty="0" err="1">
                <a:solidFill>
                  <a:srgbClr val="FF0000"/>
                </a:solidFill>
              </a:rPr>
              <a:t>goals</a:t>
            </a:r>
            <a:r>
              <a:rPr lang="tr-TR" dirty="0"/>
              <a:t>) ve </a:t>
            </a:r>
            <a:r>
              <a:rPr lang="tr-TR" b="1" dirty="0"/>
              <a:t>sistem hedefleri</a:t>
            </a:r>
            <a:r>
              <a:rPr lang="tr-TR" dirty="0"/>
              <a:t> (</a:t>
            </a:r>
            <a:r>
              <a:rPr lang="tr-TR" b="1" i="1" dirty="0" err="1">
                <a:solidFill>
                  <a:srgbClr val="FF0000"/>
                </a:solidFill>
              </a:rPr>
              <a:t>system</a:t>
            </a:r>
            <a:r>
              <a:rPr lang="tr-TR" b="1" i="1" dirty="0">
                <a:solidFill>
                  <a:srgbClr val="FF0000"/>
                </a:solidFill>
              </a:rPr>
              <a:t> </a:t>
            </a:r>
            <a:r>
              <a:rPr lang="tr-TR" b="1" i="1" dirty="0" err="1">
                <a:solidFill>
                  <a:srgbClr val="FF0000"/>
                </a:solidFill>
              </a:rPr>
              <a:t>goals</a:t>
            </a:r>
            <a:r>
              <a:rPr lang="tr-TR" dirty="0"/>
              <a:t>) olarak iki gruba ayrılır.</a:t>
            </a:r>
          </a:p>
          <a:p>
            <a:pPr lvl="1"/>
            <a:r>
              <a:rPr lang="tr-TR" dirty="0"/>
              <a:t>Kullanıcı, sistemin kolay ve rahat kullanılmasını, kolay ve hızlı öğrenilmesini, güvenilir, güvenli ve hızlı olmasını ister.</a:t>
            </a:r>
          </a:p>
          <a:p>
            <a:pPr lvl="1"/>
            <a:r>
              <a:rPr lang="tr-TR" b="1" dirty="0"/>
              <a:t>Kullanıcı gereksinimlerine göre sistem gereksinimlerinin belirlenmesi ve bu hedeflerin gerçekleştirilmesi gereklidir.</a:t>
            </a:r>
          </a:p>
          <a:p>
            <a:r>
              <a:rPr lang="tr-TR" dirty="0"/>
              <a:t>Bir işletim sisteminin tasarımı ile ilgili genel prensipler, </a:t>
            </a:r>
            <a:r>
              <a:rPr lang="tr-TR" b="1" i="1" dirty="0">
                <a:solidFill>
                  <a:srgbClr val="FF0000"/>
                </a:solidFill>
              </a:rPr>
              <a:t>software </a:t>
            </a:r>
            <a:r>
              <a:rPr lang="tr-TR" b="1" i="1" dirty="0" err="1">
                <a:solidFill>
                  <a:srgbClr val="FF0000"/>
                </a:solidFill>
              </a:rPr>
              <a:t>engineering</a:t>
            </a:r>
            <a:r>
              <a:rPr lang="tr-TR" dirty="0"/>
              <a:t> alanındaki çalışmalarla belirlenmiştir.</a:t>
            </a:r>
          </a:p>
        </p:txBody>
      </p:sp>
    </p:spTree>
    <p:extLst>
      <p:ext uri="{BB962C8B-B14F-4D97-AF65-F5344CB8AC3E}">
        <p14:creationId xmlns:p14="http://schemas.microsoft.com/office/powerpoint/2010/main" val="155500550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5E20523-E2E7-4C51-A5B1-52A296FC20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>
                <a:solidFill>
                  <a:srgbClr val="FF0000"/>
                </a:solidFill>
              </a:rPr>
              <a:t>İşletim sistemi tasarımı ve gerçekleştirimi</a:t>
            </a:r>
            <a:endParaRPr lang="tr-TR" dirty="0"/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BC8A23AF-54BF-4646-A488-BCA16A101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41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F7D416E2-69BB-46DE-8BB4-76B71609993A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tr-TR" b="1" i="1" u="sng" dirty="0"/>
              <a:t>Mekanizmalar ve kurallar</a:t>
            </a:r>
          </a:p>
          <a:p>
            <a:r>
              <a:rPr lang="tr-TR" dirty="0"/>
              <a:t>Kurallar (</a:t>
            </a:r>
            <a:r>
              <a:rPr lang="tr-TR" b="1" i="1" dirty="0">
                <a:solidFill>
                  <a:srgbClr val="FF0000"/>
                </a:solidFill>
              </a:rPr>
              <a:t>policies</a:t>
            </a:r>
            <a:r>
              <a:rPr lang="tr-TR" dirty="0"/>
              <a:t>) </a:t>
            </a:r>
            <a:r>
              <a:rPr lang="tr-TR" b="1" dirty="0"/>
              <a:t>ne yapılacağını</a:t>
            </a:r>
            <a:r>
              <a:rPr lang="tr-TR" dirty="0"/>
              <a:t>, </a:t>
            </a:r>
          </a:p>
          <a:p>
            <a:r>
              <a:rPr lang="tr-TR" dirty="0"/>
              <a:t>Mekanizmalar (</a:t>
            </a:r>
            <a:r>
              <a:rPr lang="tr-TR" b="1" i="1" dirty="0">
                <a:solidFill>
                  <a:srgbClr val="FF0000"/>
                </a:solidFill>
              </a:rPr>
              <a:t>mechanisms</a:t>
            </a:r>
            <a:r>
              <a:rPr lang="tr-TR" dirty="0"/>
              <a:t>) </a:t>
            </a:r>
            <a:r>
              <a:rPr lang="tr-TR" b="1" dirty="0"/>
              <a:t>nasıl yapılacağını</a:t>
            </a:r>
            <a:r>
              <a:rPr lang="tr-TR" dirty="0"/>
              <a:t> belirler.</a:t>
            </a:r>
          </a:p>
          <a:p>
            <a:r>
              <a:rPr lang="tr-TR" dirty="0"/>
              <a:t>Örneğin, </a:t>
            </a:r>
          </a:p>
          <a:p>
            <a:pPr lvl="1"/>
            <a:r>
              <a:rPr lang="tr-TR" dirty="0"/>
              <a:t>CPU’nun korunması için timer kullanımı mekanizmadır, </a:t>
            </a:r>
          </a:p>
          <a:p>
            <a:pPr lvl="1"/>
            <a:r>
              <a:rPr lang="tr-TR" dirty="0"/>
              <a:t>Bir kullanıcı için timer süresinin ne kadar olacağına karar vermek kuraldır.</a:t>
            </a:r>
          </a:p>
          <a:p>
            <a:r>
              <a:rPr lang="tr-TR" dirty="0"/>
              <a:t>Kurallar, kaynak ayrılmasına yönelik kararlarda oldukça önemlidir.</a:t>
            </a:r>
          </a:p>
        </p:txBody>
      </p:sp>
    </p:spTree>
    <p:extLst>
      <p:ext uri="{BB962C8B-B14F-4D97-AF65-F5344CB8AC3E}">
        <p14:creationId xmlns:p14="http://schemas.microsoft.com/office/powerpoint/2010/main" val="39130509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5E20523-E2E7-4C51-A5B1-52A296FC20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>
                <a:solidFill>
                  <a:srgbClr val="FF0000"/>
                </a:solidFill>
              </a:rPr>
              <a:t>İşletim sistemi tasarımı ve gerçekleştirimi</a:t>
            </a:r>
            <a:endParaRPr lang="tr-TR" dirty="0"/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BC8A23AF-54BF-4646-A488-BCA16A101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42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F7D416E2-69BB-46DE-8BB4-76B71609993A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tr-TR" b="1" i="1" u="sng" dirty="0" err="1"/>
              <a:t>Implementation</a:t>
            </a:r>
            <a:endParaRPr lang="tr-TR" b="1" i="1" u="sng" dirty="0"/>
          </a:p>
          <a:p>
            <a:r>
              <a:rPr lang="tr-TR" dirty="0"/>
              <a:t>Bir işletim sistemi tasarlandıktan sonra gerçekleştirilme aşamasına geçilir.</a:t>
            </a:r>
          </a:p>
          <a:p>
            <a:pPr lvl="1"/>
            <a:r>
              <a:rPr lang="tr-TR" dirty="0"/>
              <a:t>İlk işletim sistemleri </a:t>
            </a:r>
            <a:r>
              <a:rPr lang="tr-TR" dirty="0" err="1"/>
              <a:t>assembly</a:t>
            </a:r>
            <a:r>
              <a:rPr lang="tr-TR" dirty="0"/>
              <a:t> dili ile yazılmıştır.</a:t>
            </a:r>
          </a:p>
          <a:p>
            <a:r>
              <a:rPr lang="tr-TR" dirty="0"/>
              <a:t>Günümüzde işletim sistemleri C ve C++ gibi yüksek seviyeli dillerle yazılmaktadır (neden?).</a:t>
            </a:r>
          </a:p>
          <a:p>
            <a:pPr lvl="1"/>
            <a:r>
              <a:rPr lang="tr-TR" dirty="0" err="1"/>
              <a:t>Kernel</a:t>
            </a:r>
            <a:r>
              <a:rPr lang="tr-TR" dirty="0"/>
              <a:t> kısmı </a:t>
            </a:r>
            <a:r>
              <a:rPr lang="tr-TR" dirty="0" err="1"/>
              <a:t>assembly</a:t>
            </a:r>
            <a:r>
              <a:rPr lang="tr-TR" dirty="0"/>
              <a:t>, </a:t>
            </a:r>
          </a:p>
          <a:p>
            <a:pPr lvl="1"/>
            <a:r>
              <a:rPr lang="tr-TR" dirty="0"/>
              <a:t>Yüksek seviyeli işlemler C, </a:t>
            </a:r>
          </a:p>
          <a:p>
            <a:pPr lvl="1"/>
            <a:r>
              <a:rPr lang="tr-TR" dirty="0"/>
              <a:t>Sistem programları C, C++, </a:t>
            </a:r>
            <a:r>
              <a:rPr lang="tr-TR" dirty="0" err="1"/>
              <a:t>Perl</a:t>
            </a:r>
            <a:r>
              <a:rPr lang="tr-TR" dirty="0"/>
              <a:t>, </a:t>
            </a:r>
            <a:r>
              <a:rPr lang="tr-TR" dirty="0" err="1"/>
              <a:t>Phyton</a:t>
            </a:r>
            <a:r>
              <a:rPr lang="tr-TR" dirty="0"/>
              <a:t> gibi dillerle yazılmaktadır.</a:t>
            </a:r>
          </a:p>
          <a:p>
            <a:r>
              <a:rPr lang="tr-TR" dirty="0"/>
              <a:t>Linux işletim sisteminde tüm dillerle yazılan kısımlar bulunmaktadır.</a:t>
            </a:r>
          </a:p>
        </p:txBody>
      </p:sp>
    </p:spTree>
    <p:extLst>
      <p:ext uri="{BB962C8B-B14F-4D97-AF65-F5344CB8AC3E}">
        <p14:creationId xmlns:p14="http://schemas.microsoft.com/office/powerpoint/2010/main" val="378088730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5E20523-E2E7-4C51-A5B1-52A296FC20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>
                <a:solidFill>
                  <a:srgbClr val="FF0000"/>
                </a:solidFill>
              </a:rPr>
              <a:t>İşletim sistemi tasarımı ve gerçekleştirimi</a:t>
            </a:r>
            <a:endParaRPr lang="tr-TR" dirty="0"/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BC8A23AF-54BF-4646-A488-BCA16A101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43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F7D416E2-69BB-46DE-8BB4-76B71609993A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tr-TR" b="1" i="1" u="sng" dirty="0" err="1"/>
              <a:t>Implementation</a:t>
            </a:r>
            <a:endParaRPr lang="tr-TR" b="1" i="1" u="sng" dirty="0"/>
          </a:p>
          <a:p>
            <a:r>
              <a:rPr lang="tr-TR" dirty="0"/>
              <a:t>Bir işletim sisteminin yüksek seviyeli dillerle yazılması, farklı mikroişlemcilerde çalışabilmesini kolaylaştırır. </a:t>
            </a:r>
          </a:p>
          <a:p>
            <a:pPr lvl="1"/>
            <a:r>
              <a:rPr lang="tr-TR" dirty="0"/>
              <a:t>MS-DOS, 8088 </a:t>
            </a:r>
            <a:r>
              <a:rPr lang="tr-TR" dirty="0" err="1"/>
              <a:t>assembly</a:t>
            </a:r>
            <a:r>
              <a:rPr lang="tr-TR" dirty="0"/>
              <a:t> diliyle yazılmıştır ve sadece Intel X86 işlemcilerde çalışabilir.</a:t>
            </a:r>
          </a:p>
          <a:p>
            <a:pPr lvl="1"/>
            <a:r>
              <a:rPr lang="tr-TR" dirty="0"/>
              <a:t>Linux, C ile yazılmıştır ve Intel X86, </a:t>
            </a:r>
            <a:r>
              <a:rPr lang="tr-TR" dirty="0" err="1"/>
              <a:t>Oracle</a:t>
            </a:r>
            <a:r>
              <a:rPr lang="tr-TR" dirty="0"/>
              <a:t> SPARC ve IBM </a:t>
            </a:r>
            <a:r>
              <a:rPr lang="tr-TR" dirty="0" err="1"/>
              <a:t>PowerPC</a:t>
            </a:r>
            <a:r>
              <a:rPr lang="tr-TR" dirty="0"/>
              <a:t> işlemcilerde çalışabilir.</a:t>
            </a:r>
          </a:p>
          <a:p>
            <a:r>
              <a:rPr lang="tr-TR" dirty="0"/>
              <a:t>Yüksek seviyeli dillerde yazılan işletim sistemleri daha yavaştır ve daha fazla depolama alanına ihtiyaç duyarlar.</a:t>
            </a:r>
          </a:p>
          <a:p>
            <a:r>
              <a:rPr lang="tr-TR" dirty="0"/>
              <a:t>Günümüzdeki </a:t>
            </a:r>
            <a:r>
              <a:rPr lang="tr-TR" dirty="0" err="1"/>
              <a:t>compiler’lar</a:t>
            </a:r>
            <a:r>
              <a:rPr lang="tr-TR" dirty="0"/>
              <a:t> derleme sırasında </a:t>
            </a:r>
            <a:r>
              <a:rPr lang="tr-TR" b="1" dirty="0"/>
              <a:t>optimizasyon</a:t>
            </a:r>
            <a:r>
              <a:rPr lang="tr-TR" dirty="0"/>
              <a:t> yapar ve mikroişlemciler </a:t>
            </a:r>
            <a:r>
              <a:rPr lang="tr-TR" b="1" dirty="0" err="1"/>
              <a:t>pipelining</a:t>
            </a:r>
            <a:r>
              <a:rPr lang="tr-TR" dirty="0"/>
              <a:t> gibi teknolojilerle çalışma performansı artırır.</a:t>
            </a:r>
          </a:p>
        </p:txBody>
      </p:sp>
    </p:spTree>
    <p:extLst>
      <p:ext uri="{BB962C8B-B14F-4D97-AF65-F5344CB8AC3E}">
        <p14:creationId xmlns:p14="http://schemas.microsoft.com/office/powerpoint/2010/main" val="58816697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5E20523-E2E7-4C51-A5B1-52A296FC20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Konular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BC8A23AF-54BF-4646-A488-BCA16A101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44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F7D416E2-69BB-46DE-8BB4-76B71609993A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tr-TR" dirty="0"/>
              <a:t>İşletim sistemi servisleri</a:t>
            </a:r>
          </a:p>
          <a:p>
            <a:r>
              <a:rPr lang="tr-TR" dirty="0"/>
              <a:t>Kullanıcı ve işletim sistemi </a:t>
            </a:r>
            <a:r>
              <a:rPr lang="tr-TR" dirty="0" err="1"/>
              <a:t>arayüzü</a:t>
            </a:r>
            <a:endParaRPr lang="tr-TR" dirty="0"/>
          </a:p>
          <a:p>
            <a:r>
              <a:rPr lang="tr-TR" dirty="0"/>
              <a:t>Sistem çağrıları</a:t>
            </a:r>
          </a:p>
          <a:p>
            <a:r>
              <a:rPr lang="tr-TR" dirty="0"/>
              <a:t>Sistem çağrı türleri</a:t>
            </a:r>
          </a:p>
          <a:p>
            <a:r>
              <a:rPr lang="tr-TR" dirty="0"/>
              <a:t>Sistem programları</a:t>
            </a:r>
          </a:p>
          <a:p>
            <a:r>
              <a:rPr lang="tr-TR" dirty="0"/>
              <a:t>İşletim sistemi tasarımı ve gerçekleştirimi</a:t>
            </a:r>
          </a:p>
          <a:p>
            <a:r>
              <a:rPr lang="tr-TR" b="1" dirty="0">
                <a:solidFill>
                  <a:srgbClr val="FF0000"/>
                </a:solidFill>
              </a:rPr>
              <a:t>İşletim sistemi yapısı</a:t>
            </a:r>
          </a:p>
          <a:p>
            <a:r>
              <a:rPr lang="tr-TR" dirty="0"/>
              <a:t>İşletim sistemi </a:t>
            </a:r>
            <a:r>
              <a:rPr lang="tr-TR" dirty="0" err="1"/>
              <a:t>debugging</a:t>
            </a:r>
            <a:endParaRPr lang="tr-TR" dirty="0"/>
          </a:p>
          <a:p>
            <a:r>
              <a:rPr lang="tr-TR" dirty="0"/>
              <a:t>İşletim sistemi üretilmesi</a:t>
            </a:r>
          </a:p>
          <a:p>
            <a:r>
              <a:rPr lang="tr-TR" dirty="0"/>
              <a:t>Sistem </a:t>
            </a:r>
            <a:r>
              <a:rPr lang="tr-TR" dirty="0" err="1"/>
              <a:t>boot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45281077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5E20523-E2E7-4C51-A5B1-52A296FC20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solidFill>
                  <a:srgbClr val="FF0000"/>
                </a:solidFill>
              </a:rPr>
              <a:t>İşletim sistemi yapısı</a:t>
            </a:r>
            <a:endParaRPr lang="tr-TR" dirty="0"/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BC8A23AF-54BF-4646-A488-BCA16A101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45</a:t>
            </a:fld>
            <a:endParaRPr lang="tr-TR" dirty="0"/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31CA8549-7DFB-40C6-A8F0-E3FF4569C6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01108" y="3344032"/>
            <a:ext cx="3535388" cy="3397336"/>
          </a:xfrm>
          <a:prstGeom prst="rect">
            <a:avLst/>
          </a:prstGeom>
        </p:spPr>
      </p:pic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F7D416E2-69BB-46DE-8BB4-76B71609993A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tr-TR" b="1" i="1" u="sng" dirty="0"/>
              <a:t>Basit yapı</a:t>
            </a:r>
          </a:p>
          <a:p>
            <a:r>
              <a:rPr lang="tr-TR" dirty="0"/>
              <a:t>Çoğu işletim sistemi, küçük, basit ve sınırlı bir şekilde geliştirilmeye başlar, </a:t>
            </a:r>
            <a:r>
              <a:rPr lang="tr-TR" b="1" dirty="0"/>
              <a:t>daha sonra gelişir</a:t>
            </a:r>
            <a:r>
              <a:rPr lang="tr-TR" dirty="0"/>
              <a:t>. </a:t>
            </a:r>
          </a:p>
          <a:p>
            <a:pPr lvl="1"/>
            <a:r>
              <a:rPr lang="tr-TR" dirty="0"/>
              <a:t>MS-DOS bu şekilde bir işletim sistemidir.</a:t>
            </a:r>
          </a:p>
          <a:p>
            <a:r>
              <a:rPr lang="tr-TR" dirty="0"/>
              <a:t>Başlangıçta az sayıda kişi </a:t>
            </a:r>
            <a:br>
              <a:rPr lang="tr-TR" dirty="0"/>
            </a:br>
            <a:r>
              <a:rPr lang="tr-TR" dirty="0"/>
              <a:t>tarafından geliştirilmiş ve </a:t>
            </a:r>
            <a:br>
              <a:rPr lang="tr-TR" dirty="0"/>
            </a:br>
            <a:r>
              <a:rPr lang="tr-TR" b="1" dirty="0"/>
              <a:t>modüler yapı dikkatli bir </a:t>
            </a:r>
            <a:br>
              <a:rPr lang="tr-TR" b="1" dirty="0"/>
            </a:br>
            <a:r>
              <a:rPr lang="tr-TR" b="1" dirty="0"/>
              <a:t>şekilde oluşturulmamıştır</a:t>
            </a:r>
            <a:r>
              <a:rPr lang="tr-T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3199482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5E20523-E2E7-4C51-A5B1-52A296FC20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solidFill>
                  <a:srgbClr val="FF0000"/>
                </a:solidFill>
              </a:rPr>
              <a:t>İşletim sistemi yapısı</a:t>
            </a:r>
            <a:endParaRPr lang="tr-TR" dirty="0"/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BC8A23AF-54BF-4646-A488-BCA16A101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46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F7D416E2-69BB-46DE-8BB4-76B71609993A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tr-TR" b="1" i="1" u="sng" dirty="0"/>
              <a:t>Basit yapı</a:t>
            </a:r>
          </a:p>
          <a:p>
            <a:r>
              <a:rPr lang="tr-TR" dirty="0"/>
              <a:t>MS-DOS işletim sisteminde;</a:t>
            </a:r>
          </a:p>
          <a:p>
            <a:pPr lvl="1"/>
            <a:r>
              <a:rPr lang="tr-TR" b="1" dirty="0"/>
              <a:t>Arayüzler ve işlev seviyeleri iyi bir şekilde oluşturulmamıştır</a:t>
            </a:r>
            <a:r>
              <a:rPr lang="tr-TR" dirty="0"/>
              <a:t>.</a:t>
            </a:r>
          </a:p>
          <a:p>
            <a:r>
              <a:rPr lang="tr-TR" dirty="0"/>
              <a:t>MS-DOS’ta bir uygulama programı:</a:t>
            </a:r>
          </a:p>
          <a:p>
            <a:pPr lvl="1"/>
            <a:r>
              <a:rPr lang="tr-TR" dirty="0"/>
              <a:t>Sonsuz yetkilidir.</a:t>
            </a:r>
          </a:p>
          <a:p>
            <a:pPr lvl="1"/>
            <a:r>
              <a:rPr lang="tr-TR" dirty="0"/>
              <a:t>Temel I/O routinlerine erişip display veya disk sürücülerini kontrol edebilir.</a:t>
            </a:r>
          </a:p>
          <a:p>
            <a:r>
              <a:rPr lang="tr-TR" dirty="0"/>
              <a:t>MS-DOS’un bu özelliği;</a:t>
            </a:r>
          </a:p>
          <a:p>
            <a:pPr lvl="1"/>
            <a:r>
              <a:rPr lang="tr-TR" dirty="0"/>
              <a:t>Kötücül programların sisteme zarar vermesine ve tümüyle çalışmaz hale gelmesine neden olabilmektedir.</a:t>
            </a:r>
          </a:p>
        </p:txBody>
      </p:sp>
    </p:spTree>
    <p:extLst>
      <p:ext uri="{BB962C8B-B14F-4D97-AF65-F5344CB8AC3E}">
        <p14:creationId xmlns:p14="http://schemas.microsoft.com/office/powerpoint/2010/main" val="295896865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5E20523-E2E7-4C51-A5B1-52A296FC20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solidFill>
                  <a:srgbClr val="FF0000"/>
                </a:solidFill>
              </a:rPr>
              <a:t>İşletim sistemi yapısı</a:t>
            </a:r>
            <a:endParaRPr lang="tr-TR" dirty="0"/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BC8A23AF-54BF-4646-A488-BCA16A101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47</a:t>
            </a:fld>
            <a:endParaRPr lang="tr-TR" dirty="0"/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4088E996-3C43-454C-96CF-117B92FE9A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2810" y="3257007"/>
            <a:ext cx="5765968" cy="3556369"/>
          </a:xfrm>
          <a:prstGeom prst="rect">
            <a:avLst/>
          </a:prstGeom>
        </p:spPr>
      </p:pic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F7D416E2-69BB-46DE-8BB4-76B71609993A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tr-TR" sz="2400" b="1" i="1" u="sng" dirty="0"/>
              <a:t>Basit yapı</a:t>
            </a:r>
          </a:p>
          <a:p>
            <a:r>
              <a:rPr lang="tr-TR" sz="2400" b="1" dirty="0"/>
              <a:t>UNIX</a:t>
            </a:r>
            <a:r>
              <a:rPr lang="tr-TR" sz="2400" dirty="0"/>
              <a:t> işletim sistemi, ilk geliştirildiğinde </a:t>
            </a:r>
            <a:r>
              <a:rPr lang="tr-TR" sz="2400" b="1" dirty="0"/>
              <a:t>kernel</a:t>
            </a:r>
            <a:r>
              <a:rPr lang="tr-TR" sz="2400" dirty="0"/>
              <a:t> ve </a:t>
            </a:r>
            <a:r>
              <a:rPr lang="tr-TR" sz="2400" b="1" dirty="0"/>
              <a:t>sistem programları</a:t>
            </a:r>
            <a:r>
              <a:rPr lang="tr-TR" sz="2400" dirty="0"/>
              <a:t> şeklinde iki parçadan oluşmaktaydı.</a:t>
            </a:r>
          </a:p>
          <a:p>
            <a:r>
              <a:rPr lang="tr-TR" sz="2400" dirty="0"/>
              <a:t>Kernel kısmı: </a:t>
            </a:r>
          </a:p>
          <a:p>
            <a:pPr lvl="1"/>
            <a:r>
              <a:rPr lang="tr-TR" sz="2200" dirty="0"/>
              <a:t>Arayüzler ve</a:t>
            </a:r>
            <a:br>
              <a:rPr lang="tr-TR" sz="2200" dirty="0"/>
            </a:br>
            <a:r>
              <a:rPr lang="tr-TR" sz="2200" dirty="0"/>
              <a:t>cihaz sürücüleri</a:t>
            </a:r>
            <a:br>
              <a:rPr lang="tr-TR" sz="2200" dirty="0"/>
            </a:br>
            <a:r>
              <a:rPr lang="tr-TR" sz="2200" dirty="0"/>
              <a:t>şeklinde alt</a:t>
            </a:r>
            <a:br>
              <a:rPr lang="tr-TR" sz="2200" dirty="0"/>
            </a:br>
            <a:r>
              <a:rPr lang="tr-TR" sz="2200" dirty="0"/>
              <a:t>parçalara</a:t>
            </a:r>
            <a:br>
              <a:rPr lang="tr-TR" sz="2200" dirty="0"/>
            </a:br>
            <a:r>
              <a:rPr lang="tr-TR" sz="2200" dirty="0"/>
              <a:t>bölünerek</a:t>
            </a:r>
            <a:br>
              <a:rPr lang="tr-TR" sz="2200" dirty="0"/>
            </a:br>
            <a:r>
              <a:rPr lang="tr-TR" sz="2200" dirty="0"/>
              <a:t>gelişmesine</a:t>
            </a:r>
            <a:br>
              <a:rPr lang="tr-TR" sz="2200" dirty="0"/>
            </a:br>
            <a:r>
              <a:rPr lang="tr-TR" sz="2200" dirty="0"/>
              <a:t>devam</a:t>
            </a:r>
            <a:br>
              <a:rPr lang="tr-TR" sz="2200" dirty="0"/>
            </a:br>
            <a:r>
              <a:rPr lang="tr-TR" sz="2200" dirty="0"/>
              <a:t>etmiştir.</a:t>
            </a:r>
          </a:p>
        </p:txBody>
      </p:sp>
    </p:spTree>
    <p:extLst>
      <p:ext uri="{BB962C8B-B14F-4D97-AF65-F5344CB8AC3E}">
        <p14:creationId xmlns:p14="http://schemas.microsoft.com/office/powerpoint/2010/main" val="414071925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5E20523-E2E7-4C51-A5B1-52A296FC20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solidFill>
                  <a:srgbClr val="FF0000"/>
                </a:solidFill>
              </a:rPr>
              <a:t>İşletim sistemi yapısı</a:t>
            </a:r>
            <a:endParaRPr lang="tr-TR" dirty="0"/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BC8A23AF-54BF-4646-A488-BCA16A101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48</a:t>
            </a:fld>
            <a:endParaRPr lang="tr-TR" dirty="0"/>
          </a:p>
        </p:txBody>
      </p:sp>
      <p:pic>
        <p:nvPicPr>
          <p:cNvPr id="6" name="Resim 5">
            <a:extLst>
              <a:ext uri="{FF2B5EF4-FFF2-40B4-BE49-F238E27FC236}">
                <a16:creationId xmlns:a16="http://schemas.microsoft.com/office/drawing/2014/main" id="{ECA6152C-6FDB-443B-9813-85649D0F79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9952" y="2983665"/>
            <a:ext cx="3801395" cy="3721936"/>
          </a:xfrm>
          <a:prstGeom prst="rect">
            <a:avLst/>
          </a:prstGeom>
        </p:spPr>
      </p:pic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F7D416E2-69BB-46DE-8BB4-76B71609993A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tr-TR" b="1" i="1" u="sng" dirty="0"/>
              <a:t>Katmanlı yapı</a:t>
            </a:r>
          </a:p>
          <a:p>
            <a:r>
              <a:rPr lang="tr-TR" b="1" dirty="0"/>
              <a:t>İşletim sistemi, modüler yapıda birden fazla katman halinde geliştirilir</a:t>
            </a:r>
            <a:r>
              <a:rPr lang="tr-TR" dirty="0"/>
              <a:t>.</a:t>
            </a:r>
          </a:p>
          <a:p>
            <a:r>
              <a:rPr lang="tr-TR" dirty="0"/>
              <a:t>En alt katman donanım, en üst katman ise kullanıcı arayüzüdür.</a:t>
            </a:r>
            <a:endParaRPr lang="tr-TR" sz="2400" dirty="0"/>
          </a:p>
        </p:txBody>
      </p:sp>
    </p:spTree>
    <p:extLst>
      <p:ext uri="{BB962C8B-B14F-4D97-AF65-F5344CB8AC3E}">
        <p14:creationId xmlns:p14="http://schemas.microsoft.com/office/powerpoint/2010/main" val="78153859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5E20523-E2E7-4C51-A5B1-52A296FC20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solidFill>
                  <a:srgbClr val="FF0000"/>
                </a:solidFill>
              </a:rPr>
              <a:t>İşletim sistemi yapısı</a:t>
            </a:r>
            <a:endParaRPr lang="tr-TR" dirty="0"/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BC8A23AF-54BF-4646-A488-BCA16A101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49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F7D416E2-69BB-46DE-8BB4-76B71609993A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tr-TR" b="1" i="1" u="sng" dirty="0"/>
              <a:t>Katmanlı yapı</a:t>
            </a:r>
          </a:p>
          <a:p>
            <a:r>
              <a:rPr lang="tr-TR" dirty="0"/>
              <a:t>Katmanlı yapıda;</a:t>
            </a:r>
          </a:p>
          <a:p>
            <a:pPr lvl="1"/>
            <a:r>
              <a:rPr lang="tr-TR" b="1" dirty="0"/>
              <a:t>Tasarım ve implementation kolay yapılır</a:t>
            </a:r>
            <a:r>
              <a:rPr lang="tr-TR" dirty="0"/>
              <a:t>.</a:t>
            </a:r>
          </a:p>
          <a:p>
            <a:pPr lvl="1"/>
            <a:r>
              <a:rPr lang="tr-TR" b="1" dirty="0"/>
              <a:t>Her katman ayrı ayrı </a:t>
            </a:r>
            <a:r>
              <a:rPr lang="tr-TR" b="1" dirty="0" err="1"/>
              <a:t>debug</a:t>
            </a:r>
            <a:r>
              <a:rPr lang="tr-TR" b="1" dirty="0"/>
              <a:t> edilip doğrulama yapılabilir</a:t>
            </a:r>
            <a:r>
              <a:rPr lang="tr-TR" dirty="0"/>
              <a:t>.</a:t>
            </a:r>
          </a:p>
          <a:p>
            <a:pPr lvl="1"/>
            <a:r>
              <a:rPr lang="tr-TR" dirty="0"/>
              <a:t>Her katman alt katman tarafından sağlanan işlemler kullanılarak oluşturulur.</a:t>
            </a:r>
          </a:p>
          <a:p>
            <a:pPr lvl="1"/>
            <a:r>
              <a:rPr lang="tr-TR" dirty="0"/>
              <a:t>Yani, her katman alt katmandaki fonksiyonu çalıştıracağından dolayı </a:t>
            </a:r>
            <a:r>
              <a:rPr lang="tr-TR" b="1" dirty="0"/>
              <a:t>performans düşme eğilimindedir</a:t>
            </a:r>
            <a:r>
              <a:rPr lang="tr-TR" dirty="0"/>
              <a:t>.</a:t>
            </a:r>
          </a:p>
          <a:p>
            <a:pPr lvl="1"/>
            <a:r>
              <a:rPr lang="tr-TR" dirty="0"/>
              <a:t>Her katmanda yapılacak işlevlerin çok iyi planlanması gereklidir.</a:t>
            </a:r>
          </a:p>
          <a:p>
            <a:r>
              <a:rPr lang="tr-TR" dirty="0"/>
              <a:t>Katman sayısını olabildiği kadar az olacak şekilde tasarım yapmak performans açısından gereklidir.</a:t>
            </a:r>
            <a:endParaRPr lang="tr-TR" sz="2400" dirty="0"/>
          </a:p>
        </p:txBody>
      </p:sp>
    </p:spTree>
    <p:extLst>
      <p:ext uri="{BB962C8B-B14F-4D97-AF65-F5344CB8AC3E}">
        <p14:creationId xmlns:p14="http://schemas.microsoft.com/office/powerpoint/2010/main" val="285112067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5E20523-E2E7-4C51-A5B1-52A296FC20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solidFill>
                  <a:srgbClr val="FF0000"/>
                </a:solidFill>
              </a:rPr>
              <a:t>İşletim sistemi yapısı</a:t>
            </a:r>
            <a:endParaRPr lang="tr-TR" dirty="0"/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BC8A23AF-54BF-4646-A488-BCA16A101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50</a:t>
            </a:fld>
            <a:endParaRPr lang="tr-TR" dirty="0"/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EF753365-039A-4B4C-9AE2-D2C5ADF980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3648" y="3717032"/>
            <a:ext cx="6336704" cy="3062755"/>
          </a:xfrm>
          <a:prstGeom prst="rect">
            <a:avLst/>
          </a:prstGeom>
        </p:spPr>
      </p:pic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F7D416E2-69BB-46DE-8BB4-76B71609993A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tr-TR" sz="2000" b="1" i="1" u="sng" dirty="0" err="1"/>
              <a:t>Mikrokernel</a:t>
            </a:r>
            <a:endParaRPr lang="tr-TR" sz="2000" b="1" i="1" u="sng" dirty="0"/>
          </a:p>
          <a:p>
            <a:r>
              <a:rPr lang="tr-TR" sz="2000" b="1" dirty="0"/>
              <a:t>UNIX geliştikçe, </a:t>
            </a:r>
            <a:r>
              <a:rPr lang="tr-TR" sz="2000" b="1" dirty="0" err="1"/>
              <a:t>kernel</a:t>
            </a:r>
            <a:r>
              <a:rPr lang="tr-TR" sz="2000" b="1" dirty="0"/>
              <a:t> kısmı büyümüş ve yönetimi zorlaşmıştır</a:t>
            </a:r>
            <a:r>
              <a:rPr lang="tr-TR" sz="2000" dirty="0"/>
              <a:t>.</a:t>
            </a:r>
          </a:p>
          <a:p>
            <a:r>
              <a:rPr lang="tr-TR" sz="2000" dirty="0"/>
              <a:t>1980 yılında Carnegie Mellon Üniversitesinde </a:t>
            </a:r>
            <a:r>
              <a:rPr lang="tr-TR" sz="2000" b="1" i="1" dirty="0">
                <a:solidFill>
                  <a:srgbClr val="FF0000"/>
                </a:solidFill>
              </a:rPr>
              <a:t>mikrokernel</a:t>
            </a:r>
            <a:r>
              <a:rPr lang="tr-TR" sz="2000" dirty="0">
                <a:solidFill>
                  <a:srgbClr val="FF0000"/>
                </a:solidFill>
              </a:rPr>
              <a:t> </a:t>
            </a:r>
            <a:r>
              <a:rPr lang="tr-TR" sz="2000" dirty="0"/>
              <a:t>yaklaşımıyla Mach adında işletim sistemini geliştirmişlerdir.</a:t>
            </a:r>
          </a:p>
          <a:p>
            <a:r>
              <a:rPr lang="tr-TR" sz="2000" dirty="0"/>
              <a:t>Bu yaklaşımda, </a:t>
            </a:r>
            <a:r>
              <a:rPr lang="tr-TR" sz="2000" dirty="0" err="1"/>
              <a:t>kernel</a:t>
            </a:r>
            <a:r>
              <a:rPr lang="tr-TR" sz="2000" dirty="0"/>
              <a:t> içerisindeki </a:t>
            </a:r>
            <a:r>
              <a:rPr lang="tr-TR" sz="2000" b="1" dirty="0"/>
              <a:t>gereksiz tüm bileşenler sistem programlarına aktarılmıştır</a:t>
            </a:r>
            <a:r>
              <a:rPr lang="tr-TR" sz="2000" dirty="0"/>
              <a:t>.</a:t>
            </a:r>
            <a:endParaRPr lang="tr-TR" sz="1800" dirty="0"/>
          </a:p>
        </p:txBody>
      </p:sp>
    </p:spTree>
    <p:extLst>
      <p:ext uri="{BB962C8B-B14F-4D97-AF65-F5344CB8AC3E}">
        <p14:creationId xmlns:p14="http://schemas.microsoft.com/office/powerpoint/2010/main" val="250336190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5E20523-E2E7-4C51-A5B1-52A296FC20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solidFill>
                  <a:srgbClr val="FF0000"/>
                </a:solidFill>
              </a:rPr>
              <a:t>İşletim sistemi yapısı</a:t>
            </a:r>
            <a:endParaRPr lang="tr-TR" dirty="0"/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BC8A23AF-54BF-4646-A488-BCA16A101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51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F7D416E2-69BB-46DE-8BB4-76B71609993A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tr-TR" b="1" i="1" u="sng" dirty="0" err="1"/>
              <a:t>Mikrokernel</a:t>
            </a:r>
            <a:endParaRPr lang="tr-TR" b="1" i="1" u="sng" dirty="0"/>
          </a:p>
          <a:p>
            <a:r>
              <a:rPr lang="tr-TR" dirty="0" err="1"/>
              <a:t>Mikrokernel</a:t>
            </a:r>
            <a:r>
              <a:rPr lang="tr-TR" dirty="0"/>
              <a:t> kısmında, </a:t>
            </a:r>
            <a:r>
              <a:rPr lang="tr-TR" b="1" dirty="0"/>
              <a:t>iletişim bileşenleri, hafıza yönetimi ve küçük </a:t>
            </a:r>
            <a:r>
              <a:rPr lang="tr-TR" b="1" dirty="0" err="1"/>
              <a:t>process’ler</a:t>
            </a:r>
            <a:r>
              <a:rPr lang="tr-TR" b="1" dirty="0"/>
              <a:t> kalmıştır</a:t>
            </a:r>
            <a:r>
              <a:rPr lang="tr-TR" dirty="0"/>
              <a:t>.</a:t>
            </a:r>
          </a:p>
          <a:p>
            <a:pPr lvl="1"/>
            <a:r>
              <a:rPr lang="tr-TR" dirty="0"/>
              <a:t>Process’ler arasındaki iletişim mesaj gönderimi ile yapılmıştır.</a:t>
            </a:r>
          </a:p>
          <a:p>
            <a:pPr lvl="1"/>
            <a:r>
              <a:rPr lang="tr-TR" dirty="0"/>
              <a:t>Mac OS X kernel’ı kısmen mikrokernel yapısını kullanmaktadır.</a:t>
            </a:r>
          </a:p>
          <a:p>
            <a:pPr lvl="1"/>
            <a:r>
              <a:rPr lang="tr-TR" dirty="0"/>
              <a:t>Windows NT 4.0 kernel yapısına sahiptir.</a:t>
            </a:r>
          </a:p>
          <a:p>
            <a:pPr lvl="1"/>
            <a:r>
              <a:rPr lang="tr-TR" dirty="0"/>
              <a:t>Windows XP ile birlikte ağırlıklı olarak monolithic yapıya (tek parça) dönülmüştür.</a:t>
            </a:r>
          </a:p>
          <a:p>
            <a:r>
              <a:rPr lang="tr-TR" dirty="0"/>
              <a:t>Mikrokernel yapısında çoğu servis kullanıcı olarak çalıştığından (kernel servisi olmadığından) </a:t>
            </a:r>
            <a:r>
              <a:rPr lang="tr-TR" b="1" dirty="0"/>
              <a:t>güvenlik daha iyi sağlanabilmektedir</a:t>
            </a:r>
            <a:r>
              <a:rPr lang="tr-T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0874848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5E20523-E2E7-4C51-A5B1-52A296FC20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solidFill>
                  <a:srgbClr val="FF0000"/>
                </a:solidFill>
              </a:rPr>
              <a:t>İşletim sistemi yapısı</a:t>
            </a:r>
            <a:endParaRPr lang="tr-TR" dirty="0"/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BC8A23AF-54BF-4646-A488-BCA16A101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52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F7D416E2-69BB-46DE-8BB4-76B71609993A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tr-TR" b="1" i="1" u="sng" dirty="0"/>
              <a:t>Modül</a:t>
            </a:r>
          </a:p>
          <a:p>
            <a:r>
              <a:rPr lang="tr-TR" dirty="0"/>
              <a:t>İşletim sistemi tasarımında günümüzdeki en iyi teknoloji </a:t>
            </a:r>
            <a:r>
              <a:rPr lang="tr-TR" b="1" dirty="0"/>
              <a:t>yüklenebilir </a:t>
            </a:r>
            <a:r>
              <a:rPr lang="tr-TR" b="1" dirty="0" err="1"/>
              <a:t>kernel</a:t>
            </a:r>
            <a:r>
              <a:rPr lang="tr-TR" b="1" dirty="0"/>
              <a:t> modülleri kullanmaktır</a:t>
            </a:r>
            <a:r>
              <a:rPr lang="tr-TR" dirty="0"/>
              <a:t>.</a:t>
            </a:r>
          </a:p>
          <a:p>
            <a:r>
              <a:rPr lang="tr-TR" dirty="0" err="1"/>
              <a:t>Kernel</a:t>
            </a:r>
            <a:r>
              <a:rPr lang="tr-TR" dirty="0"/>
              <a:t>, </a:t>
            </a:r>
            <a:r>
              <a:rPr lang="tr-TR" dirty="0" err="1"/>
              <a:t>boot</a:t>
            </a:r>
            <a:r>
              <a:rPr lang="tr-TR" dirty="0"/>
              <a:t> sırasında veya sistemin çalışması devam ederken </a:t>
            </a:r>
            <a:r>
              <a:rPr lang="tr-TR" b="1" dirty="0"/>
              <a:t>yüklenen bileşenlere sahiptir</a:t>
            </a:r>
            <a:r>
              <a:rPr lang="tr-TR" dirty="0"/>
              <a:t>.</a:t>
            </a:r>
          </a:p>
          <a:p>
            <a:r>
              <a:rPr lang="tr-TR" dirty="0"/>
              <a:t>Modern işletim sistemlerinde, (</a:t>
            </a:r>
            <a:r>
              <a:rPr lang="tr-TR" b="1" dirty="0"/>
              <a:t>UNIX, Linux, Mac OS X, Windows</a:t>
            </a:r>
            <a:r>
              <a:rPr lang="tr-TR" dirty="0"/>
              <a:t>) bu tür çalışma yaygındır.</a:t>
            </a:r>
          </a:p>
          <a:p>
            <a:pPr lvl="1"/>
            <a:r>
              <a:rPr lang="tr-TR" b="1" dirty="0"/>
              <a:t>CPU yönetimi ve hafıza yönetimi doğrudan kernel kısmındadır</a:t>
            </a:r>
            <a:r>
              <a:rPr lang="tr-TR" dirty="0"/>
              <a:t>, </a:t>
            </a:r>
          </a:p>
          <a:p>
            <a:pPr lvl="1"/>
            <a:r>
              <a:rPr lang="tr-TR" dirty="0"/>
              <a:t>Farklı dosya sistemleri gibi destek bileşenleri yüklenebilir kernel modülleri ile sağlanmaktadır.</a:t>
            </a:r>
          </a:p>
        </p:txBody>
      </p:sp>
    </p:spTree>
    <p:extLst>
      <p:ext uri="{BB962C8B-B14F-4D97-AF65-F5344CB8AC3E}">
        <p14:creationId xmlns:p14="http://schemas.microsoft.com/office/powerpoint/2010/main" val="131518322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5E20523-E2E7-4C51-A5B1-52A296FC20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solidFill>
                  <a:srgbClr val="FF0000"/>
                </a:solidFill>
              </a:rPr>
              <a:t>İşletim sistemi yapısı</a:t>
            </a:r>
            <a:endParaRPr lang="tr-TR" dirty="0"/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BC8A23AF-54BF-4646-A488-BCA16A101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53</a:t>
            </a:fld>
            <a:endParaRPr lang="tr-TR" dirty="0"/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4BD2C9C4-5F95-4B5E-B4C9-EA6557B125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2582" y="3501008"/>
            <a:ext cx="6703548" cy="3199846"/>
          </a:xfrm>
          <a:prstGeom prst="rect">
            <a:avLst/>
          </a:prstGeom>
        </p:spPr>
      </p:pic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F7D416E2-69BB-46DE-8BB4-76B71609993A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tr-TR" b="1" i="1" u="sng" dirty="0"/>
              <a:t>Modül</a:t>
            </a:r>
          </a:p>
          <a:p>
            <a:r>
              <a:rPr lang="tr-TR" dirty="0"/>
              <a:t>Bir modül kendisi yüklendikten sonra başka modülleri çağırabilir veya iletişime geçebilir.</a:t>
            </a:r>
          </a:p>
          <a:p>
            <a:r>
              <a:rPr lang="tr-TR" dirty="0"/>
              <a:t>Linux, cihaz sürücüleri ve dosya sistemleri için yüklenebilir kernel modüllerini kullanır.</a:t>
            </a:r>
          </a:p>
        </p:txBody>
      </p:sp>
    </p:spTree>
    <p:extLst>
      <p:ext uri="{BB962C8B-B14F-4D97-AF65-F5344CB8AC3E}">
        <p14:creationId xmlns:p14="http://schemas.microsoft.com/office/powerpoint/2010/main" val="342922131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5E20523-E2E7-4C51-A5B1-52A296FC20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solidFill>
                  <a:srgbClr val="FF0000"/>
                </a:solidFill>
              </a:rPr>
              <a:t>İşletim sistemi yapısı</a:t>
            </a:r>
            <a:endParaRPr lang="tr-TR" dirty="0"/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BC8A23AF-54BF-4646-A488-BCA16A101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54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F7D416E2-69BB-46DE-8BB4-76B71609993A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tr-TR" b="1" i="1" u="sng" dirty="0" err="1"/>
              <a:t>Hibrit</a:t>
            </a:r>
            <a:endParaRPr lang="tr-TR" b="1" i="1" u="sng" dirty="0"/>
          </a:p>
          <a:p>
            <a:r>
              <a:rPr lang="tr-TR" dirty="0"/>
              <a:t>Günümüzde işletim sistemleri, tek yapıya bağlı bir şekilde geliştirilmemektedir.</a:t>
            </a:r>
          </a:p>
          <a:p>
            <a:pPr lvl="1"/>
            <a:r>
              <a:rPr lang="tr-TR" b="1" dirty="0"/>
              <a:t>Farklı yapıları birleştirerek kullanıp; performans, güvenlik ve kullanılabilirliği artırmak amaçlanmıştır.</a:t>
            </a:r>
          </a:p>
          <a:p>
            <a:r>
              <a:rPr lang="tr-TR" b="1" dirty="0"/>
              <a:t>Linux ve Solaris monolithic yapıdadır</a:t>
            </a:r>
            <a:r>
              <a:rPr lang="tr-TR" dirty="0"/>
              <a:t>. </a:t>
            </a:r>
          </a:p>
          <a:p>
            <a:pPr lvl="1"/>
            <a:r>
              <a:rPr lang="tr-TR" dirty="0"/>
              <a:t>Ancak kernel kısmına yeni fonksiyonlar dinamik olarak eklenebilmektedir.</a:t>
            </a:r>
          </a:p>
          <a:p>
            <a:r>
              <a:rPr lang="tr-TR" b="1" dirty="0"/>
              <a:t>Windows monolithic yapıdadır</a:t>
            </a:r>
            <a:r>
              <a:rPr lang="tr-TR" dirty="0"/>
              <a:t>. </a:t>
            </a:r>
          </a:p>
          <a:p>
            <a:pPr lvl="1"/>
            <a:r>
              <a:rPr lang="tr-TR" dirty="0"/>
              <a:t>Ancak bazı temel işlevleri mikrokernel yapısında destekler.</a:t>
            </a:r>
          </a:p>
        </p:txBody>
      </p:sp>
    </p:spTree>
    <p:extLst>
      <p:ext uri="{BB962C8B-B14F-4D97-AF65-F5344CB8AC3E}">
        <p14:creationId xmlns:p14="http://schemas.microsoft.com/office/powerpoint/2010/main" val="336931844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5E20523-E2E7-4C51-A5B1-52A296FC20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solidFill>
                  <a:srgbClr val="FF0000"/>
                </a:solidFill>
              </a:rPr>
              <a:t>İşletim sistemi yapısı</a:t>
            </a:r>
            <a:endParaRPr lang="tr-TR" dirty="0"/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BC8A23AF-54BF-4646-A488-BCA16A101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55</a:t>
            </a:fld>
            <a:endParaRPr lang="tr-TR" dirty="0"/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59E42B52-8312-415C-B30F-31D1B4A42B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3688" y="3702079"/>
            <a:ext cx="5604855" cy="3111297"/>
          </a:xfrm>
          <a:prstGeom prst="rect">
            <a:avLst/>
          </a:prstGeom>
        </p:spPr>
      </p:pic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F7D416E2-69BB-46DE-8BB4-76B71609993A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tr-TR" sz="2400" b="1" i="1" u="sng" dirty="0"/>
              <a:t>Mac OS X</a:t>
            </a:r>
          </a:p>
          <a:p>
            <a:r>
              <a:rPr lang="tr-TR" sz="2400" dirty="0"/>
              <a:t>Apple Mac OS X işletim sistemi </a:t>
            </a:r>
            <a:r>
              <a:rPr lang="tr-TR" sz="2400" b="1" dirty="0" err="1"/>
              <a:t>hibrit</a:t>
            </a:r>
            <a:r>
              <a:rPr lang="tr-TR" sz="2400" b="1" dirty="0"/>
              <a:t> yapıya sahiptir</a:t>
            </a:r>
            <a:r>
              <a:rPr lang="tr-TR" sz="2400" dirty="0"/>
              <a:t>.</a:t>
            </a:r>
          </a:p>
          <a:p>
            <a:r>
              <a:rPr lang="tr-TR" sz="2400" dirty="0"/>
              <a:t>En üst katmanda </a:t>
            </a:r>
            <a:r>
              <a:rPr lang="tr-TR" sz="2400" dirty="0" err="1"/>
              <a:t>Aqua</a:t>
            </a:r>
            <a:r>
              <a:rPr lang="tr-TR" sz="2400" dirty="0"/>
              <a:t> kullanıcı </a:t>
            </a:r>
            <a:r>
              <a:rPr lang="tr-TR" sz="2400" dirty="0" err="1"/>
              <a:t>arayüzü</a:t>
            </a:r>
            <a:r>
              <a:rPr lang="tr-TR" sz="2400" dirty="0"/>
              <a:t> vardır.</a:t>
            </a:r>
          </a:p>
          <a:p>
            <a:r>
              <a:rPr lang="tr-TR" sz="2400" dirty="0"/>
              <a:t>İkinci katmanda, uygulama geliştirme platformları ve servisler vardır</a:t>
            </a:r>
          </a:p>
        </p:txBody>
      </p:sp>
    </p:spTree>
    <p:extLst>
      <p:ext uri="{BB962C8B-B14F-4D97-AF65-F5344CB8AC3E}">
        <p14:creationId xmlns:p14="http://schemas.microsoft.com/office/powerpoint/2010/main" val="319597534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5E20523-E2E7-4C51-A5B1-52A296FC20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solidFill>
                  <a:srgbClr val="FF0000"/>
                </a:solidFill>
              </a:rPr>
              <a:t>İşletim sistemi yapısı</a:t>
            </a:r>
            <a:endParaRPr lang="tr-TR" dirty="0"/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BC8A23AF-54BF-4646-A488-BCA16A101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56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F7D416E2-69BB-46DE-8BB4-76B71609993A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tr-TR" b="1" i="1" u="sng" dirty="0"/>
              <a:t>Mac OS X</a:t>
            </a:r>
          </a:p>
          <a:p>
            <a:r>
              <a:rPr lang="tr-TR" b="1" i="1" dirty="0">
                <a:solidFill>
                  <a:srgbClr val="FF0000"/>
                </a:solidFill>
              </a:rPr>
              <a:t>Cocoa, Objective C</a:t>
            </a:r>
            <a:r>
              <a:rPr lang="tr-TR" dirty="0"/>
              <a:t> programlama diline API sağlar.</a:t>
            </a:r>
          </a:p>
          <a:p>
            <a:r>
              <a:rPr lang="tr-TR" b="1" dirty="0"/>
              <a:t>Kernel</a:t>
            </a:r>
            <a:r>
              <a:rPr lang="tr-TR" dirty="0"/>
              <a:t>, BSD kernel ile Mach kernel’ına sahiptir. </a:t>
            </a:r>
          </a:p>
          <a:p>
            <a:r>
              <a:rPr lang="tr-TR" b="1" dirty="0" err="1"/>
              <a:t>Mach</a:t>
            </a:r>
            <a:r>
              <a:rPr lang="tr-TR" dirty="0"/>
              <a:t>, hafıza yönetimi, </a:t>
            </a:r>
            <a:r>
              <a:rPr lang="tr-TR" dirty="0" err="1"/>
              <a:t>process’ler</a:t>
            </a:r>
            <a:r>
              <a:rPr lang="tr-TR" dirty="0"/>
              <a:t> arası iletişim, çağrı başlatma, </a:t>
            </a:r>
            <a:r>
              <a:rPr lang="tr-TR" dirty="0" err="1"/>
              <a:t>thread</a:t>
            </a:r>
            <a:r>
              <a:rPr lang="tr-TR" dirty="0"/>
              <a:t> yönetimi gibi işlevleri sağlar.</a:t>
            </a:r>
          </a:p>
          <a:p>
            <a:r>
              <a:rPr lang="tr-TR" b="1" dirty="0"/>
              <a:t>BSD</a:t>
            </a:r>
            <a:r>
              <a:rPr lang="tr-TR" dirty="0"/>
              <a:t>, </a:t>
            </a:r>
            <a:r>
              <a:rPr lang="tr-TR" dirty="0" err="1"/>
              <a:t>command-line</a:t>
            </a:r>
            <a:r>
              <a:rPr lang="tr-TR" dirty="0"/>
              <a:t>, ağ ve dosya sistemleri gibi işlevleri sağlar.</a:t>
            </a:r>
          </a:p>
          <a:p>
            <a:r>
              <a:rPr lang="tr-TR" b="1" dirty="0"/>
              <a:t>I/O kit</a:t>
            </a:r>
            <a:r>
              <a:rPr lang="tr-TR" dirty="0"/>
              <a:t> cihaz sürücülerini sağlar.</a:t>
            </a:r>
          </a:p>
          <a:p>
            <a:r>
              <a:rPr lang="tr-TR" b="1" dirty="0"/>
              <a:t>Kernel extensions</a:t>
            </a:r>
            <a:r>
              <a:rPr lang="tr-TR" dirty="0"/>
              <a:t> yüklenebilir modülleri sağlar. </a:t>
            </a:r>
          </a:p>
        </p:txBody>
      </p:sp>
    </p:spTree>
    <p:extLst>
      <p:ext uri="{BB962C8B-B14F-4D97-AF65-F5344CB8AC3E}">
        <p14:creationId xmlns:p14="http://schemas.microsoft.com/office/powerpoint/2010/main" val="154773649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5E20523-E2E7-4C51-A5B1-52A296FC20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solidFill>
                  <a:srgbClr val="FF0000"/>
                </a:solidFill>
              </a:rPr>
              <a:t>İşletim sistemi yapısı</a:t>
            </a:r>
            <a:endParaRPr lang="tr-TR" dirty="0"/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BC8A23AF-54BF-4646-A488-BCA16A101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57</a:t>
            </a:fld>
            <a:endParaRPr lang="tr-TR" dirty="0"/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C102A9D3-25F1-4FC8-8589-C8D8628B4D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65220" y="4296941"/>
            <a:ext cx="2443284" cy="2516435"/>
          </a:xfrm>
          <a:prstGeom prst="rect">
            <a:avLst/>
          </a:prstGeom>
        </p:spPr>
      </p:pic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F7D416E2-69BB-46DE-8BB4-76B71609993A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67544" y="1219200"/>
            <a:ext cx="8229600" cy="493776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tr-TR" sz="2800" b="1" i="1" u="sng" dirty="0" err="1"/>
              <a:t>iOS</a:t>
            </a:r>
            <a:endParaRPr lang="tr-TR" sz="2800" dirty="0"/>
          </a:p>
          <a:p>
            <a:r>
              <a:rPr lang="tr-TR" sz="2800" b="1" i="1" dirty="0">
                <a:solidFill>
                  <a:srgbClr val="FF0000"/>
                </a:solidFill>
              </a:rPr>
              <a:t>iOS, Mac  OS X</a:t>
            </a:r>
            <a:r>
              <a:rPr lang="tr-TR" sz="2800" dirty="0"/>
              <a:t> üzerine yapılandırılmıştır.</a:t>
            </a:r>
          </a:p>
          <a:p>
            <a:pPr lvl="1"/>
            <a:r>
              <a:rPr lang="tr-TR" sz="2600" dirty="0"/>
              <a:t>Apple iPhone, tablet ve iPad ürünlerinde çalışmak üzere tasarlanmıştır.</a:t>
            </a:r>
          </a:p>
          <a:p>
            <a:r>
              <a:rPr lang="tr-TR" sz="2800" b="1" i="1" dirty="0" err="1">
                <a:solidFill>
                  <a:srgbClr val="FF0000"/>
                </a:solidFill>
              </a:rPr>
              <a:t>Cocoa</a:t>
            </a:r>
            <a:r>
              <a:rPr lang="tr-TR" sz="2800" b="1" i="1" dirty="0">
                <a:solidFill>
                  <a:srgbClr val="FF0000"/>
                </a:solidFill>
              </a:rPr>
              <a:t> </a:t>
            </a:r>
            <a:r>
              <a:rPr lang="tr-TR" sz="2800" b="1" i="1" dirty="0" err="1">
                <a:solidFill>
                  <a:srgbClr val="FF0000"/>
                </a:solidFill>
              </a:rPr>
              <a:t>Touch</a:t>
            </a:r>
            <a:r>
              <a:rPr lang="tr-TR" sz="2800" b="1" i="1" dirty="0">
                <a:solidFill>
                  <a:srgbClr val="FF0000"/>
                </a:solidFill>
              </a:rPr>
              <a:t>, </a:t>
            </a:r>
            <a:r>
              <a:rPr lang="tr-TR" sz="2800" b="1" i="1" dirty="0" err="1">
                <a:solidFill>
                  <a:srgbClr val="FF0000"/>
                </a:solidFill>
              </a:rPr>
              <a:t>Objective</a:t>
            </a:r>
            <a:r>
              <a:rPr lang="tr-TR" sz="2800" b="1" i="1" dirty="0">
                <a:solidFill>
                  <a:srgbClr val="FF0000"/>
                </a:solidFill>
              </a:rPr>
              <a:t> C</a:t>
            </a:r>
            <a:r>
              <a:rPr lang="tr-TR" sz="2800" dirty="0"/>
              <a:t> programlama dili için API sağlar.</a:t>
            </a:r>
          </a:p>
          <a:p>
            <a:r>
              <a:rPr lang="tr-TR" sz="2800" b="1" i="1" dirty="0">
                <a:solidFill>
                  <a:srgbClr val="FF0000"/>
                </a:solidFill>
              </a:rPr>
              <a:t>Media </a:t>
            </a:r>
            <a:r>
              <a:rPr lang="tr-TR" sz="2800" b="1" i="1" dirty="0" err="1">
                <a:solidFill>
                  <a:srgbClr val="FF0000"/>
                </a:solidFill>
              </a:rPr>
              <a:t>services</a:t>
            </a:r>
            <a:r>
              <a:rPr lang="tr-TR" sz="2800" dirty="0"/>
              <a:t>, grafik, video ve ses servislerini sağlar.</a:t>
            </a:r>
          </a:p>
          <a:p>
            <a:r>
              <a:rPr lang="tr-TR" sz="2800" b="1" i="1" dirty="0" err="1">
                <a:solidFill>
                  <a:srgbClr val="FF0000"/>
                </a:solidFill>
              </a:rPr>
              <a:t>Core</a:t>
            </a:r>
            <a:r>
              <a:rPr lang="tr-TR" sz="2800" b="1" i="1" dirty="0">
                <a:solidFill>
                  <a:srgbClr val="FF0000"/>
                </a:solidFill>
              </a:rPr>
              <a:t> </a:t>
            </a:r>
            <a:r>
              <a:rPr lang="tr-TR" sz="2800" b="1" i="1" dirty="0" err="1">
                <a:solidFill>
                  <a:srgbClr val="FF0000"/>
                </a:solidFill>
              </a:rPr>
              <a:t>services</a:t>
            </a:r>
            <a:r>
              <a:rPr lang="tr-TR" sz="2800" dirty="0"/>
              <a:t>, </a:t>
            </a:r>
            <a:r>
              <a:rPr lang="tr-TR" sz="2800" dirty="0" err="1"/>
              <a:t>cloud</a:t>
            </a:r>
            <a:r>
              <a:rPr lang="tr-TR" sz="2800" dirty="0"/>
              <a:t> </a:t>
            </a:r>
            <a:r>
              <a:rPr lang="tr-TR" sz="2800" dirty="0" err="1"/>
              <a:t>computing</a:t>
            </a:r>
            <a:r>
              <a:rPr lang="tr-TR" sz="2800" dirty="0"/>
              <a:t> </a:t>
            </a:r>
            <a:br>
              <a:rPr lang="tr-TR" sz="2800" dirty="0"/>
            </a:br>
            <a:r>
              <a:rPr lang="tr-TR" sz="2800" dirty="0"/>
              <a:t>ve </a:t>
            </a:r>
            <a:r>
              <a:rPr lang="tr-TR" sz="2800" dirty="0" err="1"/>
              <a:t>veritabanı</a:t>
            </a:r>
            <a:r>
              <a:rPr lang="tr-TR" sz="2800" dirty="0"/>
              <a:t> servislerini sağlar.</a:t>
            </a:r>
          </a:p>
          <a:p>
            <a:r>
              <a:rPr lang="tr-TR" sz="2800" b="1" i="1" dirty="0">
                <a:solidFill>
                  <a:srgbClr val="FF0000"/>
                </a:solidFill>
              </a:rPr>
              <a:t>Core OS</a:t>
            </a:r>
            <a:r>
              <a:rPr lang="tr-TR" sz="2800" dirty="0"/>
              <a:t>, en alt katmandır ve </a:t>
            </a:r>
            <a:br>
              <a:rPr lang="tr-TR" sz="2800" dirty="0"/>
            </a:br>
            <a:r>
              <a:rPr lang="tr-TR" sz="2800" dirty="0"/>
              <a:t>kernel işlevlerini sağlar.</a:t>
            </a:r>
          </a:p>
        </p:txBody>
      </p:sp>
    </p:spTree>
    <p:extLst>
      <p:ext uri="{BB962C8B-B14F-4D97-AF65-F5344CB8AC3E}">
        <p14:creationId xmlns:p14="http://schemas.microsoft.com/office/powerpoint/2010/main" val="273878944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5E20523-E2E7-4C51-A5B1-52A296FC20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solidFill>
                  <a:srgbClr val="FF0000"/>
                </a:solidFill>
              </a:rPr>
              <a:t>İşletim sistemi yapısı</a:t>
            </a:r>
            <a:endParaRPr lang="tr-TR" dirty="0"/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BC8A23AF-54BF-4646-A488-BCA16A101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58</a:t>
            </a:fld>
            <a:endParaRPr lang="tr-TR" dirty="0"/>
          </a:p>
        </p:txBody>
      </p:sp>
      <p:pic>
        <p:nvPicPr>
          <p:cNvPr id="7" name="Resim 6">
            <a:extLst>
              <a:ext uri="{FF2B5EF4-FFF2-40B4-BE49-F238E27FC236}">
                <a16:creationId xmlns:a16="http://schemas.microsoft.com/office/drawing/2014/main" id="{C03FCFB2-B42C-4CB7-BF48-51744226EF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9752" y="3212976"/>
            <a:ext cx="4588474" cy="3629252"/>
          </a:xfrm>
          <a:prstGeom prst="rect">
            <a:avLst/>
          </a:prstGeom>
        </p:spPr>
      </p:pic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F7D416E2-69BB-46DE-8BB4-76B71609993A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tr-TR" b="1" i="1" u="sng" dirty="0" err="1"/>
              <a:t>Android</a:t>
            </a:r>
            <a:endParaRPr lang="tr-TR" b="1" i="1" u="sng" dirty="0"/>
          </a:p>
          <a:p>
            <a:r>
              <a:rPr lang="tr-TR" b="1" i="1" dirty="0">
                <a:solidFill>
                  <a:srgbClr val="FF0000"/>
                </a:solidFill>
              </a:rPr>
              <a:t>Google </a:t>
            </a:r>
            <a:r>
              <a:rPr lang="tr-TR" b="1" i="1" dirty="0" err="1">
                <a:solidFill>
                  <a:srgbClr val="FF0000"/>
                </a:solidFill>
              </a:rPr>
              <a:t>Android</a:t>
            </a:r>
            <a:r>
              <a:rPr lang="tr-TR" dirty="0"/>
              <a:t>, akıllı telefonlar ve tablet bilgisayarlar için tasarlanmıştır.</a:t>
            </a:r>
          </a:p>
          <a:p>
            <a:r>
              <a:rPr lang="tr-TR" dirty="0"/>
              <a:t>Android işletim sistemi açık kaynaklıdır ve farklı </a:t>
            </a:r>
            <a:br>
              <a:rPr lang="tr-TR" dirty="0"/>
            </a:br>
            <a:r>
              <a:rPr lang="tr-TR" dirty="0"/>
              <a:t>platformlarda çalışabilir.</a:t>
            </a:r>
          </a:p>
        </p:txBody>
      </p:sp>
    </p:spTree>
    <p:extLst>
      <p:ext uri="{BB962C8B-B14F-4D97-AF65-F5344CB8AC3E}">
        <p14:creationId xmlns:p14="http://schemas.microsoft.com/office/powerpoint/2010/main" val="1494809422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BC8A23AF-54BF-4646-A488-BCA16A101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59</a:t>
            </a:fld>
            <a:endParaRPr lang="tr-TR" dirty="0"/>
          </a:p>
        </p:txBody>
      </p:sp>
      <p:pic>
        <p:nvPicPr>
          <p:cNvPr id="5" name="Resim 6">
            <a:extLst>
              <a:ext uri="{FF2B5EF4-FFF2-40B4-BE49-F238E27FC236}">
                <a16:creationId xmlns:a16="http://schemas.microsoft.com/office/drawing/2014/main" id="{C03FCFB2-B42C-4CB7-BF48-51744226EF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056" y="3645024"/>
            <a:ext cx="3960440" cy="3132508"/>
          </a:xfrm>
          <a:prstGeom prst="rect">
            <a:avLst/>
          </a:prstGeom>
        </p:spPr>
      </p:pic>
      <p:sp>
        <p:nvSpPr>
          <p:cNvPr id="2" name="Başlık 1">
            <a:extLst>
              <a:ext uri="{FF2B5EF4-FFF2-40B4-BE49-F238E27FC236}">
                <a16:creationId xmlns:a16="http://schemas.microsoft.com/office/drawing/2014/main" id="{D5E20523-E2E7-4C51-A5B1-52A296FC20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solidFill>
                  <a:srgbClr val="FF0000"/>
                </a:solidFill>
              </a:rPr>
              <a:t>İşletim sistemi yapısı</a:t>
            </a:r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F7D416E2-69BB-46DE-8BB4-76B71609993A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tr-TR" b="1" i="1" u="sng" dirty="0" err="1"/>
              <a:t>Android</a:t>
            </a:r>
            <a:endParaRPr lang="tr-TR" b="1" i="1" u="sng" dirty="0"/>
          </a:p>
          <a:p>
            <a:r>
              <a:rPr lang="tr-TR" dirty="0"/>
              <a:t>En alt katmanda, </a:t>
            </a:r>
            <a:r>
              <a:rPr lang="tr-TR" b="1" i="1" dirty="0">
                <a:solidFill>
                  <a:srgbClr val="FF0000"/>
                </a:solidFill>
              </a:rPr>
              <a:t>Linux kernel</a:t>
            </a:r>
            <a:r>
              <a:rPr lang="tr-TR" dirty="0"/>
              <a:t> çalışır. </a:t>
            </a:r>
          </a:p>
          <a:p>
            <a:pPr lvl="1"/>
            <a:r>
              <a:rPr lang="tr-TR" dirty="0"/>
              <a:t>Hafıza yönetimi, process yönetimi, cihaz sürücüleri ve power management işlemleri için kullanılır.</a:t>
            </a:r>
          </a:p>
          <a:p>
            <a:r>
              <a:rPr lang="tr-TR" b="1" i="1" dirty="0" err="1">
                <a:solidFill>
                  <a:srgbClr val="FF0000"/>
                </a:solidFill>
              </a:rPr>
              <a:t>Android</a:t>
            </a:r>
            <a:r>
              <a:rPr lang="tr-TR" b="1" i="1" dirty="0">
                <a:solidFill>
                  <a:srgbClr val="FF0000"/>
                </a:solidFill>
              </a:rPr>
              <a:t> </a:t>
            </a:r>
            <a:r>
              <a:rPr lang="tr-TR" b="1" i="1" dirty="0" err="1">
                <a:solidFill>
                  <a:srgbClr val="FF0000"/>
                </a:solidFill>
              </a:rPr>
              <a:t>runtime</a:t>
            </a:r>
            <a:r>
              <a:rPr lang="tr-TR" dirty="0"/>
              <a:t>, Java programlama diliyle uygulama geliştirilmesi için gerekli kütüphaneleri sağlar.</a:t>
            </a:r>
          </a:p>
          <a:p>
            <a:r>
              <a:rPr lang="tr-TR" b="1" i="1" dirty="0" err="1">
                <a:solidFill>
                  <a:srgbClr val="FF0000"/>
                </a:solidFill>
              </a:rPr>
              <a:t>Dalvik</a:t>
            </a:r>
            <a:r>
              <a:rPr lang="tr-TR" b="1" i="1" dirty="0">
                <a:solidFill>
                  <a:srgbClr val="FF0000"/>
                </a:solidFill>
              </a:rPr>
              <a:t> </a:t>
            </a:r>
            <a:r>
              <a:rPr lang="tr-TR" b="1" i="1" dirty="0" err="1">
                <a:solidFill>
                  <a:srgbClr val="FF0000"/>
                </a:solidFill>
              </a:rPr>
              <a:t>virtual</a:t>
            </a:r>
            <a:r>
              <a:rPr lang="tr-TR" b="1" i="1" dirty="0">
                <a:solidFill>
                  <a:srgbClr val="FF0000"/>
                </a:solidFill>
              </a:rPr>
              <a:t> </a:t>
            </a:r>
            <a:r>
              <a:rPr lang="tr-TR" b="1" i="1" dirty="0" err="1">
                <a:solidFill>
                  <a:srgbClr val="FF0000"/>
                </a:solidFill>
              </a:rPr>
              <a:t>machine</a:t>
            </a:r>
            <a:r>
              <a:rPr lang="tr-TR" dirty="0"/>
              <a:t>, </a:t>
            </a:r>
            <a:br>
              <a:rPr lang="tr-TR" dirty="0"/>
            </a:br>
            <a:r>
              <a:rPr lang="tr-TR" dirty="0"/>
              <a:t>Java </a:t>
            </a:r>
            <a:r>
              <a:rPr lang="tr-TR" dirty="0" err="1"/>
              <a:t>executable</a:t>
            </a:r>
            <a:r>
              <a:rPr lang="tr-TR" dirty="0"/>
              <a:t> </a:t>
            </a:r>
            <a:br>
              <a:rPr lang="tr-TR" dirty="0"/>
            </a:br>
            <a:r>
              <a:rPr lang="tr-TR" dirty="0"/>
              <a:t>dosyalarını çalıştırır.</a:t>
            </a:r>
          </a:p>
        </p:txBody>
      </p:sp>
    </p:spTree>
    <p:extLst>
      <p:ext uri="{BB962C8B-B14F-4D97-AF65-F5344CB8AC3E}">
        <p14:creationId xmlns:p14="http://schemas.microsoft.com/office/powerpoint/2010/main" val="265792219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BC8A23AF-54BF-4646-A488-BCA16A101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60</a:t>
            </a:fld>
            <a:endParaRPr lang="tr-TR" dirty="0"/>
          </a:p>
        </p:txBody>
      </p:sp>
      <p:pic>
        <p:nvPicPr>
          <p:cNvPr id="5" name="Resim 6">
            <a:extLst>
              <a:ext uri="{FF2B5EF4-FFF2-40B4-BE49-F238E27FC236}">
                <a16:creationId xmlns:a16="http://schemas.microsoft.com/office/drawing/2014/main" id="{C03FCFB2-B42C-4CB7-BF48-51744226EF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2160" y="4393176"/>
            <a:ext cx="3096344" cy="2449052"/>
          </a:xfrm>
          <a:prstGeom prst="rect">
            <a:avLst/>
          </a:prstGeom>
        </p:spPr>
      </p:pic>
      <p:sp>
        <p:nvSpPr>
          <p:cNvPr id="2" name="Başlık 1">
            <a:extLst>
              <a:ext uri="{FF2B5EF4-FFF2-40B4-BE49-F238E27FC236}">
                <a16:creationId xmlns:a16="http://schemas.microsoft.com/office/drawing/2014/main" id="{D5E20523-E2E7-4C51-A5B1-52A296FC20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solidFill>
                  <a:srgbClr val="FF0000"/>
                </a:solidFill>
              </a:rPr>
              <a:t>İşletim sistemi yapısı</a:t>
            </a:r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F7D416E2-69BB-46DE-8BB4-76B71609993A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tr-TR" b="1" i="1" u="sng" dirty="0" err="1"/>
              <a:t>Android</a:t>
            </a:r>
            <a:endParaRPr lang="tr-TR" b="1" i="1" u="sng" dirty="0"/>
          </a:p>
          <a:p>
            <a:r>
              <a:rPr lang="tr-TR" dirty="0"/>
              <a:t>Kütüphaneler ise farklı uygulamaların geliştirilmesi için gerekli olabilecek bileşenleri bulundurur.</a:t>
            </a:r>
          </a:p>
          <a:p>
            <a:pPr lvl="1"/>
            <a:r>
              <a:rPr lang="tr-TR" dirty="0"/>
              <a:t>Web browser için </a:t>
            </a:r>
            <a:r>
              <a:rPr lang="tr-TR" b="1" i="1" dirty="0" err="1">
                <a:solidFill>
                  <a:srgbClr val="FF0000"/>
                </a:solidFill>
              </a:rPr>
              <a:t>webkit</a:t>
            </a:r>
            <a:endParaRPr lang="tr-TR" b="1" i="1" dirty="0">
              <a:solidFill>
                <a:srgbClr val="FF0000"/>
              </a:solidFill>
            </a:endParaRPr>
          </a:p>
          <a:p>
            <a:pPr lvl="1"/>
            <a:r>
              <a:rPr lang="tr-TR" dirty="0" err="1"/>
              <a:t>Veritabanı</a:t>
            </a:r>
            <a:r>
              <a:rPr lang="tr-TR" dirty="0"/>
              <a:t> işlemleri için </a:t>
            </a:r>
            <a:r>
              <a:rPr lang="tr-TR" b="1" i="1" dirty="0" err="1">
                <a:solidFill>
                  <a:srgbClr val="FF0000"/>
                </a:solidFill>
              </a:rPr>
              <a:t>SQLite</a:t>
            </a:r>
            <a:endParaRPr lang="tr-TR" b="1" i="1" dirty="0">
              <a:solidFill>
                <a:srgbClr val="FF0000"/>
              </a:solidFill>
            </a:endParaRPr>
          </a:p>
          <a:p>
            <a:pPr lvl="1"/>
            <a:r>
              <a:rPr lang="tr-TR" dirty="0"/>
              <a:t>Multimedia ve oyunlar için </a:t>
            </a:r>
            <a:r>
              <a:rPr lang="tr-TR" b="1" i="1" dirty="0" err="1">
                <a:solidFill>
                  <a:srgbClr val="FF0000"/>
                </a:solidFill>
              </a:rPr>
              <a:t>media</a:t>
            </a:r>
            <a:r>
              <a:rPr lang="tr-TR" b="1" i="1" dirty="0">
                <a:solidFill>
                  <a:srgbClr val="FF0000"/>
                </a:solidFill>
              </a:rPr>
              <a:t> </a:t>
            </a:r>
            <a:r>
              <a:rPr lang="tr-TR" b="1" i="1" dirty="0" err="1">
                <a:solidFill>
                  <a:srgbClr val="FF0000"/>
                </a:solidFill>
              </a:rPr>
              <a:t>framework</a:t>
            </a:r>
            <a:r>
              <a:rPr lang="tr-TR" dirty="0"/>
              <a:t> ve </a:t>
            </a:r>
            <a:r>
              <a:rPr lang="tr-TR" b="1" i="1" dirty="0">
                <a:solidFill>
                  <a:srgbClr val="FF0000"/>
                </a:solidFill>
              </a:rPr>
              <a:t>OpenGL</a:t>
            </a:r>
          </a:p>
          <a:p>
            <a:pPr lvl="1"/>
            <a:r>
              <a:rPr lang="tr-TR" dirty="0"/>
              <a:t>Standart C kütüphanesine </a:t>
            </a:r>
            <a:br>
              <a:rPr lang="tr-TR" dirty="0"/>
            </a:br>
            <a:r>
              <a:rPr lang="tr-TR" dirty="0"/>
              <a:t>benzeyen </a:t>
            </a:r>
            <a:r>
              <a:rPr lang="tr-TR" b="1" i="1" dirty="0">
                <a:solidFill>
                  <a:srgbClr val="FF0000"/>
                </a:solidFill>
              </a:rPr>
              <a:t>libc</a:t>
            </a:r>
          </a:p>
          <a:p>
            <a:pPr lvl="1"/>
            <a:r>
              <a:rPr lang="tr-TR" dirty="0"/>
              <a:t>Ekran erişimlerinin yönetimi için </a:t>
            </a:r>
            <a:br>
              <a:rPr lang="tr-TR" dirty="0"/>
            </a:br>
            <a:r>
              <a:rPr lang="tr-TR" b="1" i="1" dirty="0">
                <a:solidFill>
                  <a:srgbClr val="FF0000"/>
                </a:solidFill>
              </a:rPr>
              <a:t>surface manager</a:t>
            </a:r>
          </a:p>
        </p:txBody>
      </p:sp>
    </p:spTree>
    <p:extLst>
      <p:ext uri="{BB962C8B-B14F-4D97-AF65-F5344CB8AC3E}">
        <p14:creationId xmlns:p14="http://schemas.microsoft.com/office/powerpoint/2010/main" val="3996149788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5E20523-E2E7-4C51-A5B1-52A296FC20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Konular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BC8A23AF-54BF-4646-A488-BCA16A101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61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F7D416E2-69BB-46DE-8BB4-76B71609993A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tr-TR" dirty="0"/>
              <a:t>İşletim sistemi servisleri</a:t>
            </a:r>
          </a:p>
          <a:p>
            <a:r>
              <a:rPr lang="tr-TR" dirty="0"/>
              <a:t>Kullanıcı ve işletim sistemi </a:t>
            </a:r>
            <a:r>
              <a:rPr lang="tr-TR" dirty="0" err="1"/>
              <a:t>arayüzü</a:t>
            </a:r>
            <a:endParaRPr lang="tr-TR" dirty="0"/>
          </a:p>
          <a:p>
            <a:r>
              <a:rPr lang="tr-TR" dirty="0"/>
              <a:t>Sistem çağrıları</a:t>
            </a:r>
          </a:p>
          <a:p>
            <a:r>
              <a:rPr lang="tr-TR" dirty="0"/>
              <a:t>Sistem çağrı türleri</a:t>
            </a:r>
          </a:p>
          <a:p>
            <a:r>
              <a:rPr lang="tr-TR" dirty="0"/>
              <a:t>Sistem programları</a:t>
            </a:r>
          </a:p>
          <a:p>
            <a:r>
              <a:rPr lang="tr-TR" dirty="0"/>
              <a:t>İşletim sistemi tasarımı ve gerçekleştirimi</a:t>
            </a:r>
          </a:p>
          <a:p>
            <a:r>
              <a:rPr lang="tr-TR" dirty="0"/>
              <a:t>İşletim sistemi yapısı</a:t>
            </a:r>
          </a:p>
          <a:p>
            <a:r>
              <a:rPr lang="tr-TR" b="1" dirty="0">
                <a:solidFill>
                  <a:srgbClr val="FF0000"/>
                </a:solidFill>
              </a:rPr>
              <a:t>İşletim sistemi </a:t>
            </a:r>
            <a:r>
              <a:rPr lang="tr-TR" b="1" dirty="0" err="1">
                <a:solidFill>
                  <a:srgbClr val="FF0000"/>
                </a:solidFill>
              </a:rPr>
              <a:t>debugging</a:t>
            </a:r>
            <a:endParaRPr lang="tr-TR" b="1" dirty="0">
              <a:solidFill>
                <a:srgbClr val="FF0000"/>
              </a:solidFill>
            </a:endParaRPr>
          </a:p>
          <a:p>
            <a:r>
              <a:rPr lang="tr-TR" dirty="0"/>
              <a:t>İşletim sistemi üretilmesi</a:t>
            </a:r>
          </a:p>
          <a:p>
            <a:r>
              <a:rPr lang="tr-TR" dirty="0"/>
              <a:t>Sistem </a:t>
            </a:r>
            <a:r>
              <a:rPr lang="tr-TR" dirty="0" err="1"/>
              <a:t>boot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577239130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5E20523-E2E7-4C51-A5B1-52A296FC20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solidFill>
                  <a:srgbClr val="FF0000"/>
                </a:solidFill>
              </a:rPr>
              <a:t>İşletim sistemi </a:t>
            </a:r>
            <a:r>
              <a:rPr lang="tr-TR" dirty="0" err="1">
                <a:solidFill>
                  <a:srgbClr val="FF0000"/>
                </a:solidFill>
              </a:rPr>
              <a:t>debugging</a:t>
            </a:r>
            <a:endParaRPr lang="tr-TR" dirty="0"/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BC8A23AF-54BF-4646-A488-BCA16A101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62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F7D416E2-69BB-46DE-8BB4-76B71609993A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tr-TR" b="1" i="1" dirty="0">
                <a:solidFill>
                  <a:srgbClr val="FF0000"/>
                </a:solidFill>
              </a:rPr>
              <a:t>Debugging</a:t>
            </a:r>
            <a:r>
              <a:rPr lang="tr-TR" dirty="0"/>
              <a:t>, genel olarak;</a:t>
            </a:r>
          </a:p>
          <a:p>
            <a:pPr lvl="1"/>
            <a:r>
              <a:rPr lang="tr-TR" b="1" dirty="0"/>
              <a:t>Sistemdeki hataların bulunması ve giderilmesi işlemlerini ifade eder</a:t>
            </a:r>
            <a:r>
              <a:rPr lang="tr-TR" dirty="0"/>
              <a:t>.</a:t>
            </a:r>
          </a:p>
          <a:p>
            <a:pPr lvl="1"/>
            <a:r>
              <a:rPr lang="tr-TR" dirty="0"/>
              <a:t>Debugging, bir kodu yazmaktan çok daha zordur.</a:t>
            </a:r>
          </a:p>
          <a:p>
            <a:r>
              <a:rPr lang="tr-TR" dirty="0"/>
              <a:t>Debugging, bug’lar ile ortaya çıkan performans sorunlarını gidermeyi amaçlar.</a:t>
            </a:r>
          </a:p>
          <a:p>
            <a:pPr lvl="1"/>
            <a:r>
              <a:rPr lang="tr-TR" dirty="0"/>
              <a:t>Bu yüzden, performans ayarı (</a:t>
            </a:r>
            <a:r>
              <a:rPr lang="tr-TR" b="1" i="1" dirty="0" err="1">
                <a:solidFill>
                  <a:srgbClr val="FF0000"/>
                </a:solidFill>
              </a:rPr>
              <a:t>performance</a:t>
            </a:r>
            <a:r>
              <a:rPr lang="tr-TR" b="1" i="1" dirty="0">
                <a:solidFill>
                  <a:srgbClr val="FF0000"/>
                </a:solidFill>
              </a:rPr>
              <a:t> </a:t>
            </a:r>
            <a:r>
              <a:rPr lang="tr-TR" b="1" i="1" dirty="0" err="1">
                <a:solidFill>
                  <a:srgbClr val="FF0000"/>
                </a:solidFill>
              </a:rPr>
              <a:t>tuning</a:t>
            </a:r>
            <a:r>
              <a:rPr lang="tr-TR" dirty="0"/>
              <a:t>) konusunu da içerisine almaktadır.</a:t>
            </a:r>
          </a:p>
        </p:txBody>
      </p:sp>
    </p:spTree>
    <p:extLst>
      <p:ext uri="{BB962C8B-B14F-4D97-AF65-F5344CB8AC3E}">
        <p14:creationId xmlns:p14="http://schemas.microsoft.com/office/powerpoint/2010/main" val="2857262466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5E20523-E2E7-4C51-A5B1-52A296FC20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solidFill>
                  <a:srgbClr val="FF0000"/>
                </a:solidFill>
              </a:rPr>
              <a:t>İşletim sistemi </a:t>
            </a:r>
            <a:r>
              <a:rPr lang="tr-TR" dirty="0" err="1">
                <a:solidFill>
                  <a:srgbClr val="FF0000"/>
                </a:solidFill>
              </a:rPr>
              <a:t>debugging</a:t>
            </a:r>
            <a:endParaRPr lang="tr-TR" dirty="0"/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BC8A23AF-54BF-4646-A488-BCA16A101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63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F7D416E2-69BB-46DE-8BB4-76B71609993A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tr-TR" b="1" i="1" u="sng" dirty="0"/>
              <a:t>Hata analizi</a:t>
            </a:r>
          </a:p>
          <a:p>
            <a:r>
              <a:rPr lang="tr-TR" dirty="0"/>
              <a:t>Bir process hata verdiğinde;</a:t>
            </a:r>
          </a:p>
          <a:p>
            <a:pPr lvl="1"/>
            <a:r>
              <a:rPr lang="tr-TR" dirty="0"/>
              <a:t>İşletim sistemleri </a:t>
            </a:r>
            <a:r>
              <a:rPr lang="tr-TR" b="1" i="1" dirty="0">
                <a:solidFill>
                  <a:srgbClr val="FF0000"/>
                </a:solidFill>
              </a:rPr>
              <a:t>log</a:t>
            </a:r>
            <a:r>
              <a:rPr lang="tr-TR" dirty="0"/>
              <a:t> dosyasına hata bilgisini kaydeder.</a:t>
            </a:r>
          </a:p>
          <a:p>
            <a:r>
              <a:rPr lang="tr-TR" dirty="0"/>
              <a:t>İşletim sistemi aynı zamanda hafızanın anlık durumunu da (</a:t>
            </a:r>
            <a:r>
              <a:rPr lang="tr-TR" b="1" i="1" dirty="0" err="1">
                <a:solidFill>
                  <a:srgbClr val="FF0000"/>
                </a:solidFill>
              </a:rPr>
              <a:t>memory</a:t>
            </a:r>
            <a:r>
              <a:rPr lang="tr-TR" b="1" i="1" dirty="0">
                <a:solidFill>
                  <a:srgbClr val="FF0000"/>
                </a:solidFill>
              </a:rPr>
              <a:t> </a:t>
            </a:r>
            <a:r>
              <a:rPr lang="tr-TR" b="1" i="1" dirty="0" err="1">
                <a:solidFill>
                  <a:srgbClr val="FF0000"/>
                </a:solidFill>
              </a:rPr>
              <a:t>dump</a:t>
            </a:r>
            <a:r>
              <a:rPr lang="tr-TR" dirty="0"/>
              <a:t>) kaydedebilir.</a:t>
            </a:r>
          </a:p>
          <a:p>
            <a:r>
              <a:rPr lang="tr-TR" dirty="0"/>
              <a:t>Kernel’da ortaya çıkan hata </a:t>
            </a:r>
            <a:r>
              <a:rPr lang="tr-TR" b="1" i="1" dirty="0">
                <a:solidFill>
                  <a:srgbClr val="FF0000"/>
                </a:solidFill>
              </a:rPr>
              <a:t>crash</a:t>
            </a:r>
            <a:r>
              <a:rPr lang="tr-TR" dirty="0"/>
              <a:t> olarak adlandırılır.</a:t>
            </a:r>
          </a:p>
        </p:txBody>
      </p:sp>
    </p:spTree>
    <p:extLst>
      <p:ext uri="{BB962C8B-B14F-4D97-AF65-F5344CB8AC3E}">
        <p14:creationId xmlns:p14="http://schemas.microsoft.com/office/powerpoint/2010/main" val="3728851253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5E20523-E2E7-4C51-A5B1-52A296FC20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solidFill>
                  <a:srgbClr val="FF0000"/>
                </a:solidFill>
              </a:rPr>
              <a:t>İşletim sistemi </a:t>
            </a:r>
            <a:r>
              <a:rPr lang="tr-TR" dirty="0" err="1">
                <a:solidFill>
                  <a:srgbClr val="FF0000"/>
                </a:solidFill>
              </a:rPr>
              <a:t>debugging</a:t>
            </a:r>
            <a:endParaRPr lang="tr-TR" dirty="0"/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BC8A23AF-54BF-4646-A488-BCA16A101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64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F7D416E2-69BB-46DE-8BB4-76B71609993A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tr-TR" b="1" i="1" u="sng" dirty="0" err="1"/>
              <a:t>Performance</a:t>
            </a:r>
            <a:r>
              <a:rPr lang="tr-TR" b="1" i="1" u="sng" dirty="0"/>
              <a:t> </a:t>
            </a:r>
            <a:r>
              <a:rPr lang="tr-TR" b="1" i="1" u="sng" dirty="0" err="1"/>
              <a:t>tuning</a:t>
            </a:r>
            <a:endParaRPr lang="tr-TR" b="1" i="1" u="sng" dirty="0"/>
          </a:p>
          <a:p>
            <a:r>
              <a:rPr lang="tr-TR" dirty="0"/>
              <a:t>Sistem performansını artırmak için yapılan işlemlerdir.</a:t>
            </a:r>
          </a:p>
          <a:p>
            <a:r>
              <a:rPr lang="tr-TR" dirty="0"/>
              <a:t>Sistemdeki tıkanıklıkların monitör edilerek. gözle belirlenmesi gereklidir.</a:t>
            </a:r>
          </a:p>
          <a:p>
            <a:r>
              <a:rPr lang="tr-TR" dirty="0"/>
              <a:t>Örneğin </a:t>
            </a:r>
            <a:r>
              <a:rPr lang="tr-TR" b="1" i="1" dirty="0">
                <a:solidFill>
                  <a:srgbClr val="FF0000"/>
                </a:solidFill>
              </a:rPr>
              <a:t>Windows Task Manager</a:t>
            </a:r>
            <a:r>
              <a:rPr lang="tr-TR" dirty="0"/>
              <a:t>; </a:t>
            </a:r>
          </a:p>
          <a:p>
            <a:pPr lvl="1"/>
            <a:r>
              <a:rPr lang="tr-TR" dirty="0"/>
              <a:t>Sistemin izlenmesi ve performans için kullanıcı etkileşiminin sağlanması amacıyla kullanılmaktadır.</a:t>
            </a:r>
          </a:p>
        </p:txBody>
      </p:sp>
    </p:spTree>
    <p:extLst>
      <p:ext uri="{BB962C8B-B14F-4D97-AF65-F5344CB8AC3E}">
        <p14:creationId xmlns:p14="http://schemas.microsoft.com/office/powerpoint/2010/main" val="3216906437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5E20523-E2E7-4C51-A5B1-52A296FC20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solidFill>
                  <a:srgbClr val="FF0000"/>
                </a:solidFill>
              </a:rPr>
              <a:t>İşletim sistemi </a:t>
            </a:r>
            <a:r>
              <a:rPr lang="tr-TR" dirty="0" err="1">
                <a:solidFill>
                  <a:srgbClr val="FF0000"/>
                </a:solidFill>
              </a:rPr>
              <a:t>debugging</a:t>
            </a:r>
            <a:endParaRPr lang="tr-TR" dirty="0"/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BC8A23AF-54BF-4646-A488-BCA16A101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65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F7D416E2-69BB-46DE-8BB4-76B71609993A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tr-TR" b="1" i="1" u="sng" dirty="0" err="1"/>
              <a:t>Performance</a:t>
            </a:r>
            <a:r>
              <a:rPr lang="tr-TR" b="1" i="1" u="sng" dirty="0"/>
              <a:t> </a:t>
            </a:r>
            <a:r>
              <a:rPr lang="tr-TR" b="1" i="1" u="sng" dirty="0" err="1"/>
              <a:t>tuning</a:t>
            </a:r>
            <a:endParaRPr lang="tr-TR" b="1" i="1" u="sng" dirty="0"/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E8D8DF57-772C-4CED-93B9-865CECABDD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3648" y="1900152"/>
            <a:ext cx="6359133" cy="4821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3566293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5E20523-E2E7-4C51-A5B1-52A296FC20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solidFill>
                  <a:srgbClr val="FF0000"/>
                </a:solidFill>
              </a:rPr>
              <a:t>İşletim sistemi </a:t>
            </a:r>
            <a:r>
              <a:rPr lang="tr-TR" dirty="0" err="1">
                <a:solidFill>
                  <a:srgbClr val="FF0000"/>
                </a:solidFill>
              </a:rPr>
              <a:t>debugging</a:t>
            </a:r>
            <a:endParaRPr lang="tr-TR" dirty="0"/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BC8A23AF-54BF-4646-A488-BCA16A101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66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F7D416E2-69BB-46DE-8BB4-76B71609993A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tr-TR" b="1" i="1" u="sng" dirty="0" err="1"/>
              <a:t>Performance</a:t>
            </a:r>
            <a:r>
              <a:rPr lang="tr-TR" b="1" i="1" u="sng" dirty="0"/>
              <a:t> </a:t>
            </a:r>
            <a:r>
              <a:rPr lang="tr-TR" b="1" i="1" u="sng" dirty="0" err="1"/>
              <a:t>tuning</a:t>
            </a:r>
            <a:endParaRPr lang="tr-TR" b="1" i="1" u="sng" dirty="0"/>
          </a:p>
        </p:txBody>
      </p:sp>
      <p:pic>
        <p:nvPicPr>
          <p:cNvPr id="6" name="Resim 5">
            <a:extLst>
              <a:ext uri="{FF2B5EF4-FFF2-40B4-BE49-F238E27FC236}">
                <a16:creationId xmlns:a16="http://schemas.microsoft.com/office/drawing/2014/main" id="{064AFBBF-1ACF-4E3E-8C15-8B2E26BC48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2034" y="1844824"/>
            <a:ext cx="6410326" cy="4860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3063288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5E20523-E2E7-4C51-A5B1-52A296FC20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Konular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BC8A23AF-54BF-4646-A488-BCA16A101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67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F7D416E2-69BB-46DE-8BB4-76B71609993A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tr-TR" dirty="0"/>
              <a:t>İşletim sistemi servisleri</a:t>
            </a:r>
          </a:p>
          <a:p>
            <a:r>
              <a:rPr lang="tr-TR" dirty="0"/>
              <a:t>Kullanıcı ve işletim sistemi </a:t>
            </a:r>
            <a:r>
              <a:rPr lang="tr-TR" dirty="0" err="1"/>
              <a:t>arayüzü</a:t>
            </a:r>
            <a:endParaRPr lang="tr-TR" dirty="0"/>
          </a:p>
          <a:p>
            <a:r>
              <a:rPr lang="tr-TR" dirty="0"/>
              <a:t>Sistem çağrıları</a:t>
            </a:r>
          </a:p>
          <a:p>
            <a:r>
              <a:rPr lang="tr-TR" dirty="0"/>
              <a:t>Sistem çağrı türleri</a:t>
            </a:r>
          </a:p>
          <a:p>
            <a:r>
              <a:rPr lang="tr-TR" dirty="0"/>
              <a:t>Sistem programları</a:t>
            </a:r>
          </a:p>
          <a:p>
            <a:r>
              <a:rPr lang="tr-TR" dirty="0"/>
              <a:t>İşletim sistemi tasarımı ve gerçekleştirimi</a:t>
            </a:r>
          </a:p>
          <a:p>
            <a:r>
              <a:rPr lang="tr-TR" dirty="0"/>
              <a:t>İşletim sistemi yapısı</a:t>
            </a:r>
          </a:p>
          <a:p>
            <a:r>
              <a:rPr lang="tr-TR" dirty="0"/>
              <a:t>İşletim sistemi </a:t>
            </a:r>
            <a:r>
              <a:rPr lang="tr-TR" dirty="0" err="1"/>
              <a:t>debugging</a:t>
            </a:r>
            <a:endParaRPr lang="tr-TR" dirty="0"/>
          </a:p>
          <a:p>
            <a:r>
              <a:rPr lang="tr-TR" b="1" dirty="0">
                <a:solidFill>
                  <a:srgbClr val="FF0000"/>
                </a:solidFill>
              </a:rPr>
              <a:t>İşletim sistemi üretilmesi</a:t>
            </a:r>
          </a:p>
          <a:p>
            <a:r>
              <a:rPr lang="tr-TR" dirty="0"/>
              <a:t>Sistem </a:t>
            </a:r>
            <a:r>
              <a:rPr lang="tr-TR" dirty="0" err="1"/>
              <a:t>boot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077383879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5E20523-E2E7-4C51-A5B1-52A296FC20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solidFill>
                  <a:srgbClr val="FF0000"/>
                </a:solidFill>
              </a:rPr>
              <a:t>İşletim sistemi üretilmesi</a:t>
            </a:r>
            <a:endParaRPr lang="tr-TR" dirty="0"/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BC8A23AF-54BF-4646-A488-BCA16A101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68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F7D416E2-69BB-46DE-8BB4-76B71609993A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tr-TR" dirty="0"/>
              <a:t>İşletim sistemleri, </a:t>
            </a:r>
            <a:r>
              <a:rPr lang="tr-TR" b="1" dirty="0"/>
              <a:t>farklı makinelerde ve farklı konfigürasyonlarda çalışmak üzere tasarlanırlar</a:t>
            </a:r>
            <a:r>
              <a:rPr lang="tr-TR" dirty="0"/>
              <a:t>.</a:t>
            </a:r>
          </a:p>
          <a:p>
            <a:r>
              <a:rPr lang="tr-TR" dirty="0"/>
              <a:t>İşletim sistemleri, </a:t>
            </a:r>
            <a:r>
              <a:rPr lang="tr-TR" b="1" dirty="0"/>
              <a:t>disklerde, CDROM’larda, DVD-ROM’larda veya ISO </a:t>
            </a:r>
            <a:r>
              <a:rPr lang="tr-TR" b="1" dirty="0" err="1"/>
              <a:t>image</a:t>
            </a:r>
            <a:r>
              <a:rPr lang="tr-TR" dirty="0"/>
              <a:t> olarak dağıtılırlar. </a:t>
            </a:r>
          </a:p>
          <a:p>
            <a:r>
              <a:rPr lang="tr-TR" dirty="0"/>
              <a:t>İşletim sisteminin yüklenmesi için ayrı bir yazılım çalıştırılır ve aşağıdaki bilgileri kullanıcının sağlaması gereklidir:</a:t>
            </a:r>
          </a:p>
          <a:p>
            <a:pPr lvl="1"/>
            <a:r>
              <a:rPr lang="tr-TR" dirty="0"/>
              <a:t>Kullanılan CPU </a:t>
            </a:r>
          </a:p>
          <a:p>
            <a:pPr lvl="1"/>
            <a:r>
              <a:rPr lang="tr-TR" dirty="0"/>
              <a:t>Disk formatı ve </a:t>
            </a:r>
            <a:r>
              <a:rPr lang="tr-TR" dirty="0" err="1"/>
              <a:t>partition’ları</a:t>
            </a:r>
            <a:endParaRPr lang="tr-TR" dirty="0"/>
          </a:p>
          <a:p>
            <a:pPr lvl="1"/>
            <a:r>
              <a:rPr lang="tr-TR" dirty="0"/>
              <a:t>Kullanılacak hafıza miktarı (Bazı sistemler hafıza erişimini denetler).</a:t>
            </a:r>
          </a:p>
          <a:p>
            <a:pPr lvl="1"/>
            <a:r>
              <a:rPr lang="tr-TR" dirty="0"/>
              <a:t>Cihazların </a:t>
            </a:r>
            <a:r>
              <a:rPr lang="tr-TR" dirty="0" err="1"/>
              <a:t>interrupt</a:t>
            </a:r>
            <a:r>
              <a:rPr lang="tr-TR" dirty="0"/>
              <a:t> bilgileri (Günümüzdeki çoğu sistem bu bilgileri kendisi oluşturur).</a:t>
            </a:r>
          </a:p>
          <a:p>
            <a:pPr lvl="1"/>
            <a:r>
              <a:rPr lang="tr-TR" dirty="0"/>
              <a:t>Hangi işletim sisteminin tercih edildiği (donanım kapasitesine göre belirlenebilir).</a:t>
            </a:r>
          </a:p>
        </p:txBody>
      </p:sp>
    </p:spTree>
    <p:extLst>
      <p:ext uri="{BB962C8B-B14F-4D97-AF65-F5344CB8AC3E}">
        <p14:creationId xmlns:p14="http://schemas.microsoft.com/office/powerpoint/2010/main" val="2861301028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5E20523-E2E7-4C51-A5B1-52A296FC20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Konular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BC8A23AF-54BF-4646-A488-BCA16A101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69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F7D416E2-69BB-46DE-8BB4-76B71609993A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tr-TR" dirty="0"/>
              <a:t>İşletim sistemi servisleri</a:t>
            </a:r>
          </a:p>
          <a:p>
            <a:r>
              <a:rPr lang="tr-TR" dirty="0"/>
              <a:t>Kullanıcı ve işletim sistemi </a:t>
            </a:r>
            <a:r>
              <a:rPr lang="tr-TR" dirty="0" err="1"/>
              <a:t>arayüzü</a:t>
            </a:r>
            <a:endParaRPr lang="tr-TR" dirty="0"/>
          </a:p>
          <a:p>
            <a:r>
              <a:rPr lang="tr-TR" dirty="0"/>
              <a:t>Sistem çağrıları</a:t>
            </a:r>
          </a:p>
          <a:p>
            <a:r>
              <a:rPr lang="tr-TR" dirty="0"/>
              <a:t>Sistem çağrı türleri</a:t>
            </a:r>
          </a:p>
          <a:p>
            <a:r>
              <a:rPr lang="tr-TR" dirty="0"/>
              <a:t>Sistem programları</a:t>
            </a:r>
          </a:p>
          <a:p>
            <a:r>
              <a:rPr lang="tr-TR" dirty="0"/>
              <a:t>İşletim sistemi tasarımı ve gerçekleştirimi</a:t>
            </a:r>
          </a:p>
          <a:p>
            <a:r>
              <a:rPr lang="tr-TR" dirty="0"/>
              <a:t>İşletim sistemi yapısı</a:t>
            </a:r>
          </a:p>
          <a:p>
            <a:r>
              <a:rPr lang="tr-TR" dirty="0"/>
              <a:t>İşletim sistemi </a:t>
            </a:r>
            <a:r>
              <a:rPr lang="tr-TR" dirty="0" err="1"/>
              <a:t>debugging</a:t>
            </a:r>
            <a:endParaRPr lang="tr-TR" dirty="0"/>
          </a:p>
          <a:p>
            <a:r>
              <a:rPr lang="tr-TR" dirty="0"/>
              <a:t>İşletim sistemi üretilmesi</a:t>
            </a:r>
          </a:p>
          <a:p>
            <a:r>
              <a:rPr lang="tr-TR" b="1" dirty="0">
                <a:solidFill>
                  <a:srgbClr val="FF0000"/>
                </a:solidFill>
              </a:rPr>
              <a:t>Sistem </a:t>
            </a:r>
            <a:r>
              <a:rPr lang="tr-TR" b="1" dirty="0" err="1">
                <a:solidFill>
                  <a:srgbClr val="FF0000"/>
                </a:solidFill>
              </a:rPr>
              <a:t>boot</a:t>
            </a:r>
            <a:endParaRPr lang="tr-TR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3398430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5E20523-E2E7-4C51-A5B1-52A296FC20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solidFill>
                  <a:srgbClr val="FF0000"/>
                </a:solidFill>
              </a:rPr>
              <a:t>Sistem </a:t>
            </a:r>
            <a:r>
              <a:rPr lang="tr-TR" dirty="0" err="1">
                <a:solidFill>
                  <a:srgbClr val="FF0000"/>
                </a:solidFill>
              </a:rPr>
              <a:t>boot</a:t>
            </a:r>
            <a:endParaRPr lang="tr-TR" dirty="0"/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BC8A23AF-54BF-4646-A488-BCA16A101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70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F7D416E2-69BB-46DE-8BB4-76B71609993A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tr-TR" dirty="0" err="1"/>
              <a:t>Kernel’ın</a:t>
            </a:r>
            <a:r>
              <a:rPr lang="tr-TR" dirty="0"/>
              <a:t> yüklenerek bilgisayarın başlatılmasına </a:t>
            </a:r>
            <a:r>
              <a:rPr lang="tr-TR" b="1" i="1" dirty="0" err="1">
                <a:solidFill>
                  <a:srgbClr val="FF0000"/>
                </a:solidFill>
              </a:rPr>
              <a:t>booting</a:t>
            </a:r>
            <a:r>
              <a:rPr lang="tr-TR" dirty="0"/>
              <a:t> denilmektedir.</a:t>
            </a:r>
          </a:p>
          <a:p>
            <a:r>
              <a:rPr lang="tr-TR" b="1" i="1" dirty="0" err="1">
                <a:solidFill>
                  <a:srgbClr val="FF0000"/>
                </a:solidFill>
              </a:rPr>
              <a:t>Bootstrap</a:t>
            </a:r>
            <a:r>
              <a:rPr lang="tr-TR" b="1" i="1" dirty="0">
                <a:solidFill>
                  <a:srgbClr val="FF0000"/>
                </a:solidFill>
              </a:rPr>
              <a:t> program, ROM</a:t>
            </a:r>
            <a:r>
              <a:rPr lang="tr-TR" dirty="0"/>
              <a:t> (</a:t>
            </a:r>
            <a:r>
              <a:rPr lang="tr-TR" b="1" i="1" dirty="0">
                <a:solidFill>
                  <a:srgbClr val="FF0000"/>
                </a:solidFill>
              </a:rPr>
              <a:t>Read </a:t>
            </a:r>
            <a:r>
              <a:rPr lang="tr-TR" b="1" i="1" dirty="0" err="1">
                <a:solidFill>
                  <a:srgbClr val="FF0000"/>
                </a:solidFill>
              </a:rPr>
              <a:t>Only</a:t>
            </a:r>
            <a:r>
              <a:rPr lang="tr-TR" b="1" i="1" dirty="0">
                <a:solidFill>
                  <a:srgbClr val="FF0000"/>
                </a:solidFill>
              </a:rPr>
              <a:t> Memory</a:t>
            </a:r>
            <a:r>
              <a:rPr lang="tr-TR" dirty="0"/>
              <a:t>) üzerindedir ve işletim sisteminin </a:t>
            </a:r>
            <a:r>
              <a:rPr lang="tr-TR" dirty="0" err="1"/>
              <a:t>kernel</a:t>
            </a:r>
            <a:r>
              <a:rPr lang="tr-TR" dirty="0"/>
              <a:t> kısmını yükler.</a:t>
            </a:r>
          </a:p>
          <a:p>
            <a:r>
              <a:rPr lang="tr-TR" dirty="0"/>
              <a:t>Bilgisayar reset yapıldığında veya yeni açıldığında </a:t>
            </a:r>
            <a:r>
              <a:rPr lang="tr-TR" b="1" i="1" dirty="0">
                <a:solidFill>
                  <a:srgbClr val="FF0000"/>
                </a:solidFill>
              </a:rPr>
              <a:t>instruction register</a:t>
            </a:r>
            <a:r>
              <a:rPr lang="tr-TR" dirty="0"/>
              <a:t> (</a:t>
            </a:r>
            <a:r>
              <a:rPr lang="tr-TR" b="1" i="1" dirty="0">
                <a:solidFill>
                  <a:srgbClr val="FF0000"/>
                </a:solidFill>
              </a:rPr>
              <a:t>program counter - PC</a:t>
            </a:r>
            <a:r>
              <a:rPr lang="tr-TR" dirty="0"/>
              <a:t>) önceden tanımlı noktaya geçer ve buradan itibaren çalışma başlar.</a:t>
            </a:r>
          </a:p>
        </p:txBody>
      </p:sp>
    </p:spTree>
    <p:extLst>
      <p:ext uri="{BB962C8B-B14F-4D97-AF65-F5344CB8AC3E}">
        <p14:creationId xmlns:p14="http://schemas.microsoft.com/office/powerpoint/2010/main" val="407385801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5E20523-E2E7-4C51-A5B1-52A296FC20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solidFill>
                  <a:srgbClr val="FF0000"/>
                </a:solidFill>
              </a:rPr>
              <a:t>Sistem </a:t>
            </a:r>
            <a:r>
              <a:rPr lang="tr-TR" dirty="0" err="1">
                <a:solidFill>
                  <a:srgbClr val="FF0000"/>
                </a:solidFill>
              </a:rPr>
              <a:t>boot</a:t>
            </a:r>
            <a:endParaRPr lang="tr-TR" dirty="0"/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BC8A23AF-54BF-4646-A488-BCA16A101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71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F7D416E2-69BB-46DE-8BB4-76B71609993A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tr-TR" dirty="0"/>
              <a:t>Mobil cihazlarda işletim sisteminin tamamı </a:t>
            </a:r>
            <a:r>
              <a:rPr lang="tr-TR" b="1" dirty="0"/>
              <a:t>EPROM</a:t>
            </a:r>
            <a:r>
              <a:rPr lang="tr-TR" dirty="0"/>
              <a:t> (</a:t>
            </a:r>
            <a:r>
              <a:rPr lang="tr-TR" b="1" i="1" dirty="0">
                <a:solidFill>
                  <a:srgbClr val="FF0000"/>
                </a:solidFill>
              </a:rPr>
              <a:t>erasable </a:t>
            </a:r>
            <a:r>
              <a:rPr lang="en-US" b="1" i="1" dirty="0">
                <a:solidFill>
                  <a:srgbClr val="FF0000"/>
                </a:solidFill>
              </a:rPr>
              <a:t>programmable read-only memory</a:t>
            </a:r>
            <a:r>
              <a:rPr lang="en-US" dirty="0"/>
              <a:t>)</a:t>
            </a:r>
            <a:r>
              <a:rPr lang="tr-TR" dirty="0"/>
              <a:t> üzerinde saklanır.</a:t>
            </a:r>
          </a:p>
          <a:p>
            <a:r>
              <a:rPr lang="tr-TR" dirty="0"/>
              <a:t>Bu tür ROM’lar </a:t>
            </a:r>
            <a:r>
              <a:rPr lang="tr-TR" b="1" i="1" dirty="0">
                <a:solidFill>
                  <a:srgbClr val="FF0000"/>
                </a:solidFill>
              </a:rPr>
              <a:t>firmware</a:t>
            </a:r>
            <a:r>
              <a:rPr lang="tr-TR" dirty="0"/>
              <a:t> olarak adlandırılır. </a:t>
            </a:r>
          </a:p>
          <a:p>
            <a:r>
              <a:rPr lang="tr-TR" dirty="0"/>
              <a:t>Büyük işletim sistemlerinde;</a:t>
            </a:r>
          </a:p>
          <a:p>
            <a:pPr lvl="1"/>
            <a:r>
              <a:rPr lang="tr-TR" dirty="0"/>
              <a:t>Bootstrap programı ROM’da, </a:t>
            </a:r>
          </a:p>
          <a:p>
            <a:pPr lvl="1"/>
            <a:r>
              <a:rPr lang="tr-TR" dirty="0"/>
              <a:t>İşletim sistemi ise disk üzerinde saklanır.</a:t>
            </a:r>
          </a:p>
          <a:p>
            <a:r>
              <a:rPr lang="tr-TR" dirty="0" err="1"/>
              <a:t>Boot</a:t>
            </a:r>
            <a:r>
              <a:rPr lang="tr-TR" dirty="0"/>
              <a:t> kısmına sahip olan disk, </a:t>
            </a:r>
            <a:r>
              <a:rPr lang="tr-TR" b="1" i="1" dirty="0" err="1">
                <a:solidFill>
                  <a:srgbClr val="FF0000"/>
                </a:solidFill>
              </a:rPr>
              <a:t>boot</a:t>
            </a:r>
            <a:r>
              <a:rPr lang="tr-TR" b="1" i="1" dirty="0">
                <a:solidFill>
                  <a:srgbClr val="FF0000"/>
                </a:solidFill>
              </a:rPr>
              <a:t> disk</a:t>
            </a:r>
            <a:r>
              <a:rPr lang="tr-TR" dirty="0"/>
              <a:t> veya </a:t>
            </a:r>
            <a:r>
              <a:rPr lang="tr-TR" b="1" i="1" dirty="0" err="1">
                <a:solidFill>
                  <a:srgbClr val="FF0000"/>
                </a:solidFill>
              </a:rPr>
              <a:t>system</a:t>
            </a:r>
            <a:r>
              <a:rPr lang="tr-TR" b="1" i="1" dirty="0">
                <a:solidFill>
                  <a:srgbClr val="FF0000"/>
                </a:solidFill>
              </a:rPr>
              <a:t> disk</a:t>
            </a:r>
            <a:r>
              <a:rPr lang="tr-TR" dirty="0"/>
              <a:t> olarak adlandırılır.</a:t>
            </a:r>
            <a:endParaRPr lang="tr-TR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009712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theme/theme1.xml><?xml version="1.0" encoding="utf-8"?>
<a:theme xmlns:a="http://schemas.openxmlformats.org/drawingml/2006/main" name="Origin">
  <a:themeElements>
    <a:clrScheme name="Origin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Origin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rigin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5797</TotalTime>
  <Words>3843</Words>
  <Application>Microsoft Office PowerPoint</Application>
  <PresentationFormat>On-screen Show (4:3)</PresentationFormat>
  <Paragraphs>569</Paragraphs>
  <Slides>71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71</vt:i4>
      </vt:variant>
    </vt:vector>
  </HeadingPairs>
  <TitlesOfParts>
    <vt:vector size="79" baseType="lpstr">
      <vt:lpstr>Bookman Old Style</vt:lpstr>
      <vt:lpstr>Calibri</vt:lpstr>
      <vt:lpstr>Consolas</vt:lpstr>
      <vt:lpstr>Gill Sans MT</vt:lpstr>
      <vt:lpstr>Verdana</vt:lpstr>
      <vt:lpstr>Wingdings</vt:lpstr>
      <vt:lpstr>Wingdings 3</vt:lpstr>
      <vt:lpstr>Origin</vt:lpstr>
      <vt:lpstr>İşletim Sistemi Yapıları</vt:lpstr>
      <vt:lpstr>Konular</vt:lpstr>
      <vt:lpstr>İşletim sistemi servisleri</vt:lpstr>
      <vt:lpstr>İşletim sistemi servisleri</vt:lpstr>
      <vt:lpstr>İşletim sistemi servisleri</vt:lpstr>
      <vt:lpstr>İşletim sistemi servisleri</vt:lpstr>
      <vt:lpstr>İşletim sistemi servisleri</vt:lpstr>
      <vt:lpstr>İşletim sistemi servisleri</vt:lpstr>
      <vt:lpstr>Konular</vt:lpstr>
      <vt:lpstr>Kullanıcı ve işletim sistemi arayüzü</vt:lpstr>
      <vt:lpstr>Kullanıcı ve işletim sistemi arayüzü</vt:lpstr>
      <vt:lpstr>Kullanıcı ve işletim sistemi arayüzü</vt:lpstr>
      <vt:lpstr>Kullanıcı ve işletim sistemi arayüzü</vt:lpstr>
      <vt:lpstr>Kullanıcı ve işletim sistemi arayüzü</vt:lpstr>
      <vt:lpstr>Konular</vt:lpstr>
      <vt:lpstr>Sistem çağrıları</vt:lpstr>
      <vt:lpstr>Sistem çağrıları</vt:lpstr>
      <vt:lpstr>Sistem çağrıları</vt:lpstr>
      <vt:lpstr>Konular</vt:lpstr>
      <vt:lpstr>Sistem çağrı türleri</vt:lpstr>
      <vt:lpstr>Sistem çağrı türleri</vt:lpstr>
      <vt:lpstr>Sistem çağrı türleri</vt:lpstr>
      <vt:lpstr>Sistem çağrı türleri</vt:lpstr>
      <vt:lpstr>Sistem çağrı türleri</vt:lpstr>
      <vt:lpstr>Sistem çağrı türleri</vt:lpstr>
      <vt:lpstr>Sistem çağrı türleri</vt:lpstr>
      <vt:lpstr>Sistem çağrı türleri</vt:lpstr>
      <vt:lpstr>Sistem çağrı türleri</vt:lpstr>
      <vt:lpstr>Sistem çağrı türleri</vt:lpstr>
      <vt:lpstr>Sistem çağrı türleri</vt:lpstr>
      <vt:lpstr>Sistem çağrı türleri</vt:lpstr>
      <vt:lpstr>Sistem çağrı türleri</vt:lpstr>
      <vt:lpstr>Konular</vt:lpstr>
      <vt:lpstr>Sistem programları</vt:lpstr>
      <vt:lpstr>Sistem programları</vt:lpstr>
      <vt:lpstr>Sistem programları</vt:lpstr>
      <vt:lpstr>Sistem programları</vt:lpstr>
      <vt:lpstr>Sistem programları</vt:lpstr>
      <vt:lpstr>Konular</vt:lpstr>
      <vt:lpstr>İşletim sistemi tasarımı ve gerçekleştirimi</vt:lpstr>
      <vt:lpstr>İşletim sistemi tasarımı ve gerçekleştirimi</vt:lpstr>
      <vt:lpstr>İşletim sistemi tasarımı ve gerçekleştirimi</vt:lpstr>
      <vt:lpstr>İşletim sistemi tasarımı ve gerçekleştirimi</vt:lpstr>
      <vt:lpstr>Konular</vt:lpstr>
      <vt:lpstr>İşletim sistemi yapısı</vt:lpstr>
      <vt:lpstr>İşletim sistemi yapısı</vt:lpstr>
      <vt:lpstr>İşletim sistemi yapısı</vt:lpstr>
      <vt:lpstr>İşletim sistemi yapısı</vt:lpstr>
      <vt:lpstr>İşletim sistemi yapısı</vt:lpstr>
      <vt:lpstr>İşletim sistemi yapısı</vt:lpstr>
      <vt:lpstr>İşletim sistemi yapısı</vt:lpstr>
      <vt:lpstr>İşletim sistemi yapısı</vt:lpstr>
      <vt:lpstr>İşletim sistemi yapısı</vt:lpstr>
      <vt:lpstr>İşletim sistemi yapısı</vt:lpstr>
      <vt:lpstr>İşletim sistemi yapısı</vt:lpstr>
      <vt:lpstr>İşletim sistemi yapısı</vt:lpstr>
      <vt:lpstr>İşletim sistemi yapısı</vt:lpstr>
      <vt:lpstr>İşletim sistemi yapısı</vt:lpstr>
      <vt:lpstr>İşletim sistemi yapısı</vt:lpstr>
      <vt:lpstr>İşletim sistemi yapısı</vt:lpstr>
      <vt:lpstr>Konular</vt:lpstr>
      <vt:lpstr>İşletim sistemi debugging</vt:lpstr>
      <vt:lpstr>İşletim sistemi debugging</vt:lpstr>
      <vt:lpstr>İşletim sistemi debugging</vt:lpstr>
      <vt:lpstr>İşletim sistemi debugging</vt:lpstr>
      <vt:lpstr>İşletim sistemi debugging</vt:lpstr>
      <vt:lpstr>Konular</vt:lpstr>
      <vt:lpstr>İşletim sistemi üretilmesi</vt:lpstr>
      <vt:lpstr>Konular</vt:lpstr>
      <vt:lpstr>Sistem boot</vt:lpstr>
      <vt:lpstr>Sistem boot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GUNGOR</dc:creator>
  <cp:lastModifiedBy>cengiz gungor</cp:lastModifiedBy>
  <cp:revision>328</cp:revision>
  <dcterms:created xsi:type="dcterms:W3CDTF">2013-09-20T11:24:12Z</dcterms:created>
  <dcterms:modified xsi:type="dcterms:W3CDTF">2021-02-24T10:38:51Z</dcterms:modified>
</cp:coreProperties>
</file>