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3"/>
  </p:notesMasterIdLst>
  <p:sldIdLst>
    <p:sldId id="256" r:id="rId2"/>
    <p:sldId id="257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80" r:id="rId13"/>
    <p:sldId id="281" r:id="rId14"/>
    <p:sldId id="282" r:id="rId15"/>
    <p:sldId id="283" r:id="rId16"/>
    <p:sldId id="284" r:id="rId17"/>
    <p:sldId id="285" r:id="rId18"/>
    <p:sldId id="258" r:id="rId19"/>
    <p:sldId id="286" r:id="rId20"/>
    <p:sldId id="287" r:id="rId21"/>
    <p:sldId id="288" r:id="rId22"/>
    <p:sldId id="289" r:id="rId23"/>
    <p:sldId id="259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260" r:id="rId33"/>
    <p:sldId id="298" r:id="rId34"/>
    <p:sldId id="299" r:id="rId35"/>
    <p:sldId id="300" r:id="rId36"/>
    <p:sldId id="261" r:id="rId37"/>
    <p:sldId id="301" r:id="rId38"/>
    <p:sldId id="302" r:id="rId39"/>
    <p:sldId id="303" r:id="rId40"/>
    <p:sldId id="304" r:id="rId41"/>
    <p:sldId id="305" r:id="rId42"/>
    <p:sldId id="306" r:id="rId43"/>
    <p:sldId id="307" r:id="rId44"/>
    <p:sldId id="308" r:id="rId45"/>
    <p:sldId id="309" r:id="rId46"/>
    <p:sldId id="310" r:id="rId47"/>
    <p:sldId id="311" r:id="rId48"/>
    <p:sldId id="313" r:id="rId49"/>
    <p:sldId id="312" r:id="rId50"/>
    <p:sldId id="314" r:id="rId51"/>
    <p:sldId id="315" r:id="rId5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3387" autoAdjust="0"/>
  </p:normalViewPr>
  <p:slideViewPr>
    <p:cSldViewPr>
      <p:cViewPr varScale="1">
        <p:scale>
          <a:sx n="71" d="100"/>
          <a:sy n="71" d="100"/>
        </p:scale>
        <p:origin x="106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63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pPr/>
              <a:t>24.04.2020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E7661513-F1DA-4900-8285-83121EDA40E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E269A22B-1BF3-4D19-AF24-8C09D97236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E5FDE246-3926-40ED-AA1F-291B8A0E96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F9866EA4-C733-4D46-937E-5DFE582C33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14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34937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15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56997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16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44929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17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47121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CDFDF45-B05A-4083-AAC7-D93DF07C3BB8}" type="datetime1">
              <a:rPr lang="tr-TR" smtClean="0"/>
              <a:pPr/>
              <a:t>24.04.2020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21152" y="6375608"/>
            <a:ext cx="222731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53F5B-CA1F-4DB0-9F24-ACC79FBE47D7}" type="datetime1">
              <a:rPr lang="tr-TR" smtClean="0"/>
              <a:pPr/>
              <a:t>24.04.2020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26304" cy="365760"/>
          </a:xfrm>
          <a:solidFill>
            <a:schemeClr val="bg1"/>
          </a:solidFill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spcBef>
                <a:spcPts val="1200"/>
              </a:spcBef>
              <a:defRPr sz="24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2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0960DCE6-766E-49E7-B2E2-340AE244AD26}" type="datetime1">
              <a:rPr lang="tr-TR" smtClean="0"/>
              <a:pPr/>
              <a:t>24.04.2020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9279-1099-4222-AFEC-1F85D6D8FBE7}" type="datetime1">
              <a:rPr lang="tr-TR" smtClean="0"/>
              <a:pPr/>
              <a:t>24.04.2020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A600-E9D0-4753-AE05-DF97FF1B874E}" type="datetime1">
              <a:rPr lang="tr-TR" smtClean="0"/>
              <a:pPr/>
              <a:t>24.04.2020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0A70-7FCC-4E86-B076-A7933EB67FD1}" type="datetime1">
              <a:rPr lang="tr-TR" smtClean="0"/>
              <a:pPr/>
              <a:t>24.04.2020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9BC2A-2C61-4C3A-9217-4299804337F2}" type="datetime1">
              <a:rPr lang="tr-TR" smtClean="0"/>
              <a:pPr/>
              <a:t>24.04.2020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D07F5-DE31-4F58-B5B9-CA4D40378050}" type="datetime1">
              <a:rPr lang="tr-TR" smtClean="0"/>
              <a:pPr/>
              <a:t>24.04.2020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95C6-6473-48B2-A712-1EE437C3E56F}" type="datetime1">
              <a:rPr lang="tr-TR" smtClean="0"/>
              <a:pPr/>
              <a:t>24.04.2020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70EDD-4205-433A-B6CB-CF6DD2DA6306}" type="datetime1">
              <a:rPr lang="tr-TR" smtClean="0"/>
              <a:pPr/>
              <a:t>24.04.2020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127D-451D-47F7-9B1A-9E708C5295EA}" type="datetime1">
              <a:rPr lang="tr-TR" smtClean="0"/>
              <a:pPr/>
              <a:t>24.04.2020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536975" y="6375608"/>
            <a:ext cx="2139481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67544" y="6342464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88B272E-DE6C-4CD0-BFE9-F935876A97FC}" type="datetime1">
              <a:rPr lang="tr-TR" smtClean="0"/>
              <a:pPr/>
              <a:t>24.04.2020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C8BE0AB-C53C-4C48-BD87-2B961062E5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Bellek (Memory)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3E372A2-56F1-4752-AE85-B8B1081CEF9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Dr. Cengiz Güngör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4547DBBE-9C0B-40A5-BB42-8DF9C0720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1263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Giriş</a:t>
            </a:r>
          </a:p>
          <a:p>
            <a:pPr>
              <a:spcBef>
                <a:spcPts val="600"/>
              </a:spcBef>
            </a:pPr>
            <a:r>
              <a:rPr lang="tr-TR" dirty="0"/>
              <a:t>Swapping</a:t>
            </a:r>
          </a:p>
          <a:p>
            <a:pPr>
              <a:spcBef>
                <a:spcPts val="600"/>
              </a:spcBef>
            </a:pPr>
            <a:r>
              <a:rPr lang="tr-TR" dirty="0"/>
              <a:t>Bitişik hafıza atama</a:t>
            </a:r>
          </a:p>
          <a:p>
            <a:pPr>
              <a:spcBef>
                <a:spcPts val="600"/>
              </a:spcBef>
            </a:pPr>
            <a:r>
              <a:rPr lang="tr-TR" dirty="0"/>
              <a:t>Segmentation</a:t>
            </a:r>
          </a:p>
          <a:p>
            <a:pPr>
              <a:spcBef>
                <a:spcPts val="600"/>
              </a:spcBef>
            </a:pPr>
            <a:r>
              <a:rPr lang="tr-TR" dirty="0"/>
              <a:t>Paging</a:t>
            </a:r>
          </a:p>
        </p:txBody>
      </p:sp>
    </p:spTree>
    <p:extLst>
      <p:ext uri="{BB962C8B-B14F-4D97-AF65-F5344CB8AC3E}">
        <p14:creationId xmlns:p14="http://schemas.microsoft.com/office/powerpoint/2010/main" val="2378802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C6419B5-F6D0-4748-8795-E7A9D0E3D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Giriş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48CC235-CF1B-400C-84F1-76CBAB034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7C2B357-57CC-46C3-8DC0-C0FF5CBF012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Modern bilgisayar sistemlerinin çalışmasında </a:t>
            </a:r>
            <a:r>
              <a:rPr lang="tr-TR" b="1" dirty="0"/>
              <a:t>hafıza merkezi role sahiptir</a:t>
            </a:r>
            <a:r>
              <a:rPr lang="tr-TR" dirty="0"/>
              <a:t>. </a:t>
            </a:r>
          </a:p>
          <a:p>
            <a:r>
              <a:rPr lang="tr-TR" dirty="0"/>
              <a:t>Hafıza, her birisi kendi adresine sahip olan çok sayıda byte alanına sahiptir. </a:t>
            </a:r>
          </a:p>
          <a:p>
            <a:r>
              <a:rPr lang="tr-TR" dirty="0"/>
              <a:t>CPU, </a:t>
            </a:r>
            <a:r>
              <a:rPr lang="tr-TR" b="1" i="1" dirty="0">
                <a:solidFill>
                  <a:srgbClr val="FF0000"/>
                </a:solidFill>
              </a:rPr>
              <a:t>program counter</a:t>
            </a:r>
            <a:r>
              <a:rPr lang="tr-TR" dirty="0"/>
              <a:t> (</a:t>
            </a:r>
            <a:r>
              <a:rPr lang="tr-TR" b="1" dirty="0"/>
              <a:t>PC</a:t>
            </a:r>
            <a:r>
              <a:rPr lang="tr-TR" dirty="0"/>
              <a:t>) değerine göre hafızadan bir komutu getirir (</a:t>
            </a:r>
            <a:r>
              <a:rPr lang="tr-TR" b="1" i="1" dirty="0">
                <a:solidFill>
                  <a:srgbClr val="FF0000"/>
                </a:solidFill>
              </a:rPr>
              <a:t>fetch</a:t>
            </a:r>
            <a:r>
              <a:rPr lang="tr-TR" dirty="0"/>
              <a:t>). </a:t>
            </a:r>
          </a:p>
          <a:p>
            <a:r>
              <a:rPr lang="tr-TR" dirty="0"/>
              <a:t>Hafızadan alınan komutlarda, </a:t>
            </a:r>
            <a:r>
              <a:rPr lang="tr-TR" b="1" dirty="0"/>
              <a:t>bir veya birden fazla parametre için hafıza erişimi (</a:t>
            </a:r>
            <a:r>
              <a:rPr lang="tr-TR" b="1" i="1" dirty="0">
                <a:solidFill>
                  <a:srgbClr val="FF0000"/>
                </a:solidFill>
              </a:rPr>
              <a:t>operand</a:t>
            </a:r>
            <a:r>
              <a:rPr lang="tr-TR" b="1" dirty="0"/>
              <a:t>) gerekebilir</a:t>
            </a:r>
            <a:r>
              <a:rPr lang="tr-TR" dirty="0"/>
              <a:t>. </a:t>
            </a:r>
          </a:p>
          <a:p>
            <a:r>
              <a:rPr lang="tr-TR" dirty="0"/>
              <a:t>Komutun çalıştırılmasından sonra </a:t>
            </a:r>
            <a:r>
              <a:rPr lang="tr-TR" b="1" dirty="0"/>
              <a:t>elde edilen sonuç hafızaya tekrar yazılabilir</a:t>
            </a:r>
            <a:r>
              <a:rPr lang="tr-TR" dirty="0"/>
              <a:t>.</a:t>
            </a:r>
          </a:p>
          <a:p>
            <a:pPr lvl="1"/>
            <a:r>
              <a:rPr lang="tr-TR" dirty="0"/>
              <a:t>add [eax], ecx</a:t>
            </a:r>
          </a:p>
        </p:txBody>
      </p:sp>
    </p:spTree>
    <p:extLst>
      <p:ext uri="{BB962C8B-B14F-4D97-AF65-F5344CB8AC3E}">
        <p14:creationId xmlns:p14="http://schemas.microsoft.com/office/powerpoint/2010/main" val="954693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C6419B5-F6D0-4748-8795-E7A9D0E3D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Giriş - Temel donanım yapısı 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48CC235-CF1B-400C-84F1-76CBAB034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7C2B357-57CC-46C3-8DC0-C0FF5CBF012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/>
          </a:bodyPr>
          <a:lstStyle/>
          <a:p>
            <a:r>
              <a:rPr lang="tr-TR" dirty="0"/>
              <a:t>CPU tarafından adreslenen genel amaçlı kayıt alanları: </a:t>
            </a:r>
          </a:p>
          <a:p>
            <a:pPr lvl="1"/>
            <a:r>
              <a:rPr lang="tr-TR" dirty="0"/>
              <a:t>Ana bellek (</a:t>
            </a:r>
            <a:r>
              <a:rPr lang="tr-TR" b="1" i="1" dirty="0">
                <a:solidFill>
                  <a:srgbClr val="FF0000"/>
                </a:solidFill>
              </a:rPr>
              <a:t>main memory</a:t>
            </a:r>
            <a:r>
              <a:rPr lang="tr-TR" dirty="0"/>
              <a:t>) ve </a:t>
            </a:r>
          </a:p>
          <a:p>
            <a:pPr lvl="1"/>
            <a:r>
              <a:rPr lang="tr-TR" dirty="0"/>
              <a:t>Genel amaçlı kayıtçılar (</a:t>
            </a:r>
            <a:r>
              <a:rPr lang="tr-TR" b="1" i="1" dirty="0">
                <a:solidFill>
                  <a:srgbClr val="FF0000"/>
                </a:solidFill>
              </a:rPr>
              <a:t>general purpose register</a:t>
            </a:r>
            <a:r>
              <a:rPr lang="tr-TR" dirty="0"/>
              <a:t>)’lardır.</a:t>
            </a:r>
          </a:p>
          <a:p>
            <a:r>
              <a:rPr lang="tr-TR" dirty="0"/>
              <a:t>Makine komutlarında hafıza adresini parametre (operand) olarak alan komutlar vardır, ancak </a:t>
            </a:r>
            <a:r>
              <a:rPr lang="tr-TR" b="1" dirty="0"/>
              <a:t>disk adresini alan komutlar yoktur</a:t>
            </a:r>
            <a:r>
              <a:rPr lang="tr-TR" dirty="0"/>
              <a:t>. </a:t>
            </a:r>
          </a:p>
          <a:p>
            <a:r>
              <a:rPr lang="tr-TR" dirty="0"/>
              <a:t>CPU’nun ihtiyaç duyduğu </a:t>
            </a:r>
            <a:r>
              <a:rPr lang="tr-TR" b="1" dirty="0"/>
              <a:t>veri veya komut hafı-zada değilse, öncelikle hafızaya alınmalıdır</a:t>
            </a:r>
            <a:r>
              <a:rPr lang="tr-T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33056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C6419B5-F6D0-4748-8795-E7A9D0E3D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Giriş - Temel donanım yapısı 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48CC235-CF1B-400C-84F1-76CBAB034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7C2B357-57CC-46C3-8DC0-C0FF5CBF012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CPU içerisindeki </a:t>
            </a:r>
            <a:r>
              <a:rPr lang="tr-TR" b="1" dirty="0"/>
              <a:t>register’lara genellikle bir cycle ile erişilebilmektedir</a:t>
            </a:r>
            <a:r>
              <a:rPr lang="tr-TR" dirty="0"/>
              <a:t>. </a:t>
            </a:r>
          </a:p>
          <a:p>
            <a:r>
              <a:rPr lang="tr-TR" b="1" dirty="0"/>
              <a:t>Hafızaya erişim</a:t>
            </a:r>
            <a:r>
              <a:rPr lang="tr-TR" dirty="0"/>
              <a:t> bus üzerinden yapılır ve </a:t>
            </a:r>
            <a:r>
              <a:rPr lang="tr-TR" b="1" dirty="0"/>
              <a:t>register’a göre oldukça uzun süre gerektirir</a:t>
            </a:r>
            <a:r>
              <a:rPr lang="tr-TR" dirty="0"/>
              <a:t>.</a:t>
            </a:r>
          </a:p>
          <a:p>
            <a:pPr lvl="1"/>
            <a:r>
              <a:rPr lang="tr-TR" dirty="0"/>
              <a:t>Belleğin MHz değeri kadar, CAS değeri de önemli.</a:t>
            </a:r>
          </a:p>
          <a:p>
            <a:pPr lvl="1"/>
            <a:r>
              <a:rPr lang="tr-TR" dirty="0"/>
              <a:t>DDR 3 CAS 7-9 nano sn iyidir. DDR4’te 18ns var.</a:t>
            </a:r>
          </a:p>
          <a:p>
            <a:pPr lvl="1"/>
            <a:r>
              <a:rPr lang="tr-TR" dirty="0"/>
              <a:t>Intel-i7 için toplamda (L3’e sorma) 42 saat sinyali + (Bellek gecikmesi) 87ns.</a:t>
            </a:r>
          </a:p>
          <a:p>
            <a:pPr lvl="1"/>
            <a:r>
              <a:rPr lang="tr-TR" dirty="0"/>
              <a:t>CPU için &gt;100 saat sinyali…</a:t>
            </a:r>
          </a:p>
          <a:p>
            <a:r>
              <a:rPr lang="tr-TR" dirty="0"/>
              <a:t>Hafıza ile CPU arasına çok daha hızlı ve CPU’ya yakın bir saklama alanı oluşturulur (</a:t>
            </a:r>
            <a:r>
              <a:rPr lang="tr-TR" b="1" dirty="0">
                <a:solidFill>
                  <a:srgbClr val="FF0000"/>
                </a:solidFill>
              </a:rPr>
              <a:t>cache</a:t>
            </a:r>
            <a:r>
              <a:rPr lang="tr-TR" dirty="0"/>
              <a:t>). </a:t>
            </a:r>
          </a:p>
          <a:p>
            <a:pPr lvl="1"/>
            <a:r>
              <a:rPr lang="tr-TR" dirty="0"/>
              <a:t>Intel-i7 için L1’de 4-5 saat sinyali. L2:13, L3:42</a:t>
            </a:r>
          </a:p>
        </p:txBody>
      </p:sp>
    </p:spTree>
    <p:extLst>
      <p:ext uri="{BB962C8B-B14F-4D97-AF65-F5344CB8AC3E}">
        <p14:creationId xmlns:p14="http://schemas.microsoft.com/office/powerpoint/2010/main" val="1894053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C6419B5-F6D0-4748-8795-E7A9D0E3D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Giriş - Temel donanım yapısı 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48CC235-CF1B-400C-84F1-76CBAB034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7C2B357-57CC-46C3-8DC0-C0FF5CBF012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b="1" i="1" u="sng" dirty="0"/>
              <a:t>Güvenlik</a:t>
            </a:r>
          </a:p>
          <a:p>
            <a:r>
              <a:rPr lang="tr-TR" b="1" dirty="0"/>
              <a:t>Diğer kullanıcı proseslerin/süreçlerin bir sürece ayrılan alana erişiminin engellenmesi gereklidir</a:t>
            </a:r>
            <a:r>
              <a:rPr lang="tr-TR" dirty="0"/>
              <a:t>. </a:t>
            </a:r>
          </a:p>
          <a:p>
            <a:r>
              <a:rPr lang="tr-TR" dirty="0"/>
              <a:t>Çok kullanıcılı sistemlerde </a:t>
            </a:r>
            <a:r>
              <a:rPr lang="tr-TR" b="1" dirty="0"/>
              <a:t>bir kullanıcı sürecine başka kullanıcının erişiminin de engellenmesi gereklidir</a:t>
            </a:r>
            <a:r>
              <a:rPr lang="tr-TR" dirty="0"/>
              <a:t>. </a:t>
            </a:r>
          </a:p>
          <a:p>
            <a:r>
              <a:rPr lang="tr-TR" dirty="0"/>
              <a:t>Bu tür koruma işleri </a:t>
            </a:r>
            <a:r>
              <a:rPr lang="tr-TR" b="1" dirty="0"/>
              <a:t>donanımsal düzeyde yapılır</a:t>
            </a:r>
            <a:r>
              <a:rPr lang="tr-TR" dirty="0"/>
              <a:t>. </a:t>
            </a:r>
          </a:p>
          <a:p>
            <a:pPr lvl="1"/>
            <a:r>
              <a:rPr lang="tr-TR" dirty="0"/>
              <a:t>İşletim sistemi düzeyinde yapıldığında performans düşer. </a:t>
            </a:r>
          </a:p>
          <a:p>
            <a:r>
              <a:rPr lang="tr-TR" b="1" dirty="0"/>
              <a:t>Her süreç kendisine ait ayrı bir hafıza alanına sahiptir</a:t>
            </a:r>
            <a:r>
              <a:rPr lang="tr-TR" dirty="0"/>
              <a:t>. </a:t>
            </a:r>
          </a:p>
          <a:p>
            <a:r>
              <a:rPr lang="tr-TR" dirty="0"/>
              <a:t>Böylelikle, süreçler birbirinden ayrılmış olur ve birden fazla süreç eşzamanlı çalıştırılabilir.</a:t>
            </a:r>
          </a:p>
        </p:txBody>
      </p:sp>
    </p:spTree>
    <p:extLst>
      <p:ext uri="{BB962C8B-B14F-4D97-AF65-F5344CB8AC3E}">
        <p14:creationId xmlns:p14="http://schemas.microsoft.com/office/powerpoint/2010/main" val="8840625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C6419B5-F6D0-4748-8795-E7A9D0E3D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Giriş - Temel donanım yapısı 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48CC235-CF1B-400C-84F1-76CBAB034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</a:t>
            </a:fld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EF493BB2-2D4C-440C-9BAD-CBBA4CA100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069" y="1540344"/>
            <a:ext cx="8614062" cy="469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157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C788C941-BA3B-4B07-9BD2-B6E9F04947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2348880"/>
            <a:ext cx="6870023" cy="3013635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7C6419B5-F6D0-4748-8795-E7A9D0E3D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Giriş - Temel donanım yapısı 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48CC235-CF1B-400C-84F1-76CBAB034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7C2B357-57CC-46C3-8DC0-C0FF5CBF012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78152"/>
          </a:xfrm>
        </p:spPr>
        <p:txBody>
          <a:bodyPr>
            <a:normAutofit fontScale="92500" lnSpcReduction="20000"/>
          </a:bodyPr>
          <a:lstStyle/>
          <a:p>
            <a:r>
              <a:rPr lang="tr-TR" b="1" dirty="0"/>
              <a:t>Hafıza alanının korunması donanımla gerçekleş-tirilebilir</a:t>
            </a:r>
            <a:r>
              <a:rPr lang="tr-TR" dirty="0"/>
              <a:t>. </a:t>
            </a:r>
          </a:p>
          <a:p>
            <a:r>
              <a:rPr lang="tr-TR" dirty="0"/>
              <a:t>Kullanıcı modunda istek yapılan her </a:t>
            </a:r>
            <a:br>
              <a:rPr lang="tr-TR" dirty="0"/>
            </a:br>
            <a:r>
              <a:rPr lang="tr-TR" dirty="0"/>
              <a:t>hafıza adresinin </a:t>
            </a:r>
            <a:br>
              <a:rPr lang="tr-TR" dirty="0"/>
            </a:br>
            <a:r>
              <a:rPr lang="tr-TR" b="1" dirty="0"/>
              <a:t>base ile base+limit</a:t>
            </a:r>
            <a:r>
              <a:rPr lang="tr-TR" dirty="0"/>
              <a:t> </a:t>
            </a:r>
            <a:br>
              <a:rPr lang="tr-TR" dirty="0"/>
            </a:br>
            <a:r>
              <a:rPr lang="tr-TR" dirty="0"/>
              <a:t>aralığında olduğu </a:t>
            </a:r>
            <a:br>
              <a:rPr lang="tr-TR" dirty="0"/>
            </a:br>
            <a:r>
              <a:rPr lang="tr-TR" dirty="0"/>
              <a:t>kontrol edilir. 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  <a:p>
            <a:r>
              <a:rPr lang="tr-TR" dirty="0"/>
              <a:t>İstenen adres süreç için </a:t>
            </a:r>
            <a:r>
              <a:rPr lang="tr-TR" b="1" dirty="0"/>
              <a:t>ayrılan alanın dışında ise hata üretilir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17617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C6419B5-F6D0-4748-8795-E7A9D0E3D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Giriş – Adres bağlama (binding)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48CC235-CF1B-400C-84F1-76CBAB034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7C2B357-57CC-46C3-8DC0-C0FF5CBF012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tr-TR" dirty="0"/>
              <a:t>Bir program disk üzerinde binary dosya olarak bulunur. </a:t>
            </a:r>
          </a:p>
          <a:p>
            <a:r>
              <a:rPr lang="tr-TR" b="1" dirty="0"/>
              <a:t>Bir programın çalıştırılabilmesi için hafızaya alınması gereklidir</a:t>
            </a:r>
            <a:r>
              <a:rPr lang="tr-TR" dirty="0"/>
              <a:t>. </a:t>
            </a:r>
          </a:p>
          <a:p>
            <a:r>
              <a:rPr lang="tr-TR" dirty="0"/>
              <a:t>Bir süreç disk üzerinden </a:t>
            </a:r>
            <a:r>
              <a:rPr lang="tr-TR" b="1" dirty="0"/>
              <a:t>hafızaya alınmak için kuyruğa alınır (</a:t>
            </a:r>
            <a:r>
              <a:rPr lang="tr-TR" b="1" i="1" dirty="0">
                <a:solidFill>
                  <a:srgbClr val="FF0000"/>
                </a:solidFill>
              </a:rPr>
              <a:t>input queue</a:t>
            </a:r>
            <a:r>
              <a:rPr lang="tr-TR" b="1" dirty="0"/>
              <a:t>).</a:t>
            </a:r>
          </a:p>
          <a:p>
            <a:r>
              <a:rPr lang="tr-TR" dirty="0"/>
              <a:t>Bir süreç hafızaya yerleştikten sonra komutları çalıştırır veya hafızadaki veri üzerinde işlem yapar. </a:t>
            </a:r>
          </a:p>
          <a:p>
            <a:r>
              <a:rPr lang="tr-TR" b="1" dirty="0"/>
              <a:t>Sürecin çalışması tamamlandığında kullandığı hafıza alanı boşaltılır</a:t>
            </a:r>
            <a:r>
              <a:rPr lang="tr-TR" dirty="0"/>
              <a:t>. </a:t>
            </a:r>
          </a:p>
          <a:p>
            <a:r>
              <a:rPr lang="tr-TR" dirty="0"/>
              <a:t>Kullanıcı programı çalışmadan önce ve çalışması süresince farklı aşamalardan ve/veya durumlardan geçer.</a:t>
            </a:r>
          </a:p>
        </p:txBody>
      </p:sp>
    </p:spTree>
    <p:extLst>
      <p:ext uri="{BB962C8B-B14F-4D97-AF65-F5344CB8AC3E}">
        <p14:creationId xmlns:p14="http://schemas.microsoft.com/office/powerpoint/2010/main" val="26926399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C6419B5-F6D0-4748-8795-E7A9D0E3D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Giriş – Adres bağlama (binding)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48CC235-CF1B-400C-84F1-76CBAB034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7C2B357-57CC-46C3-8DC0-C0FF5CBF012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Kaynak programda adres genellikle semboliktir </a:t>
            </a:r>
          </a:p>
          <a:p>
            <a:pPr lvl="1"/>
            <a:r>
              <a:rPr lang="tr-TR" dirty="0"/>
              <a:t>Örneğin: count.</a:t>
            </a:r>
          </a:p>
          <a:p>
            <a:r>
              <a:rPr lang="tr-TR" dirty="0"/>
              <a:t>Derleyici bu adresleri yeniden yerleştirilebilir (</a:t>
            </a:r>
            <a:r>
              <a:rPr lang="tr-TR" b="1" i="1" dirty="0">
                <a:solidFill>
                  <a:srgbClr val="FF0000"/>
                </a:solidFill>
              </a:rPr>
              <a:t>relocatable</a:t>
            </a:r>
            <a:r>
              <a:rPr lang="tr-TR" dirty="0"/>
              <a:t>) adreslere dönüştürür. </a:t>
            </a:r>
          </a:p>
          <a:p>
            <a:pPr lvl="1"/>
            <a:r>
              <a:rPr lang="tr-TR" dirty="0"/>
              <a:t>Örneğin: program başlangıcından itibaren 14.byte. </a:t>
            </a:r>
          </a:p>
          <a:p>
            <a:r>
              <a:rPr lang="tr-TR" dirty="0"/>
              <a:t>Program çalışınca (loader devrede), bu adresler mutlak (</a:t>
            </a:r>
            <a:r>
              <a:rPr lang="tr-TR" b="1" i="1" dirty="0">
                <a:solidFill>
                  <a:srgbClr val="FF0000"/>
                </a:solidFill>
              </a:rPr>
              <a:t>absolute</a:t>
            </a:r>
            <a:r>
              <a:rPr lang="tr-TR" dirty="0"/>
              <a:t>) adreslere dönüştürülür. </a:t>
            </a:r>
          </a:p>
          <a:p>
            <a:pPr lvl="1"/>
            <a:r>
              <a:rPr lang="tr-TR" dirty="0"/>
              <a:t>Örneğin: 74000+14 = 74014.</a:t>
            </a:r>
          </a:p>
        </p:txBody>
      </p:sp>
    </p:spTree>
    <p:extLst>
      <p:ext uri="{BB962C8B-B14F-4D97-AF65-F5344CB8AC3E}">
        <p14:creationId xmlns:p14="http://schemas.microsoft.com/office/powerpoint/2010/main" val="23790557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C6419B5-F6D0-4748-8795-E7A9D0E3D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Giriş – Adres bağlama (binding)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48CC235-CF1B-400C-84F1-76CBAB034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7C2B357-57CC-46C3-8DC0-C0FF5CBF012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Komutların veya verilerin hafıza adreslerine bağlanması (binding) farklı şekillerde olabilir: </a:t>
            </a:r>
          </a:p>
          <a:p>
            <a:pPr lvl="1"/>
            <a:r>
              <a:rPr lang="tr-TR" b="1" dirty="0"/>
              <a:t>Derleme anında</a:t>
            </a:r>
            <a:r>
              <a:rPr lang="tr-TR" dirty="0"/>
              <a:t>: Derleme aşamasında kodun hafızada yerleşeceği yer bilinirse mutlak kod (</a:t>
            </a:r>
            <a:r>
              <a:rPr lang="tr-TR" b="1" i="1" dirty="0">
                <a:solidFill>
                  <a:srgbClr val="FF0000"/>
                </a:solidFill>
              </a:rPr>
              <a:t>absolute code</a:t>
            </a:r>
            <a:r>
              <a:rPr lang="tr-TR" dirty="0"/>
              <a:t>) oluşturulabilir. </a:t>
            </a:r>
          </a:p>
          <a:p>
            <a:pPr lvl="2"/>
            <a:r>
              <a:rPr lang="tr-TR" dirty="0"/>
              <a:t>Yerleşeceği hafıza alanı değişirse yeniden derleme gereklidir. </a:t>
            </a:r>
          </a:p>
          <a:p>
            <a:pPr lvl="2"/>
            <a:r>
              <a:rPr lang="tr-TR" dirty="0"/>
              <a:t>MS-DOS işletim sistemi .com programlarını bu şekilde çalıştırır.</a:t>
            </a:r>
          </a:p>
          <a:p>
            <a:pPr lvl="1"/>
            <a:r>
              <a:rPr lang="tr-TR" b="1" dirty="0"/>
              <a:t>Yüklenme anında</a:t>
            </a:r>
            <a:r>
              <a:rPr lang="tr-TR" dirty="0"/>
              <a:t>: Derleme aşamasında programın yerleşeceği yer bilinmiyorsa, derleyici yeniden yerleştirilebilir kod (</a:t>
            </a:r>
            <a:r>
              <a:rPr lang="tr-TR" b="1" i="1" dirty="0">
                <a:solidFill>
                  <a:srgbClr val="FF0000"/>
                </a:solidFill>
              </a:rPr>
              <a:t>relocatable code</a:t>
            </a:r>
            <a:r>
              <a:rPr lang="tr-TR" dirty="0"/>
              <a:t>) oluşturur. </a:t>
            </a:r>
          </a:p>
          <a:p>
            <a:pPr lvl="1"/>
            <a:r>
              <a:rPr lang="tr-TR" b="1" dirty="0"/>
              <a:t>Çalışma anında</a:t>
            </a:r>
            <a:r>
              <a:rPr lang="tr-TR" dirty="0"/>
              <a:t>: Eğer program çalışması sırasında bir segment’e geçerse, adres binding çalışma anında yapılır.</a:t>
            </a:r>
          </a:p>
        </p:txBody>
      </p:sp>
    </p:spTree>
    <p:extLst>
      <p:ext uri="{BB962C8B-B14F-4D97-AF65-F5344CB8AC3E}">
        <p14:creationId xmlns:p14="http://schemas.microsoft.com/office/powerpoint/2010/main" val="4121789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>
            <a:extLst>
              <a:ext uri="{FF2B5EF4-FFF2-40B4-BE49-F238E27FC236}">
                <a16:creationId xmlns:a16="http://schemas.microsoft.com/office/drawing/2014/main" id="{47B0AD58-BBA6-421C-B29B-13632D681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9320">
              <a:defRPr sz="1765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655579" indent="-252146" defTabSz="899320">
              <a:defRPr sz="1765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008583" indent="-201717" defTabSz="899320">
              <a:defRPr sz="1765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412016" indent="-201717" defTabSz="899320">
              <a:defRPr sz="1765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1815450" indent="-201717" defTabSz="899320">
              <a:defRPr sz="1765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218883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 sz="1765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622316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 sz="1765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025750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 sz="1765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429183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 sz="1765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fld id="{7CCD2273-A16E-412F-9E5A-CA4F344F73E4}" type="slidenum">
              <a:rPr lang="en-US" altLang="tr-TR" sz="1412"/>
              <a:pPr/>
              <a:t>12</a:t>
            </a:fld>
            <a:endParaRPr lang="en-US" altLang="tr-TR" sz="1412" dirty="0"/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C1BA7333-DBC3-481E-A9A2-6056A50AA3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tr-TR" dirty="0"/>
              <a:t>Giriş - Derleme Süreci ve Linker</a:t>
            </a:r>
            <a:endParaRPr lang="en-US" altLang="tr-TR" dirty="0"/>
          </a:p>
        </p:txBody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D3C63EF0-A6E8-4FA4-BCCC-D9F0C20776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tr-TR" altLang="tr-TR" dirty="0"/>
          </a:p>
        </p:txBody>
      </p:sp>
      <p:pic>
        <p:nvPicPr>
          <p:cNvPr id="14341" name="Picture 4">
            <a:extLst>
              <a:ext uri="{FF2B5EF4-FFF2-40B4-BE49-F238E27FC236}">
                <a16:creationId xmlns:a16="http://schemas.microsoft.com/office/drawing/2014/main" id="{6717CEBE-8468-465E-9659-2C0BD81F72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47" y="1748118"/>
            <a:ext cx="8237725" cy="126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F46757EA-13D0-4E3B-8986-E719ED4F13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883" y="3459705"/>
            <a:ext cx="8146676" cy="3137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4">
            <a:extLst>
              <a:ext uri="{FF2B5EF4-FFF2-40B4-BE49-F238E27FC236}">
                <a16:creationId xmlns:a16="http://schemas.microsoft.com/office/drawing/2014/main" id="{92C78B2C-AC3F-40E1-B4B4-92FC956C0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878" y="1280433"/>
            <a:ext cx="8503262" cy="5460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6" name="Slide Number Placeholder 5">
            <a:extLst>
              <a:ext uri="{FF2B5EF4-FFF2-40B4-BE49-F238E27FC236}">
                <a16:creationId xmlns:a16="http://schemas.microsoft.com/office/drawing/2014/main" id="{A4359EA4-95E2-4F0B-AB9F-3DA25E345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9320">
              <a:defRPr sz="1765">
                <a:solidFill>
                  <a:schemeClr val="tx1"/>
                </a:solidFill>
                <a:latin typeface="Trebuchet MS" panose="020B0603020202020204" pitchFamily="34" charset="0"/>
              </a:defRPr>
            </a:lvl1pPr>
            <a:lvl2pPr marL="655579" indent="-252146" defTabSz="899320">
              <a:defRPr sz="1765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 marL="1008583" indent="-201717" defTabSz="899320">
              <a:defRPr sz="1765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 marL="1412016" indent="-201717" defTabSz="899320">
              <a:defRPr sz="1765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 marL="1815450" indent="-201717" defTabSz="899320">
              <a:defRPr sz="1765">
                <a:solidFill>
                  <a:schemeClr val="tx1"/>
                </a:solidFill>
                <a:latin typeface="Trebuchet MS" panose="020B0603020202020204" pitchFamily="34" charset="0"/>
              </a:defRPr>
            </a:lvl5pPr>
            <a:lvl6pPr marL="2218883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 sz="1765">
                <a:solidFill>
                  <a:schemeClr val="tx1"/>
                </a:solidFill>
                <a:latin typeface="Trebuchet MS" panose="020B0603020202020204" pitchFamily="34" charset="0"/>
              </a:defRPr>
            </a:lvl6pPr>
            <a:lvl7pPr marL="2622316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 sz="1765">
                <a:solidFill>
                  <a:schemeClr val="tx1"/>
                </a:solidFill>
                <a:latin typeface="Trebuchet MS" panose="020B0603020202020204" pitchFamily="34" charset="0"/>
              </a:defRPr>
            </a:lvl7pPr>
            <a:lvl8pPr marL="3025750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 sz="1765">
                <a:solidFill>
                  <a:schemeClr val="tx1"/>
                </a:solidFill>
                <a:latin typeface="Trebuchet MS" panose="020B0603020202020204" pitchFamily="34" charset="0"/>
              </a:defRPr>
            </a:lvl8pPr>
            <a:lvl9pPr marL="3429183" indent="-201717" defTabSz="899320" eaLnBrk="0" fontAlgn="base" hangingPunct="0">
              <a:spcBef>
                <a:spcPct val="0"/>
              </a:spcBef>
              <a:spcAft>
                <a:spcPct val="0"/>
              </a:spcAft>
              <a:defRPr sz="1765">
                <a:solidFill>
                  <a:schemeClr val="tx1"/>
                </a:solidFill>
                <a:latin typeface="Trebuchet MS" panose="020B0603020202020204" pitchFamily="34" charset="0"/>
              </a:defRPr>
            </a:lvl9pPr>
          </a:lstStyle>
          <a:p>
            <a:fld id="{36365CF5-2F38-4A4B-A681-BBE7B5605760}" type="slidenum">
              <a:rPr lang="en-US" altLang="tr-TR" sz="1412"/>
              <a:pPr/>
              <a:t>13</a:t>
            </a:fld>
            <a:endParaRPr lang="en-US" altLang="tr-TR" sz="1412" dirty="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594B367A-E72D-40D6-A093-CBF563148A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Giriş - </a:t>
            </a:r>
            <a:r>
              <a:rPr lang="en-US" altLang="tr-TR" dirty="0"/>
              <a:t>Linker</a:t>
            </a:r>
            <a:r>
              <a:rPr lang="tr-TR" altLang="tr-TR" dirty="0"/>
              <a:t> Ne Yapar?</a:t>
            </a:r>
            <a:endParaRPr lang="en-US" alt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C6419B5-F6D0-4748-8795-E7A9D0E3D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2400"/>
            <a:ext cx="8795320" cy="990600"/>
          </a:xfrm>
        </p:spPr>
        <p:txBody>
          <a:bodyPr>
            <a:normAutofit/>
          </a:bodyPr>
          <a:lstStyle/>
          <a:p>
            <a:r>
              <a:rPr lang="tr-TR" dirty="0"/>
              <a:t>Giriş – Mantıksal ve fiziksel adres alanı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48CC235-CF1B-400C-84F1-76CBAB034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7C2B357-57CC-46C3-8DC0-C0FF5CBF012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86400"/>
          </a:xfrm>
        </p:spPr>
        <p:txBody>
          <a:bodyPr>
            <a:normAutofit/>
          </a:bodyPr>
          <a:lstStyle/>
          <a:p>
            <a:r>
              <a:rPr lang="tr-TR" b="1" dirty="0"/>
              <a:t>CPU</a:t>
            </a:r>
            <a:r>
              <a:rPr lang="tr-TR" dirty="0"/>
              <a:t> tarafından oluşturulan adres </a:t>
            </a:r>
            <a:r>
              <a:rPr lang="tr-TR" b="1" dirty="0"/>
              <a:t>mantıksal adres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logical address</a:t>
            </a:r>
            <a:r>
              <a:rPr lang="tr-TR" dirty="0"/>
              <a:t>) olarak adlandırılır. </a:t>
            </a:r>
          </a:p>
          <a:p>
            <a:r>
              <a:rPr lang="tr-TR" b="1" dirty="0"/>
              <a:t>Hafıza</a:t>
            </a:r>
            <a:r>
              <a:rPr lang="tr-TR" dirty="0"/>
              <a:t> biriminin gördüğü adres </a:t>
            </a:r>
            <a:r>
              <a:rPr lang="tr-TR" b="1" dirty="0"/>
              <a:t>fiziksel adres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physical address</a:t>
            </a:r>
            <a:r>
              <a:rPr lang="tr-TR" dirty="0"/>
              <a:t>) olarak adlandırılır. </a:t>
            </a:r>
          </a:p>
          <a:p>
            <a:r>
              <a:rPr lang="tr-TR" b="1" dirty="0"/>
              <a:t>Derleme anı</a:t>
            </a:r>
            <a:r>
              <a:rPr lang="tr-TR" dirty="0"/>
              <a:t> veya </a:t>
            </a:r>
            <a:r>
              <a:rPr lang="tr-TR" b="1" dirty="0"/>
              <a:t>yükleme anı</a:t>
            </a:r>
            <a:r>
              <a:rPr lang="tr-TR" dirty="0"/>
              <a:t> adres bağlantı işlemleri </a:t>
            </a:r>
            <a:r>
              <a:rPr lang="tr-TR" b="1" dirty="0"/>
              <a:t>mantıksal</a:t>
            </a:r>
            <a:r>
              <a:rPr lang="tr-TR" dirty="0"/>
              <a:t> veya </a:t>
            </a:r>
            <a:r>
              <a:rPr lang="tr-TR" b="1" dirty="0"/>
              <a:t>fiziksel adres üretir</a:t>
            </a:r>
            <a:r>
              <a:rPr lang="tr-TR" dirty="0"/>
              <a:t>. </a:t>
            </a:r>
          </a:p>
          <a:p>
            <a:r>
              <a:rPr lang="tr-TR" b="1" dirty="0"/>
              <a:t>Çalışma anı</a:t>
            </a:r>
            <a:r>
              <a:rPr lang="tr-TR" dirty="0"/>
              <a:t> adres bağlama ise </a:t>
            </a:r>
            <a:r>
              <a:rPr lang="tr-TR" b="1" dirty="0"/>
              <a:t>sanal adrestir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virtual address</a:t>
            </a:r>
            <a:r>
              <a:rPr lang="tr-TR" dirty="0"/>
              <a:t> : </a:t>
            </a:r>
            <a:r>
              <a:rPr lang="tr-TR" b="1" dirty="0"/>
              <a:t>page number + offset</a:t>
            </a:r>
            <a:r>
              <a:rPr lang="tr-TR" dirty="0"/>
              <a:t>). </a:t>
            </a:r>
          </a:p>
          <a:p>
            <a:r>
              <a:rPr lang="tr-TR" dirty="0"/>
              <a:t>Çalışma anında sanal adresin fiziksel adrese dönüştürülmesi </a:t>
            </a:r>
            <a:r>
              <a:rPr lang="tr-TR" b="1" dirty="0"/>
              <a:t>donanım bileşeni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memory-management-unit</a:t>
            </a:r>
            <a:r>
              <a:rPr lang="tr-TR" dirty="0"/>
              <a:t>: </a:t>
            </a:r>
            <a:r>
              <a:rPr lang="tr-TR" b="1" dirty="0"/>
              <a:t>MMU</a:t>
            </a:r>
            <a:r>
              <a:rPr lang="tr-TR" dirty="0"/>
              <a:t>) tarafından yapılır. </a:t>
            </a:r>
          </a:p>
          <a:p>
            <a:pPr lvl="1"/>
            <a:r>
              <a:rPr lang="tr-TR" b="1" dirty="0"/>
              <a:t>Base-register</a:t>
            </a:r>
            <a:r>
              <a:rPr lang="tr-TR" dirty="0"/>
              <a:t> (Intel asm: BS) fiziksel adrese dönüştürme için kullanılan </a:t>
            </a:r>
            <a:r>
              <a:rPr lang="tr-TR" b="1" dirty="0"/>
              <a:t>donanım bileşenidir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0626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B66D64E4-E980-4F60-BEDB-634E95998B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1800" y="1196752"/>
            <a:ext cx="6245476" cy="4437084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7C6419B5-F6D0-4748-8795-E7A9D0E3D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Giriş – Mantıksal ve fiziksel adres alanı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48CC235-CF1B-400C-84F1-76CBAB034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15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7C2B357-57CC-46C3-8DC0-C0FF5CBF0123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78152"/>
          </a:xfrm>
        </p:spPr>
        <p:txBody>
          <a:bodyPr>
            <a:normAutofit/>
          </a:bodyPr>
          <a:lstStyle/>
          <a:p>
            <a:r>
              <a:rPr lang="tr-TR" b="1" dirty="0"/>
              <a:t>Base-register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relocation register</a:t>
            </a:r>
            <a:r>
              <a:rPr lang="tr-TR" dirty="0"/>
              <a:t>) </a:t>
            </a:r>
            <a:br>
              <a:rPr lang="tr-TR" dirty="0"/>
            </a:br>
            <a:r>
              <a:rPr lang="tr-TR" dirty="0"/>
              <a:t>değeri, CPU’nun hesapladığı adrese eklenir. 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Kullanıcı programı </a:t>
            </a:r>
            <a:br>
              <a:rPr lang="tr-TR" dirty="0"/>
            </a:br>
            <a:r>
              <a:rPr lang="tr-TR" dirty="0"/>
              <a:t>hiçbir zaman fiziksel adresi bilmez. </a:t>
            </a:r>
          </a:p>
          <a:p>
            <a:r>
              <a:rPr lang="tr-TR" dirty="0"/>
              <a:t>Mantıksal adres  </a:t>
            </a:r>
            <a:r>
              <a:rPr lang="tr-TR" b="1" dirty="0"/>
              <a:t>[0, 0+max]</a:t>
            </a:r>
            <a:r>
              <a:rPr lang="tr-TR" dirty="0"/>
              <a:t> aralığında, </a:t>
            </a:r>
            <a:br>
              <a:rPr lang="tr-TR" dirty="0"/>
            </a:br>
            <a:r>
              <a:rPr lang="tr-TR" dirty="0"/>
              <a:t>fiziksel adres ise </a:t>
            </a:r>
            <a:r>
              <a:rPr lang="tr-TR" b="1" dirty="0"/>
              <a:t>[R, R+max]</a:t>
            </a:r>
            <a:r>
              <a:rPr lang="tr-TR" dirty="0"/>
              <a:t> aralığındadır.</a:t>
            </a:r>
          </a:p>
        </p:txBody>
      </p:sp>
    </p:spTree>
    <p:extLst>
      <p:ext uri="{BB962C8B-B14F-4D97-AF65-F5344CB8AC3E}">
        <p14:creationId xmlns:p14="http://schemas.microsoft.com/office/powerpoint/2010/main" val="42244285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C6419B5-F6D0-4748-8795-E7A9D0E3D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Giriş – Dinamik yükleme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48CC235-CF1B-400C-84F1-76CBAB034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7C2B357-57CC-46C3-8DC0-C0FF5CBF012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tr-TR" b="1" dirty="0"/>
              <a:t>Bir programın tamamı hafızaya yüklenmez</a:t>
            </a:r>
            <a:r>
              <a:rPr lang="tr-TR" dirty="0"/>
              <a:t> gerektikçe modül (blok) halinde yüklenir (</a:t>
            </a:r>
            <a:r>
              <a:rPr lang="tr-TR" b="1" i="1" dirty="0">
                <a:solidFill>
                  <a:srgbClr val="FF0000"/>
                </a:solidFill>
              </a:rPr>
              <a:t>dynamic loading</a:t>
            </a:r>
            <a:r>
              <a:rPr lang="tr-TR" dirty="0"/>
              <a:t>). </a:t>
            </a:r>
          </a:p>
          <a:p>
            <a:r>
              <a:rPr lang="tr-TR" b="1" dirty="0"/>
              <a:t>Önce main program hafızaya yüklenir ve çalıştırılır.</a:t>
            </a:r>
            <a:r>
              <a:rPr lang="tr-TR" dirty="0"/>
              <a:t> </a:t>
            </a:r>
          </a:p>
          <a:p>
            <a:r>
              <a:rPr lang="tr-TR" dirty="0"/>
              <a:t>Bir program parçası (</a:t>
            </a:r>
            <a:r>
              <a:rPr lang="tr-TR" b="1" i="1" dirty="0">
                <a:solidFill>
                  <a:srgbClr val="FF0000"/>
                </a:solidFill>
              </a:rPr>
              <a:t>routine</a:t>
            </a:r>
            <a:r>
              <a:rPr lang="tr-TR" dirty="0"/>
              <a:t>) çalışırken başka rutini çağırdığında, </a:t>
            </a:r>
            <a:r>
              <a:rPr lang="tr-TR" b="1" dirty="0"/>
              <a:t>hafızada yüklü değilse loader tarafından yüklenir</a:t>
            </a:r>
            <a:r>
              <a:rPr lang="tr-TR" dirty="0"/>
              <a:t>. </a:t>
            </a:r>
          </a:p>
          <a:p>
            <a:r>
              <a:rPr lang="tr-TR" b="1" dirty="0"/>
              <a:t>Çok büyük boyuttaki programların çalıştırılması için hafıza yönetimi açısından fayda sağlar</a:t>
            </a:r>
            <a:r>
              <a:rPr lang="tr-TR" dirty="0"/>
              <a:t>. </a:t>
            </a:r>
          </a:p>
          <a:p>
            <a:r>
              <a:rPr lang="tr-TR" dirty="0"/>
              <a:t>Sık kullanılmayan rutinlerin (hata yordamları) hafızada sürekli bulunmasını engeller.</a:t>
            </a:r>
          </a:p>
        </p:txBody>
      </p:sp>
    </p:spTree>
    <p:extLst>
      <p:ext uri="{BB962C8B-B14F-4D97-AF65-F5344CB8AC3E}">
        <p14:creationId xmlns:p14="http://schemas.microsoft.com/office/powerpoint/2010/main" val="1892498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C6419B5-F6D0-4748-8795-E7A9D0E3D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Giriş – Dinamik bağlama ve paylaşılan kütüphaneler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48CC235-CF1B-400C-84F1-76CBAB034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97C2B357-57CC-46C3-8DC0-C0FF5CBF012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Dinamik bağlanan kütüphaneler sistem kütüphaneleridir (</a:t>
            </a:r>
            <a:r>
              <a:rPr lang="tr-TR" b="1" dirty="0"/>
              <a:t>DLL kütüphanesi</a:t>
            </a:r>
            <a:r>
              <a:rPr lang="tr-TR" dirty="0"/>
              <a:t>) ve </a:t>
            </a:r>
            <a:r>
              <a:rPr lang="tr-TR" b="1" dirty="0"/>
              <a:t>kullanıcı programına çalışırken bağlanırlar</a:t>
            </a:r>
            <a:r>
              <a:rPr lang="tr-TR" dirty="0"/>
              <a:t>. </a:t>
            </a:r>
          </a:p>
          <a:p>
            <a:r>
              <a:rPr lang="tr-TR" dirty="0"/>
              <a:t>Bazı işletim sistemleri statik bağlamayı destekler ve binary programa loader tarafından bağlanır. </a:t>
            </a:r>
          </a:p>
          <a:p>
            <a:r>
              <a:rPr lang="tr-TR" dirty="0"/>
              <a:t>Her kütüphane için küçük bir </a:t>
            </a:r>
            <a:r>
              <a:rPr lang="tr-TR" b="1" dirty="0"/>
              <a:t>kod parçası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stub</a:t>
            </a:r>
            <a:r>
              <a:rPr lang="tr-TR" dirty="0"/>
              <a:t>) </a:t>
            </a:r>
            <a:r>
              <a:rPr lang="tr-TR" b="1" dirty="0"/>
              <a:t>yükleneceği uygun hafıza alanını gösterir</a:t>
            </a:r>
            <a:r>
              <a:rPr lang="tr-TR" dirty="0"/>
              <a:t>. </a:t>
            </a:r>
          </a:p>
          <a:p>
            <a:r>
              <a:rPr lang="tr-TR" dirty="0"/>
              <a:t>Tüm programlar aynı kütüphaneyi kullanır. </a:t>
            </a:r>
          </a:p>
          <a:p>
            <a:r>
              <a:rPr lang="tr-TR" b="1" dirty="0"/>
              <a:t>Kütüphanelerde yapılacak güncellemeler tüm kullanıcı programlarına kolaylıkla yansıtılır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50866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dirty="0"/>
              <a:t>Giriş</a:t>
            </a:r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Swapping</a:t>
            </a:r>
          </a:p>
          <a:p>
            <a:pPr>
              <a:spcBef>
                <a:spcPts val="600"/>
              </a:spcBef>
            </a:pPr>
            <a:r>
              <a:rPr lang="tr-TR" dirty="0"/>
              <a:t>Bitişik hafıza atama</a:t>
            </a:r>
          </a:p>
          <a:p>
            <a:pPr>
              <a:spcBef>
                <a:spcPts val="600"/>
              </a:spcBef>
            </a:pPr>
            <a:r>
              <a:rPr lang="tr-TR" dirty="0"/>
              <a:t>Segmentation</a:t>
            </a:r>
          </a:p>
          <a:p>
            <a:pPr>
              <a:spcBef>
                <a:spcPts val="600"/>
              </a:spcBef>
            </a:pPr>
            <a:r>
              <a:rPr lang="tr-TR" dirty="0"/>
              <a:t>Paging</a:t>
            </a:r>
          </a:p>
        </p:txBody>
      </p:sp>
    </p:spTree>
    <p:extLst>
      <p:ext uri="{BB962C8B-B14F-4D97-AF65-F5344CB8AC3E}">
        <p14:creationId xmlns:p14="http://schemas.microsoft.com/office/powerpoint/2010/main" val="12132939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06B50B-E35A-4FC1-B161-106ACE54B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Yer değiştirme (Swapping)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5C4B9DD-8657-4D2A-B528-C358EB2F9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19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3E99DDE-6B46-4AA4-848C-02052FB9593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b="1" dirty="0"/>
              <a:t>Bir süreç çalışmak için hafızada olmak zorundadır</a:t>
            </a:r>
            <a:r>
              <a:rPr lang="tr-TR" dirty="0"/>
              <a:t>. </a:t>
            </a:r>
          </a:p>
          <a:p>
            <a:r>
              <a:rPr lang="tr-TR" dirty="0"/>
              <a:t>Bir süreç geçici olarak </a:t>
            </a:r>
            <a:r>
              <a:rPr lang="tr-TR" b="1" dirty="0"/>
              <a:t>diske </a:t>
            </a:r>
            <a:r>
              <a:rPr lang="tr-TR" dirty="0"/>
              <a:t>(</a:t>
            </a:r>
            <a:r>
              <a:rPr lang="tr-TR" b="1" i="1" dirty="0">
                <a:solidFill>
                  <a:srgbClr val="FF0000"/>
                </a:solidFill>
              </a:rPr>
              <a:t>backing store</a:t>
            </a:r>
            <a:r>
              <a:rPr lang="tr-TR" dirty="0"/>
              <a:t>)</a:t>
            </a:r>
            <a:r>
              <a:rPr lang="tr-TR" b="1" dirty="0"/>
              <a:t> aktarılabilir</a:t>
            </a:r>
            <a:r>
              <a:rPr lang="tr-TR" dirty="0"/>
              <a:t> ve tekrar </a:t>
            </a:r>
            <a:r>
              <a:rPr lang="tr-TR" b="1" dirty="0"/>
              <a:t>hafızaya alınabilir </a:t>
            </a:r>
            <a:r>
              <a:rPr lang="tr-TR" dirty="0"/>
              <a:t>(</a:t>
            </a:r>
            <a:r>
              <a:rPr lang="tr-TR" b="1" i="1" dirty="0">
                <a:solidFill>
                  <a:srgbClr val="FF0000"/>
                </a:solidFill>
              </a:rPr>
              <a:t>swapping</a:t>
            </a:r>
            <a:r>
              <a:rPr lang="tr-TR" dirty="0"/>
              <a:t>). </a:t>
            </a:r>
          </a:p>
          <a:p>
            <a:r>
              <a:rPr lang="tr-TR" dirty="0"/>
              <a:t>Hazır kuyruğu (</a:t>
            </a:r>
            <a:r>
              <a:rPr lang="tr-TR" b="1" i="1" dirty="0">
                <a:solidFill>
                  <a:srgbClr val="FF0000"/>
                </a:solidFill>
              </a:rPr>
              <a:t>ready queue</a:t>
            </a:r>
            <a:r>
              <a:rPr lang="tr-TR" dirty="0"/>
              <a:t>), CPU’da çalıştırılmak üzere bekleyen süreçleri tutar. </a:t>
            </a:r>
          </a:p>
          <a:p>
            <a:r>
              <a:rPr lang="tr-TR" b="1" dirty="0"/>
              <a:t>CPU planlayıcı (</a:t>
            </a:r>
            <a:r>
              <a:rPr lang="tr-TR" b="1" i="1" dirty="0">
                <a:solidFill>
                  <a:srgbClr val="FF0000"/>
                </a:solidFill>
              </a:rPr>
              <a:t>scheduler</a:t>
            </a:r>
            <a:r>
              <a:rPr lang="tr-TR" b="1" dirty="0"/>
              <a:t>) bir süreci çalıştırmaya karar verdiğinde dispatcher’ı çağırır</a:t>
            </a:r>
            <a:r>
              <a:rPr lang="tr-TR" dirty="0"/>
              <a:t>. </a:t>
            </a:r>
          </a:p>
          <a:p>
            <a:pPr lvl="1"/>
            <a:r>
              <a:rPr lang="tr-TR" dirty="0"/>
              <a:t>Dispatcher, çalışacak sürecin hazır kuyruğunda olup olmadığını kontrol eder ve kuyrukta ise çalıştırır. </a:t>
            </a:r>
          </a:p>
          <a:p>
            <a:pPr lvl="1"/>
            <a:r>
              <a:rPr lang="tr-TR" dirty="0"/>
              <a:t>Kuyrukta değilse ve hafızada yeterli </a:t>
            </a:r>
            <a:r>
              <a:rPr lang="tr-TR" b="1" dirty="0"/>
              <a:t>yer yoksa başka bir süreci hafızadan atar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swap out</a:t>
            </a:r>
            <a:r>
              <a:rPr lang="tr-TR" dirty="0"/>
              <a:t>) </a:t>
            </a:r>
            <a:r>
              <a:rPr lang="tr-TR" b="1" dirty="0"/>
              <a:t>ve istenen süreci yükler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swap in</a:t>
            </a:r>
            <a:r>
              <a:rPr lang="tr-TR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6285919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06B50B-E35A-4FC1-B161-106ACE54B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Yer değiştirme (Swapping) 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5C4B9DD-8657-4D2A-B528-C358EB2F9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3E99DDE-6B46-4AA4-848C-02052FB9593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İki sürecin yer değiştirmesi </a:t>
            </a:r>
            <a:r>
              <a:rPr lang="tr-TR" b="1" i="1" dirty="0">
                <a:solidFill>
                  <a:srgbClr val="FF0000"/>
                </a:solidFill>
              </a:rPr>
              <a:t>context-switch</a:t>
            </a:r>
            <a:r>
              <a:rPr lang="tr-TR" dirty="0"/>
              <a:t> işlemini gerektirir ve uzun süre alır. </a:t>
            </a:r>
          </a:p>
          <a:p>
            <a:pPr lvl="1"/>
            <a:r>
              <a:rPr lang="tr-TR" dirty="0"/>
              <a:t>100 MB’lık bir sürecin 50MB/sn hızındaki bir diske kaydedilmesi için 2sn gerekir. </a:t>
            </a:r>
          </a:p>
          <a:p>
            <a:pPr lvl="1"/>
            <a:r>
              <a:rPr lang="tr-TR" dirty="0"/>
              <a:t>İki sürecin yer değiştirmesi 4sn süre alır. </a:t>
            </a:r>
          </a:p>
          <a:p>
            <a:r>
              <a:rPr lang="tr-TR" dirty="0"/>
              <a:t>Süreçlerin dinamik hafıza gereksinimleri için </a:t>
            </a:r>
            <a:r>
              <a:rPr lang="tr-TR" b="1" dirty="0"/>
              <a:t>request_memory()</a:t>
            </a:r>
            <a:r>
              <a:rPr lang="tr-TR" dirty="0"/>
              <a:t> ve </a:t>
            </a:r>
            <a:r>
              <a:rPr lang="tr-TR" b="1" dirty="0"/>
              <a:t>release_memory()</a:t>
            </a:r>
            <a:r>
              <a:rPr lang="tr-TR" dirty="0"/>
              <a:t> sistem çağrıları kullanılır. </a:t>
            </a:r>
          </a:p>
          <a:p>
            <a:r>
              <a:rPr lang="tr-TR" b="1" dirty="0"/>
              <a:t>Bir sürecin swap out yapılabilmesi için tüm işlemlerini bitirmesi zorunludur.</a:t>
            </a:r>
            <a:r>
              <a:rPr lang="tr-TR" dirty="0"/>
              <a:t> </a:t>
            </a:r>
          </a:p>
          <a:p>
            <a:pPr lvl="1"/>
            <a:r>
              <a:rPr lang="tr-TR" dirty="0"/>
              <a:t>Bir süreç I/O kuyruğunda bekliyorsa veya başka bir işlem sonucunu bekliyorsa swap out yapılamaz.</a:t>
            </a:r>
          </a:p>
          <a:p>
            <a:r>
              <a:rPr lang="tr-TR" dirty="0"/>
              <a:t>Modern işletim sistemlerinde </a:t>
            </a:r>
            <a:r>
              <a:rPr lang="tr-TR" b="1" dirty="0"/>
              <a:t>hafıza eşik değerin altına düşmeden swapping yapılmaz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875266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06B50B-E35A-4FC1-B161-106ACE54B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Yer değiştirme (Swapping) - Mobilde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5C4B9DD-8657-4D2A-B528-C358EB2F9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21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3E99DDE-6B46-4AA4-848C-02052FB9593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b="1" dirty="0"/>
              <a:t>Mobil sistemler swapping işlemini desteklemez</a:t>
            </a:r>
            <a:r>
              <a:rPr lang="tr-TR" dirty="0"/>
              <a:t>. </a:t>
            </a:r>
          </a:p>
          <a:p>
            <a:r>
              <a:rPr lang="tr-TR" dirty="0"/>
              <a:t>Mobil cihazlar kalıcı saklama birimi olarak hard disk yerine </a:t>
            </a:r>
            <a:r>
              <a:rPr lang="tr-TR" b="1" dirty="0"/>
              <a:t>flaş bellek kullanır</a:t>
            </a:r>
            <a:r>
              <a:rPr lang="tr-TR" dirty="0"/>
              <a:t>. </a:t>
            </a:r>
          </a:p>
          <a:p>
            <a:r>
              <a:rPr lang="tr-TR" b="1" dirty="0"/>
              <a:t>Flaş belleklerde yazma sayısı limiti vardır</a:t>
            </a:r>
            <a:r>
              <a:rPr lang="tr-TR" dirty="0"/>
              <a:t>. </a:t>
            </a:r>
          </a:p>
          <a:p>
            <a:r>
              <a:rPr lang="tr-TR" dirty="0"/>
              <a:t>Mobil cihazlarda, main memory ile flaş bellek arasındaki throughput değeri düşüktür. </a:t>
            </a:r>
          </a:p>
        </p:txBody>
      </p:sp>
    </p:spTree>
    <p:extLst>
      <p:ext uri="{BB962C8B-B14F-4D97-AF65-F5344CB8AC3E}">
        <p14:creationId xmlns:p14="http://schemas.microsoft.com/office/powerpoint/2010/main" val="11221888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206B50B-E35A-4FC1-B161-106ACE54B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Yer değiştirme (Swapping) - Mobilde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05C4B9DD-8657-4D2A-B528-C358EB2F9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3E99DDE-6B46-4AA4-848C-02052FB9593C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b="1" dirty="0"/>
              <a:t>Apple iOS</a:t>
            </a:r>
            <a:r>
              <a:rPr lang="tr-TR" dirty="0"/>
              <a:t> işletim sistemi, </a:t>
            </a:r>
            <a:r>
              <a:rPr lang="tr-TR" b="1" dirty="0"/>
              <a:t>uygulamalardan hafızayı boşaltmasını ister</a:t>
            </a:r>
            <a:r>
              <a:rPr lang="tr-TR" dirty="0"/>
              <a:t>. </a:t>
            </a:r>
          </a:p>
          <a:p>
            <a:r>
              <a:rPr lang="tr-TR" dirty="0"/>
              <a:t>Read-only veri sistemden atılır ve sonra flaş bellekten tekrar yüklenir. </a:t>
            </a:r>
          </a:p>
          <a:p>
            <a:r>
              <a:rPr lang="tr-TR" dirty="0"/>
              <a:t>Değişebilen veriler (stack) hafızadan atılmaz. </a:t>
            </a:r>
          </a:p>
          <a:p>
            <a:r>
              <a:rPr lang="tr-TR" b="1" dirty="0"/>
              <a:t>Android</a:t>
            </a:r>
            <a:r>
              <a:rPr lang="tr-TR" dirty="0"/>
              <a:t> işletim sistemi, </a:t>
            </a:r>
            <a:r>
              <a:rPr lang="tr-TR" b="1" dirty="0"/>
              <a:t>yeterli hafıza alanı yoksa bir süreci sonlandırır ve durum bilgisini flaş belleğe kaydeder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23342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dirty="0"/>
              <a:t>Giriş</a:t>
            </a:r>
          </a:p>
          <a:p>
            <a:pPr>
              <a:spcBef>
                <a:spcPts val="600"/>
              </a:spcBef>
            </a:pPr>
            <a:r>
              <a:rPr lang="tr-TR" dirty="0"/>
              <a:t>Swapping</a:t>
            </a:r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Bitişik hafıza atama</a:t>
            </a:r>
          </a:p>
          <a:p>
            <a:pPr>
              <a:spcBef>
                <a:spcPts val="600"/>
              </a:spcBef>
            </a:pPr>
            <a:r>
              <a:rPr lang="tr-TR" dirty="0"/>
              <a:t>Segmentation</a:t>
            </a:r>
          </a:p>
          <a:p>
            <a:pPr>
              <a:spcBef>
                <a:spcPts val="600"/>
              </a:spcBef>
            </a:pPr>
            <a:r>
              <a:rPr lang="tr-TR" dirty="0"/>
              <a:t>Paging</a:t>
            </a:r>
          </a:p>
        </p:txBody>
      </p:sp>
    </p:spTree>
    <p:extLst>
      <p:ext uri="{BB962C8B-B14F-4D97-AF65-F5344CB8AC3E}">
        <p14:creationId xmlns:p14="http://schemas.microsoft.com/office/powerpoint/2010/main" val="35197304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3376E3-61B6-4093-AC94-34D900966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Bitişik hafıza atama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3A0ABE1D-5A58-496B-850F-2AA0537B4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3D7D035-3B84-484A-B7D6-98D69AD8CEC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Ana belleğe hem </a:t>
            </a:r>
            <a:r>
              <a:rPr lang="tr-TR" b="1" dirty="0"/>
              <a:t>işletim sistemi</a:t>
            </a:r>
            <a:r>
              <a:rPr lang="tr-TR" dirty="0"/>
              <a:t> hem de </a:t>
            </a:r>
            <a:r>
              <a:rPr lang="tr-TR" b="1" dirty="0"/>
              <a:t>kullanıcı programları</a:t>
            </a:r>
            <a:r>
              <a:rPr lang="tr-TR" dirty="0"/>
              <a:t> yerleştirilmek zorundadır. </a:t>
            </a:r>
          </a:p>
          <a:p>
            <a:r>
              <a:rPr lang="tr-TR" dirty="0"/>
              <a:t>Bitişik hafıza atama yönteminde hafıza</a:t>
            </a:r>
            <a:r>
              <a:rPr lang="tr-TR" b="1" dirty="0"/>
              <a:t> iki parçaya ayrılır</a:t>
            </a:r>
            <a:r>
              <a:rPr lang="tr-TR" dirty="0"/>
              <a:t>: </a:t>
            </a:r>
          </a:p>
          <a:p>
            <a:pPr lvl="1"/>
            <a:r>
              <a:rPr lang="tr-TR" dirty="0"/>
              <a:t>İşletim sisteminin yerleştiği kısım </a:t>
            </a:r>
          </a:p>
          <a:p>
            <a:pPr lvl="1"/>
            <a:r>
              <a:rPr lang="tr-TR" dirty="0"/>
              <a:t>Kullanıcı süreçlerinin yerleştiği kısım </a:t>
            </a:r>
          </a:p>
          <a:p>
            <a:r>
              <a:rPr lang="tr-TR" b="1" dirty="0"/>
              <a:t>İşletim sistemi ile interrupt vektör tablosu</a:t>
            </a:r>
            <a:r>
              <a:rPr lang="tr-TR" dirty="0"/>
              <a:t> genellikle aynı tarafa yerleştirilir. 	</a:t>
            </a:r>
          </a:p>
          <a:p>
            <a:pPr lvl="1"/>
            <a:r>
              <a:rPr lang="tr-TR" dirty="0"/>
              <a:t>Her ikisi de hafızanın başlangıcına veya sonuna yerleşebilir. </a:t>
            </a:r>
          </a:p>
          <a:p>
            <a:r>
              <a:rPr lang="tr-TR" b="1" dirty="0"/>
              <a:t>Bitişik hafıza atama yönteminde bir süreç için ayrılan alan tek bölümden oluşur</a:t>
            </a:r>
            <a:r>
              <a:rPr lang="tr-TR" dirty="0"/>
              <a:t> ve sonraki süreç için ayrılan yere kadar devam edebilir.</a:t>
            </a:r>
          </a:p>
        </p:txBody>
      </p:sp>
    </p:spTree>
    <p:extLst>
      <p:ext uri="{BB962C8B-B14F-4D97-AF65-F5344CB8AC3E}">
        <p14:creationId xmlns:p14="http://schemas.microsoft.com/office/powerpoint/2010/main" val="33949417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8A939D77-AB11-4961-B472-C6F5A741ED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021" y="2782871"/>
            <a:ext cx="6245475" cy="3094401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873376E3-61B6-4093-AC94-34D900966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Bitişik hafıza atama - Hafıza alanı koruma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3D7D035-3B84-484A-B7D6-98D69AD8CEC5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882208"/>
          </a:xfrm>
        </p:spPr>
        <p:txBody>
          <a:bodyPr>
            <a:normAutofit/>
          </a:bodyPr>
          <a:lstStyle/>
          <a:p>
            <a:r>
              <a:rPr lang="tr-TR" dirty="0"/>
              <a:t>Bir sürecin sahip olmadığı hafıza alanına erişimini engellemek gerekir. </a:t>
            </a:r>
          </a:p>
          <a:p>
            <a:r>
              <a:rPr lang="tr-TR" dirty="0"/>
              <a:t>Sistemde </a:t>
            </a:r>
            <a:r>
              <a:rPr lang="tr-TR" b="1" i="1" dirty="0">
                <a:solidFill>
                  <a:srgbClr val="FF0000"/>
                </a:solidFill>
              </a:rPr>
              <a:t>relocation register</a:t>
            </a:r>
            <a:r>
              <a:rPr lang="tr-TR" dirty="0"/>
              <a:t> ve </a:t>
            </a:r>
            <a:r>
              <a:rPr lang="tr-TR" b="1" i="1" dirty="0">
                <a:solidFill>
                  <a:srgbClr val="FF0000"/>
                </a:solidFill>
              </a:rPr>
              <a:t>limit register</a:t>
            </a:r>
            <a:r>
              <a:rPr lang="tr-TR" dirty="0"/>
              <a:t> ile her sürece </a:t>
            </a:r>
            <a:br>
              <a:rPr lang="tr-TR" dirty="0"/>
            </a:br>
            <a:r>
              <a:rPr lang="tr-TR" dirty="0"/>
              <a:t>kendisine ait hafıza </a:t>
            </a:r>
            <a:br>
              <a:rPr lang="tr-TR" dirty="0"/>
            </a:br>
            <a:r>
              <a:rPr lang="tr-TR" dirty="0"/>
              <a:t>alanı ayrılabilir. 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CPU tarafından </a:t>
            </a:r>
            <a:br>
              <a:rPr lang="tr-TR" dirty="0"/>
            </a:br>
            <a:r>
              <a:rPr lang="tr-TR" dirty="0"/>
              <a:t>istenen her </a:t>
            </a:r>
            <a:br>
              <a:rPr lang="tr-TR" dirty="0"/>
            </a:br>
            <a:r>
              <a:rPr lang="tr-TR" dirty="0"/>
              <a:t>adresin </a:t>
            </a:r>
            <a:r>
              <a:rPr lang="tr-TR" b="1" dirty="0"/>
              <a:t>[base, base + limit]</a:t>
            </a:r>
            <a:r>
              <a:rPr lang="tr-TR" dirty="0"/>
              <a:t> arasında olup olmadığı kontrol edilir.</a:t>
            </a:r>
          </a:p>
        </p:txBody>
      </p:sp>
    </p:spTree>
    <p:extLst>
      <p:ext uri="{BB962C8B-B14F-4D97-AF65-F5344CB8AC3E}">
        <p14:creationId xmlns:p14="http://schemas.microsoft.com/office/powerpoint/2010/main" val="4348063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3376E3-61B6-4093-AC94-34D900966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Bitişik hafıza atama - Hafıza alanı atama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3D7D035-3B84-484A-B7D6-98D69AD8CEC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Bir sürece </a:t>
            </a:r>
            <a:r>
              <a:rPr lang="tr-TR" b="1" dirty="0"/>
              <a:t>hafıza alanı atama</a:t>
            </a:r>
            <a:r>
              <a:rPr lang="tr-TR" dirty="0"/>
              <a:t> işletim sistemine göre </a:t>
            </a:r>
            <a:r>
              <a:rPr lang="tr-TR" b="1" dirty="0"/>
              <a:t>farklı şekillerde yapılabilir</a:t>
            </a:r>
            <a:r>
              <a:rPr lang="tr-TR" dirty="0"/>
              <a:t>. </a:t>
            </a:r>
          </a:p>
          <a:p>
            <a:r>
              <a:rPr lang="tr-TR" b="1" dirty="0"/>
              <a:t>Hafıza çok sayıda sabit boyutta küçük parçaya ayrılabilir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fixed-sized partitions</a:t>
            </a:r>
            <a:r>
              <a:rPr lang="tr-TR" dirty="0"/>
              <a:t>). </a:t>
            </a:r>
          </a:p>
          <a:p>
            <a:pPr lvl="1"/>
            <a:r>
              <a:rPr lang="tr-TR" b="1" dirty="0"/>
              <a:t>Her parça bir süreci içerebilir</a:t>
            </a:r>
            <a:r>
              <a:rPr lang="tr-TR" dirty="0"/>
              <a:t>. </a:t>
            </a:r>
          </a:p>
          <a:p>
            <a:pPr lvl="1"/>
            <a:r>
              <a:rPr lang="tr-TR" dirty="0"/>
              <a:t>Multiprogramming sistemlerde </a:t>
            </a:r>
            <a:r>
              <a:rPr lang="tr-TR" b="1" dirty="0"/>
              <a:t>eşzamanlı çalışan program sayısı bölge/partition sayısına bağlıdır</a:t>
            </a:r>
            <a:r>
              <a:rPr lang="tr-TR" dirty="0"/>
              <a:t>. </a:t>
            </a:r>
          </a:p>
          <a:p>
            <a:pPr lvl="1"/>
            <a:r>
              <a:rPr lang="tr-TR" dirty="0"/>
              <a:t>Bir partition boşaldığında, hazır kuyruğunda bekleyen bir süreç seçilerek partition atanır. </a:t>
            </a:r>
          </a:p>
          <a:p>
            <a:pPr lvl="1"/>
            <a:r>
              <a:rPr lang="tr-TR" dirty="0"/>
              <a:t>Bu yapıyı </a:t>
            </a:r>
            <a:r>
              <a:rPr lang="tr-TR" b="1" dirty="0"/>
              <a:t>IBM OS/360 </a:t>
            </a:r>
            <a:r>
              <a:rPr lang="tr-TR" dirty="0"/>
              <a:t>işletim sistemi kullanmıştır </a:t>
            </a:r>
            <a:r>
              <a:rPr lang="tr-TR" b="1" dirty="0"/>
              <a:t>günümüzde kullanılmamaktadır</a:t>
            </a:r>
            <a:r>
              <a:rPr lang="tr-TR" dirty="0"/>
              <a:t>. </a:t>
            </a:r>
            <a:endParaRPr lang="tr-TR" b="1" dirty="0"/>
          </a:p>
          <a:p>
            <a:r>
              <a:rPr lang="tr-TR" b="1" dirty="0"/>
              <a:t>Değişken parçalı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variable-partition</a:t>
            </a:r>
            <a:r>
              <a:rPr lang="tr-TR" dirty="0"/>
              <a:t>) yönteminde işletim sistemi hafızanın boş ve dolu olan parçalarını bir tabloda tutar. </a:t>
            </a:r>
          </a:p>
          <a:p>
            <a:pPr lvl="1"/>
            <a:r>
              <a:rPr lang="tr-TR" dirty="0"/>
              <a:t>Bu yöntemde, her sürece farklı boyutta parça ayrılabilir.</a:t>
            </a:r>
          </a:p>
        </p:txBody>
      </p:sp>
    </p:spTree>
    <p:extLst>
      <p:ext uri="{BB962C8B-B14F-4D97-AF65-F5344CB8AC3E}">
        <p14:creationId xmlns:p14="http://schemas.microsoft.com/office/powerpoint/2010/main" val="39451661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3376E3-61B6-4093-AC94-34D900966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Bitişik hafıza atama - Hafıza alanı atama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3D7D035-3B84-484A-B7D6-98D69AD8CEC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Bir süreç sisteme girdiğinde </a:t>
            </a:r>
            <a:r>
              <a:rPr lang="tr-TR" b="1" dirty="0"/>
              <a:t>ihtiyaç duyacağı kadar hafıza alanı ayrılabilirse hafızaya yüklenir</a:t>
            </a:r>
            <a:r>
              <a:rPr lang="tr-TR" dirty="0"/>
              <a:t> ve CPU’yu beklemeye başlar. </a:t>
            </a:r>
          </a:p>
          <a:p>
            <a:r>
              <a:rPr lang="tr-TR" dirty="0"/>
              <a:t>Bir </a:t>
            </a:r>
            <a:r>
              <a:rPr lang="tr-TR" b="1" dirty="0"/>
              <a:t>süreç sonlandığında</a:t>
            </a:r>
            <a:r>
              <a:rPr lang="tr-TR" dirty="0"/>
              <a:t> ise ayrılan </a:t>
            </a:r>
            <a:r>
              <a:rPr lang="tr-TR" b="1" dirty="0"/>
              <a:t>hafıza alanı serbest bırakılır</a:t>
            </a:r>
            <a:r>
              <a:rPr lang="tr-TR" dirty="0"/>
              <a:t>. </a:t>
            </a:r>
          </a:p>
          <a:p>
            <a:r>
              <a:rPr lang="tr-TR" dirty="0"/>
              <a:t>Herhangi bir hafıza atama kararı için işletim sisteminin elinde:</a:t>
            </a:r>
          </a:p>
          <a:p>
            <a:pPr lvl="1"/>
            <a:r>
              <a:rPr lang="tr-TR" dirty="0"/>
              <a:t>Kullanılabilir hafıza blokları listesi ve </a:t>
            </a:r>
          </a:p>
          <a:p>
            <a:pPr lvl="1"/>
            <a:r>
              <a:rPr lang="tr-TR" dirty="0"/>
              <a:t>Süreçlerin giriş kuyruğu kümeleri </a:t>
            </a:r>
          </a:p>
          <a:p>
            <a:pPr marL="0" indent="0">
              <a:buNone/>
            </a:pPr>
            <a:r>
              <a:rPr lang="tr-TR" dirty="0"/>
              <a:t>   vardır.</a:t>
            </a:r>
          </a:p>
        </p:txBody>
      </p:sp>
    </p:spTree>
    <p:extLst>
      <p:ext uri="{BB962C8B-B14F-4D97-AF65-F5344CB8AC3E}">
        <p14:creationId xmlns:p14="http://schemas.microsoft.com/office/powerpoint/2010/main" val="26086128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3376E3-61B6-4093-AC94-34D900966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Bitişik hafıza atama - Hafıza alanı atama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3D7D035-3B84-484A-B7D6-98D69AD8CEC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Hafıza atanırken:</a:t>
            </a:r>
          </a:p>
          <a:p>
            <a:pPr lvl="1"/>
            <a:r>
              <a:rPr lang="tr-TR" b="1" dirty="0"/>
              <a:t>Kuyruğun başındaki süreç için kullanılabilir yeterli alan yoksa beklenir</a:t>
            </a:r>
            <a:r>
              <a:rPr lang="tr-TR" dirty="0"/>
              <a:t> veya </a:t>
            </a:r>
          </a:p>
          <a:p>
            <a:pPr lvl="1"/>
            <a:r>
              <a:rPr lang="tr-TR" b="1" dirty="0"/>
              <a:t>Kuyruktaki süreçler taranarak boş alana uygun olan varsa seçilir</a:t>
            </a:r>
            <a:r>
              <a:rPr lang="tr-TR" dirty="0"/>
              <a:t>. </a:t>
            </a:r>
          </a:p>
          <a:p>
            <a:r>
              <a:rPr lang="tr-TR" b="1" dirty="0"/>
              <a:t>Dinamik yerleşim atama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dynamic storage allocation, </a:t>
            </a:r>
            <a:r>
              <a:rPr lang="tr-TR" b="1" dirty="0">
                <a:solidFill>
                  <a:srgbClr val="FF0000"/>
                </a:solidFill>
              </a:rPr>
              <a:t>DSA</a:t>
            </a:r>
            <a:r>
              <a:rPr lang="tr-TR" dirty="0"/>
              <a:t>) olarak adlandırılan problem:</a:t>
            </a:r>
          </a:p>
          <a:p>
            <a:pPr lvl="1"/>
            <a:r>
              <a:rPr lang="tr-TR" dirty="0"/>
              <a:t>Hafızaki boş alanların birleştirilmesi, </a:t>
            </a:r>
          </a:p>
          <a:p>
            <a:pPr lvl="1"/>
            <a:r>
              <a:rPr lang="tr-TR" dirty="0"/>
              <a:t>Sürece uygun alanın oluşturulması, </a:t>
            </a:r>
          </a:p>
          <a:p>
            <a:pPr lvl="1"/>
            <a:r>
              <a:rPr lang="tr-TR" dirty="0"/>
              <a:t>Serbest bırakılan alanların birleştirilmesi işlemleri</a:t>
            </a:r>
          </a:p>
          <a:p>
            <a:pPr marL="0" indent="0">
              <a:buNone/>
            </a:pPr>
            <a:r>
              <a:rPr lang="tr-TR" dirty="0"/>
              <a:t>   konularını içerir.</a:t>
            </a:r>
          </a:p>
        </p:txBody>
      </p:sp>
    </p:spTree>
    <p:extLst>
      <p:ext uri="{BB962C8B-B14F-4D97-AF65-F5344CB8AC3E}">
        <p14:creationId xmlns:p14="http://schemas.microsoft.com/office/powerpoint/2010/main" val="12400688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3376E3-61B6-4093-AC94-34D900966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Bitişik hafıza atama - Hafıza alanı atama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3D7D035-3B84-484A-B7D6-98D69AD8CEC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DSA problemi için 3 farklı çözüm kullanılabilir: 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First fit</a:t>
            </a:r>
            <a:r>
              <a:rPr lang="tr-TR" dirty="0"/>
              <a:t>: Yeterli boyuttaki </a:t>
            </a:r>
            <a:r>
              <a:rPr lang="tr-TR" b="1" dirty="0"/>
              <a:t>ilk boş alan atanır</a:t>
            </a:r>
            <a:r>
              <a:rPr lang="tr-TR" dirty="0"/>
              <a:t> ve listede kalan kısım aranmaz. 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Best fit</a:t>
            </a:r>
            <a:r>
              <a:rPr lang="tr-TR" dirty="0"/>
              <a:t>: </a:t>
            </a:r>
            <a:r>
              <a:rPr lang="tr-TR" b="1" dirty="0"/>
              <a:t>Yeterli boyutta alanların en küçüğü seçilir</a:t>
            </a:r>
            <a:r>
              <a:rPr lang="tr-TR" dirty="0"/>
              <a:t>. Tüm liste aranır. </a:t>
            </a:r>
          </a:p>
          <a:p>
            <a:pPr lvl="1"/>
            <a:r>
              <a:rPr lang="tr-TR" b="1" i="1" dirty="0">
                <a:solidFill>
                  <a:srgbClr val="FF0000"/>
                </a:solidFill>
              </a:rPr>
              <a:t>Worst fit</a:t>
            </a:r>
            <a:r>
              <a:rPr lang="tr-TR" dirty="0"/>
              <a:t>: </a:t>
            </a:r>
            <a:r>
              <a:rPr lang="tr-TR" b="1" dirty="0"/>
              <a:t>Yeterli boyuttaki alanların en büyüğü seçilir</a:t>
            </a:r>
            <a:r>
              <a:rPr lang="tr-TR" dirty="0"/>
              <a:t>. Tüm liste aranır. </a:t>
            </a:r>
          </a:p>
          <a:p>
            <a:r>
              <a:rPr lang="tr-TR" dirty="0"/>
              <a:t>Simülasyonlarda;</a:t>
            </a:r>
          </a:p>
          <a:p>
            <a:pPr lvl="1"/>
            <a:r>
              <a:rPr lang="tr-TR" b="1" dirty="0"/>
              <a:t>Alan atama süresinin first fit ile, </a:t>
            </a:r>
          </a:p>
          <a:p>
            <a:pPr lvl="1"/>
            <a:r>
              <a:rPr lang="tr-TR" b="1" dirty="0"/>
              <a:t>Hafıza alanı kullanma verimliliğinin best fit ile daha iyi olduğu görülmüştür.</a:t>
            </a:r>
            <a:r>
              <a:rPr lang="tr-TR" dirty="0"/>
              <a:t> </a:t>
            </a:r>
          </a:p>
          <a:p>
            <a:r>
              <a:rPr lang="tr-TR" b="1" dirty="0"/>
              <a:t>First fit</a:t>
            </a:r>
            <a:r>
              <a:rPr lang="tr-TR" dirty="0"/>
              <a:t> yöntemi best fit ve worst fit’e göre </a:t>
            </a:r>
            <a:r>
              <a:rPr lang="tr-TR" b="1" dirty="0"/>
              <a:t>daha kısa sürede atama gerçekleştirmektedir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660217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3376E3-61B6-4093-AC94-34D900966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Bitişik hafıza atama - Düzensizlik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3D7D035-3B84-484A-B7D6-98D69AD8CEC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Süreçler hafızaya yüklenirken ve atılırken h</a:t>
            </a:r>
            <a:r>
              <a:rPr lang="tr-TR" b="1" dirty="0"/>
              <a:t>afıza alanları sürekli parçalanır </a:t>
            </a:r>
            <a:r>
              <a:rPr lang="tr-TR" dirty="0"/>
              <a:t>ve düzensiz bir hal alır (</a:t>
            </a:r>
            <a:r>
              <a:rPr lang="tr-TR" b="1" i="1" dirty="0">
                <a:solidFill>
                  <a:srgbClr val="FF0000"/>
                </a:solidFill>
              </a:rPr>
              <a:t>fragmentation</a:t>
            </a:r>
            <a:r>
              <a:rPr lang="tr-TR" dirty="0"/>
              <a:t>). </a:t>
            </a:r>
          </a:p>
          <a:p>
            <a:r>
              <a:rPr lang="tr-TR" dirty="0"/>
              <a:t>Bu durumda, bir süreç için yeterli alan olabilir, ancak bunlar küçük parçalar halinde dağılmış durumda olabilir. </a:t>
            </a:r>
          </a:p>
          <a:p>
            <a:r>
              <a:rPr lang="tr-TR" dirty="0"/>
              <a:t>En kötü durum senaryosunda, her bir süreç çifti arasında boş kısım kalabilir. </a:t>
            </a:r>
          </a:p>
        </p:txBody>
      </p:sp>
    </p:spTree>
    <p:extLst>
      <p:ext uri="{BB962C8B-B14F-4D97-AF65-F5344CB8AC3E}">
        <p14:creationId xmlns:p14="http://schemas.microsoft.com/office/powerpoint/2010/main" val="370040063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73376E3-61B6-4093-AC94-34D900966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Bitişik hafıza atama - Düzensizlik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3D7D035-3B84-484A-B7D6-98D69AD8CEC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Yapılan istatistiksel analize göre;</a:t>
            </a:r>
          </a:p>
          <a:p>
            <a:pPr lvl="1"/>
            <a:r>
              <a:rPr lang="tr-TR" b="1" dirty="0"/>
              <a:t>First fit</a:t>
            </a:r>
            <a:r>
              <a:rPr lang="tr-TR" dirty="0"/>
              <a:t> ile </a:t>
            </a:r>
            <a:r>
              <a:rPr lang="tr-TR" b="1" dirty="0"/>
              <a:t>N tane kullanılmış blok</a:t>
            </a:r>
            <a:r>
              <a:rPr lang="tr-TR" dirty="0"/>
              <a:t> için </a:t>
            </a:r>
          </a:p>
          <a:p>
            <a:pPr lvl="1"/>
            <a:r>
              <a:rPr lang="tr-TR" b="1" dirty="0"/>
              <a:t>N/2 tane boş blok oluşur</a:t>
            </a:r>
            <a:r>
              <a:rPr lang="tr-TR" dirty="0"/>
              <a:t>. </a:t>
            </a:r>
          </a:p>
          <a:p>
            <a:r>
              <a:rPr lang="tr-TR" dirty="0"/>
              <a:t>Bu durumda </a:t>
            </a:r>
            <a:r>
              <a:rPr lang="tr-TR" b="1" dirty="0"/>
              <a:t>hafızanın 1/3 kısmı kullanılamaz</a:t>
            </a:r>
            <a:r>
              <a:rPr lang="tr-TR" dirty="0"/>
              <a:t>. </a:t>
            </a:r>
          </a:p>
          <a:p>
            <a:pPr lvl="1"/>
            <a:r>
              <a:rPr lang="tr-TR" dirty="0"/>
              <a:t>Buna </a:t>
            </a:r>
            <a:r>
              <a:rPr lang="tr-TR" b="1" dirty="0"/>
              <a:t>%50 kuralı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50- percent rule</a:t>
            </a:r>
            <a:r>
              <a:rPr lang="tr-TR" dirty="0"/>
              <a:t>) denir. </a:t>
            </a:r>
          </a:p>
          <a:p>
            <a:r>
              <a:rPr lang="tr-TR" dirty="0"/>
              <a:t>Fragmentation çözülmek istenirsen küçük bloklar yer değiştirilerek büyük blok elde edilir.</a:t>
            </a:r>
          </a:p>
          <a:p>
            <a:pPr lvl="1"/>
            <a:r>
              <a:rPr lang="tr-TR" dirty="0"/>
              <a:t>Fazla süre gerektirir. </a:t>
            </a:r>
          </a:p>
          <a:p>
            <a:r>
              <a:rPr lang="tr-TR" dirty="0"/>
              <a:t>Dersin devamındaki konularımız olan </a:t>
            </a:r>
            <a:r>
              <a:rPr lang="tr-TR" b="1" dirty="0"/>
              <a:t>Segmentation ve paging </a:t>
            </a:r>
            <a:r>
              <a:rPr lang="tr-TR" dirty="0"/>
              <a:t>yaklaşımları fragmentation </a:t>
            </a:r>
            <a:r>
              <a:rPr lang="tr-TR" b="1" dirty="0"/>
              <a:t>çözümünde etkindir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40374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dirty="0"/>
              <a:t>Giriş</a:t>
            </a:r>
          </a:p>
          <a:p>
            <a:pPr>
              <a:spcBef>
                <a:spcPts val="600"/>
              </a:spcBef>
            </a:pPr>
            <a:r>
              <a:rPr lang="tr-TR" dirty="0"/>
              <a:t>Swapping</a:t>
            </a:r>
          </a:p>
          <a:p>
            <a:pPr>
              <a:spcBef>
                <a:spcPts val="600"/>
              </a:spcBef>
            </a:pPr>
            <a:r>
              <a:rPr lang="tr-TR" dirty="0"/>
              <a:t>Bitişik hafıza atama</a:t>
            </a:r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Segmentation</a:t>
            </a:r>
          </a:p>
          <a:p>
            <a:pPr>
              <a:spcBef>
                <a:spcPts val="600"/>
              </a:spcBef>
            </a:pPr>
            <a:r>
              <a:rPr lang="tr-TR" dirty="0"/>
              <a:t>Paging</a:t>
            </a:r>
          </a:p>
        </p:txBody>
      </p:sp>
    </p:spTree>
    <p:extLst>
      <p:ext uri="{BB962C8B-B14F-4D97-AF65-F5344CB8AC3E}">
        <p14:creationId xmlns:p14="http://schemas.microsoft.com/office/powerpoint/2010/main" val="35838974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017C6DD-D1D2-4D28-9520-95991144E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Bölütleme (Segmentation)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38F284AD-5534-4A39-8A1C-122F0998A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453BAE4C-CC5D-4CC6-8D61-311E3DC5CDBE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Segmentation yaklaşımda, her bölüm/segment bir isme ve uzunluğa sahiptir. </a:t>
            </a:r>
          </a:p>
          <a:p>
            <a:r>
              <a:rPr lang="tr-TR" dirty="0"/>
              <a:t>Bir </a:t>
            </a:r>
            <a:r>
              <a:rPr lang="tr-TR" b="1" dirty="0"/>
              <a:t>mantıksal adres, segment adı ile ofset</a:t>
            </a:r>
            <a:r>
              <a:rPr lang="tr-TR" dirty="0"/>
              <a:t> (segment içerisindeki konumu) değerini belirler. </a:t>
            </a:r>
          </a:p>
          <a:p>
            <a:pPr marL="0" indent="0">
              <a:buNone/>
            </a:pPr>
            <a:r>
              <a:rPr lang="tr-TR" dirty="0"/>
              <a:t>		</a:t>
            </a:r>
            <a:r>
              <a:rPr lang="tr-TR" b="1" dirty="0">
                <a:solidFill>
                  <a:srgbClr val="FF0000"/>
                </a:solidFill>
              </a:rPr>
              <a:t>&lt;segment numarası (ad), ofset&gt;</a:t>
            </a:r>
          </a:p>
          <a:p>
            <a:r>
              <a:rPr lang="tr-TR" dirty="0"/>
              <a:t>Bir C derleyicisi aşağıdakiler için ayrı ayrı segment oluşturabilir: </a:t>
            </a:r>
          </a:p>
          <a:p>
            <a:pPr lvl="1"/>
            <a:r>
              <a:rPr lang="tr-TR" dirty="0"/>
              <a:t>Program kodu </a:t>
            </a:r>
          </a:p>
          <a:p>
            <a:pPr lvl="1"/>
            <a:r>
              <a:rPr lang="tr-TR" dirty="0"/>
              <a:t>Global değişkenler </a:t>
            </a:r>
          </a:p>
          <a:p>
            <a:pPr lvl="1"/>
            <a:r>
              <a:rPr lang="tr-TR" dirty="0"/>
              <a:t>Heap (nesneler yerleştirilir) </a:t>
            </a:r>
          </a:p>
          <a:p>
            <a:pPr lvl="1"/>
            <a:r>
              <a:rPr lang="tr-TR" dirty="0"/>
              <a:t>Stack (thread’ler kullanır, lokal değişkenler, call/return) </a:t>
            </a:r>
          </a:p>
          <a:p>
            <a:pPr lvl="1"/>
            <a:r>
              <a:rPr lang="tr-TR" dirty="0"/>
              <a:t>Standart C kütüphanesi </a:t>
            </a:r>
          </a:p>
          <a:p>
            <a:r>
              <a:rPr lang="tr-TR" dirty="0"/>
              <a:t>Derleme sırasında </a:t>
            </a:r>
            <a:r>
              <a:rPr lang="tr-TR" b="1" dirty="0"/>
              <a:t>derleyici segment atamalarını gerçekleştirir</a:t>
            </a:r>
          </a:p>
        </p:txBody>
      </p:sp>
    </p:spTree>
    <p:extLst>
      <p:ext uri="{BB962C8B-B14F-4D97-AF65-F5344CB8AC3E}">
        <p14:creationId xmlns:p14="http://schemas.microsoft.com/office/powerpoint/2010/main" val="14036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017C6DD-D1D2-4D28-9520-95991144E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Bölütleme (Segmentation) Adresleme Donanımı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38F284AD-5534-4A39-8A1C-122F0998A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34</a:t>
            </a:fld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0EE69CE4-EA12-449B-887E-577C889E8F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37" y="1268760"/>
            <a:ext cx="8312727" cy="502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6661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017C6DD-D1D2-4D28-9520-95991144E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Bölütleme (Segmentation) Adresleme Donanımı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38F284AD-5534-4A39-8A1C-122F0998A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35</a:t>
            </a:fld>
            <a:endParaRPr lang="tr-TR" dirty="0"/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E46A8616-C239-42C2-95C2-E3F7048B6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37" y="1150331"/>
            <a:ext cx="8312727" cy="566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6548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5E20523-E2E7-4C51-A5B1-52A296FC2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Konular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BC8A23AF-54BF-4646-A488-BCA16A101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7D416E2-69BB-46DE-8BB4-76B71609993A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tr-TR" dirty="0"/>
              <a:t>Giriş</a:t>
            </a:r>
          </a:p>
          <a:p>
            <a:pPr>
              <a:spcBef>
                <a:spcPts val="600"/>
              </a:spcBef>
            </a:pPr>
            <a:r>
              <a:rPr lang="tr-TR" dirty="0"/>
              <a:t>Swapping</a:t>
            </a:r>
          </a:p>
          <a:p>
            <a:pPr>
              <a:spcBef>
                <a:spcPts val="600"/>
              </a:spcBef>
            </a:pPr>
            <a:r>
              <a:rPr lang="tr-TR" dirty="0"/>
              <a:t>Bitişik hafıza atama</a:t>
            </a:r>
          </a:p>
          <a:p>
            <a:pPr>
              <a:spcBef>
                <a:spcPts val="600"/>
              </a:spcBef>
            </a:pPr>
            <a:r>
              <a:rPr lang="tr-TR" dirty="0"/>
              <a:t>Segmentation</a:t>
            </a:r>
          </a:p>
          <a:p>
            <a:pPr>
              <a:spcBef>
                <a:spcPts val="600"/>
              </a:spcBef>
            </a:pPr>
            <a:r>
              <a:rPr lang="tr-TR" b="1" dirty="0">
                <a:solidFill>
                  <a:srgbClr val="FF0000"/>
                </a:solidFill>
              </a:rPr>
              <a:t>Paging</a:t>
            </a:r>
          </a:p>
        </p:txBody>
      </p:sp>
    </p:spTree>
    <p:extLst>
      <p:ext uri="{BB962C8B-B14F-4D97-AF65-F5344CB8AC3E}">
        <p14:creationId xmlns:p14="http://schemas.microsoft.com/office/powerpoint/2010/main" val="8159686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5FA0F0-CE85-4ADE-9CFC-DE6880EF9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Sayfalama (Paging)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088E33A-2073-4854-B64C-59500BAF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8EDA1B3-E2D9-4AC0-A191-51E3DCCC0AC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78152"/>
          </a:xfrm>
        </p:spPr>
        <p:txBody>
          <a:bodyPr>
            <a:normAutofit fontScale="92500"/>
          </a:bodyPr>
          <a:lstStyle/>
          <a:p>
            <a:r>
              <a:rPr lang="tr-TR" b="1" dirty="0"/>
              <a:t>Segmentation ile</a:t>
            </a:r>
            <a:r>
              <a:rPr lang="tr-TR" dirty="0"/>
              <a:t> bir sürece atanan </a:t>
            </a:r>
            <a:r>
              <a:rPr lang="tr-TR" b="1" dirty="0"/>
              <a:t>fiziksel adres alanının bitişik olmamasına izin verilir</a:t>
            </a:r>
            <a:r>
              <a:rPr lang="tr-TR" dirty="0"/>
              <a:t>. </a:t>
            </a:r>
          </a:p>
          <a:p>
            <a:r>
              <a:rPr lang="tr-TR" b="1" dirty="0"/>
              <a:t>Paging ile de</a:t>
            </a:r>
            <a:r>
              <a:rPr lang="tr-TR" dirty="0"/>
              <a:t>  segmentation’da olduğu gibi </a:t>
            </a:r>
            <a:r>
              <a:rPr lang="tr-TR" b="1" dirty="0"/>
              <a:t>süreçlere bitişik olmayan hafıza adresleri atanabilir</a:t>
            </a:r>
            <a:r>
              <a:rPr lang="tr-TR" dirty="0"/>
              <a:t>. </a:t>
            </a:r>
          </a:p>
          <a:p>
            <a:r>
              <a:rPr lang="tr-TR" dirty="0"/>
              <a:t>Paging yönteminde;</a:t>
            </a:r>
          </a:p>
          <a:p>
            <a:pPr lvl="1"/>
            <a:r>
              <a:rPr lang="tr-TR" dirty="0"/>
              <a:t>Fiziksel hafıza frame adı verilen küçük bloklara bölünür. </a:t>
            </a:r>
          </a:p>
          <a:p>
            <a:pPr lvl="1"/>
            <a:r>
              <a:rPr lang="tr-TR" dirty="0"/>
              <a:t>Mantıksal hafıza ise aynı boyutta page adı verilen bloklara bölünür. </a:t>
            </a:r>
          </a:p>
          <a:p>
            <a:r>
              <a:rPr lang="tr-TR" dirty="0"/>
              <a:t>Bir süreç çalıştırılacağı zaman </a:t>
            </a:r>
            <a:r>
              <a:rPr lang="tr-TR" b="1" dirty="0"/>
              <a:t>kaynak kodu diskten alınarak hafızadaki frame’lere yerleştirilir</a:t>
            </a:r>
            <a:r>
              <a:rPr lang="tr-TR" dirty="0"/>
              <a:t>. </a:t>
            </a:r>
          </a:p>
          <a:p>
            <a:r>
              <a:rPr lang="tr-TR" dirty="0"/>
              <a:t>Mantıksal adres alanı ile fiziksel adres alanı birbirinden ayrıştırılmış durumdadır.</a:t>
            </a:r>
          </a:p>
        </p:txBody>
      </p:sp>
    </p:spTree>
    <p:extLst>
      <p:ext uri="{BB962C8B-B14F-4D97-AF65-F5344CB8AC3E}">
        <p14:creationId xmlns:p14="http://schemas.microsoft.com/office/powerpoint/2010/main" val="35795367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60ED3295-D923-4C30-BAA4-3D9C8A644B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5736" y="2120181"/>
            <a:ext cx="6870023" cy="4045123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CA5FA0F0-CE85-4ADE-9CFC-DE6880EF9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Sayfalama (Paging)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088E33A-2073-4854-B64C-59500BAF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8EDA1B3-E2D9-4AC0-A191-51E3DCCC0ACC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6026224"/>
          </a:xfrm>
        </p:spPr>
        <p:txBody>
          <a:bodyPr>
            <a:normAutofit/>
          </a:bodyPr>
          <a:lstStyle/>
          <a:p>
            <a:r>
              <a:rPr lang="tr-TR" dirty="0"/>
              <a:t>CPU tarafından oluşturulan her adres iki parçaya ayrılır: </a:t>
            </a:r>
            <a:r>
              <a:rPr lang="tr-TR" b="1" dirty="0">
                <a:solidFill>
                  <a:srgbClr val="FF0000"/>
                </a:solidFill>
              </a:rPr>
              <a:t>page number(p)</a:t>
            </a:r>
            <a:r>
              <a:rPr lang="tr-TR" b="1" dirty="0"/>
              <a:t> ve </a:t>
            </a:r>
            <a:r>
              <a:rPr lang="tr-TR" b="1" dirty="0">
                <a:solidFill>
                  <a:srgbClr val="FF0000"/>
                </a:solidFill>
              </a:rPr>
              <a:t>page offset(d)</a:t>
            </a:r>
            <a:r>
              <a:rPr lang="tr-TR" b="1" dirty="0"/>
              <a:t>. </a:t>
            </a:r>
          </a:p>
          <a:p>
            <a:r>
              <a:rPr lang="tr-TR" dirty="0"/>
              <a:t>Page number, page table içerisindeki </a:t>
            </a:r>
            <a:br>
              <a:rPr lang="tr-TR" dirty="0"/>
            </a:br>
            <a:r>
              <a:rPr lang="tr-TR" dirty="0"/>
              <a:t>indeks değeri için kullanılır. 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Page table, </a:t>
            </a:r>
            <a:br>
              <a:rPr lang="tr-TR" dirty="0"/>
            </a:br>
            <a:r>
              <a:rPr lang="tr-TR" dirty="0"/>
              <a:t>her sayfanın </a:t>
            </a:r>
            <a:br>
              <a:rPr lang="tr-TR" dirty="0"/>
            </a:br>
            <a:r>
              <a:rPr lang="tr-TR" dirty="0"/>
              <a:t>fiziksel </a:t>
            </a:r>
            <a:br>
              <a:rPr lang="tr-TR" dirty="0"/>
            </a:br>
            <a:r>
              <a:rPr lang="tr-TR" dirty="0"/>
              <a:t>hafızadaki </a:t>
            </a:r>
            <a:r>
              <a:rPr lang="tr-TR" dirty="0" err="1"/>
              <a:t>base</a:t>
            </a:r>
            <a:r>
              <a:rPr lang="tr-TR" dirty="0"/>
              <a:t> </a:t>
            </a:r>
            <a:br>
              <a:rPr lang="tr-TR" dirty="0"/>
            </a:br>
            <a:r>
              <a:rPr lang="tr-TR" dirty="0"/>
              <a:t>adresini içerir.</a:t>
            </a:r>
          </a:p>
        </p:txBody>
      </p:sp>
    </p:spTree>
    <p:extLst>
      <p:ext uri="{BB962C8B-B14F-4D97-AF65-F5344CB8AC3E}">
        <p14:creationId xmlns:p14="http://schemas.microsoft.com/office/powerpoint/2010/main" val="36562464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>
            <a:extLst>
              <a:ext uri="{FF2B5EF4-FFF2-40B4-BE49-F238E27FC236}">
                <a16:creationId xmlns:a16="http://schemas.microsoft.com/office/drawing/2014/main" id="{90BA3DA5-DC30-4752-9DC2-D6F5111DB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737" y="1257116"/>
            <a:ext cx="8312727" cy="5412244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CA5FA0F0-CE85-4ADE-9CFC-DE6880EF9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Sayfalama (Paging)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088E33A-2073-4854-B64C-59500BAF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68344" y="6356350"/>
            <a:ext cx="1046184" cy="34925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39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07531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5FA0F0-CE85-4ADE-9CFC-DE6880EF9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Sayfalama (Paging)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088E33A-2073-4854-B64C-59500BAF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40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B13205F-15AA-457A-A297-56558CD261B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Mantıksal adres boyutu </a:t>
            </a:r>
            <a:r>
              <a:rPr lang="tr-TR" b="1" dirty="0"/>
              <a:t>2</a:t>
            </a:r>
            <a:r>
              <a:rPr lang="tr-TR" b="1" baseline="30000" dirty="0"/>
              <a:t>m</a:t>
            </a:r>
            <a:r>
              <a:rPr lang="tr-TR" dirty="0"/>
              <a:t>, </a:t>
            </a:r>
            <a:br>
              <a:rPr lang="tr-TR" dirty="0"/>
            </a:br>
            <a:r>
              <a:rPr lang="tr-TR" dirty="0"/>
              <a:t>fiziksel adres (offset) boyutu </a:t>
            </a:r>
            <a:r>
              <a:rPr lang="tr-TR" b="1" dirty="0"/>
              <a:t>2</a:t>
            </a:r>
            <a:r>
              <a:rPr lang="tr-TR" b="1" baseline="30000" dirty="0"/>
              <a:t>n</a:t>
            </a:r>
            <a:r>
              <a:rPr lang="tr-TR" dirty="0"/>
              <a:t> byte ise, </a:t>
            </a:r>
            <a:br>
              <a:rPr lang="tr-TR" dirty="0"/>
            </a:br>
            <a:r>
              <a:rPr lang="tr-TR" b="1" dirty="0"/>
              <a:t>sayfa numarası</a:t>
            </a:r>
            <a:r>
              <a:rPr lang="tr-TR" dirty="0"/>
              <a:t> için </a:t>
            </a:r>
            <a:r>
              <a:rPr lang="tr-TR" b="1" dirty="0"/>
              <a:t>soldaki</a:t>
            </a:r>
            <a:r>
              <a:rPr lang="tr-TR" dirty="0"/>
              <a:t> </a:t>
            </a:r>
            <a:r>
              <a:rPr lang="tr-TR" b="1" dirty="0"/>
              <a:t>m-n bit</a:t>
            </a:r>
            <a:r>
              <a:rPr lang="tr-TR" dirty="0"/>
              <a:t>, </a:t>
            </a:r>
            <a:br>
              <a:rPr lang="tr-TR" dirty="0"/>
            </a:br>
            <a:r>
              <a:rPr lang="tr-TR" b="1" dirty="0"/>
              <a:t>offset değeri</a:t>
            </a:r>
            <a:r>
              <a:rPr lang="tr-TR" dirty="0"/>
              <a:t> için </a:t>
            </a:r>
            <a:r>
              <a:rPr lang="tr-TR" b="1" dirty="0"/>
              <a:t>sağdaki n bit alınır</a:t>
            </a:r>
            <a:r>
              <a:rPr lang="tr-TR" dirty="0"/>
              <a:t>. </a:t>
            </a:r>
          </a:p>
          <a:p>
            <a:r>
              <a:rPr lang="tr-TR" dirty="0"/>
              <a:t>Aşağıda örnek mantıksal adres görülmektedir. </a:t>
            </a:r>
          </a:p>
          <a:p>
            <a:r>
              <a:rPr lang="tr-TR" dirty="0"/>
              <a:t>Page table içindeki indeks değeri </a:t>
            </a:r>
            <a:r>
              <a:rPr lang="tr-TR" b="1" i="1" dirty="0"/>
              <a:t>p</a:t>
            </a:r>
            <a:r>
              <a:rPr lang="tr-TR" dirty="0"/>
              <a:t>, </a:t>
            </a:r>
            <a:br>
              <a:rPr lang="tr-TR" dirty="0"/>
            </a:br>
            <a:r>
              <a:rPr lang="tr-TR" dirty="0"/>
              <a:t>sayfadaki displacement değeridir ise </a:t>
            </a:r>
            <a:r>
              <a:rPr lang="tr-TR" b="1" i="1" dirty="0"/>
              <a:t>d</a:t>
            </a:r>
            <a:r>
              <a:rPr lang="tr-TR" dirty="0"/>
              <a:t>’dir.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A43E0BB3-801B-4A44-9978-9A461580F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0244" y="4854258"/>
            <a:ext cx="5683513" cy="125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31989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5FA0F0-CE85-4ADE-9CFC-DE6880EF9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Sayfalama (Paging)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088E33A-2073-4854-B64C-59500BAF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68344" y="6356350"/>
            <a:ext cx="1046184" cy="34925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41</a:t>
            </a:fld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9D5291D-89D6-49C7-B569-8BCE2381E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87" y="1340768"/>
            <a:ext cx="8963827" cy="5410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24764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5FA0F0-CE85-4ADE-9CFC-DE6880EF9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Sayfalama (Paging)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088E33A-2073-4854-B64C-59500BAF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42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B13205F-15AA-457A-A297-56558CD261B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b="1" dirty="0"/>
              <a:t>Paging ile fragmentation oluşabilir.</a:t>
            </a:r>
            <a:endParaRPr lang="tr-TR" dirty="0"/>
          </a:p>
          <a:p>
            <a:pPr lvl="1"/>
            <a:r>
              <a:rPr lang="tr-TR" dirty="0"/>
              <a:t>Page size = 2048 byte </a:t>
            </a:r>
            <a:br>
              <a:rPr lang="tr-TR" dirty="0"/>
            </a:br>
            <a:r>
              <a:rPr lang="tr-TR" dirty="0"/>
              <a:t>süreç size = 72766 byte </a:t>
            </a:r>
            <a:br>
              <a:rPr lang="tr-TR" dirty="0"/>
            </a:br>
            <a:r>
              <a:rPr lang="tr-TR" dirty="0"/>
              <a:t>Gerekli alan = 35 sayfa + </a:t>
            </a:r>
            <a:r>
              <a:rPr lang="tr-TR" b="1" dirty="0"/>
              <a:t>1086 byte</a:t>
            </a:r>
            <a:r>
              <a:rPr lang="tr-TR" dirty="0"/>
              <a:t> </a:t>
            </a:r>
            <a:br>
              <a:rPr lang="tr-TR" dirty="0"/>
            </a:br>
            <a:r>
              <a:rPr lang="tr-TR" dirty="0"/>
              <a:t>1086 byte 36. sayfaya yerleştirilir. </a:t>
            </a:r>
            <a:br>
              <a:rPr lang="tr-TR" dirty="0"/>
            </a:br>
            <a:r>
              <a:rPr lang="tr-TR" b="1" dirty="0"/>
              <a:t>Kullanılmayan alan</a:t>
            </a:r>
            <a:r>
              <a:rPr lang="tr-TR" dirty="0"/>
              <a:t> 2048 – 1086 = </a:t>
            </a:r>
            <a:r>
              <a:rPr lang="tr-TR" b="1" dirty="0"/>
              <a:t>962 byte</a:t>
            </a:r>
            <a:r>
              <a:rPr lang="tr-TR" dirty="0"/>
              <a:t> </a:t>
            </a:r>
          </a:p>
          <a:p>
            <a:pPr lvl="1"/>
            <a:r>
              <a:rPr lang="tr-TR" b="1" dirty="0">
                <a:solidFill>
                  <a:srgbClr val="FF0000"/>
                </a:solidFill>
              </a:rPr>
              <a:t>36. sayfada 962 byte boş alan kalır. </a:t>
            </a:r>
          </a:p>
          <a:p>
            <a:r>
              <a:rPr lang="tr-TR" dirty="0"/>
              <a:t>En kötü durum 2049 byte’lık süreçte olur.</a:t>
            </a:r>
            <a:br>
              <a:rPr lang="tr-TR" dirty="0"/>
            </a:br>
            <a:r>
              <a:rPr lang="tr-TR" dirty="0"/>
              <a:t>Yerleştirilecek 1 byte kalır ve o da ayrı sayfaya yerleştirilir. </a:t>
            </a:r>
          </a:p>
          <a:p>
            <a:pPr lvl="1"/>
            <a:r>
              <a:rPr lang="tr-TR" b="1" dirty="0"/>
              <a:t>Boş alan en kötü 2048 – 1 = 2047 byte olur.</a:t>
            </a:r>
          </a:p>
        </p:txBody>
      </p:sp>
    </p:spTree>
    <p:extLst>
      <p:ext uri="{BB962C8B-B14F-4D97-AF65-F5344CB8AC3E}">
        <p14:creationId xmlns:p14="http://schemas.microsoft.com/office/powerpoint/2010/main" val="11173819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5FA0F0-CE85-4ADE-9CFC-DE6880EF9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Sayfalama (Paging)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088E33A-2073-4854-B64C-59500BAF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43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B13205F-15AA-457A-A297-56558CD261B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32-bit CPU’da genellikle 32-bit ile page table adresi verilir. </a:t>
            </a:r>
          </a:p>
          <a:p>
            <a:pPr lvl="1"/>
            <a:r>
              <a:rPr lang="tr-TR" b="1" dirty="0"/>
              <a:t>2</a:t>
            </a:r>
            <a:r>
              <a:rPr lang="tr-TR" b="1" baseline="30000" dirty="0"/>
              <a:t>32</a:t>
            </a:r>
            <a:r>
              <a:rPr lang="tr-TR" dirty="0"/>
              <a:t> adet fiziksel page frame bulunur. </a:t>
            </a:r>
          </a:p>
          <a:p>
            <a:pPr lvl="1"/>
            <a:r>
              <a:rPr lang="tr-TR" dirty="0"/>
              <a:t>Bir frame boyutu 4 KB (</a:t>
            </a:r>
            <a:r>
              <a:rPr lang="tr-TR" b="1" dirty="0"/>
              <a:t>2</a:t>
            </a:r>
            <a:r>
              <a:rPr lang="tr-TR" b="1" baseline="30000" dirty="0"/>
              <a:t>12</a:t>
            </a:r>
            <a:r>
              <a:rPr lang="tr-TR" dirty="0"/>
              <a:t>) ise, </a:t>
            </a:r>
          </a:p>
          <a:p>
            <a:pPr lvl="1"/>
            <a:r>
              <a:rPr lang="tr-TR" dirty="0"/>
              <a:t>Toplam adreslenebilir fiziksel hafıza </a:t>
            </a:r>
            <a:br>
              <a:rPr lang="tr-TR" dirty="0"/>
            </a:br>
            <a:r>
              <a:rPr lang="tr-TR" dirty="0"/>
              <a:t>= </a:t>
            </a:r>
            <a:r>
              <a:rPr lang="tr-TR" b="1" dirty="0"/>
              <a:t>2</a:t>
            </a:r>
            <a:r>
              <a:rPr lang="tr-TR" b="1" baseline="30000" dirty="0"/>
              <a:t>32</a:t>
            </a:r>
            <a:r>
              <a:rPr lang="tr-TR" dirty="0"/>
              <a:t> * </a:t>
            </a:r>
            <a:r>
              <a:rPr lang="tr-TR" b="1" dirty="0"/>
              <a:t>2</a:t>
            </a:r>
            <a:r>
              <a:rPr lang="tr-TR" b="1" baseline="30000" dirty="0"/>
              <a:t>12</a:t>
            </a:r>
            <a:r>
              <a:rPr lang="tr-TR" dirty="0"/>
              <a:t> = </a:t>
            </a:r>
            <a:r>
              <a:rPr lang="tr-TR" b="1" dirty="0"/>
              <a:t>2</a:t>
            </a:r>
            <a:r>
              <a:rPr lang="tr-TR" b="1" baseline="30000" dirty="0"/>
              <a:t>44</a:t>
            </a:r>
            <a:r>
              <a:rPr lang="tr-TR" dirty="0"/>
              <a:t> olur, yani </a:t>
            </a:r>
            <a:r>
              <a:rPr lang="tr-TR" b="1" dirty="0"/>
              <a:t>16 TB</a:t>
            </a:r>
            <a:r>
              <a:rPr lang="tr-T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323625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5FA0F0-CE85-4ADE-9CFC-DE6880EF9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Sayfalama (Paging)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088E33A-2073-4854-B64C-59500BAF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44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B13205F-15AA-457A-A297-56558CD261B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Bir süreç sisteme çalışmak için geldiğinde, gerekli sayfa sayısı belirlenir. </a:t>
            </a:r>
          </a:p>
          <a:p>
            <a:r>
              <a:rPr lang="tr-TR" b="1" dirty="0"/>
              <a:t>Sürecin her sayfası bir frame’e ihtiyaç duyar.</a:t>
            </a:r>
            <a:r>
              <a:rPr lang="tr-TR" dirty="0"/>
              <a:t> </a:t>
            </a:r>
          </a:p>
          <a:p>
            <a:pPr lvl="1"/>
            <a:r>
              <a:rPr lang="tr-TR" dirty="0"/>
              <a:t>Toplam </a:t>
            </a:r>
            <a:r>
              <a:rPr lang="tr-TR" b="1" i="1" dirty="0"/>
              <a:t>n</a:t>
            </a:r>
            <a:r>
              <a:rPr lang="tr-TR" dirty="0"/>
              <a:t> </a:t>
            </a:r>
            <a:r>
              <a:rPr lang="tr-TR" b="1" dirty="0"/>
              <a:t>sayfa</a:t>
            </a:r>
            <a:r>
              <a:rPr lang="tr-TR" dirty="0"/>
              <a:t> varsa, </a:t>
            </a:r>
            <a:r>
              <a:rPr lang="tr-TR" b="1" dirty="0"/>
              <a:t>en az </a:t>
            </a:r>
            <a:r>
              <a:rPr lang="tr-TR" b="1" i="1" dirty="0"/>
              <a:t>n</a:t>
            </a:r>
            <a:r>
              <a:rPr lang="tr-TR" b="1" dirty="0"/>
              <a:t> tane frame</a:t>
            </a:r>
            <a:r>
              <a:rPr lang="tr-TR" dirty="0"/>
              <a:t> boş olmalıdır. </a:t>
            </a:r>
          </a:p>
          <a:p>
            <a:pPr lvl="1"/>
            <a:r>
              <a:rPr lang="tr-TR" dirty="0"/>
              <a:t>Her sayfa bir frame’e yerleştirilir ve</a:t>
            </a:r>
            <a:r>
              <a:rPr lang="tr-TR" b="1" dirty="0"/>
              <a:t> frame numarası page table’a kaydedilir.</a:t>
            </a:r>
            <a:r>
              <a:rPr lang="tr-TR" dirty="0"/>
              <a:t> </a:t>
            </a:r>
          </a:p>
          <a:p>
            <a:r>
              <a:rPr lang="tr-TR" b="1" dirty="0"/>
              <a:t>Programcı sürecin adresini tek ve bitişik olarak görür.</a:t>
            </a:r>
            <a:r>
              <a:rPr lang="tr-TR" dirty="0"/>
              <a:t> </a:t>
            </a:r>
          </a:p>
          <a:p>
            <a:pPr lvl="1"/>
            <a:r>
              <a:rPr lang="tr-TR" dirty="0"/>
              <a:t>Frame eşleştirmesini işletim sistemi yapar.</a:t>
            </a:r>
            <a:endParaRPr lang="tr-TR" b="1" dirty="0"/>
          </a:p>
        </p:txBody>
      </p:sp>
    </p:spTree>
    <p:extLst>
      <p:ext uri="{BB962C8B-B14F-4D97-AF65-F5344CB8AC3E}">
        <p14:creationId xmlns:p14="http://schemas.microsoft.com/office/powerpoint/2010/main" val="27920436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5FA0F0-CE85-4ADE-9CFC-DE6880EF9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Sayfalama (Paging)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088E33A-2073-4854-B64C-59500BAF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68344" y="6356350"/>
            <a:ext cx="1046184" cy="34925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45</a:t>
            </a:fld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B89A5C2-3C96-41CC-A0E3-450C840D83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205929"/>
            <a:ext cx="8736760" cy="51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83022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5FA0F0-CE85-4ADE-9CFC-DE6880EF9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Sayfalama (Paging)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088E33A-2073-4854-B64C-59500BAF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46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B13205F-15AA-457A-A297-56558CD261B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b="1" i="1" u="sng" dirty="0"/>
              <a:t>Translation look-aside buffer (TLB) </a:t>
            </a:r>
          </a:p>
          <a:p>
            <a:r>
              <a:rPr lang="tr-TR" dirty="0"/>
              <a:t>Her işletim sistemi </a:t>
            </a:r>
            <a:r>
              <a:rPr lang="tr-TR" b="1" dirty="0"/>
              <a:t>page table saklamak için kendine özgü yöntem kullanır</a:t>
            </a:r>
            <a:r>
              <a:rPr lang="tr-TR" dirty="0"/>
              <a:t>. </a:t>
            </a:r>
          </a:p>
          <a:p>
            <a:r>
              <a:rPr lang="tr-TR" dirty="0"/>
              <a:t>Bazı işletim sistemleri </a:t>
            </a:r>
            <a:r>
              <a:rPr lang="tr-TR" b="1" dirty="0"/>
              <a:t>her süreç için ayrı page table kullanır</a:t>
            </a:r>
            <a:r>
              <a:rPr lang="tr-TR" dirty="0"/>
              <a:t>. </a:t>
            </a:r>
          </a:p>
          <a:p>
            <a:r>
              <a:rPr lang="tr-TR" b="1" dirty="0"/>
              <a:t>Her page table için pointer</a:t>
            </a:r>
            <a:r>
              <a:rPr lang="tr-TR" dirty="0"/>
              <a:t> ayrı bir register’da tutulur. </a:t>
            </a:r>
          </a:p>
          <a:p>
            <a:r>
              <a:rPr lang="tr-TR" dirty="0"/>
              <a:t>Her page table için </a:t>
            </a:r>
            <a:r>
              <a:rPr lang="tr-TR" b="1" dirty="0"/>
              <a:t>bir grup register oluşturulur</a:t>
            </a:r>
            <a:r>
              <a:rPr lang="tr-T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198754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5FA0F0-CE85-4ADE-9CFC-DE6880EF9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Sayfalama (Paging)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088E33A-2073-4854-B64C-59500BAF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47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B13205F-15AA-457A-A297-56558CD261B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i="1" u="sng" dirty="0"/>
              <a:t>Translation look-aside buffer (TLB) </a:t>
            </a:r>
            <a:endParaRPr lang="tr-TR" dirty="0"/>
          </a:p>
          <a:p>
            <a:r>
              <a:rPr lang="tr-TR" dirty="0"/>
              <a:t>Modern bilgisayarlarda </a:t>
            </a:r>
            <a:r>
              <a:rPr lang="tr-TR" b="1" dirty="0"/>
              <a:t>page table çok büyüktür</a:t>
            </a:r>
            <a:r>
              <a:rPr lang="tr-TR" dirty="0"/>
              <a:t> </a:t>
            </a:r>
          </a:p>
          <a:p>
            <a:pPr lvl="1"/>
            <a:r>
              <a:rPr lang="tr-TR" dirty="0"/>
              <a:t>Örneğin: 1 milyon giriş. </a:t>
            </a:r>
          </a:p>
          <a:p>
            <a:r>
              <a:rPr lang="tr-TR" dirty="0"/>
              <a:t>Bu durumda </a:t>
            </a:r>
            <a:r>
              <a:rPr lang="tr-TR" b="1" dirty="0"/>
              <a:t>page table için register oluşturulması mantıklı değildir</a:t>
            </a:r>
            <a:r>
              <a:rPr lang="tr-TR" dirty="0"/>
              <a:t>. </a:t>
            </a:r>
          </a:p>
          <a:p>
            <a:r>
              <a:rPr lang="tr-TR" dirty="0"/>
              <a:t>Page table’ın </a:t>
            </a:r>
            <a:r>
              <a:rPr lang="tr-TR" b="1" dirty="0"/>
              <a:t>hafızada tutulması halinde</a:t>
            </a:r>
            <a:r>
              <a:rPr lang="tr-TR" dirty="0"/>
              <a:t>, </a:t>
            </a:r>
            <a:r>
              <a:rPr lang="tr-TR" b="1" dirty="0"/>
              <a:t>her adres değişikliğinde hafıza erişimi gerekli olur.</a:t>
            </a:r>
            <a:endParaRPr lang="tr-TR" dirty="0"/>
          </a:p>
          <a:p>
            <a:pPr lvl="1"/>
            <a:r>
              <a:rPr lang="tr-TR" dirty="0"/>
              <a:t>Performans düşer. </a:t>
            </a:r>
          </a:p>
          <a:p>
            <a:r>
              <a:rPr lang="tr-TR" dirty="0"/>
              <a:t>Mikroişlemcilerde, küçük boyutta (1-2K satır) ve hızlı donanımsal bir önbellek (</a:t>
            </a:r>
            <a:r>
              <a:rPr lang="tr-TR" b="1" i="1" dirty="0">
                <a:solidFill>
                  <a:srgbClr val="FF0000"/>
                </a:solidFill>
              </a:rPr>
              <a:t>translation look-aside buffer: </a:t>
            </a:r>
            <a:r>
              <a:rPr lang="tr-TR" b="1" dirty="0">
                <a:solidFill>
                  <a:srgbClr val="FF0000"/>
                </a:solidFill>
              </a:rPr>
              <a:t>TLB</a:t>
            </a:r>
            <a:r>
              <a:rPr lang="tr-TR" dirty="0"/>
              <a:t>) ile bu problem çözülür.</a:t>
            </a:r>
          </a:p>
        </p:txBody>
      </p:sp>
    </p:spTree>
    <p:extLst>
      <p:ext uri="{BB962C8B-B14F-4D97-AF65-F5344CB8AC3E}">
        <p14:creationId xmlns:p14="http://schemas.microsoft.com/office/powerpoint/2010/main" val="33084216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5FA0F0-CE85-4ADE-9CFC-DE6880EF9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Sayfalama (Paging)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088E33A-2073-4854-B64C-59500BAF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48</a:t>
            </a:fld>
            <a:endParaRPr lang="tr-TR" dirty="0"/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7B13205F-15AA-457A-A297-56558CD261B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b="1" i="1" u="sng" dirty="0"/>
              <a:t>Translation look-aside buffer (TLB) </a:t>
            </a:r>
            <a:endParaRPr lang="tr-TR" dirty="0"/>
          </a:p>
          <a:p>
            <a:r>
              <a:rPr lang="tr-TR" b="1" dirty="0"/>
              <a:t>TLB</a:t>
            </a:r>
            <a:r>
              <a:rPr lang="tr-TR" dirty="0"/>
              <a:t> içerisindeki </a:t>
            </a:r>
            <a:r>
              <a:rPr lang="tr-TR" b="1" dirty="0"/>
              <a:t>her giriş satırı page number</a:t>
            </a:r>
            <a:r>
              <a:rPr lang="tr-TR" dirty="0"/>
              <a:t> ile </a:t>
            </a:r>
            <a:r>
              <a:rPr lang="tr-TR" b="1" dirty="0"/>
              <a:t>frame number</a:t>
            </a:r>
            <a:r>
              <a:rPr lang="tr-TR" dirty="0"/>
              <a:t> değerlerini tutar. </a:t>
            </a:r>
          </a:p>
          <a:p>
            <a:pPr lvl="1"/>
            <a:r>
              <a:rPr lang="tr-TR" dirty="0"/>
              <a:t>Bir mantıksal adres geldiğinde, </a:t>
            </a:r>
            <a:r>
              <a:rPr lang="tr-TR" b="1" dirty="0"/>
              <a:t>page number tüm TLB içerisinde aranır (</a:t>
            </a:r>
            <a:r>
              <a:rPr lang="tr-TR" b="1" i="1" dirty="0">
                <a:solidFill>
                  <a:srgbClr val="FF0000"/>
                </a:solidFill>
              </a:rPr>
              <a:t>full associative cache</a:t>
            </a:r>
            <a:r>
              <a:rPr lang="tr-TR" b="1" dirty="0"/>
              <a:t>)</a:t>
            </a:r>
            <a:r>
              <a:rPr lang="tr-TR" dirty="0"/>
              <a:t>. </a:t>
            </a:r>
          </a:p>
          <a:p>
            <a:pPr lvl="1"/>
            <a:r>
              <a:rPr lang="tr-TR" dirty="0"/>
              <a:t>Page number değeri bulunursa, ilgili satırdaki </a:t>
            </a:r>
            <a:r>
              <a:rPr lang="tr-TR" b="1" dirty="0"/>
              <a:t>frame number</a:t>
            </a:r>
            <a:r>
              <a:rPr lang="tr-TR" dirty="0"/>
              <a:t> değeri alınarak hafızada ilgili sayfaya gidilir. </a:t>
            </a:r>
          </a:p>
          <a:p>
            <a:pPr lvl="1"/>
            <a:r>
              <a:rPr lang="tr-TR" dirty="0"/>
              <a:t>TLB içerisinde bulunamayan page number için page table’a gidilir. </a:t>
            </a:r>
          </a:p>
          <a:p>
            <a:pPr lvl="1"/>
            <a:r>
              <a:rPr lang="tr-TR" dirty="0"/>
              <a:t>Page table’dan alınan frame number ile page number değeri TLB’ye kaydedilir. </a:t>
            </a:r>
          </a:p>
          <a:p>
            <a:pPr lvl="1"/>
            <a:r>
              <a:rPr lang="tr-TR" b="1" dirty="0"/>
              <a:t>TLB dolu ise replacement algoritması</a:t>
            </a:r>
            <a:r>
              <a:rPr lang="tr-TR" dirty="0"/>
              <a:t> (</a:t>
            </a:r>
            <a:r>
              <a:rPr lang="tr-TR" b="1" i="1" dirty="0">
                <a:solidFill>
                  <a:srgbClr val="FF0000"/>
                </a:solidFill>
              </a:rPr>
              <a:t>least recently used, round robin, random</a:t>
            </a:r>
            <a:r>
              <a:rPr lang="tr-TR" dirty="0"/>
              <a:t>) ile seçilen satır silinerek yerine yazılır.</a:t>
            </a:r>
          </a:p>
        </p:txBody>
      </p:sp>
    </p:spTree>
    <p:extLst>
      <p:ext uri="{BB962C8B-B14F-4D97-AF65-F5344CB8AC3E}">
        <p14:creationId xmlns:p14="http://schemas.microsoft.com/office/powerpoint/2010/main" val="13157947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Resim 5">
            <a:extLst>
              <a:ext uri="{FF2B5EF4-FFF2-40B4-BE49-F238E27FC236}">
                <a16:creationId xmlns:a16="http://schemas.microsoft.com/office/drawing/2014/main" id="{EF650553-BD7A-4B49-B945-1E50AFFB9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398" y="1065436"/>
            <a:ext cx="8787204" cy="5300325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:a16="http://schemas.microsoft.com/office/drawing/2014/main" id="{CA5FA0F0-CE85-4ADE-9CFC-DE6880EF9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Sayfalama (Paging)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088E33A-2073-4854-B64C-59500BAF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19872" y="6356350"/>
            <a:ext cx="5294656" cy="34925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49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403568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5FA0F0-CE85-4ADE-9CFC-DE6880EF9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Sayfalama (Paging)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088E33A-2073-4854-B64C-59500BAF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19872" y="6356350"/>
            <a:ext cx="5294656" cy="34925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50</a:t>
            </a:fld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23F27F24-01FB-4DD6-B54D-4B5963D82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85" y="1196752"/>
            <a:ext cx="8564611" cy="5220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6605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A5FA0F0-CE85-4ADE-9CFC-DE6880EF9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Sayfalama (Paging)</a:t>
            </a: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2088E33A-2073-4854-B64C-59500BAF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419872" y="6356350"/>
            <a:ext cx="5294656" cy="34925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51</a:t>
            </a:fld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F6191AAD-BCC1-45B0-9958-600F725AF5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1196752"/>
            <a:ext cx="8700202" cy="5194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1051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9775</TotalTime>
  <Words>2559</Words>
  <Application>Microsoft Office PowerPoint</Application>
  <PresentationFormat>Ekran Gösterisi (4:3)</PresentationFormat>
  <Paragraphs>336</Paragraphs>
  <Slides>51</Slides>
  <Notes>6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51</vt:i4>
      </vt:variant>
    </vt:vector>
  </HeadingPairs>
  <TitlesOfParts>
    <vt:vector size="59" baseType="lpstr">
      <vt:lpstr>Bookman Old Style</vt:lpstr>
      <vt:lpstr>Calibri</vt:lpstr>
      <vt:lpstr>Gill Sans MT</vt:lpstr>
      <vt:lpstr>Trebuchet MS</vt:lpstr>
      <vt:lpstr>Verdana</vt:lpstr>
      <vt:lpstr>Wingdings</vt:lpstr>
      <vt:lpstr>Wingdings 3</vt:lpstr>
      <vt:lpstr>Origin</vt:lpstr>
      <vt:lpstr>Bellek (Memory)</vt:lpstr>
      <vt:lpstr>Konular</vt:lpstr>
      <vt:lpstr>Giriş</vt:lpstr>
      <vt:lpstr>Giriş - Temel donanım yapısı </vt:lpstr>
      <vt:lpstr>Giriş - Temel donanım yapısı </vt:lpstr>
      <vt:lpstr>Giriş - Temel donanım yapısı </vt:lpstr>
      <vt:lpstr>Giriş - Temel donanım yapısı </vt:lpstr>
      <vt:lpstr>Giriş - Temel donanım yapısı </vt:lpstr>
      <vt:lpstr>Giriş – Adres bağlama (binding)</vt:lpstr>
      <vt:lpstr>Giriş – Adres bağlama (binding)</vt:lpstr>
      <vt:lpstr>Giriş – Adres bağlama (binding)</vt:lpstr>
      <vt:lpstr>Giriş - Derleme Süreci ve Linker</vt:lpstr>
      <vt:lpstr>Giriş - Linker Ne Yapar?</vt:lpstr>
      <vt:lpstr>Giriş – Mantıksal ve fiziksel adres alanı</vt:lpstr>
      <vt:lpstr>Giriş – Mantıksal ve fiziksel adres alanı</vt:lpstr>
      <vt:lpstr>Giriş – Dinamik yükleme</vt:lpstr>
      <vt:lpstr>Giriş – Dinamik bağlama ve paylaşılan kütüphaneler</vt:lpstr>
      <vt:lpstr>Konular</vt:lpstr>
      <vt:lpstr>Yer değiştirme (Swapping)</vt:lpstr>
      <vt:lpstr>Yer değiştirme (Swapping) </vt:lpstr>
      <vt:lpstr>Yer değiştirme (Swapping) - Mobilde</vt:lpstr>
      <vt:lpstr>Yer değiştirme (Swapping) - Mobilde</vt:lpstr>
      <vt:lpstr>Konular</vt:lpstr>
      <vt:lpstr>Bitişik hafıza atama</vt:lpstr>
      <vt:lpstr>Bitişik hafıza atama - Hafıza alanı koruma</vt:lpstr>
      <vt:lpstr>Bitişik hafıza atama - Hafıza alanı atama</vt:lpstr>
      <vt:lpstr>Bitişik hafıza atama - Hafıza alanı atama</vt:lpstr>
      <vt:lpstr>Bitişik hafıza atama - Hafıza alanı atama</vt:lpstr>
      <vt:lpstr>Bitişik hafıza atama - Hafıza alanı atama</vt:lpstr>
      <vt:lpstr>Bitişik hafıza atama - Düzensizlik</vt:lpstr>
      <vt:lpstr>Bitişik hafıza atama - Düzensizlik</vt:lpstr>
      <vt:lpstr>Konular</vt:lpstr>
      <vt:lpstr>Bölütleme (Segmentation)</vt:lpstr>
      <vt:lpstr>Bölütleme (Segmentation) Adresleme Donanımı</vt:lpstr>
      <vt:lpstr>Bölütleme (Segmentation) Adresleme Donanımı</vt:lpstr>
      <vt:lpstr>Konular</vt:lpstr>
      <vt:lpstr>Sayfalama (Paging)</vt:lpstr>
      <vt:lpstr>Sayfalama (Paging)</vt:lpstr>
      <vt:lpstr>Sayfalama (Paging)</vt:lpstr>
      <vt:lpstr>Sayfalama (Paging)</vt:lpstr>
      <vt:lpstr>Sayfalama (Paging)</vt:lpstr>
      <vt:lpstr>Sayfalama (Paging)</vt:lpstr>
      <vt:lpstr>Sayfalama (Paging)</vt:lpstr>
      <vt:lpstr>Sayfalama (Paging)</vt:lpstr>
      <vt:lpstr>Sayfalama (Paging)</vt:lpstr>
      <vt:lpstr>Sayfalama (Paging)</vt:lpstr>
      <vt:lpstr>Sayfalama (Paging)</vt:lpstr>
      <vt:lpstr>Sayfalama (Paging)</vt:lpstr>
      <vt:lpstr>Sayfalama (Paging)</vt:lpstr>
      <vt:lpstr>Sayfalama (Paging)</vt:lpstr>
      <vt:lpstr>Sayfalama (Paging)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gungor</cp:lastModifiedBy>
  <cp:revision>652</cp:revision>
  <dcterms:created xsi:type="dcterms:W3CDTF">2013-09-20T11:24:12Z</dcterms:created>
  <dcterms:modified xsi:type="dcterms:W3CDTF">2020-04-24T00:11:17Z</dcterms:modified>
</cp:coreProperties>
</file>