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56"/>
  </p:notesMasterIdLst>
  <p:sldIdLst>
    <p:sldId id="256" r:id="rId2"/>
    <p:sldId id="257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5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59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81" r:id="rId38"/>
    <p:sldId id="295" r:id="rId39"/>
    <p:sldId id="296" r:id="rId40"/>
    <p:sldId id="297" r:id="rId41"/>
    <p:sldId id="298" r:id="rId42"/>
    <p:sldId id="299" r:id="rId43"/>
    <p:sldId id="300" r:id="rId44"/>
    <p:sldId id="261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3387" autoAdjust="0"/>
  </p:normalViewPr>
  <p:slideViewPr>
    <p:cSldViewPr>
      <p:cViewPr varScale="1">
        <p:scale>
          <a:sx n="71" d="100"/>
          <a:sy n="71" d="100"/>
        </p:scale>
        <p:origin x="1068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639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460C12-1A27-4A64-B0B2-F796C1A51EED}" type="datetimeFigureOut">
              <a:rPr lang="tr-TR" smtClean="0"/>
              <a:pPr/>
              <a:t>24.04.2020</a:t>
            </a:fld>
            <a:endParaRPr lang="tr-T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7C25BA-1208-4CE7-BA56-982F150D70B7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74462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467544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FCDFDF45-B05A-4083-AAC7-D93DF07C3BB8}" type="datetime1">
              <a:rPr lang="tr-TR" smtClean="0"/>
              <a:pPr/>
              <a:t>24.04.2020</a:t>
            </a:fld>
            <a:endParaRPr lang="tr-TR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6521152" y="6375608"/>
            <a:ext cx="2227312" cy="36576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53F5B-CA1F-4DB0-9F24-ACC79FBE47D7}" type="datetime1">
              <a:rPr lang="tr-TR" smtClean="0"/>
              <a:pPr/>
              <a:t>24.04.2020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2126304" cy="365760"/>
          </a:xfrm>
          <a:solidFill>
            <a:schemeClr val="bg1"/>
          </a:solidFill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>
            <a:lvl1pPr>
              <a:spcBef>
                <a:spcPts val="1200"/>
              </a:spcBef>
              <a:defRPr sz="24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2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0960DCE6-766E-49E7-B2E2-340AE244AD26}" type="datetime1">
              <a:rPr lang="tr-TR" smtClean="0"/>
              <a:pPr/>
              <a:t>24.04.2020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49279-1099-4222-AFEC-1F85D6D8FBE7}" type="datetime1">
              <a:rPr lang="tr-TR" smtClean="0"/>
              <a:pPr/>
              <a:t>24.04.2020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DA600-E9D0-4753-AE05-DF97FF1B874E}" type="datetime1">
              <a:rPr lang="tr-TR" smtClean="0"/>
              <a:pPr/>
              <a:t>24.04.2020</a:t>
            </a:fld>
            <a:endParaRPr lang="tr-T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70A70-7FCC-4E86-B076-A7933EB67FD1}" type="datetime1">
              <a:rPr lang="tr-TR" smtClean="0"/>
              <a:pPr/>
              <a:t>24.04.2020</a:t>
            </a:fld>
            <a:endParaRPr lang="tr-T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9BC2A-2C61-4C3A-9217-4299804337F2}" type="datetime1">
              <a:rPr lang="tr-TR" smtClean="0"/>
              <a:pPr/>
              <a:t>24.04.2020</a:t>
            </a:fld>
            <a:endParaRPr lang="tr-T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D07F5-DE31-4F58-B5B9-CA4D40378050}" type="datetime1">
              <a:rPr lang="tr-TR" smtClean="0"/>
              <a:pPr/>
              <a:t>24.04.2020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795C6-6473-48B2-A712-1EE437C3E56F}" type="datetime1">
              <a:rPr lang="tr-TR" smtClean="0"/>
              <a:pPr/>
              <a:t>24.04.2020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70EDD-4205-433A-B6CB-CF6DD2DA6306}" type="datetime1">
              <a:rPr lang="tr-TR" smtClean="0"/>
              <a:pPr/>
              <a:t>24.04.2020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A127D-451D-47F7-9B1A-9E708C5295EA}" type="datetime1">
              <a:rPr lang="tr-TR" smtClean="0"/>
              <a:pPr/>
              <a:t>24.04.2020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ctr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323528" y="6237312"/>
            <a:ext cx="576064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536975" y="6375608"/>
            <a:ext cx="2139481" cy="365760"/>
          </a:xfrm>
          <a:prstGeom prst="rect">
            <a:avLst/>
          </a:prstGeom>
          <a:solidFill>
            <a:schemeClr val="bg1"/>
          </a:solidFill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0678150-2F3D-4E05-931D-3530E2373772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67544" y="6342464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88B272E-DE6C-4CD0-BFE9-F935876A97FC}" type="datetime1">
              <a:rPr lang="tr-TR" smtClean="0"/>
              <a:pPr/>
              <a:t>24.04.2020</a:t>
            </a:fld>
            <a:endParaRPr lang="tr-T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b="1" kern="1200">
          <a:solidFill>
            <a:srgbClr val="C0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C8BE0AB-C53C-4C48-BD87-2B961062E5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Sanal Bellek (Virtual Memory)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83E372A2-56F1-4752-AE85-B8B1081CEF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/>
              <a:t>Dr. Cengiz Güngör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4547DBBE-9C0B-40A5-BB42-8DF9C0720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1263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tr-TR" b="1" dirty="0">
                <a:solidFill>
                  <a:srgbClr val="FF0000"/>
                </a:solidFill>
              </a:rPr>
              <a:t>Giriş</a:t>
            </a:r>
          </a:p>
          <a:p>
            <a:pPr>
              <a:spcBef>
                <a:spcPts val="600"/>
              </a:spcBef>
            </a:pPr>
            <a:r>
              <a:rPr lang="tr-TR" dirty="0"/>
              <a:t>İhtiyaç anında sayfalama (</a:t>
            </a:r>
            <a:r>
              <a:rPr lang="en-US" dirty="0"/>
              <a:t>Demand paging</a:t>
            </a:r>
            <a:r>
              <a:rPr lang="tr-TR" dirty="0"/>
              <a:t>)</a:t>
            </a:r>
            <a:r>
              <a:rPr lang="en-US" dirty="0"/>
              <a:t> </a:t>
            </a:r>
            <a:endParaRPr lang="tr-TR" dirty="0"/>
          </a:p>
          <a:p>
            <a:pPr>
              <a:spcBef>
                <a:spcPts val="600"/>
              </a:spcBef>
            </a:pPr>
            <a:r>
              <a:rPr lang="tr-TR" dirty="0"/>
              <a:t>Değişecekse kopyala (</a:t>
            </a:r>
            <a:r>
              <a:rPr lang="en-US" dirty="0"/>
              <a:t>Copy-on-write</a:t>
            </a:r>
            <a:r>
              <a:rPr lang="tr-TR" dirty="0"/>
              <a:t>)</a:t>
            </a:r>
            <a:r>
              <a:rPr lang="en-US" dirty="0"/>
              <a:t> </a:t>
            </a:r>
            <a:endParaRPr lang="tr-TR" dirty="0"/>
          </a:p>
          <a:p>
            <a:pPr>
              <a:spcBef>
                <a:spcPts val="600"/>
              </a:spcBef>
            </a:pPr>
            <a:r>
              <a:rPr lang="tr-TR" dirty="0"/>
              <a:t>Mevcut sayfalar üzerine yerleştirme (</a:t>
            </a:r>
            <a:r>
              <a:rPr lang="en-US" dirty="0"/>
              <a:t>Page replacement</a:t>
            </a:r>
            <a:r>
              <a:rPr lang="tr-TR" dirty="0"/>
              <a:t>)</a:t>
            </a:r>
            <a:r>
              <a:rPr lang="en-US" dirty="0"/>
              <a:t> </a:t>
            </a:r>
            <a:endParaRPr lang="tr-TR" dirty="0"/>
          </a:p>
          <a:p>
            <a:pPr>
              <a:spcBef>
                <a:spcPts val="600"/>
              </a:spcBef>
            </a:pPr>
            <a:r>
              <a:rPr lang="tr-TR" dirty="0"/>
              <a:t>Frame’lerln konumlandırılması </a:t>
            </a:r>
            <a:r>
              <a:rPr lang="en-US" dirty="0"/>
              <a:t> </a:t>
            </a:r>
            <a:endParaRPr lang="tr-TR" dirty="0"/>
          </a:p>
          <a:p>
            <a:pPr>
              <a:spcBef>
                <a:spcPts val="600"/>
              </a:spcBef>
            </a:pPr>
            <a:r>
              <a:rPr lang="tr-TR" dirty="0"/>
              <a:t>Boşuna çalışma (</a:t>
            </a:r>
            <a:r>
              <a:rPr lang="en-US" dirty="0"/>
              <a:t>Thrashing</a:t>
            </a:r>
            <a:r>
              <a:rPr lang="tr-TR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78802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ECAEEDE-0CDB-4BA5-8730-811D6C849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Giriş	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2BBA66BA-0D47-485E-AF1C-7ECC236D0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113A5B1E-8410-4B65-882C-E23ACD0F3D6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638800"/>
          </a:xfrm>
        </p:spPr>
        <p:txBody>
          <a:bodyPr>
            <a:normAutofit fontScale="92500" lnSpcReduction="10000"/>
          </a:bodyPr>
          <a:lstStyle/>
          <a:p>
            <a:r>
              <a:rPr lang="tr-TR" dirty="0"/>
              <a:t>Sanal bellek (</a:t>
            </a:r>
            <a:r>
              <a:rPr lang="tr-TR" b="1" i="1" dirty="0">
                <a:solidFill>
                  <a:srgbClr val="FF0000"/>
                </a:solidFill>
              </a:rPr>
              <a:t>virtual memory</a:t>
            </a:r>
            <a:r>
              <a:rPr lang="tr-TR" dirty="0"/>
              <a:t>) yöntemi, </a:t>
            </a:r>
            <a:r>
              <a:rPr lang="tr-TR" b="1" dirty="0"/>
              <a:t>süreçlerin tamamının hafızaya yüklenmeden çalıştırılmasına izin verir.</a:t>
            </a:r>
            <a:r>
              <a:rPr lang="tr-TR" dirty="0"/>
              <a:t> </a:t>
            </a:r>
          </a:p>
          <a:p>
            <a:r>
              <a:rPr lang="tr-TR" dirty="0"/>
              <a:t>Günümüzdeki programlar fiziksel hafızanın kapasitesinden daha büyük olabilmektedir. </a:t>
            </a:r>
          </a:p>
          <a:p>
            <a:r>
              <a:rPr lang="tr-TR" b="1" dirty="0"/>
              <a:t>Sanal bellek, programcıların hafıza limitlerinden soyutlanmasını sağlar. </a:t>
            </a:r>
          </a:p>
          <a:p>
            <a:r>
              <a:rPr lang="tr-TR" dirty="0"/>
              <a:t>Sanal bellek, dosyaların paylaşımını ve paylaşılmış hafıza oluşturulmasını kolaylaştırır. </a:t>
            </a:r>
          </a:p>
          <a:p>
            <a:r>
              <a:rPr lang="tr-TR" dirty="0"/>
              <a:t>Bir programın çalışması için tamamının hafızaya yüklenmesine ihtiyaç yoktur: </a:t>
            </a:r>
          </a:p>
          <a:p>
            <a:pPr lvl="1"/>
            <a:r>
              <a:rPr lang="tr-TR" b="1" dirty="0"/>
              <a:t>Nadiren hata yapan programlarda hata yönetimi kodlarının yüklenmesine gerek yoktur. </a:t>
            </a:r>
          </a:p>
          <a:p>
            <a:pPr lvl="1"/>
            <a:r>
              <a:rPr lang="tr-TR" b="1" dirty="0"/>
              <a:t>Dizi değişkenlerinin aktif kullanılan boyutları nadiren 10 * 10’dan büyük olmaktadır. </a:t>
            </a:r>
          </a:p>
        </p:txBody>
      </p:sp>
    </p:spTree>
    <p:extLst>
      <p:ext uri="{BB962C8B-B14F-4D97-AF65-F5344CB8AC3E}">
        <p14:creationId xmlns:p14="http://schemas.microsoft.com/office/powerpoint/2010/main" val="2001663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ECAEEDE-0CDB-4BA5-8730-811D6C849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Giriş	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2BBA66BA-0D47-485E-AF1C-7ECC236D0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113A5B1E-8410-4B65-882C-E23ACD0F3D6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b="1" dirty="0"/>
              <a:t>Bir programın tamamının çalışması gerekti-ğinde bile, tümü aynı anda gerekmeyebilir</a:t>
            </a:r>
            <a:r>
              <a:rPr lang="tr-TR" dirty="0"/>
              <a:t>. </a:t>
            </a:r>
          </a:p>
          <a:p>
            <a:r>
              <a:rPr lang="tr-TR" dirty="0"/>
              <a:t>Bir programın hafızaya parçalı bir şekilde alınarak çalıştırılması aşağıdaki faydaları sağlar: </a:t>
            </a:r>
          </a:p>
          <a:p>
            <a:pPr lvl="1"/>
            <a:r>
              <a:rPr lang="tr-TR" b="1" dirty="0"/>
              <a:t>Bir programın toplam boyutu fiziksel hafızanın kapasitesinden fazla olabilmektedir. </a:t>
            </a:r>
          </a:p>
          <a:p>
            <a:pPr lvl="1"/>
            <a:r>
              <a:rPr lang="tr-TR" b="1" dirty="0"/>
              <a:t>Her kullanıcı programı, aynı anda küçük fiziksel hafıza alanı kullandığından, çok sayıda program eş zamanlı çalıştırılabilir. </a:t>
            </a:r>
          </a:p>
          <a:p>
            <a:r>
              <a:rPr lang="tr-TR" dirty="0"/>
              <a:t>Sanal bellek, programcı için hafıza alanı limitini ortadan kaldırır.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24779390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ECAEEDE-0CDB-4BA5-8730-811D6C849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6101"/>
            <a:ext cx="8229600" cy="990600"/>
          </a:xfrm>
        </p:spPr>
        <p:txBody>
          <a:bodyPr/>
          <a:lstStyle/>
          <a:p>
            <a:r>
              <a:rPr lang="tr-TR" dirty="0"/>
              <a:t>Giriş	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2BBA66BA-0D47-485E-AF1C-7ECC236D0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</a:t>
            </a:fld>
            <a:endParaRPr lang="tr-TR" dirty="0"/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037ED83A-9A07-4C47-81BA-69464C20AC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816" y="1259785"/>
            <a:ext cx="8912369" cy="4833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678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ECAEEDE-0CDB-4BA5-8730-811D6C849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6101"/>
            <a:ext cx="8229600" cy="990600"/>
          </a:xfrm>
        </p:spPr>
        <p:txBody>
          <a:bodyPr/>
          <a:lstStyle/>
          <a:p>
            <a:r>
              <a:rPr lang="tr-TR" dirty="0"/>
              <a:t>Giriş	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2BBA66BA-0D47-485E-AF1C-7ECC236D0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</a:t>
            </a:fld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4B909C4A-7B4A-43F6-80B4-DA30F6013C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87" y="1257646"/>
            <a:ext cx="8963827" cy="4619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418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ECAEEDE-0CDB-4BA5-8730-811D6C849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6101"/>
            <a:ext cx="8229600" cy="990600"/>
          </a:xfrm>
        </p:spPr>
        <p:txBody>
          <a:bodyPr/>
          <a:lstStyle/>
          <a:p>
            <a:r>
              <a:rPr lang="tr-TR" dirty="0"/>
              <a:t>Giriş	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2BBA66BA-0D47-485E-AF1C-7ECC236D0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</a:t>
            </a:fld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DF80A3FB-E3BE-464D-9203-D5FBBEE599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281859"/>
            <a:ext cx="7160164" cy="5243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4282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ECAEEDE-0CDB-4BA5-8730-811D6C849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Giriş	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2BBA66BA-0D47-485E-AF1C-7ECC236D0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CD0B983-50F4-4F56-960F-E7298042D09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5915000" cy="4937760"/>
          </a:xfrm>
        </p:spPr>
        <p:txBody>
          <a:bodyPr/>
          <a:lstStyle/>
          <a:p>
            <a:r>
              <a:rPr lang="tr-TR" dirty="0"/>
              <a:t>Bir sürecin sanal adres alanı, hafızaya nasıl yüklendiğini gösteren mantıksal bir görünümüdür. </a:t>
            </a:r>
          </a:p>
          <a:p>
            <a:r>
              <a:rPr lang="tr-TR" dirty="0"/>
              <a:t>Bir sürecin </a:t>
            </a:r>
            <a:r>
              <a:rPr lang="tr-TR" b="1" dirty="0"/>
              <a:t>mantıksal adresi 0 ile başlar ve bitişik bir alandır</a:t>
            </a:r>
            <a:r>
              <a:rPr lang="tr-TR" dirty="0"/>
              <a:t>.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D3D43103-AF16-4C10-B149-A6120EB3C6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3242" y="701985"/>
            <a:ext cx="2505262" cy="566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445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ECAEEDE-0CDB-4BA5-8730-811D6C849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Giriş	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2BBA66BA-0D47-485E-AF1C-7ECC236D0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9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CD0B983-50F4-4F56-960F-E7298042D09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b="1" dirty="0"/>
              <a:t>Sanal bellekteki </a:t>
            </a:r>
            <a:r>
              <a:rPr lang="tr-TR" b="1" i="1" dirty="0">
                <a:solidFill>
                  <a:srgbClr val="FF0000"/>
                </a:solidFill>
              </a:rPr>
              <a:t>heap</a:t>
            </a:r>
            <a:r>
              <a:rPr lang="tr-TR" b="1" dirty="0"/>
              <a:t> ve </a:t>
            </a:r>
            <a:r>
              <a:rPr lang="tr-TR" b="1" i="1" dirty="0">
                <a:solidFill>
                  <a:srgbClr val="FF0000"/>
                </a:solidFill>
              </a:rPr>
              <a:t>stack</a:t>
            </a:r>
            <a:r>
              <a:rPr lang="tr-TR" b="1" dirty="0"/>
              <a:t> alanları dinamik olarak büyüyebilmektedir.</a:t>
            </a:r>
            <a:r>
              <a:rPr lang="tr-TR" dirty="0"/>
              <a:t> </a:t>
            </a:r>
          </a:p>
          <a:p>
            <a:r>
              <a:rPr lang="tr-TR" dirty="0"/>
              <a:t>Heap veya stack alanı büyürken fiziksel hafızada daha fazla sayfanın kullanımı gerekir. </a:t>
            </a:r>
          </a:p>
          <a:p>
            <a:r>
              <a:rPr lang="tr-TR" dirty="0"/>
              <a:t>Sanal bellek, </a:t>
            </a:r>
            <a:r>
              <a:rPr lang="tr-TR" b="1" dirty="0"/>
              <a:t>süreçler arasında dosya ve hafıza-nın sayfalar aracılığıyla paylaşılmasını sağlar</a:t>
            </a:r>
            <a:r>
              <a:rPr lang="tr-TR" dirty="0"/>
              <a:t>. </a:t>
            </a:r>
          </a:p>
          <a:p>
            <a:pPr lvl="1"/>
            <a:r>
              <a:rPr lang="tr-TR" b="1" dirty="0"/>
              <a:t>Sistem kütüphaneleri çok sayıda süreç arasında paylaştırılabilir.</a:t>
            </a:r>
            <a:r>
              <a:rPr lang="tr-TR" dirty="0"/>
              <a:t> Her süreç, kütüphaneleri kendi sanal belleklerinin parçası olarak görürler, ancak fiziksel hafızadaki sayfalar paylaştırılır. </a:t>
            </a:r>
          </a:p>
          <a:p>
            <a:pPr lvl="1"/>
            <a:r>
              <a:rPr lang="tr-TR" b="1" dirty="0"/>
              <a:t>Süreçler hafızayı paylaşabilir.</a:t>
            </a:r>
            <a:r>
              <a:rPr lang="tr-TR" dirty="0"/>
              <a:t> Sanal bellek, bir sürecin hafızada diğer süreçlerle paylaşabileceği bölge oluşturmasına izin verir. </a:t>
            </a:r>
          </a:p>
          <a:p>
            <a:pPr lvl="1"/>
            <a:r>
              <a:rPr lang="tr-TR" b="1" dirty="0"/>
              <a:t>fork() sistem çağrısı ile paylaşılmış sayfalar oluşturulabilir.</a:t>
            </a:r>
            <a:r>
              <a:rPr lang="tr-TR" dirty="0"/>
              <a:t> süreç oluşturulma süresini kısaltır.</a:t>
            </a:r>
          </a:p>
        </p:txBody>
      </p:sp>
    </p:spTree>
    <p:extLst>
      <p:ext uri="{BB962C8B-B14F-4D97-AF65-F5344CB8AC3E}">
        <p14:creationId xmlns:p14="http://schemas.microsoft.com/office/powerpoint/2010/main" val="8100491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10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tr-TR" dirty="0"/>
              <a:t>Giriş</a:t>
            </a:r>
          </a:p>
          <a:p>
            <a:pPr>
              <a:spcBef>
                <a:spcPts val="600"/>
              </a:spcBef>
            </a:pPr>
            <a:r>
              <a:rPr lang="tr-TR" b="1" dirty="0">
                <a:solidFill>
                  <a:srgbClr val="FF0000"/>
                </a:solidFill>
              </a:rPr>
              <a:t>İhtiyaç anında sayfalama (</a:t>
            </a:r>
            <a:r>
              <a:rPr lang="en-US" b="1" dirty="0">
                <a:solidFill>
                  <a:srgbClr val="FF0000"/>
                </a:solidFill>
              </a:rPr>
              <a:t>Demand paging</a:t>
            </a:r>
            <a:r>
              <a:rPr lang="tr-TR" b="1" dirty="0">
                <a:solidFill>
                  <a:srgbClr val="FF0000"/>
                </a:solidFill>
              </a:rPr>
              <a:t>)</a:t>
            </a:r>
            <a:r>
              <a:rPr lang="en-US" dirty="0"/>
              <a:t> </a:t>
            </a:r>
            <a:endParaRPr lang="tr-TR" dirty="0"/>
          </a:p>
          <a:p>
            <a:pPr>
              <a:spcBef>
                <a:spcPts val="600"/>
              </a:spcBef>
            </a:pPr>
            <a:r>
              <a:rPr lang="tr-TR" dirty="0"/>
              <a:t>Değişecekse kopyala (</a:t>
            </a:r>
            <a:r>
              <a:rPr lang="en-US" dirty="0"/>
              <a:t>Copy-on-write</a:t>
            </a:r>
            <a:r>
              <a:rPr lang="tr-TR" dirty="0"/>
              <a:t>)</a:t>
            </a:r>
            <a:r>
              <a:rPr lang="en-US" dirty="0"/>
              <a:t> </a:t>
            </a:r>
            <a:endParaRPr lang="tr-TR" dirty="0"/>
          </a:p>
          <a:p>
            <a:pPr>
              <a:spcBef>
                <a:spcPts val="600"/>
              </a:spcBef>
            </a:pPr>
            <a:r>
              <a:rPr lang="tr-TR" dirty="0"/>
              <a:t>Mevcut sayfalar üzerine yerleştirme (</a:t>
            </a:r>
            <a:r>
              <a:rPr lang="en-US" dirty="0"/>
              <a:t>Page replacement</a:t>
            </a:r>
            <a:r>
              <a:rPr lang="tr-TR" dirty="0"/>
              <a:t>)</a:t>
            </a:r>
            <a:r>
              <a:rPr lang="en-US" dirty="0"/>
              <a:t> </a:t>
            </a:r>
            <a:endParaRPr lang="tr-TR" dirty="0"/>
          </a:p>
          <a:p>
            <a:pPr>
              <a:spcBef>
                <a:spcPts val="600"/>
              </a:spcBef>
            </a:pPr>
            <a:r>
              <a:rPr lang="tr-TR" dirty="0"/>
              <a:t>Frame’lerln konumlandırılması </a:t>
            </a:r>
            <a:r>
              <a:rPr lang="en-US" dirty="0"/>
              <a:t> </a:t>
            </a:r>
            <a:endParaRPr lang="tr-TR" dirty="0"/>
          </a:p>
          <a:p>
            <a:pPr>
              <a:spcBef>
                <a:spcPts val="600"/>
              </a:spcBef>
            </a:pPr>
            <a:r>
              <a:rPr lang="tr-TR" dirty="0"/>
              <a:t>Boşuna çalışma (</a:t>
            </a:r>
            <a:r>
              <a:rPr lang="en-US" dirty="0"/>
              <a:t>Thrashing</a:t>
            </a:r>
            <a:r>
              <a:rPr lang="tr-TR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49885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C171A78-511D-42E5-9197-FB17E6EFC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İhtiyaç anında sayfalama (Demand paging)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72DF31A7-4A45-4263-8E6D-6612D1B9A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11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5D4075B9-5AE3-4602-889F-D44D87787BE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/>
              <a:t>Programlara ait sayfaların ihtiyaç olduğunda yüklenmesine </a:t>
            </a:r>
            <a:r>
              <a:rPr lang="tr-TR" b="1" i="1" dirty="0">
                <a:solidFill>
                  <a:srgbClr val="FF0000"/>
                </a:solidFill>
              </a:rPr>
              <a:t>demand paging</a:t>
            </a:r>
            <a:r>
              <a:rPr lang="tr-TR" dirty="0"/>
              <a:t> denilmektedir. </a:t>
            </a:r>
          </a:p>
          <a:p>
            <a:r>
              <a:rPr lang="tr-TR" dirty="0"/>
              <a:t>Bu yöntem </a:t>
            </a:r>
            <a:r>
              <a:rPr lang="tr-TR" b="1" dirty="0"/>
              <a:t>sanal bellek sistemlerinde yaygın kullanılmaktadır</a:t>
            </a:r>
            <a:r>
              <a:rPr lang="tr-TR" dirty="0"/>
              <a:t>. </a:t>
            </a:r>
          </a:p>
          <a:p>
            <a:r>
              <a:rPr lang="tr-TR" dirty="0"/>
              <a:t>Bu yöntem ile programın çalışması süresince </a:t>
            </a:r>
            <a:r>
              <a:rPr lang="tr-TR" b="1" dirty="0"/>
              <a:t>kullanılmasına gerek olmayan sayfalar fiziksel hafızaya yüklenmez</a:t>
            </a:r>
            <a:r>
              <a:rPr lang="tr-TR" dirty="0"/>
              <a:t>. </a:t>
            </a:r>
          </a:p>
          <a:p>
            <a:r>
              <a:rPr lang="tr-TR" dirty="0"/>
              <a:t>Demand paging sistemi </a:t>
            </a:r>
            <a:r>
              <a:rPr lang="tr-TR" b="1" dirty="0"/>
              <a:t>disk üzerindeki süreçlerin hafızaya swapping ile yüklenmesini gerçekleştirir</a:t>
            </a:r>
            <a:r>
              <a:rPr lang="tr-TR" dirty="0"/>
              <a:t>. </a:t>
            </a:r>
          </a:p>
          <a:p>
            <a:pPr lvl="1"/>
            <a:r>
              <a:rPr lang="tr-TR" b="1" dirty="0"/>
              <a:t>Bir süreç içindeki bir sayfa gerekmedikçe hafızaya yüklenmez (</a:t>
            </a:r>
            <a:r>
              <a:rPr lang="tr-TR" b="1" i="1" dirty="0">
                <a:solidFill>
                  <a:srgbClr val="FF0000"/>
                </a:solidFill>
              </a:rPr>
              <a:t>lazy swapper</a:t>
            </a:r>
            <a:r>
              <a:rPr lang="tr-TR" b="1" dirty="0"/>
              <a:t>).</a:t>
            </a:r>
            <a:r>
              <a:rPr lang="tr-TR" dirty="0"/>
              <a:t> </a:t>
            </a:r>
          </a:p>
          <a:p>
            <a:pPr lvl="1"/>
            <a:r>
              <a:rPr lang="tr-TR" b="1" i="1" dirty="0">
                <a:solidFill>
                  <a:srgbClr val="FF0000"/>
                </a:solidFill>
              </a:rPr>
              <a:t>Pager</a:t>
            </a:r>
            <a:r>
              <a:rPr lang="tr-TR" b="1" dirty="0"/>
              <a:t> süreç içindeki sayfaların yüklenmesini gerçekleştirir.</a:t>
            </a:r>
          </a:p>
        </p:txBody>
      </p:sp>
    </p:spTree>
    <p:extLst>
      <p:ext uri="{BB962C8B-B14F-4D97-AF65-F5344CB8AC3E}">
        <p14:creationId xmlns:p14="http://schemas.microsoft.com/office/powerpoint/2010/main" val="13252062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C171A78-511D-42E5-9197-FB17E6EFC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İhtiyaç anında sayfalama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72DF31A7-4A45-4263-8E6D-6612D1B9A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12</a:t>
            </a:fld>
            <a:endParaRPr lang="tr-TR" dirty="0"/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9363DCEE-9679-40BE-8D47-05E706A27D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196752"/>
            <a:ext cx="7557025" cy="5598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7924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C171A78-511D-42E5-9197-FB17E6EFC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İhtiyaç anında sayfalama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72DF31A7-4A45-4263-8E6D-6612D1B9A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13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6833E3DF-039D-40E4-AABC-438D16EE58B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Bir süreç ana belleğe getirildiğinde (</a:t>
            </a:r>
            <a:r>
              <a:rPr lang="tr-TR" b="1" i="1" dirty="0">
                <a:solidFill>
                  <a:srgbClr val="FF0000"/>
                </a:solidFill>
              </a:rPr>
              <a:t>swap in</a:t>
            </a:r>
            <a:r>
              <a:rPr lang="tr-TR" dirty="0"/>
              <a:t>), </a:t>
            </a:r>
            <a:r>
              <a:rPr lang="tr-TR" b="1" dirty="0"/>
              <a:t>pager</a:t>
            </a:r>
            <a:r>
              <a:rPr lang="tr-TR" dirty="0"/>
              <a:t> geri diske atılana dek (</a:t>
            </a:r>
            <a:r>
              <a:rPr lang="tr-TR" b="1" i="1" dirty="0">
                <a:solidFill>
                  <a:srgbClr val="FF0000"/>
                </a:solidFill>
              </a:rPr>
              <a:t>swap out</a:t>
            </a:r>
            <a:r>
              <a:rPr lang="tr-TR" dirty="0"/>
              <a:t>) </a:t>
            </a:r>
            <a:r>
              <a:rPr lang="tr-TR" b="1" dirty="0"/>
              <a:t>hangi sayfaların kullanılacağını tahmin eder</a:t>
            </a:r>
            <a:r>
              <a:rPr lang="tr-TR" dirty="0"/>
              <a:t>. </a:t>
            </a:r>
          </a:p>
          <a:p>
            <a:r>
              <a:rPr lang="tr-TR" dirty="0"/>
              <a:t>Sürecin tamamını yüklemek yerine, </a:t>
            </a:r>
            <a:r>
              <a:rPr lang="tr-TR" b="1" dirty="0"/>
              <a:t>gerekli sayfalar hafızaya yüklenir</a:t>
            </a:r>
            <a:r>
              <a:rPr lang="tr-TR" dirty="0"/>
              <a:t>. </a:t>
            </a:r>
          </a:p>
          <a:p>
            <a:r>
              <a:rPr lang="tr-TR" b="1" dirty="0"/>
              <a:t>Böylelikle gerekli hafıza alanı ve swap süresi azaltılmış olur</a:t>
            </a:r>
            <a:r>
              <a:rPr lang="tr-TR" dirty="0"/>
              <a:t>. </a:t>
            </a:r>
          </a:p>
          <a:p>
            <a:r>
              <a:rPr lang="tr-TR" dirty="0"/>
              <a:t>Bir sayfanın hafızada mı yoksa diskte mi olduğunu tutmak için </a:t>
            </a:r>
            <a:r>
              <a:rPr lang="tr-TR" b="1" dirty="0"/>
              <a:t>donanımsal bir bileşen gerekir</a:t>
            </a:r>
            <a:r>
              <a:rPr lang="tr-TR" dirty="0"/>
              <a:t>. </a:t>
            </a:r>
          </a:p>
          <a:p>
            <a:r>
              <a:rPr lang="tr-TR" b="1" i="1" dirty="0">
                <a:solidFill>
                  <a:srgbClr val="FF0000"/>
                </a:solidFill>
              </a:rPr>
              <a:t>valid</a:t>
            </a:r>
            <a:r>
              <a:rPr lang="tr-TR" dirty="0"/>
              <a:t> ve </a:t>
            </a:r>
            <a:r>
              <a:rPr lang="tr-TR" b="1" i="1" dirty="0">
                <a:solidFill>
                  <a:srgbClr val="FF0000"/>
                </a:solidFill>
              </a:rPr>
              <a:t>invalid</a:t>
            </a:r>
            <a:r>
              <a:rPr lang="tr-TR" dirty="0"/>
              <a:t> şeklinde </a:t>
            </a:r>
            <a:r>
              <a:rPr lang="tr-TR" b="1" u="sng" dirty="0"/>
              <a:t>bir bit</a:t>
            </a:r>
            <a:r>
              <a:rPr lang="tr-TR" dirty="0"/>
              <a:t>, </a:t>
            </a:r>
            <a:r>
              <a:rPr lang="tr-TR" b="1" dirty="0"/>
              <a:t>sayfanın bulunduğu yeri</a:t>
            </a:r>
            <a:r>
              <a:rPr lang="tr-TR" dirty="0"/>
              <a:t> (yani hafızada olup olmadığını) </a:t>
            </a:r>
            <a:r>
              <a:rPr lang="tr-TR" b="1" dirty="0"/>
              <a:t>belirlemek için kullanılabilir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054542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>
            <a:extLst>
              <a:ext uri="{FF2B5EF4-FFF2-40B4-BE49-F238E27FC236}">
                <a16:creationId xmlns:a16="http://schemas.microsoft.com/office/drawing/2014/main" id="{795F626F-CCD3-4A83-954E-3DFA5892AD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84" y="1242847"/>
            <a:ext cx="8824128" cy="5642537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8C171A78-511D-42E5-9197-FB17E6EFC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İhtiyaç anında sayfalama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72DF31A7-4A45-4263-8E6D-6612D1B9A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14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579093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3A09C7C1-4F9A-4897-BEE8-A71123DE6C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87" y="1255046"/>
            <a:ext cx="8963827" cy="5270298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8C171A78-511D-42E5-9197-FB17E6EFC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İhtiyaç anında sayfalama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72DF31A7-4A45-4263-8E6D-6612D1B9A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15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959086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C171A78-511D-42E5-9197-FB17E6EFC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İhtiyaç anında sayfalama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72DF31A7-4A45-4263-8E6D-6612D1B9A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16</a:t>
            </a:fld>
            <a:endParaRPr lang="tr-TR" dirty="0"/>
          </a:p>
        </p:txBody>
      </p:sp>
      <p:sp>
        <p:nvSpPr>
          <p:cNvPr id="5" name="İçerik Yer Tutucusu 4">
            <a:extLst>
              <a:ext uri="{FF2B5EF4-FFF2-40B4-BE49-F238E27FC236}">
                <a16:creationId xmlns:a16="http://schemas.microsoft.com/office/drawing/2014/main" id="{57161BF6-36B7-4F2C-ACF1-F1A38750100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Bir sayfa hafızada bulunamadığında aşağıdaki işlemler gerçekleştirilir: </a:t>
            </a:r>
          </a:p>
          <a:p>
            <a:pPr lvl="1"/>
            <a:r>
              <a:rPr lang="tr-TR" dirty="0"/>
              <a:t>İstenen bloğun hafızada olmadığı belirlenir. </a:t>
            </a:r>
          </a:p>
          <a:p>
            <a:pPr lvl="1"/>
            <a:r>
              <a:rPr lang="tr-TR" dirty="0"/>
              <a:t>Çalışmakta olan süreç kesilir. </a:t>
            </a:r>
          </a:p>
          <a:p>
            <a:pPr lvl="1"/>
            <a:r>
              <a:rPr lang="tr-TR" dirty="0"/>
              <a:t>Hafızada boş bir frame belirlenir. </a:t>
            </a:r>
          </a:p>
          <a:p>
            <a:pPr lvl="1"/>
            <a:r>
              <a:rPr lang="tr-TR" dirty="0"/>
              <a:t>Disk üzerinden istenen sayfa hafızadaki boş frame’e aktarılır. </a:t>
            </a:r>
          </a:p>
          <a:p>
            <a:pPr lvl="1"/>
            <a:r>
              <a:rPr lang="tr-TR" dirty="0"/>
              <a:t>Sayfa tablosu değiştirilerek ilgili sayfanın hafızaya yüklendiği belirtilir. </a:t>
            </a:r>
          </a:p>
          <a:p>
            <a:pPr lvl="1"/>
            <a:r>
              <a:rPr lang="tr-TR" dirty="0"/>
              <a:t>Kesilen komuttan (</a:t>
            </a:r>
            <a:r>
              <a:rPr lang="tr-TR" b="1" i="1" dirty="0">
                <a:solidFill>
                  <a:srgbClr val="FF0000"/>
                </a:solidFill>
              </a:rPr>
              <a:t>instruction</a:t>
            </a:r>
            <a:r>
              <a:rPr lang="tr-TR" dirty="0"/>
              <a:t>) süreç çalışmaya devam eder. </a:t>
            </a:r>
          </a:p>
        </p:txBody>
      </p:sp>
    </p:spTree>
    <p:extLst>
      <p:ext uri="{BB962C8B-B14F-4D97-AF65-F5344CB8AC3E}">
        <p14:creationId xmlns:p14="http://schemas.microsoft.com/office/powerpoint/2010/main" val="7217920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C171A78-511D-42E5-9197-FB17E6EFC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İhtiyaç anında sayfalama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72DF31A7-4A45-4263-8E6D-6612D1B9A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17</a:t>
            </a:fld>
            <a:endParaRPr lang="tr-TR" dirty="0"/>
          </a:p>
        </p:txBody>
      </p:sp>
      <p:sp>
        <p:nvSpPr>
          <p:cNvPr id="5" name="İçerik Yer Tutucusu 4">
            <a:extLst>
              <a:ext uri="{FF2B5EF4-FFF2-40B4-BE49-F238E27FC236}">
                <a16:creationId xmlns:a16="http://schemas.microsoft.com/office/drawing/2014/main" id="{57161BF6-36B7-4F2C-ACF1-F1A38750100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Bir süreç başladığında hiçbir sayfa hafızada olmayabilir. Bu durumda yapılacak işlemler:</a:t>
            </a:r>
          </a:p>
          <a:p>
            <a:pPr lvl="1"/>
            <a:r>
              <a:rPr lang="tr-TR" dirty="0"/>
              <a:t>Sayfa hatası (</a:t>
            </a:r>
            <a:r>
              <a:rPr lang="tr-TR" b="1" i="1" dirty="0">
                <a:solidFill>
                  <a:srgbClr val="FF0000"/>
                </a:solidFill>
              </a:rPr>
              <a:t>page fault</a:t>
            </a:r>
            <a:r>
              <a:rPr lang="tr-TR" dirty="0"/>
              <a:t>) interrupt işlemi başlatılır. </a:t>
            </a:r>
          </a:p>
          <a:p>
            <a:pPr lvl="1"/>
            <a:r>
              <a:rPr lang="tr-TR" dirty="0"/>
              <a:t>Sayfa okunup hafızaya aktarılır. </a:t>
            </a:r>
          </a:p>
          <a:p>
            <a:pPr lvl="1"/>
            <a:r>
              <a:rPr lang="tr-TR" dirty="0"/>
              <a:t>Süreç baştan başlatılır (</a:t>
            </a:r>
            <a:r>
              <a:rPr lang="tr-TR" b="1" i="1" dirty="0">
                <a:solidFill>
                  <a:srgbClr val="FF0000"/>
                </a:solidFill>
              </a:rPr>
              <a:t>restart</a:t>
            </a:r>
            <a:r>
              <a:rPr lang="tr-TR" dirty="0"/>
              <a:t>).</a:t>
            </a:r>
          </a:p>
          <a:p>
            <a:r>
              <a:rPr lang="tr-TR" dirty="0"/>
              <a:t>Bir sayfanın ihtiyaç duyulmadığı sürece hafızaya alınmamasına </a:t>
            </a:r>
            <a:r>
              <a:rPr lang="tr-TR" b="1" i="1" dirty="0">
                <a:solidFill>
                  <a:srgbClr val="FF0000"/>
                </a:solidFill>
              </a:rPr>
              <a:t>pure demand paging</a:t>
            </a:r>
            <a:r>
              <a:rPr lang="tr-TR" dirty="0"/>
              <a:t> denir. </a:t>
            </a:r>
          </a:p>
          <a:p>
            <a:r>
              <a:rPr lang="tr-TR" b="1" dirty="0"/>
              <a:t>Bazı programlar bir instruction ile çok sayıda sayfaya erişebilirler.</a:t>
            </a:r>
            <a:r>
              <a:rPr lang="tr-TR" dirty="0"/>
              <a:t> </a:t>
            </a:r>
          </a:p>
          <a:p>
            <a:pPr lvl="1"/>
            <a:r>
              <a:rPr lang="tr-TR" dirty="0"/>
              <a:t>Bir komut çok veri yapısı: </a:t>
            </a:r>
            <a:r>
              <a:rPr lang="tr-TR" b="1" dirty="0"/>
              <a:t>SIMD</a:t>
            </a:r>
            <a:endParaRPr lang="tr-TR" dirty="0"/>
          </a:p>
          <a:p>
            <a:pPr lvl="1"/>
            <a:r>
              <a:rPr lang="tr-TR" dirty="0"/>
              <a:t>Bu durumda çok sayıda page fault oluşur.</a:t>
            </a:r>
          </a:p>
        </p:txBody>
      </p:sp>
    </p:spTree>
    <p:extLst>
      <p:ext uri="{BB962C8B-B14F-4D97-AF65-F5344CB8AC3E}">
        <p14:creationId xmlns:p14="http://schemas.microsoft.com/office/powerpoint/2010/main" val="24801927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C171A78-511D-42E5-9197-FB17E6EFC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İhtiyaç anında sayfalama performans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72DF31A7-4A45-4263-8E6D-6612D1B9A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18</a:t>
            </a:fld>
            <a:endParaRPr lang="tr-TR" dirty="0"/>
          </a:p>
        </p:txBody>
      </p:sp>
      <p:sp>
        <p:nvSpPr>
          <p:cNvPr id="5" name="İçerik Yer Tutucusu 4">
            <a:extLst>
              <a:ext uri="{FF2B5EF4-FFF2-40B4-BE49-F238E27FC236}">
                <a16:creationId xmlns:a16="http://schemas.microsoft.com/office/drawing/2014/main" id="{57161BF6-36B7-4F2C-ACF1-F1A38750100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Demand paging bilgisayar performansını önemli oranda etkiler. </a:t>
            </a:r>
          </a:p>
          <a:p>
            <a:pPr lvl="1"/>
            <a:r>
              <a:rPr lang="tr-TR" b="1" dirty="0"/>
              <a:t>Page fault hiç olmadığı durumda, efektif erişim süresi hafızaya erişim süresine eşittir.</a:t>
            </a:r>
            <a:r>
              <a:rPr lang="tr-TR" dirty="0"/>
              <a:t> </a:t>
            </a:r>
          </a:p>
          <a:p>
            <a:pPr lvl="1"/>
            <a:r>
              <a:rPr lang="tr-TR" dirty="0"/>
              <a:t>Günümüzdeki bilgisayarlarda hafızaya erişim süresi </a:t>
            </a:r>
            <a:r>
              <a:rPr lang="tr-TR" b="1" dirty="0"/>
              <a:t>ma (ortalama) 10 ns-200 ns</a:t>
            </a:r>
            <a:r>
              <a:rPr lang="tr-TR" dirty="0"/>
              <a:t> arasındadır. </a:t>
            </a:r>
          </a:p>
          <a:p>
            <a:r>
              <a:rPr lang="tr-TR" dirty="0"/>
              <a:t>Page fault olma olasılığına </a:t>
            </a:r>
            <a:r>
              <a:rPr lang="tr-TR" b="1" i="1" dirty="0"/>
              <a:t>p</a:t>
            </a:r>
            <a:r>
              <a:rPr lang="tr-TR" dirty="0"/>
              <a:t> dersek, ki bu değer</a:t>
            </a:r>
            <a:br>
              <a:rPr lang="tr-TR" dirty="0"/>
            </a:br>
            <a:r>
              <a:rPr lang="tr-TR" dirty="0"/>
              <a:t>0 ≤ p ≤ 1 aralığındadır. </a:t>
            </a:r>
          </a:p>
          <a:p>
            <a:pPr lvl="1"/>
            <a:r>
              <a:rPr lang="tr-TR" dirty="0"/>
              <a:t>Efektif erişim süresi </a:t>
            </a:r>
            <a:br>
              <a:rPr lang="tr-TR" dirty="0"/>
            </a:br>
            <a:r>
              <a:rPr lang="tr-TR" dirty="0"/>
              <a:t>= (1 - p) * ma + (p * page fault süresi) </a:t>
            </a:r>
          </a:p>
        </p:txBody>
      </p:sp>
    </p:spTree>
    <p:extLst>
      <p:ext uri="{BB962C8B-B14F-4D97-AF65-F5344CB8AC3E}">
        <p14:creationId xmlns:p14="http://schemas.microsoft.com/office/powerpoint/2010/main" val="24397775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>
            <a:extLst>
              <a:ext uri="{FF2B5EF4-FFF2-40B4-BE49-F238E27FC236}">
                <a16:creationId xmlns:a16="http://schemas.microsoft.com/office/drawing/2014/main" id="{13078F14-1AF8-4FF7-84E8-1EF222DD96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1511" y="5369110"/>
            <a:ext cx="3974985" cy="1444266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8C171A78-511D-42E5-9197-FB17E6EFC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İhtiyaç anında sayfalama performans</a:t>
            </a:r>
          </a:p>
        </p:txBody>
      </p:sp>
      <p:sp>
        <p:nvSpPr>
          <p:cNvPr id="5" name="İçerik Yer Tutucusu 4">
            <a:extLst>
              <a:ext uri="{FF2B5EF4-FFF2-40B4-BE49-F238E27FC236}">
                <a16:creationId xmlns:a16="http://schemas.microsoft.com/office/drawing/2014/main" id="{57161BF6-36B7-4F2C-ACF1-F1A38750100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196050"/>
            <a:ext cx="8229600" cy="5617325"/>
          </a:xfrm>
        </p:spPr>
        <p:txBody>
          <a:bodyPr>
            <a:normAutofit/>
          </a:bodyPr>
          <a:lstStyle/>
          <a:p>
            <a:r>
              <a:rPr lang="tr-TR" dirty="0"/>
              <a:t>Page fault olması durumunda yapılan işler yaklaşık 8 milisaniye alsın. </a:t>
            </a:r>
          </a:p>
          <a:p>
            <a:pPr lvl="1"/>
            <a:r>
              <a:rPr lang="tr-TR" dirty="0"/>
              <a:t>Efektif erişim süresi</a:t>
            </a:r>
            <a:br>
              <a:rPr lang="tr-TR" dirty="0"/>
            </a:br>
            <a:r>
              <a:rPr lang="tr-TR" dirty="0"/>
              <a:t>= (1-p) * 200ns + p * 8ms </a:t>
            </a:r>
            <a:br>
              <a:rPr lang="tr-TR" dirty="0"/>
            </a:br>
            <a:r>
              <a:rPr lang="tr-TR" dirty="0"/>
              <a:t>= (1-p) * 200ns + p * 8.000.000ns </a:t>
            </a:r>
            <a:br>
              <a:rPr lang="tr-TR" dirty="0"/>
            </a:br>
            <a:r>
              <a:rPr lang="tr-TR" dirty="0"/>
              <a:t>= 200 – 200*p + 8.000.000*p </a:t>
            </a:r>
            <a:br>
              <a:rPr lang="tr-TR" dirty="0"/>
            </a:br>
            <a:r>
              <a:rPr lang="tr-TR" dirty="0"/>
              <a:t>= 200 + 7.999.800 * p	</a:t>
            </a:r>
          </a:p>
          <a:p>
            <a:r>
              <a:rPr lang="tr-TR" dirty="0"/>
              <a:t>Eğer %0.1 olasılıkla page fault olursa efektif erişim süresi yaklaşık 8.200 nanosaniye olur.</a:t>
            </a:r>
          </a:p>
          <a:p>
            <a:pPr lvl="1"/>
            <a:r>
              <a:rPr lang="tr-TR" dirty="0"/>
              <a:t>Efektif erişim süresi (8.200 / 200 = 41) kat yavaşlar. </a:t>
            </a:r>
          </a:p>
          <a:p>
            <a:pPr lvl="1"/>
            <a:r>
              <a:rPr lang="tr-TR" dirty="0"/>
              <a:t>Efektif erişim süresi artışını %10’un altına (max 220) düşürmemek için ise </a:t>
            </a:r>
            <a:br>
              <a:rPr lang="tr-TR" dirty="0"/>
            </a:br>
            <a:r>
              <a:rPr lang="tr-TR" dirty="0"/>
              <a:t>page fault oranını </a:t>
            </a:r>
            <a:br>
              <a:rPr lang="tr-TR" dirty="0"/>
            </a:br>
            <a:r>
              <a:rPr lang="tr-TR" dirty="0"/>
              <a:t>%0,00025’in altında </a:t>
            </a:r>
            <a:br>
              <a:rPr lang="tr-TR" dirty="0"/>
            </a:br>
            <a:r>
              <a:rPr lang="tr-TR" dirty="0"/>
              <a:t>tutmak gerekir.</a:t>
            </a:r>
          </a:p>
        </p:txBody>
      </p:sp>
    </p:spTree>
    <p:extLst>
      <p:ext uri="{BB962C8B-B14F-4D97-AF65-F5344CB8AC3E}">
        <p14:creationId xmlns:p14="http://schemas.microsoft.com/office/powerpoint/2010/main" val="2624437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20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tr-TR" dirty="0"/>
              <a:t>Giriş</a:t>
            </a:r>
          </a:p>
          <a:p>
            <a:pPr>
              <a:spcBef>
                <a:spcPts val="600"/>
              </a:spcBef>
            </a:pPr>
            <a:r>
              <a:rPr lang="tr-TR" dirty="0"/>
              <a:t>İhtiyaç anında sayfalama (</a:t>
            </a:r>
            <a:r>
              <a:rPr lang="en-US" dirty="0"/>
              <a:t>Demand paging</a:t>
            </a:r>
            <a:r>
              <a:rPr lang="tr-TR" dirty="0"/>
              <a:t>)</a:t>
            </a:r>
            <a:r>
              <a:rPr lang="en-US" dirty="0"/>
              <a:t> </a:t>
            </a:r>
            <a:endParaRPr lang="tr-TR" dirty="0"/>
          </a:p>
          <a:p>
            <a:pPr>
              <a:spcBef>
                <a:spcPts val="600"/>
              </a:spcBef>
            </a:pPr>
            <a:r>
              <a:rPr lang="tr-TR" b="1" dirty="0">
                <a:solidFill>
                  <a:srgbClr val="FF0000"/>
                </a:solidFill>
              </a:rPr>
              <a:t>Değişecekse kopyala (</a:t>
            </a:r>
            <a:r>
              <a:rPr lang="en-US" b="1" dirty="0">
                <a:solidFill>
                  <a:srgbClr val="FF0000"/>
                </a:solidFill>
              </a:rPr>
              <a:t>Copy-on-write</a:t>
            </a:r>
            <a:r>
              <a:rPr lang="tr-TR" b="1" dirty="0">
                <a:solidFill>
                  <a:srgbClr val="FF0000"/>
                </a:solidFill>
              </a:rPr>
              <a:t>)</a:t>
            </a:r>
            <a:r>
              <a:rPr lang="en-US" dirty="0"/>
              <a:t> </a:t>
            </a:r>
            <a:endParaRPr lang="tr-TR" dirty="0"/>
          </a:p>
          <a:p>
            <a:pPr>
              <a:spcBef>
                <a:spcPts val="600"/>
              </a:spcBef>
            </a:pPr>
            <a:r>
              <a:rPr lang="tr-TR" dirty="0"/>
              <a:t>Mevcut sayfalar üzerine yerleştirme (</a:t>
            </a:r>
            <a:r>
              <a:rPr lang="en-US" dirty="0"/>
              <a:t>Page replacement</a:t>
            </a:r>
            <a:r>
              <a:rPr lang="tr-TR" dirty="0"/>
              <a:t>)</a:t>
            </a:r>
            <a:r>
              <a:rPr lang="en-US" dirty="0"/>
              <a:t> </a:t>
            </a:r>
            <a:endParaRPr lang="tr-TR" dirty="0"/>
          </a:p>
          <a:p>
            <a:pPr>
              <a:spcBef>
                <a:spcPts val="600"/>
              </a:spcBef>
            </a:pPr>
            <a:r>
              <a:rPr lang="tr-TR" dirty="0"/>
              <a:t>Frame’lerln konumlandırılması </a:t>
            </a:r>
            <a:r>
              <a:rPr lang="en-US" dirty="0"/>
              <a:t> </a:t>
            </a:r>
            <a:endParaRPr lang="tr-TR" dirty="0"/>
          </a:p>
          <a:p>
            <a:pPr>
              <a:spcBef>
                <a:spcPts val="600"/>
              </a:spcBef>
            </a:pPr>
            <a:r>
              <a:rPr lang="tr-TR" dirty="0"/>
              <a:t>Boşuna çalışma (</a:t>
            </a:r>
            <a:r>
              <a:rPr lang="en-US" dirty="0"/>
              <a:t>Thrashing</a:t>
            </a:r>
            <a:r>
              <a:rPr lang="tr-TR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029297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AFDF8F5-B48D-44F0-8C50-406C13651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Değişecekse kopyala (Copy-on-write)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EE267AA3-0459-47E8-A30F-98704E172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21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005170CF-75E1-4D75-BB81-FA8E55C7A32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b="1" dirty="0"/>
              <a:t>fork() sistem çağrısı ile bir child süreç (parent sürecin kopyası) oluşturulmaktadır.</a:t>
            </a:r>
            <a:r>
              <a:rPr lang="tr-TR" dirty="0"/>
              <a:t> </a:t>
            </a:r>
          </a:p>
          <a:p>
            <a:r>
              <a:rPr lang="tr-TR" dirty="0"/>
              <a:t>Child süreç, parent sürecin sahip olduğu sayfaların tümünün kopyalanmasına ihtiyaç duymayabilir (hemen </a:t>
            </a:r>
            <a:r>
              <a:rPr lang="tr-TR" b="1" dirty="0"/>
              <a:t>exec()</a:t>
            </a:r>
            <a:r>
              <a:rPr lang="tr-TR" dirty="0"/>
              <a:t> çağrısı başlatabilir.). </a:t>
            </a:r>
          </a:p>
          <a:p>
            <a:r>
              <a:rPr lang="tr-TR" dirty="0"/>
              <a:t>Bu durumda, parent sürece ait sayfalar ortak kullanılır ve </a:t>
            </a:r>
            <a:r>
              <a:rPr lang="tr-TR" b="1" dirty="0"/>
              <a:t>üzerinde değişiklik yapılacağı zaman kopyası oluşturulur (</a:t>
            </a:r>
            <a:r>
              <a:rPr lang="tr-TR" b="1" i="1" dirty="0">
                <a:solidFill>
                  <a:srgbClr val="FF0000"/>
                </a:solidFill>
              </a:rPr>
              <a:t>copy-on-write</a:t>
            </a:r>
            <a:r>
              <a:rPr lang="tr-TR" b="1" dirty="0"/>
              <a:t>)</a:t>
            </a:r>
            <a:r>
              <a:rPr lang="tr-TR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3432366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AFDF8F5-B48D-44F0-8C50-406C13651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Değişecekse kopyala (Copy-on-write)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EE267AA3-0459-47E8-A30F-98704E172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22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005170CF-75E1-4D75-BB81-FA8E55C7A32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Sayfa C’yi değiştirmeden önceki ve sonraki durumlar aşağıdadır.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DEA8F007-E176-4EDF-9A6C-49C21E025C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9018" y="2068292"/>
            <a:ext cx="5245963" cy="2152796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FA7A2D9A-5DA6-43FF-8444-2EE341F5FF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7140" y="4303367"/>
            <a:ext cx="5249719" cy="2412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3952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23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tr-TR" dirty="0"/>
              <a:t>Giriş</a:t>
            </a:r>
          </a:p>
          <a:p>
            <a:pPr>
              <a:spcBef>
                <a:spcPts val="600"/>
              </a:spcBef>
            </a:pPr>
            <a:r>
              <a:rPr lang="tr-TR" dirty="0"/>
              <a:t>İhtiyaç anında sayfalama (</a:t>
            </a:r>
            <a:r>
              <a:rPr lang="en-US" dirty="0"/>
              <a:t>Demand paging</a:t>
            </a:r>
            <a:r>
              <a:rPr lang="tr-TR" dirty="0"/>
              <a:t>)</a:t>
            </a:r>
            <a:r>
              <a:rPr lang="en-US" dirty="0"/>
              <a:t> </a:t>
            </a:r>
            <a:endParaRPr lang="tr-TR" dirty="0"/>
          </a:p>
          <a:p>
            <a:pPr>
              <a:spcBef>
                <a:spcPts val="600"/>
              </a:spcBef>
            </a:pPr>
            <a:r>
              <a:rPr lang="tr-TR" dirty="0"/>
              <a:t>Değişecekse kopyala (</a:t>
            </a:r>
            <a:r>
              <a:rPr lang="en-US" dirty="0"/>
              <a:t>Copy-on-write</a:t>
            </a:r>
            <a:r>
              <a:rPr lang="tr-TR" dirty="0"/>
              <a:t>)</a:t>
            </a:r>
            <a:r>
              <a:rPr lang="en-US" dirty="0"/>
              <a:t> </a:t>
            </a:r>
            <a:endParaRPr lang="tr-TR" dirty="0"/>
          </a:p>
          <a:p>
            <a:pPr>
              <a:spcBef>
                <a:spcPts val="600"/>
              </a:spcBef>
            </a:pPr>
            <a:r>
              <a:rPr lang="tr-TR" b="1" dirty="0">
                <a:solidFill>
                  <a:srgbClr val="FF0000"/>
                </a:solidFill>
              </a:rPr>
              <a:t>Mevcut sayfalar üzerine yerleştirme (</a:t>
            </a:r>
            <a:r>
              <a:rPr lang="en-US" b="1" dirty="0">
                <a:solidFill>
                  <a:srgbClr val="FF0000"/>
                </a:solidFill>
              </a:rPr>
              <a:t>Page replacement</a:t>
            </a:r>
            <a:r>
              <a:rPr lang="tr-TR" b="1" dirty="0">
                <a:solidFill>
                  <a:srgbClr val="FF0000"/>
                </a:solidFill>
              </a:rPr>
              <a:t>)</a:t>
            </a:r>
            <a:r>
              <a:rPr lang="en-US" dirty="0"/>
              <a:t> </a:t>
            </a:r>
            <a:endParaRPr lang="tr-TR" dirty="0"/>
          </a:p>
          <a:p>
            <a:pPr>
              <a:spcBef>
                <a:spcPts val="600"/>
              </a:spcBef>
            </a:pPr>
            <a:r>
              <a:rPr lang="tr-TR" dirty="0"/>
              <a:t>Frame’lerln konumlandırılması </a:t>
            </a:r>
            <a:r>
              <a:rPr lang="en-US" dirty="0"/>
              <a:t> </a:t>
            </a:r>
            <a:endParaRPr lang="tr-TR" dirty="0"/>
          </a:p>
          <a:p>
            <a:pPr>
              <a:spcBef>
                <a:spcPts val="600"/>
              </a:spcBef>
            </a:pPr>
            <a:r>
              <a:rPr lang="tr-TR" dirty="0"/>
              <a:t>Boşuna çalışma (</a:t>
            </a:r>
            <a:r>
              <a:rPr lang="en-US" dirty="0"/>
              <a:t>Thrashing</a:t>
            </a:r>
            <a:r>
              <a:rPr lang="tr-TR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88315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4D9C2A9-23F6-4F07-B7CC-6307BAA9E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Mevcut sayfalar üzerine yerleştirme</a:t>
            </a:r>
            <a:br>
              <a:rPr lang="tr-TR" dirty="0"/>
            </a:br>
            <a:r>
              <a:rPr lang="tr-TR" dirty="0"/>
              <a:t>(Page replacement)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CB62DACB-58CB-4395-A066-F7978173E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24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7AFA96A5-37AC-4636-9D09-4EC31E2AA06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306144"/>
          </a:xfrm>
        </p:spPr>
        <p:txBody>
          <a:bodyPr>
            <a:normAutofit lnSpcReduction="10000"/>
          </a:bodyPr>
          <a:lstStyle/>
          <a:p>
            <a:r>
              <a:rPr lang="tr-TR" b="1" dirty="0"/>
              <a:t>Her sayfa ilk çağrıldığında bir kez page fault oluşur</a:t>
            </a:r>
            <a:r>
              <a:rPr lang="tr-TR" dirty="0"/>
              <a:t>. </a:t>
            </a:r>
          </a:p>
          <a:p>
            <a:r>
              <a:rPr lang="tr-TR" b="1" dirty="0"/>
              <a:t>Bir süreç</a:t>
            </a:r>
            <a:r>
              <a:rPr lang="tr-TR" dirty="0"/>
              <a:t> 10 sayfadan oluşuyorsa, çalışması sırasında </a:t>
            </a:r>
            <a:r>
              <a:rPr lang="tr-TR" b="1" dirty="0"/>
              <a:t>genellikle yarısını kullanır</a:t>
            </a:r>
            <a:r>
              <a:rPr lang="tr-TR" dirty="0"/>
              <a:t>. </a:t>
            </a:r>
          </a:p>
          <a:p>
            <a:r>
              <a:rPr lang="tr-TR" dirty="0"/>
              <a:t>Bu yüzden, demand paging I/O gereksinimini azaltır. </a:t>
            </a:r>
          </a:p>
          <a:p>
            <a:r>
              <a:rPr lang="tr-TR" b="1" dirty="0"/>
              <a:t>Multiprogramming ile daha çok süreci çalıştırabiliriz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overallocating</a:t>
            </a:r>
            <a:r>
              <a:rPr lang="tr-TR" dirty="0"/>
              <a:t>). </a:t>
            </a:r>
          </a:p>
          <a:p>
            <a:r>
              <a:rPr lang="tr-TR" dirty="0"/>
              <a:t>Süreçlerden bazıları tüm sayfaları kullanmak isteyebilir. </a:t>
            </a:r>
          </a:p>
          <a:p>
            <a:r>
              <a:rPr lang="tr-TR" dirty="0"/>
              <a:t>İşletim sistemi </a:t>
            </a:r>
            <a:r>
              <a:rPr lang="tr-TR" b="1" dirty="0"/>
              <a:t>yeni sayfa için mevcut sayfalardan</a:t>
            </a:r>
            <a:r>
              <a:rPr lang="tr-TR" dirty="0"/>
              <a:t> </a:t>
            </a:r>
            <a:r>
              <a:rPr lang="tr-TR" b="1" dirty="0"/>
              <a:t>birisini bellekten atabilir</a:t>
            </a:r>
            <a:r>
              <a:rPr lang="tr-TR" dirty="0"/>
              <a:t> </a:t>
            </a:r>
            <a:br>
              <a:rPr lang="tr-TR" dirty="0"/>
            </a:br>
            <a:r>
              <a:rPr lang="tr-TR" dirty="0"/>
              <a:t>(</a:t>
            </a:r>
            <a:r>
              <a:rPr lang="tr-TR" b="1" i="1" dirty="0">
                <a:solidFill>
                  <a:srgbClr val="FF0000"/>
                </a:solidFill>
              </a:rPr>
              <a:t>page replacement</a:t>
            </a:r>
            <a:r>
              <a:rPr lang="tr-TR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42281254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8B7C61D-CF3D-43BB-BD55-1040729EA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Mevcut sayfalar üzerine yerleştirme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0D2B450-CCB4-4890-8103-273160F9F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25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9DE1F9AC-2A29-4553-AE1B-1D6375BA131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b="1" i="1" u="sng" dirty="0"/>
              <a:t>Temel page replacement algoritması</a:t>
            </a:r>
            <a:r>
              <a:rPr lang="tr-TR" dirty="0"/>
              <a:t> </a:t>
            </a:r>
          </a:p>
          <a:p>
            <a:r>
              <a:rPr lang="tr-TR" dirty="0"/>
              <a:t>Eğer boş frame yoksa şu anda kullanılmayan bir frame seçilir ve diske (disk swap space’e) yazılır. </a:t>
            </a:r>
          </a:p>
          <a:p>
            <a:r>
              <a:rPr lang="tr-TR" dirty="0"/>
              <a:t>Diske atılan frame için page table invalid yapılır. </a:t>
            </a:r>
          </a:p>
          <a:p>
            <a:pPr lvl="1"/>
            <a:r>
              <a:rPr lang="tr-TR" dirty="0"/>
              <a:t>İstenen sayfa disk üzerinde bulunur. </a:t>
            </a:r>
          </a:p>
          <a:p>
            <a:pPr lvl="2"/>
            <a:r>
              <a:rPr lang="tr-TR" dirty="0"/>
              <a:t>Boş frame varsa, bu frame kullanılır. </a:t>
            </a:r>
          </a:p>
          <a:p>
            <a:pPr lvl="2"/>
            <a:r>
              <a:rPr lang="tr-TR" dirty="0"/>
              <a:t>Boş frame yoksa, page-replacement algoritması ile bir frame seçilerek kullanılır. </a:t>
            </a:r>
          </a:p>
          <a:p>
            <a:pPr lvl="2"/>
            <a:r>
              <a:rPr lang="tr-TR" dirty="0"/>
              <a:t>Seçilen frame diske yazılır ve page table değiştirilir. </a:t>
            </a:r>
          </a:p>
          <a:p>
            <a:pPr lvl="1"/>
            <a:r>
              <a:rPr lang="tr-TR" dirty="0"/>
              <a:t>Diskten istenen sayfa okunarak bu frame’e yazılır ve page table değiştirilir. </a:t>
            </a:r>
          </a:p>
          <a:p>
            <a:pPr lvl="1"/>
            <a:r>
              <a:rPr lang="tr-TR" dirty="0"/>
              <a:t>Page fault olan süreç çalışmaya devem eder</a:t>
            </a:r>
          </a:p>
        </p:txBody>
      </p:sp>
    </p:spTree>
    <p:extLst>
      <p:ext uri="{BB962C8B-B14F-4D97-AF65-F5344CB8AC3E}">
        <p14:creationId xmlns:p14="http://schemas.microsoft.com/office/powerpoint/2010/main" val="29324382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8B7C61D-CF3D-43BB-BD55-1040729EA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Mevcut sayfalar üzerine yerleştirme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0D2B450-CCB4-4890-8103-273160F9F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26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9DE1F9AC-2A29-4553-AE1B-1D6375BA131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b="1" i="1" u="sng" dirty="0"/>
              <a:t>Temel page replacement algoritması</a:t>
            </a:r>
            <a:r>
              <a:rPr lang="tr-TR" dirty="0"/>
              <a:t> 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66766400-56B9-457E-B176-D96F3A51B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930" y="1700808"/>
            <a:ext cx="6958139" cy="5081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100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8B7C61D-CF3D-43BB-BD55-1040729EA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Mevcut sayfalar üzerine yerleştirme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0D2B450-CCB4-4890-8103-273160F9F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27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9DE1F9AC-2A29-4553-AE1B-1D6375BA131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Temel page replacement algoritması</a:t>
            </a:r>
            <a:r>
              <a:rPr lang="tr-TR" dirty="0"/>
              <a:t> </a:t>
            </a:r>
          </a:p>
          <a:p>
            <a:r>
              <a:rPr lang="tr-TR" dirty="0"/>
              <a:t>Page fault olması halinde boş frame yoksa, </a:t>
            </a:r>
            <a:r>
              <a:rPr lang="tr-TR" b="1" dirty="0"/>
              <a:t>iki kez page fault süresi kadar beklenir (swap out ve swap in)</a:t>
            </a:r>
            <a:r>
              <a:rPr lang="tr-TR" dirty="0"/>
              <a:t>. </a:t>
            </a:r>
          </a:p>
          <a:p>
            <a:r>
              <a:rPr lang="tr-TR" dirty="0"/>
              <a:t>Hafızada kaldığı süre içerisinde </a:t>
            </a:r>
            <a:r>
              <a:rPr lang="tr-TR" b="1" dirty="0"/>
              <a:t>değişmeyen sayfaların hafızaya yazılmasına gerek yoktur</a:t>
            </a:r>
            <a:r>
              <a:rPr lang="tr-TR" dirty="0"/>
              <a:t>. </a:t>
            </a:r>
          </a:p>
          <a:p>
            <a:r>
              <a:rPr lang="tr-TR" dirty="0"/>
              <a:t>Her sayfa için ‘</a:t>
            </a:r>
            <a:r>
              <a:rPr lang="tr-TR" b="1" dirty="0"/>
              <a:t>değişti biti</a:t>
            </a:r>
            <a:r>
              <a:rPr lang="tr-TR" dirty="0"/>
              <a:t>’ (</a:t>
            </a:r>
            <a:r>
              <a:rPr lang="tr-TR" b="1" i="1" dirty="0">
                <a:solidFill>
                  <a:srgbClr val="FF0000"/>
                </a:solidFill>
              </a:rPr>
              <a:t>dirty bit</a:t>
            </a:r>
            <a:r>
              <a:rPr lang="tr-TR" dirty="0"/>
              <a:t>) ile değişip değişmediği tutulur. </a:t>
            </a:r>
          </a:p>
        </p:txBody>
      </p:sp>
    </p:spTree>
    <p:extLst>
      <p:ext uri="{BB962C8B-B14F-4D97-AF65-F5344CB8AC3E}">
        <p14:creationId xmlns:p14="http://schemas.microsoft.com/office/powerpoint/2010/main" val="8946671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8B7C61D-CF3D-43BB-BD55-1040729EA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Mevcut sayfalar üzerine yerleştirme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0D2B450-CCB4-4890-8103-273160F9F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28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9DE1F9AC-2A29-4553-AE1B-1D6375BA131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Temel page replacement algoritması</a:t>
            </a:r>
            <a:r>
              <a:rPr lang="tr-TR" dirty="0"/>
              <a:t> </a:t>
            </a:r>
          </a:p>
          <a:p>
            <a:r>
              <a:rPr lang="tr-TR" b="1" i="1" dirty="0">
                <a:solidFill>
                  <a:srgbClr val="FF0000"/>
                </a:solidFill>
              </a:rPr>
              <a:t>Page replacement</a:t>
            </a:r>
            <a:r>
              <a:rPr lang="tr-TR" dirty="0"/>
              <a:t> algoritması ile </a:t>
            </a:r>
            <a:r>
              <a:rPr lang="tr-TR" b="1" dirty="0"/>
              <a:t>seçilen sayfa değişmişse hafızaya yazılır</a:t>
            </a:r>
            <a:r>
              <a:rPr lang="tr-TR" dirty="0"/>
              <a:t>. </a:t>
            </a:r>
          </a:p>
          <a:p>
            <a:r>
              <a:rPr lang="tr-TR" dirty="0"/>
              <a:t>Bir süreç için </a:t>
            </a:r>
            <a:r>
              <a:rPr lang="tr-TR" b="1" dirty="0"/>
              <a:t>kaç tane frame’in hafızaya alınacağına</a:t>
            </a:r>
            <a:r>
              <a:rPr lang="tr-TR" dirty="0"/>
              <a:t> </a:t>
            </a:r>
            <a:r>
              <a:rPr lang="tr-TR" b="1" i="1" dirty="0">
                <a:solidFill>
                  <a:srgbClr val="FF0000"/>
                </a:solidFill>
              </a:rPr>
              <a:t>frame-allocation</a:t>
            </a:r>
            <a:r>
              <a:rPr lang="tr-TR" dirty="0"/>
              <a:t> algoritması ile karar verilir. </a:t>
            </a:r>
          </a:p>
          <a:p>
            <a:r>
              <a:rPr lang="tr-TR" b="1" dirty="0"/>
              <a:t>Boş frame olmadığında ise hafızadan atılacak frame’e de</a:t>
            </a:r>
            <a:r>
              <a:rPr lang="tr-TR" dirty="0"/>
              <a:t> </a:t>
            </a:r>
            <a:r>
              <a:rPr lang="tr-TR" b="1" i="1" dirty="0">
                <a:solidFill>
                  <a:srgbClr val="FF0000"/>
                </a:solidFill>
              </a:rPr>
              <a:t>page replacement</a:t>
            </a:r>
            <a:r>
              <a:rPr lang="tr-TR" dirty="0"/>
              <a:t> algorithm ile karar verilir.</a:t>
            </a:r>
          </a:p>
        </p:txBody>
      </p:sp>
    </p:spTree>
    <p:extLst>
      <p:ext uri="{BB962C8B-B14F-4D97-AF65-F5344CB8AC3E}">
        <p14:creationId xmlns:p14="http://schemas.microsoft.com/office/powerpoint/2010/main" val="3215892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8B7C61D-CF3D-43BB-BD55-1040729EA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Mevcut sayfalar üzerine yerleştirme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0D2B450-CCB4-4890-8103-273160F9F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29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9DE1F9AC-2A29-4553-AE1B-1D6375BA131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Temel page replacement algoritması</a:t>
            </a:r>
            <a:r>
              <a:rPr lang="tr-TR" dirty="0"/>
              <a:t> </a:t>
            </a:r>
          </a:p>
          <a:p>
            <a:r>
              <a:rPr lang="tr-TR" dirty="0"/>
              <a:t>Her sayfanın 100 byte olduğu durum için aşağıdaki hafıza referansları ve ihtiyaç duyulan sayfalar verilmiştir.</a:t>
            </a:r>
          </a:p>
          <a:p>
            <a:pPr lvl="1"/>
            <a:r>
              <a:rPr lang="tr-TR" dirty="0"/>
              <a:t>Sayfa referansı değiştikçe, ihtiyaç duyulanlar değişiyor.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8B4E7657-6447-4C08-A97D-A9D4584DDC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54601"/>
            <a:ext cx="9144000" cy="1086567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15968780-1359-43BC-B208-FCF9773C64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0762" y="4939630"/>
            <a:ext cx="4562475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0133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6">
            <a:extLst>
              <a:ext uri="{FF2B5EF4-FFF2-40B4-BE49-F238E27FC236}">
                <a16:creationId xmlns:a16="http://schemas.microsoft.com/office/drawing/2014/main" id="{0CBA8261-26F0-476C-82DD-26B899F82F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556" y="2492896"/>
            <a:ext cx="7172888" cy="4210536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C8B7C61D-CF3D-43BB-BD55-1040729EA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Mevcut sayfalar üzerine yerleştirme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0D2B450-CCB4-4890-8103-273160F9F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30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9DE1F9AC-2A29-4553-AE1B-1D6375BA131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Temel page replacement algoritması</a:t>
            </a:r>
            <a:r>
              <a:rPr lang="tr-TR" dirty="0"/>
              <a:t> </a:t>
            </a:r>
          </a:p>
          <a:p>
            <a:r>
              <a:rPr lang="tr-TR" dirty="0"/>
              <a:t>Hafızaya yüklenen frame sayısı ile page fault sayısı ters orantılı değişir.</a:t>
            </a:r>
          </a:p>
        </p:txBody>
      </p:sp>
    </p:spTree>
    <p:extLst>
      <p:ext uri="{BB962C8B-B14F-4D97-AF65-F5344CB8AC3E}">
        <p14:creationId xmlns:p14="http://schemas.microsoft.com/office/powerpoint/2010/main" val="1467216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2BD98A1E-DA84-43D2-A967-85FDD7EEC8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299" y="3493673"/>
            <a:ext cx="7525402" cy="2059824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C8B7C61D-CF3D-43BB-BD55-1040729EA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Mevcut sayfalar üzerine yerleştirme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0D2B450-CCB4-4890-8103-273160F9F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31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9DE1F9AC-2A29-4553-AE1B-1D6375BA131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65498"/>
            <a:ext cx="8229600" cy="56388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b="1" i="1" u="sng" dirty="0"/>
              <a:t>FIFO page replacement algoritması</a:t>
            </a:r>
            <a:r>
              <a:rPr lang="tr-TR" dirty="0"/>
              <a:t> </a:t>
            </a:r>
          </a:p>
          <a:p>
            <a:r>
              <a:rPr lang="tr-TR" b="1" dirty="0"/>
              <a:t>İlk gelen frame atılarak yeni gelen buraya yazılır.</a:t>
            </a:r>
          </a:p>
          <a:p>
            <a:r>
              <a:rPr lang="tr-TR" dirty="0"/>
              <a:t>Şekilde süreç için 3 sayfa ayrılmıştır. </a:t>
            </a:r>
          </a:p>
          <a:p>
            <a:r>
              <a:rPr lang="tr-TR" dirty="0"/>
              <a:t>Yeni gelen frame’ler en eski olan atılarak yerine yazılmaktadır. Şekilde </a:t>
            </a:r>
            <a:r>
              <a:rPr lang="tr-TR" b="1" dirty="0"/>
              <a:t>15 page fault</a:t>
            </a:r>
            <a:r>
              <a:rPr lang="tr-TR" dirty="0"/>
              <a:t> olmaktadır. 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r>
              <a:rPr lang="tr-TR" dirty="0"/>
              <a:t>Seçilen sayfa aktif kullanılıyorsa swap out yapılması uygun değildir (o sayfa için hemen tekrar page fault oluşur).</a:t>
            </a:r>
          </a:p>
        </p:txBody>
      </p:sp>
    </p:spTree>
    <p:extLst>
      <p:ext uri="{BB962C8B-B14F-4D97-AF65-F5344CB8AC3E}">
        <p14:creationId xmlns:p14="http://schemas.microsoft.com/office/powerpoint/2010/main" val="37261488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>
            <a:extLst>
              <a:ext uri="{FF2B5EF4-FFF2-40B4-BE49-F238E27FC236}">
                <a16:creationId xmlns:a16="http://schemas.microsoft.com/office/drawing/2014/main" id="{1AF2DF55-5306-4A76-9973-DA80A0FE15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5611" y="2627579"/>
            <a:ext cx="5352893" cy="4243670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C8B7C61D-CF3D-43BB-BD55-1040729EA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Mevcut sayfalar üzerine yerleştirme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9DE1F9AC-2A29-4553-AE1B-1D6375BA131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FIFO page replacement algoritması</a:t>
            </a:r>
            <a:r>
              <a:rPr lang="tr-TR" dirty="0"/>
              <a:t> </a:t>
            </a:r>
          </a:p>
          <a:p>
            <a:r>
              <a:rPr lang="tr-TR" dirty="0"/>
              <a:t>FIFO algoritmasında bazı durumlarda fazla frame ayrılması halinde daha fazla page fault olabilmektedir </a:t>
            </a:r>
            <a:br>
              <a:rPr lang="tr-TR" dirty="0"/>
            </a:br>
            <a:r>
              <a:rPr lang="tr-TR" dirty="0"/>
              <a:t>(Belady’s anomaly). </a:t>
            </a:r>
          </a:p>
          <a:p>
            <a:r>
              <a:rPr lang="tr-TR" dirty="0"/>
              <a:t>Örnekteki hafıza </a:t>
            </a:r>
            <a:br>
              <a:rPr lang="tr-TR" dirty="0"/>
            </a:br>
            <a:r>
              <a:rPr lang="tr-TR" dirty="0"/>
              <a:t>erişim serisi için </a:t>
            </a:r>
            <a:br>
              <a:rPr lang="tr-TR" dirty="0"/>
            </a:br>
            <a:r>
              <a:rPr lang="tr-TR" dirty="0"/>
              <a:t>page fault sayıları </a:t>
            </a:r>
            <a:br>
              <a:rPr lang="tr-TR" dirty="0"/>
            </a:br>
            <a:r>
              <a:rPr lang="tr-TR" dirty="0"/>
              <a:t>grafikte verilmiştir.</a:t>
            </a:r>
          </a:p>
        </p:txBody>
      </p:sp>
    </p:spTree>
    <p:extLst>
      <p:ext uri="{BB962C8B-B14F-4D97-AF65-F5344CB8AC3E}">
        <p14:creationId xmlns:p14="http://schemas.microsoft.com/office/powerpoint/2010/main" val="7696632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8B7C61D-CF3D-43BB-BD55-1040729EA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Mevcut sayfalar üzerine yerleştirme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0D2B450-CCB4-4890-8103-273160F9F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33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9DE1F9AC-2A29-4553-AE1B-1D6375BA131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Optimal page replacement algoritması</a:t>
            </a:r>
            <a:r>
              <a:rPr lang="tr-TR" dirty="0"/>
              <a:t> </a:t>
            </a:r>
          </a:p>
          <a:p>
            <a:r>
              <a:rPr lang="tr-TR" dirty="0"/>
              <a:t>Bu algoritmada, </a:t>
            </a:r>
            <a:r>
              <a:rPr lang="tr-TR" b="1" dirty="0"/>
              <a:t>en uzun süre kullanılmayacak sayfa ile yer değiştirme yapılır</a:t>
            </a:r>
            <a:r>
              <a:rPr lang="tr-TR" dirty="0"/>
              <a:t>. </a:t>
            </a:r>
          </a:p>
          <a:p>
            <a:r>
              <a:rPr lang="tr-TR" dirty="0"/>
              <a:t>Aşağıdaki hafıza erişim serisinde </a:t>
            </a:r>
            <a:r>
              <a:rPr lang="tr-TR" b="1" dirty="0"/>
              <a:t>9 page fault</a:t>
            </a:r>
            <a:r>
              <a:rPr lang="tr-TR" dirty="0"/>
              <a:t> ile yer değiştirme yapılmaktadır.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320B6B41-E75E-4A18-830B-2C997AF131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398" y="3820268"/>
            <a:ext cx="8787204" cy="2439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6476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8B7C61D-CF3D-43BB-BD55-1040729EA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Mevcut sayfalar üzerine yerleştirme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0D2B450-CCB4-4890-8103-273160F9F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34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9DE1F9AC-2A29-4553-AE1B-1D6375BA131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LRU page replacement algoritması</a:t>
            </a:r>
            <a:r>
              <a:rPr lang="tr-TR" dirty="0"/>
              <a:t> </a:t>
            </a:r>
          </a:p>
          <a:p>
            <a:r>
              <a:rPr lang="tr-TR" b="1" i="1" dirty="0">
                <a:solidFill>
                  <a:srgbClr val="FF0000"/>
                </a:solidFill>
              </a:rPr>
              <a:t>Least recently used</a:t>
            </a:r>
            <a:r>
              <a:rPr lang="tr-TR" dirty="0"/>
              <a:t> (</a:t>
            </a:r>
            <a:r>
              <a:rPr lang="tr-TR" b="1" dirty="0"/>
              <a:t>LRU</a:t>
            </a:r>
            <a:r>
              <a:rPr lang="tr-TR" dirty="0"/>
              <a:t>) algoritmasında, </a:t>
            </a:r>
            <a:r>
              <a:rPr lang="tr-TR" b="1" dirty="0"/>
              <a:t>en uzun süre kullanılmamış olan sayfa atılır</a:t>
            </a:r>
            <a:r>
              <a:rPr lang="tr-TR" dirty="0"/>
              <a:t>. </a:t>
            </a:r>
          </a:p>
          <a:p>
            <a:r>
              <a:rPr lang="tr-TR" dirty="0"/>
              <a:t>Kullanılmama süresini tutmak için bir </a:t>
            </a:r>
            <a:r>
              <a:rPr lang="tr-TR" b="1" dirty="0"/>
              <a:t>sayaç</a:t>
            </a:r>
            <a:r>
              <a:rPr lang="tr-TR" dirty="0"/>
              <a:t> ta kullanılabilir. Ama en iyisi kullanılan sayfa stack kullanılarak her defasında üst eleman yapılır. En altındaki sayfa uzun süre kullanılmayan sayfadır.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018630B4-0A33-4585-AFB5-38D2FCFB40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398" y="4353308"/>
            <a:ext cx="8787204" cy="243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351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>
            <a:extLst>
              <a:ext uri="{FF2B5EF4-FFF2-40B4-BE49-F238E27FC236}">
                <a16:creationId xmlns:a16="http://schemas.microsoft.com/office/drawing/2014/main" id="{7CFA092B-59B7-4CA5-A91C-0F08EE53BD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2132856"/>
            <a:ext cx="6802003" cy="4615893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C8B7C61D-CF3D-43BB-BD55-1040729EA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Mevcut sayfalar üzerine yerleştirme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0D2B450-CCB4-4890-8103-273160F9F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35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9DE1F9AC-2A29-4553-AE1B-1D6375BA131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LRU page replacement algoritması</a:t>
            </a:r>
            <a:r>
              <a:rPr lang="tr-TR" dirty="0"/>
              <a:t> </a:t>
            </a:r>
          </a:p>
          <a:p>
            <a:r>
              <a:rPr lang="tr-TR" dirty="0"/>
              <a:t>Stack kullanımı.</a:t>
            </a:r>
          </a:p>
        </p:txBody>
      </p:sp>
    </p:spTree>
    <p:extLst>
      <p:ext uri="{BB962C8B-B14F-4D97-AF65-F5344CB8AC3E}">
        <p14:creationId xmlns:p14="http://schemas.microsoft.com/office/powerpoint/2010/main" val="14758650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8B7C61D-CF3D-43BB-BD55-1040729EA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Mevcut sayfalar üzerine yerleştirme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0D2B450-CCB4-4890-8103-273160F9F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36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9DE1F9AC-2A29-4553-AE1B-1D6375BA131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Sayaç tabanlı yerleştirme algoritması</a:t>
            </a:r>
            <a:r>
              <a:rPr lang="tr-TR" dirty="0"/>
              <a:t> </a:t>
            </a:r>
          </a:p>
          <a:p>
            <a:r>
              <a:rPr lang="tr-TR" b="1" dirty="0"/>
              <a:t>Her sayfanın kullanılma sıklığı tutularak yer değiştirme yapılır.</a:t>
            </a:r>
          </a:p>
          <a:p>
            <a:r>
              <a:rPr lang="tr-TR" dirty="0"/>
              <a:t>Şu yöntemler kullanılabilir:</a:t>
            </a:r>
            <a:endParaRPr lang="tr-TR" b="1" dirty="0"/>
          </a:p>
          <a:p>
            <a:pPr lvl="1"/>
            <a:r>
              <a:rPr lang="tr-TR" b="1" i="1" dirty="0">
                <a:solidFill>
                  <a:srgbClr val="FF0000"/>
                </a:solidFill>
              </a:rPr>
              <a:t>Least frequently used</a:t>
            </a:r>
            <a:r>
              <a:rPr lang="tr-TR" dirty="0"/>
              <a:t> (</a:t>
            </a:r>
            <a:r>
              <a:rPr lang="tr-TR" b="1" dirty="0"/>
              <a:t>LFU</a:t>
            </a:r>
            <a:r>
              <a:rPr lang="tr-TR" dirty="0"/>
              <a:t>) </a:t>
            </a:r>
          </a:p>
          <a:p>
            <a:pPr lvl="2"/>
            <a:r>
              <a:rPr lang="tr-TR" dirty="0"/>
              <a:t>En az sayıda kullanılan sayfa ile yer değiştirme yapılır.</a:t>
            </a:r>
          </a:p>
          <a:p>
            <a:pPr lvl="1"/>
            <a:r>
              <a:rPr lang="tr-TR" b="1" i="1" dirty="0">
                <a:solidFill>
                  <a:srgbClr val="FF0000"/>
                </a:solidFill>
              </a:rPr>
              <a:t>Most frequently used</a:t>
            </a:r>
            <a:r>
              <a:rPr lang="tr-TR" dirty="0"/>
              <a:t> (</a:t>
            </a:r>
            <a:r>
              <a:rPr lang="tr-TR" b="1" dirty="0"/>
              <a:t>MFU</a:t>
            </a:r>
            <a:r>
              <a:rPr lang="tr-TR" dirty="0"/>
              <a:t>)</a:t>
            </a:r>
          </a:p>
          <a:p>
            <a:pPr lvl="2"/>
            <a:r>
              <a:rPr lang="tr-TR" dirty="0"/>
              <a:t>En çok sayıda kullanılan sayfa ile yer değiştirme yapılır.</a:t>
            </a:r>
          </a:p>
        </p:txBody>
      </p:sp>
    </p:spTree>
    <p:extLst>
      <p:ext uri="{BB962C8B-B14F-4D97-AF65-F5344CB8AC3E}">
        <p14:creationId xmlns:p14="http://schemas.microsoft.com/office/powerpoint/2010/main" val="22391888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37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tr-TR" dirty="0"/>
              <a:t>Giriş</a:t>
            </a:r>
          </a:p>
          <a:p>
            <a:pPr>
              <a:spcBef>
                <a:spcPts val="600"/>
              </a:spcBef>
            </a:pPr>
            <a:r>
              <a:rPr lang="tr-TR" dirty="0"/>
              <a:t>İhtiyaç anında sayfalama (</a:t>
            </a:r>
            <a:r>
              <a:rPr lang="en-US" dirty="0"/>
              <a:t>Demand paging</a:t>
            </a:r>
            <a:r>
              <a:rPr lang="tr-TR" dirty="0"/>
              <a:t>)</a:t>
            </a:r>
            <a:r>
              <a:rPr lang="en-US" dirty="0"/>
              <a:t> </a:t>
            </a:r>
            <a:endParaRPr lang="tr-TR" dirty="0"/>
          </a:p>
          <a:p>
            <a:pPr>
              <a:spcBef>
                <a:spcPts val="600"/>
              </a:spcBef>
            </a:pPr>
            <a:r>
              <a:rPr lang="tr-TR" dirty="0"/>
              <a:t>Değişecekse kopyala (</a:t>
            </a:r>
            <a:r>
              <a:rPr lang="en-US" dirty="0"/>
              <a:t>Copy-on-write</a:t>
            </a:r>
            <a:r>
              <a:rPr lang="tr-TR" dirty="0"/>
              <a:t>)</a:t>
            </a:r>
            <a:r>
              <a:rPr lang="en-US" dirty="0"/>
              <a:t> </a:t>
            </a:r>
            <a:endParaRPr lang="tr-TR" dirty="0"/>
          </a:p>
          <a:p>
            <a:pPr>
              <a:spcBef>
                <a:spcPts val="600"/>
              </a:spcBef>
            </a:pPr>
            <a:r>
              <a:rPr lang="tr-TR" dirty="0"/>
              <a:t>Mevcut sayfalar üzerine yerleştirme (</a:t>
            </a:r>
            <a:r>
              <a:rPr lang="en-US" dirty="0"/>
              <a:t>Page replacement</a:t>
            </a:r>
            <a:r>
              <a:rPr lang="tr-TR" dirty="0"/>
              <a:t>)</a:t>
            </a:r>
            <a:r>
              <a:rPr lang="en-US" dirty="0"/>
              <a:t> </a:t>
            </a:r>
            <a:endParaRPr lang="tr-TR" dirty="0"/>
          </a:p>
          <a:p>
            <a:pPr>
              <a:spcBef>
                <a:spcPts val="600"/>
              </a:spcBef>
            </a:pPr>
            <a:r>
              <a:rPr lang="tr-TR" b="1" dirty="0">
                <a:solidFill>
                  <a:srgbClr val="FF0000"/>
                </a:solidFill>
              </a:rPr>
              <a:t>Frame’lerln konumlandırılması</a:t>
            </a:r>
            <a:r>
              <a:rPr lang="tr-TR" dirty="0"/>
              <a:t> </a:t>
            </a:r>
            <a:r>
              <a:rPr lang="en-US" dirty="0"/>
              <a:t> </a:t>
            </a:r>
            <a:endParaRPr lang="tr-TR" dirty="0"/>
          </a:p>
          <a:p>
            <a:pPr>
              <a:spcBef>
                <a:spcPts val="600"/>
              </a:spcBef>
            </a:pPr>
            <a:r>
              <a:rPr lang="tr-TR" dirty="0"/>
              <a:t>Boşuna çalışma (</a:t>
            </a:r>
            <a:r>
              <a:rPr lang="en-US" dirty="0"/>
              <a:t>Thrashing</a:t>
            </a:r>
            <a:r>
              <a:rPr lang="tr-TR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490697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07BC846-0186-482B-A406-9E5E2B0A6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Frame’lerln konumlandırılması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6EEC73FB-798E-4DF6-BA0B-1BA33A4C5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38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9871DDE2-E395-40B2-82E2-CC2DA088DDE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Her süreç için ayrılacak </a:t>
            </a:r>
            <a:r>
              <a:rPr lang="tr-TR" b="1" dirty="0"/>
              <a:t>frame sayısı page fault oranı için önemlidir</a:t>
            </a:r>
            <a:r>
              <a:rPr lang="tr-TR" dirty="0"/>
              <a:t>. </a:t>
            </a:r>
          </a:p>
          <a:p>
            <a:r>
              <a:rPr lang="tr-TR" dirty="0"/>
              <a:t>Tek kullanıcılı sistemlerde, işletim sisteminin kullandığı kısmın dışındaki tüm frame’ler sürece ayrılır. </a:t>
            </a:r>
          </a:p>
          <a:p>
            <a:r>
              <a:rPr lang="tr-TR" dirty="0"/>
              <a:t>Tek kullanıcılı sistemlerde, tüm frame’ler dolu ise page replacement algoritması ile yer değiştirme yapılır. </a:t>
            </a:r>
          </a:p>
          <a:p>
            <a:r>
              <a:rPr lang="tr-TR" dirty="0"/>
              <a:t>Süreçlere atanacak frame’ler için </a:t>
            </a:r>
            <a:r>
              <a:rPr lang="tr-TR" b="1" dirty="0"/>
              <a:t>işletim sisteminin kullandığı frame’lerin dışındaki frame’ler boş (kullanılabilir) olarak ayrılır</a:t>
            </a:r>
            <a:r>
              <a:rPr lang="tr-TR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4507488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07BC846-0186-482B-A406-9E5E2B0A6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Frame’lerln konumlandırılması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6EEC73FB-798E-4DF6-BA0B-1BA33A4C5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39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9871DDE2-E395-40B2-82E2-CC2DA088DDE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Bir sürece ihtiyaç duyduğundan daha fazlası atanmaz ve minimum frame atanmasına çalışılır. </a:t>
            </a:r>
          </a:p>
          <a:p>
            <a:r>
              <a:rPr lang="tr-TR" dirty="0"/>
              <a:t>Bir komut kümesinde her komut sadece bir hafıza erişimi yapıyorsa, </a:t>
            </a:r>
            <a:r>
              <a:rPr lang="tr-TR" b="1" dirty="0"/>
              <a:t>bir frame komut için bir frame de veri için gerekir</a:t>
            </a:r>
            <a:r>
              <a:rPr lang="tr-TR" dirty="0"/>
              <a:t>. </a:t>
            </a:r>
          </a:p>
          <a:p>
            <a:r>
              <a:rPr lang="tr-TR" dirty="0"/>
              <a:t>Indirect adresleme yapılıyorsa her süreç için üç frame gerekebilir. </a:t>
            </a:r>
          </a:p>
          <a:p>
            <a:r>
              <a:rPr lang="tr-TR" b="1" dirty="0"/>
              <a:t>Gerekenden az frame atandığında, page fault oranı artar.</a:t>
            </a:r>
          </a:p>
        </p:txBody>
      </p:sp>
    </p:spTree>
    <p:extLst>
      <p:ext uri="{BB962C8B-B14F-4D97-AF65-F5344CB8AC3E}">
        <p14:creationId xmlns:p14="http://schemas.microsoft.com/office/powerpoint/2010/main" val="17917771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07BC846-0186-482B-A406-9E5E2B0A6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Frame’lerln konumlandırılması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6EEC73FB-798E-4DF6-BA0B-1BA33A4C5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40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9871DDE2-E395-40B2-82E2-CC2DA088DDE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Frame atama algoritmaları </a:t>
            </a:r>
          </a:p>
          <a:p>
            <a:r>
              <a:rPr lang="tr-TR" dirty="0"/>
              <a:t>En kolay yöntemde, m adet frame n süreç arasında eşit olarak dağıtılır (</a:t>
            </a:r>
            <a:r>
              <a:rPr lang="tr-TR" b="1" i="1" dirty="0">
                <a:solidFill>
                  <a:srgbClr val="FF0000"/>
                </a:solidFill>
              </a:rPr>
              <a:t>equal allocation</a:t>
            </a:r>
            <a:r>
              <a:rPr lang="tr-TR" dirty="0"/>
              <a:t>) (Her süreç m/n frame alır.). </a:t>
            </a:r>
          </a:p>
          <a:p>
            <a:r>
              <a:rPr lang="tr-TR" b="1" dirty="0"/>
              <a:t>Farklı süreçler farklı sayıda frame’e ihtiyaç duyarlar. </a:t>
            </a:r>
          </a:p>
          <a:p>
            <a:r>
              <a:rPr lang="tr-TR" dirty="0"/>
              <a:t>Her sürece atanacak frame sayısı sürecin boyutuna göre belirlenebilir (</a:t>
            </a:r>
            <a:r>
              <a:rPr lang="tr-TR" b="1" i="1" dirty="0">
                <a:solidFill>
                  <a:srgbClr val="FF0000"/>
                </a:solidFill>
              </a:rPr>
              <a:t>proportional allocation</a:t>
            </a:r>
            <a:r>
              <a:rPr lang="tr-TR" dirty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10851204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07BC846-0186-482B-A406-9E5E2B0A6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Frame’lerln konumlandırılması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6EEC73FB-798E-4DF6-BA0B-1BA33A4C5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41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9871DDE2-E395-40B2-82E2-CC2DA088DDE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b="1" i="1" u="sng" dirty="0"/>
              <a:t>Frame atama algoritmaları </a:t>
            </a:r>
          </a:p>
          <a:p>
            <a:r>
              <a:rPr lang="tr-TR" dirty="0"/>
              <a:t>Aşağıda, </a:t>
            </a:r>
            <a:r>
              <a:rPr lang="tr-TR" b="1" i="1" dirty="0"/>
              <a:t>S</a:t>
            </a:r>
            <a:r>
              <a:rPr lang="tr-TR" dirty="0"/>
              <a:t> tüm süreçlerin toplam boyutu, </a:t>
            </a:r>
            <a:r>
              <a:rPr lang="tr-TR" sz="2800" b="1" i="1" dirty="0"/>
              <a:t>s</a:t>
            </a:r>
            <a:r>
              <a:rPr lang="tr-TR" sz="2800" b="1" i="1" baseline="-25000" dirty="0"/>
              <a:t>i</a:t>
            </a:r>
            <a:r>
              <a:rPr lang="tr-TR" dirty="0"/>
              <a:t> ise </a:t>
            </a:r>
            <a:r>
              <a:rPr lang="tr-TR" i="1" dirty="0"/>
              <a:t>i.</a:t>
            </a:r>
            <a:r>
              <a:rPr lang="tr-TR" dirty="0"/>
              <a:t> sürecin boyutudur. </a:t>
            </a:r>
          </a:p>
          <a:p>
            <a:pPr marL="0" indent="0">
              <a:buNone/>
            </a:pPr>
            <a:r>
              <a:rPr lang="tr-TR" dirty="0"/>
              <a:t>		</a:t>
            </a:r>
            <a:r>
              <a:rPr lang="tr-TR" sz="3900" b="1" i="1" dirty="0">
                <a:latin typeface="Consolas" panose="020B0609020204030204" pitchFamily="49" charset="0"/>
              </a:rPr>
              <a:t>S = </a:t>
            </a:r>
            <a:r>
              <a:rPr lang="tr-TR" sz="3900" b="1" dirty="0">
                <a:latin typeface="Consolas" panose="020B0609020204030204" pitchFamily="49" charset="0"/>
              </a:rPr>
              <a:t>∑</a:t>
            </a:r>
            <a:r>
              <a:rPr lang="tr-TR" sz="3900" b="1" i="1" dirty="0">
                <a:latin typeface="Consolas" panose="020B0609020204030204" pitchFamily="49" charset="0"/>
              </a:rPr>
              <a:t>s</a:t>
            </a:r>
            <a:r>
              <a:rPr lang="tr-TR" sz="3900" b="1" i="1" baseline="-25000" dirty="0">
                <a:latin typeface="Consolas" panose="020B0609020204030204" pitchFamily="49" charset="0"/>
              </a:rPr>
              <a:t>i</a:t>
            </a:r>
            <a:endParaRPr lang="tr-TR" dirty="0"/>
          </a:p>
          <a:p>
            <a:r>
              <a:rPr lang="tr-TR" b="1" i="1" dirty="0"/>
              <a:t>P</a:t>
            </a:r>
            <a:r>
              <a:rPr lang="tr-TR" b="1" i="1" baseline="-25000" dirty="0"/>
              <a:t>i</a:t>
            </a:r>
            <a:r>
              <a:rPr lang="tr-TR" dirty="0"/>
              <a:t> süreci için atanacak frame sayısı </a:t>
            </a:r>
            <a:r>
              <a:rPr lang="tr-TR" sz="3500" b="1" i="1" dirty="0">
                <a:latin typeface="Consolas" panose="020B0609020204030204" pitchFamily="49" charset="0"/>
              </a:rPr>
              <a:t>a</a:t>
            </a:r>
            <a:r>
              <a:rPr lang="tr-TR" sz="3500" b="1" i="1" baseline="-25000" dirty="0">
                <a:latin typeface="Consolas" panose="020B0609020204030204" pitchFamily="49" charset="0"/>
              </a:rPr>
              <a:t>i</a:t>
            </a:r>
            <a:r>
              <a:rPr lang="tr-TR" dirty="0"/>
              <a:t> aşağıdaki gibi hesaplanır: </a:t>
            </a:r>
          </a:p>
          <a:p>
            <a:pPr marL="0" indent="0">
              <a:buNone/>
            </a:pPr>
            <a:r>
              <a:rPr lang="tr-TR" dirty="0"/>
              <a:t>		</a:t>
            </a:r>
            <a:r>
              <a:rPr lang="tr-TR" sz="3900" b="1" i="1" dirty="0">
                <a:latin typeface="Consolas" panose="020B0609020204030204" pitchFamily="49" charset="0"/>
              </a:rPr>
              <a:t> a</a:t>
            </a:r>
            <a:r>
              <a:rPr lang="tr-TR" sz="3900" b="1" i="1" baseline="-25000" dirty="0">
                <a:latin typeface="Consolas" panose="020B0609020204030204" pitchFamily="49" charset="0"/>
              </a:rPr>
              <a:t>i</a:t>
            </a:r>
            <a:r>
              <a:rPr lang="tr-TR" sz="3900" b="1" i="1" dirty="0">
                <a:latin typeface="Consolas" panose="020B0609020204030204" pitchFamily="49" charset="0"/>
              </a:rPr>
              <a:t> = s</a:t>
            </a:r>
            <a:r>
              <a:rPr lang="tr-TR" sz="3900" b="1" i="1" baseline="-25000" dirty="0">
                <a:latin typeface="Consolas" panose="020B0609020204030204" pitchFamily="49" charset="0"/>
              </a:rPr>
              <a:t>i</a:t>
            </a:r>
            <a:r>
              <a:rPr lang="tr-TR" b="1" i="1" dirty="0">
                <a:latin typeface="Consolas" panose="020B0609020204030204" pitchFamily="49" charset="0"/>
              </a:rPr>
              <a:t> </a:t>
            </a:r>
            <a:r>
              <a:rPr lang="tr-TR" sz="2600" b="1" i="1" dirty="0">
                <a:latin typeface="Consolas" panose="020B0609020204030204" pitchFamily="49" charset="0"/>
              </a:rPr>
              <a:t>/</a:t>
            </a:r>
            <a:r>
              <a:rPr lang="tr-TR" sz="3900" b="1" i="1" dirty="0">
                <a:latin typeface="Consolas" panose="020B0609020204030204" pitchFamily="49" charset="0"/>
              </a:rPr>
              <a:t> S </a:t>
            </a:r>
            <a:r>
              <a:rPr lang="tr-TR" sz="2600" b="1" dirty="0">
                <a:latin typeface="Consolas" panose="020B0609020204030204" pitchFamily="49" charset="0"/>
              </a:rPr>
              <a:t>x</a:t>
            </a:r>
            <a:r>
              <a:rPr lang="tr-TR" sz="3900" b="1" i="1" dirty="0">
                <a:latin typeface="Consolas" panose="020B0609020204030204" pitchFamily="49" charset="0"/>
              </a:rPr>
              <a:t> m</a:t>
            </a:r>
            <a:endParaRPr lang="tr-TR" sz="2200" dirty="0"/>
          </a:p>
          <a:p>
            <a:r>
              <a:rPr lang="tr-TR" dirty="0"/>
              <a:t>Toplam 62 frame’in 10 ve 127 sayfa olan süreçler için frame sayıları (10+127=137): </a:t>
            </a:r>
          </a:p>
          <a:p>
            <a:pPr marL="274320" lvl="1" indent="0">
              <a:buNone/>
            </a:pPr>
            <a:r>
              <a:rPr lang="tr-TR" b="1" dirty="0"/>
              <a:t>(10 / 137) * 62 = 4 ve (127 / 137) * 62 = 57</a:t>
            </a:r>
          </a:p>
        </p:txBody>
      </p:sp>
    </p:spTree>
    <p:extLst>
      <p:ext uri="{BB962C8B-B14F-4D97-AF65-F5344CB8AC3E}">
        <p14:creationId xmlns:p14="http://schemas.microsoft.com/office/powerpoint/2010/main" val="3905277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07BC846-0186-482B-A406-9E5E2B0A6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Frame’lerln konumlandırılması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6EEC73FB-798E-4DF6-BA0B-1BA33A4C5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42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9871DDE2-E395-40B2-82E2-CC2DA088DDE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Global veya lokal atama  </a:t>
            </a:r>
          </a:p>
          <a:p>
            <a:r>
              <a:rPr lang="tr-TR" dirty="0"/>
              <a:t>Global replacement algoritmaları, </a:t>
            </a:r>
            <a:r>
              <a:rPr lang="tr-TR" b="1" dirty="0"/>
              <a:t>bir sürece tüm frame’ler arasından atama yapabilir.</a:t>
            </a:r>
            <a:r>
              <a:rPr lang="tr-TR" dirty="0"/>
              <a:t> </a:t>
            </a:r>
          </a:p>
          <a:p>
            <a:r>
              <a:rPr lang="tr-TR" b="1" dirty="0"/>
              <a:t>Atanacak frame başka bir süreç tarafından kullanılıyorsa, alınarak tahsis edilir. </a:t>
            </a:r>
          </a:p>
          <a:p>
            <a:r>
              <a:rPr lang="tr-TR" dirty="0"/>
              <a:t>Local replacement algoritmaları, page fault olduğunda bir sürece </a:t>
            </a:r>
            <a:r>
              <a:rPr lang="tr-TR" b="1" dirty="0"/>
              <a:t>kendisine atanmış frame’ler arasından birisi seçilerek tahsis edilir. </a:t>
            </a:r>
          </a:p>
        </p:txBody>
      </p:sp>
    </p:spTree>
    <p:extLst>
      <p:ext uri="{BB962C8B-B14F-4D97-AF65-F5344CB8AC3E}">
        <p14:creationId xmlns:p14="http://schemas.microsoft.com/office/powerpoint/2010/main" val="260467651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07BC846-0186-482B-A406-9E5E2B0A6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Frame’lerln konumlandırılması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6EEC73FB-798E-4DF6-BA0B-1BA33A4C5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43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9871DDE2-E395-40B2-82E2-CC2DA088DDE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Global veya lokal atama  </a:t>
            </a:r>
          </a:p>
          <a:p>
            <a:r>
              <a:rPr lang="tr-TR" dirty="0"/>
              <a:t>Global replacement algoritmalarında yüksek öncelikli süreçlere düşük öncelikli süreçlerin frame’leri atanabilir. </a:t>
            </a:r>
          </a:p>
          <a:p>
            <a:r>
              <a:rPr lang="tr-TR" b="1" dirty="0"/>
              <a:t>Local replacement algoritmalarında süreçlerin frame sayıları değişmez.</a:t>
            </a:r>
            <a:r>
              <a:rPr lang="tr-TR" dirty="0"/>
              <a:t> </a:t>
            </a:r>
          </a:p>
          <a:p>
            <a:r>
              <a:rPr lang="tr-TR" dirty="0"/>
              <a:t>Global replacement algoritmalarında süreçler kendi page fault oranlarını kontrol edemezler (</a:t>
            </a:r>
            <a:r>
              <a:rPr lang="tr-TR" b="1" dirty="0"/>
              <a:t>diğer süreçler frame alabilir!</a:t>
            </a:r>
            <a:r>
              <a:rPr lang="tr-TR" dirty="0"/>
              <a:t>).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88745179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44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tr-TR" dirty="0"/>
              <a:t>Giriş</a:t>
            </a:r>
          </a:p>
          <a:p>
            <a:pPr>
              <a:spcBef>
                <a:spcPts val="600"/>
              </a:spcBef>
            </a:pPr>
            <a:r>
              <a:rPr lang="tr-TR" dirty="0"/>
              <a:t>İhtiyaç anında sayfalama (</a:t>
            </a:r>
            <a:r>
              <a:rPr lang="en-US" dirty="0"/>
              <a:t>Demand paging</a:t>
            </a:r>
            <a:r>
              <a:rPr lang="tr-TR" dirty="0"/>
              <a:t>)</a:t>
            </a:r>
            <a:r>
              <a:rPr lang="en-US" dirty="0"/>
              <a:t> </a:t>
            </a:r>
            <a:endParaRPr lang="tr-TR" dirty="0"/>
          </a:p>
          <a:p>
            <a:pPr>
              <a:spcBef>
                <a:spcPts val="600"/>
              </a:spcBef>
            </a:pPr>
            <a:r>
              <a:rPr lang="tr-TR" dirty="0"/>
              <a:t>Değişecekse kopyala (</a:t>
            </a:r>
            <a:r>
              <a:rPr lang="en-US" dirty="0"/>
              <a:t>Copy-on-write</a:t>
            </a:r>
            <a:r>
              <a:rPr lang="tr-TR" dirty="0"/>
              <a:t>)</a:t>
            </a:r>
            <a:r>
              <a:rPr lang="en-US" dirty="0"/>
              <a:t> </a:t>
            </a:r>
            <a:endParaRPr lang="tr-TR" dirty="0"/>
          </a:p>
          <a:p>
            <a:pPr>
              <a:spcBef>
                <a:spcPts val="600"/>
              </a:spcBef>
            </a:pPr>
            <a:r>
              <a:rPr lang="tr-TR" dirty="0"/>
              <a:t>Mevcut sayfalar üzerine yerleştirme (</a:t>
            </a:r>
            <a:r>
              <a:rPr lang="en-US" dirty="0"/>
              <a:t>Page replacement</a:t>
            </a:r>
            <a:r>
              <a:rPr lang="tr-TR" dirty="0"/>
              <a:t>)</a:t>
            </a:r>
            <a:r>
              <a:rPr lang="en-US" dirty="0"/>
              <a:t> </a:t>
            </a:r>
            <a:endParaRPr lang="tr-TR" dirty="0"/>
          </a:p>
          <a:p>
            <a:pPr>
              <a:spcBef>
                <a:spcPts val="600"/>
              </a:spcBef>
            </a:pPr>
            <a:r>
              <a:rPr lang="tr-TR" dirty="0"/>
              <a:t>Frame’lerln konumlandırılması </a:t>
            </a:r>
            <a:r>
              <a:rPr lang="en-US" dirty="0"/>
              <a:t> </a:t>
            </a:r>
            <a:endParaRPr lang="tr-TR" dirty="0"/>
          </a:p>
          <a:p>
            <a:pPr>
              <a:spcBef>
                <a:spcPts val="600"/>
              </a:spcBef>
            </a:pPr>
            <a:r>
              <a:rPr lang="tr-TR" b="1" dirty="0">
                <a:solidFill>
                  <a:srgbClr val="FF0000"/>
                </a:solidFill>
              </a:rPr>
              <a:t>Boşuna çalışma (</a:t>
            </a:r>
            <a:r>
              <a:rPr lang="en-US" b="1" dirty="0">
                <a:solidFill>
                  <a:srgbClr val="FF0000"/>
                </a:solidFill>
              </a:rPr>
              <a:t>Thrashing</a:t>
            </a:r>
            <a:r>
              <a:rPr lang="tr-TR" b="1" dirty="0">
                <a:solidFill>
                  <a:srgbClr val="FF00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3370373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6EE7EB0-2C4F-45D4-A33A-2FD778840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Boşuna çalışma (Thrashing)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0AB5C3C-7264-4F9F-BE62-C26FE214C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45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6CC9736-E9F3-45DE-86E2-E8FC2FAAFDE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/>
              <a:t>Bir süreç için gerekli </a:t>
            </a:r>
            <a:r>
              <a:rPr lang="tr-TR" b="1" dirty="0"/>
              <a:t>minimum frame sayısının altına düşüldüğünde, süreç beklemeye alınır</a:t>
            </a:r>
            <a:r>
              <a:rPr lang="tr-TR" dirty="0"/>
              <a:t>. </a:t>
            </a:r>
          </a:p>
          <a:p>
            <a:pPr lvl="1"/>
            <a:r>
              <a:rPr lang="tr-TR" b="1" dirty="0"/>
              <a:t>Bu sürecin tüm frame’leri boşaltılır ve diğer süreçlere tahsis edilir. </a:t>
            </a:r>
          </a:p>
          <a:p>
            <a:r>
              <a:rPr lang="tr-TR" dirty="0"/>
              <a:t>Bir süreç yeterli sayıda frame’e sahip değilse sık sık page fault olur.</a:t>
            </a:r>
            <a:r>
              <a:rPr lang="tr-TR" b="1" dirty="0"/>
              <a:t> </a:t>
            </a:r>
          </a:p>
          <a:p>
            <a:pPr lvl="1"/>
            <a:r>
              <a:rPr lang="tr-TR" b="1" dirty="0"/>
              <a:t>Page fault olduğunda tüm sayfaları aktif ise birisini seçer ve yer değiştirir.</a:t>
            </a:r>
            <a:r>
              <a:rPr lang="tr-TR" dirty="0"/>
              <a:t> </a:t>
            </a:r>
          </a:p>
          <a:p>
            <a:pPr lvl="1"/>
            <a:r>
              <a:rPr lang="tr-TR" dirty="0"/>
              <a:t>Ardından diğer sayfaya erişmek ister ve yeniden page fault olur. </a:t>
            </a:r>
            <a:r>
              <a:rPr lang="tr-TR" b="1" dirty="0"/>
              <a:t>Page fault sıklığı giderek artar.</a:t>
            </a:r>
            <a:r>
              <a:rPr lang="tr-TR" dirty="0"/>
              <a:t> </a:t>
            </a:r>
          </a:p>
          <a:p>
            <a:r>
              <a:rPr lang="tr-TR" dirty="0"/>
              <a:t>Yüksek orandaki sayfalama işlemine thrashing (boşuna çalışma) denilir. </a:t>
            </a:r>
          </a:p>
          <a:p>
            <a:pPr lvl="1"/>
            <a:r>
              <a:rPr lang="tr-TR" dirty="0"/>
              <a:t>Bir süreç </a:t>
            </a:r>
            <a:r>
              <a:rPr lang="tr-TR" b="1" dirty="0"/>
              <a:t>paging için ayırdığı süreden daha fazlasını thrashing için ayırıyorsa thrashing yapıyor</a:t>
            </a:r>
            <a:r>
              <a:rPr lang="tr-TR" dirty="0"/>
              <a:t> (boşuna çalışıyor) denilir.</a:t>
            </a:r>
          </a:p>
        </p:txBody>
      </p:sp>
    </p:spTree>
    <p:extLst>
      <p:ext uri="{BB962C8B-B14F-4D97-AF65-F5344CB8AC3E}">
        <p14:creationId xmlns:p14="http://schemas.microsoft.com/office/powerpoint/2010/main" val="33620133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6EE7EB0-2C4F-45D4-A33A-2FD778840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Boşuna çalışma (Thrashing)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0AB5C3C-7264-4F9F-BE62-C26FE214C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46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6CC9736-E9F3-45DE-86E2-E8FC2FAAFDE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b="1" dirty="0"/>
              <a:t>İşletim sistemi</a:t>
            </a:r>
            <a:r>
              <a:rPr lang="tr-TR" dirty="0"/>
              <a:t> CPU doluluk oranını sürekli izler ve </a:t>
            </a:r>
            <a:r>
              <a:rPr lang="tr-TR" b="1" dirty="0"/>
              <a:t>CPU doluluk oranı azaldığında multiprogramming seviyesini artırarak yeni süreç başlatır</a:t>
            </a:r>
            <a:r>
              <a:rPr lang="tr-TR" dirty="0"/>
              <a:t>. </a:t>
            </a:r>
          </a:p>
          <a:p>
            <a:r>
              <a:rPr lang="tr-TR" dirty="0"/>
              <a:t>Global page replacement kullanılırsa, </a:t>
            </a:r>
            <a:r>
              <a:rPr lang="tr-TR" b="1" dirty="0"/>
              <a:t>diğer süreçlerin sayfaları alınmaya başlar ve buna bağlı olarak page fault sıklığı artmaya başlar.</a:t>
            </a:r>
            <a:r>
              <a:rPr lang="tr-TR" dirty="0"/>
              <a:t> </a:t>
            </a:r>
          </a:p>
          <a:p>
            <a:r>
              <a:rPr lang="tr-TR" dirty="0"/>
              <a:t>Diğer süreçler yeni sayfaya ihtiyaç duyduğunda bu kez </a:t>
            </a:r>
            <a:r>
              <a:rPr lang="tr-TR" b="1" dirty="0"/>
              <a:t>yeni sürece atanan sayfalar alınır</a:t>
            </a:r>
            <a:r>
              <a:rPr lang="tr-TR" dirty="0"/>
              <a:t>. </a:t>
            </a:r>
          </a:p>
          <a:p>
            <a:r>
              <a:rPr lang="tr-TR" dirty="0"/>
              <a:t>Yani sayfa kullanımında eski-yeni süreçler arasında kıdem kavgası çıkar.</a:t>
            </a:r>
          </a:p>
        </p:txBody>
      </p:sp>
    </p:spTree>
    <p:extLst>
      <p:ext uri="{BB962C8B-B14F-4D97-AF65-F5344CB8AC3E}">
        <p14:creationId xmlns:p14="http://schemas.microsoft.com/office/powerpoint/2010/main" val="254721588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6EE7EB0-2C4F-45D4-A33A-2FD778840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Boşuna çalışma (Thrashing)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0AB5C3C-7264-4F9F-BE62-C26FE214C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47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6CC9736-E9F3-45DE-86E2-E8FC2FAAFDE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Page fault arttıkça, süreçler paging biriminde sıra beklemeye başlar ve CPU hazır kuyruğu boşalır. </a:t>
            </a:r>
            <a:r>
              <a:rPr lang="tr-TR" b="1" dirty="0"/>
              <a:t>CPU doluluk oranı düşmeye başlar. </a:t>
            </a:r>
          </a:p>
          <a:p>
            <a:r>
              <a:rPr lang="tr-TR" dirty="0"/>
              <a:t>CPU scheduler, CPU’nun doluluk oranının düşmeye başladığını görür ve sürekli yeni süreçler başlatır. </a:t>
            </a:r>
          </a:p>
          <a:p>
            <a:r>
              <a:rPr lang="tr-TR" dirty="0"/>
              <a:t>Sonuçta:</a:t>
            </a:r>
          </a:p>
          <a:p>
            <a:pPr lvl="1"/>
            <a:r>
              <a:rPr lang="tr-TR" b="1" dirty="0"/>
              <a:t>Multiprogramming seviyesi artar, </a:t>
            </a:r>
          </a:p>
          <a:p>
            <a:pPr lvl="1"/>
            <a:r>
              <a:rPr lang="tr-TR" b="1" dirty="0"/>
              <a:t>Ancak CPU doluluk oranı düşer, </a:t>
            </a:r>
          </a:p>
          <a:p>
            <a:pPr lvl="1"/>
            <a:r>
              <a:rPr lang="tr-TR" b="1" dirty="0"/>
              <a:t>Thrashing artar ve </a:t>
            </a:r>
          </a:p>
          <a:p>
            <a:pPr lvl="1"/>
            <a:r>
              <a:rPr lang="tr-TR" b="1" dirty="0"/>
              <a:t>Throughput düşer.</a:t>
            </a:r>
          </a:p>
        </p:txBody>
      </p:sp>
    </p:spTree>
    <p:extLst>
      <p:ext uri="{BB962C8B-B14F-4D97-AF65-F5344CB8AC3E}">
        <p14:creationId xmlns:p14="http://schemas.microsoft.com/office/powerpoint/2010/main" val="426986440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464DD5E2-96FA-405A-9BD4-3EEFD7A24E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1840" y="3356992"/>
            <a:ext cx="5607915" cy="3246345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A6EE7EB0-2C4F-45D4-A33A-2FD778840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Boşuna çalışma (Thrashing)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0AB5C3C-7264-4F9F-BE62-C26FE214C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24328" y="6356350"/>
            <a:ext cx="1190200" cy="34925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48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6CC9736-E9F3-45DE-86E2-E8FC2FAAFDE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Şekilde multiprogramming seviyesi ile CPU doluluk oranı görülmektedir. </a:t>
            </a:r>
          </a:p>
          <a:p>
            <a:r>
              <a:rPr lang="tr-TR" dirty="0"/>
              <a:t>Belirli bir noktada; </a:t>
            </a:r>
          </a:p>
          <a:p>
            <a:pPr lvl="1"/>
            <a:r>
              <a:rPr lang="tr-TR" dirty="0"/>
              <a:t>CPU doluluk oranını artırmak ve </a:t>
            </a:r>
          </a:p>
          <a:p>
            <a:pPr lvl="1"/>
            <a:r>
              <a:rPr lang="tr-TR" dirty="0"/>
              <a:t>Thrashing’i durdurmak için, </a:t>
            </a:r>
          </a:p>
          <a:p>
            <a:pPr lvl="1"/>
            <a:r>
              <a:rPr lang="tr-TR" dirty="0"/>
              <a:t>Multi-</a:t>
            </a:r>
            <a:br>
              <a:rPr lang="tr-TR" dirty="0"/>
            </a:br>
            <a:r>
              <a:rPr lang="tr-TR" dirty="0"/>
              <a:t>programming </a:t>
            </a:r>
            <a:br>
              <a:rPr lang="tr-TR" dirty="0"/>
            </a:br>
            <a:r>
              <a:rPr lang="tr-TR" dirty="0"/>
              <a:t>seviyesini </a:t>
            </a:r>
            <a:br>
              <a:rPr lang="tr-TR" dirty="0"/>
            </a:br>
            <a:r>
              <a:rPr lang="tr-TR" dirty="0"/>
              <a:t>düşürmek </a:t>
            </a:r>
            <a:br>
              <a:rPr lang="tr-TR" dirty="0"/>
            </a:br>
            <a:r>
              <a:rPr lang="tr-TR" dirty="0"/>
              <a:t>gereklidir.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56660110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6EE7EB0-2C4F-45D4-A33A-2FD778840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Boşuna çalışma (Thrashing)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0AB5C3C-7264-4F9F-BE62-C26FE214C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24328" y="6356350"/>
            <a:ext cx="1190200" cy="34925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49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6CC9736-E9F3-45DE-86E2-E8FC2FAAFDE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b="1" i="1" dirty="0">
                <a:solidFill>
                  <a:srgbClr val="FF0000"/>
                </a:solidFill>
              </a:rPr>
              <a:t>Local replacement</a:t>
            </a:r>
            <a:r>
              <a:rPr lang="tr-TR" dirty="0"/>
              <a:t> (ya da </a:t>
            </a:r>
            <a:r>
              <a:rPr lang="tr-TR" b="1" i="1" dirty="0">
                <a:solidFill>
                  <a:srgbClr val="FF0000"/>
                </a:solidFill>
              </a:rPr>
              <a:t>priority replacement</a:t>
            </a:r>
            <a:r>
              <a:rPr lang="tr-TR" dirty="0"/>
              <a:t>) algoritması kullanılarak thrashing azaltılabilir. </a:t>
            </a:r>
          </a:p>
          <a:p>
            <a:r>
              <a:rPr lang="tr-TR" dirty="0"/>
              <a:t>Local replacement algoritmasında, </a:t>
            </a:r>
            <a:r>
              <a:rPr lang="tr-TR" b="1" dirty="0"/>
              <a:t>bir süreç thrashing yapmaya başlarsa diğer süreçlerden frame almasına izin verilmez.</a:t>
            </a:r>
            <a:r>
              <a:rPr lang="tr-TR" dirty="0"/>
              <a:t> </a:t>
            </a:r>
          </a:p>
          <a:p>
            <a:r>
              <a:rPr lang="tr-TR" dirty="0"/>
              <a:t>Thrashing yapan süreçler zamanın büyük kısmını paging biriminde geçirirler ve efektif erişim süreleri düşer. </a:t>
            </a:r>
          </a:p>
          <a:p>
            <a:r>
              <a:rPr lang="tr-TR" b="1" dirty="0"/>
              <a:t>Thrashing yapmayan süreçler içinde (paging biriminin kuyruğu büyüdüğü için) efektif erişim süresi düşer. </a:t>
            </a:r>
          </a:p>
        </p:txBody>
      </p:sp>
    </p:spTree>
    <p:extLst>
      <p:ext uri="{BB962C8B-B14F-4D97-AF65-F5344CB8AC3E}">
        <p14:creationId xmlns:p14="http://schemas.microsoft.com/office/powerpoint/2010/main" val="328778647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6EE7EB0-2C4F-45D4-A33A-2FD778840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Boşuna çalışma (Thrashing)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0AB5C3C-7264-4F9F-BE62-C26FE214C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24328" y="6356350"/>
            <a:ext cx="1190200" cy="34925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50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6CC9736-E9F3-45DE-86E2-E8FC2FAAFDE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Thrashing’i engellemek için her sürece ihtiyaç duyacağı kadar frame atamak gereklidir. </a:t>
            </a:r>
          </a:p>
          <a:p>
            <a:r>
              <a:rPr lang="tr-TR" dirty="0"/>
              <a:t>Bir sürecin herhangi bir </a:t>
            </a:r>
            <a:br>
              <a:rPr lang="tr-TR" dirty="0"/>
            </a:br>
            <a:r>
              <a:rPr lang="tr-TR" dirty="0"/>
              <a:t>anda ihtiyaç duyacağı </a:t>
            </a:r>
            <a:br>
              <a:rPr lang="tr-TR" dirty="0"/>
            </a:br>
            <a:r>
              <a:rPr lang="tr-TR" dirty="0"/>
              <a:t>sayfalar locality model ile </a:t>
            </a:r>
            <a:br>
              <a:rPr lang="tr-TR" dirty="0"/>
            </a:br>
            <a:r>
              <a:rPr lang="tr-TR" dirty="0"/>
              <a:t>belirlenir. </a:t>
            </a:r>
          </a:p>
          <a:p>
            <a:pPr lvl="1"/>
            <a:r>
              <a:rPr lang="tr-TR" dirty="0"/>
              <a:t>Locality bölgeleri büyük </a:t>
            </a:r>
            <a:br>
              <a:rPr lang="tr-TR" dirty="0"/>
            </a:br>
            <a:r>
              <a:rPr lang="tr-TR" dirty="0"/>
              <a:t>veya küçük, uzun süreli </a:t>
            </a:r>
            <a:br>
              <a:rPr lang="tr-TR" dirty="0"/>
            </a:br>
            <a:r>
              <a:rPr lang="tr-TR" dirty="0"/>
              <a:t>veya kısa süreli olabilir.	</a:t>
            </a:r>
            <a:endParaRPr lang="tr-TR" b="1" dirty="0"/>
          </a:p>
          <a:p>
            <a:pPr lvl="1"/>
            <a:r>
              <a:rPr lang="tr-TR" b="1" dirty="0"/>
              <a:t>Bir süreç, </a:t>
            </a:r>
            <a:br>
              <a:rPr lang="tr-TR" b="1" dirty="0"/>
            </a:br>
            <a:r>
              <a:rPr lang="tr-TR" b="1" dirty="0"/>
              <a:t>bir locality’den </a:t>
            </a:r>
            <a:br>
              <a:rPr lang="tr-TR" b="1" dirty="0"/>
            </a:br>
            <a:r>
              <a:rPr lang="tr-TR" b="1" dirty="0"/>
              <a:t>diğer locality’e </a:t>
            </a:r>
            <a:br>
              <a:rPr lang="tr-TR" b="1" dirty="0"/>
            </a:br>
            <a:r>
              <a:rPr lang="tr-TR" b="1" dirty="0"/>
              <a:t>geçiş yaparak çalışır.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BD076D71-C3EC-4E29-BF67-E1545AD64D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6050" y="2060848"/>
            <a:ext cx="3610446" cy="4676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82301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6EE7EB0-2C4F-45D4-A33A-2FD778840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Boşuna çalışma (Thrashing)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0AB5C3C-7264-4F9F-BE62-C26FE214C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24328" y="6356350"/>
            <a:ext cx="1190200" cy="34925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51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6CC9736-E9F3-45DE-86E2-E8FC2FAAFDE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tr-TR" b="1" i="1" u="sng" dirty="0"/>
              <a:t>Working-set model</a:t>
            </a:r>
            <a:r>
              <a:rPr lang="tr-TR" dirty="0"/>
              <a:t> </a:t>
            </a:r>
          </a:p>
          <a:p>
            <a:r>
              <a:rPr lang="tr-TR" dirty="0"/>
              <a:t>Working-set modeli working-set penceresini tanımlamak için </a:t>
            </a:r>
            <a:r>
              <a:rPr lang="el-GR" dirty="0"/>
              <a:t>Δ </a:t>
            </a:r>
            <a:r>
              <a:rPr lang="tr-TR" dirty="0"/>
              <a:t>parametresini kullanır. </a:t>
            </a:r>
          </a:p>
          <a:p>
            <a:pPr lvl="1"/>
            <a:r>
              <a:rPr lang="tr-TR" dirty="0"/>
              <a:t>En son kullanılan sayfalar </a:t>
            </a:r>
            <a:r>
              <a:rPr lang="el-GR" dirty="0"/>
              <a:t>Δ </a:t>
            </a:r>
            <a:r>
              <a:rPr lang="tr-TR" dirty="0"/>
              <a:t>ile gösterilir. </a:t>
            </a:r>
          </a:p>
          <a:p>
            <a:pPr lvl="1"/>
            <a:r>
              <a:rPr lang="tr-TR" dirty="0"/>
              <a:t>Eğer bir sayfa aktif ise working-set içerisindedir. </a:t>
            </a:r>
          </a:p>
          <a:p>
            <a:pPr lvl="1"/>
            <a:r>
              <a:rPr lang="tr-TR" dirty="0"/>
              <a:t>Bir sayfa artık kullanılmıyorsa working-set içerisinden çıkartılır. </a:t>
            </a:r>
          </a:p>
          <a:p>
            <a:r>
              <a:rPr lang="el-GR" dirty="0"/>
              <a:t>Δ </a:t>
            </a:r>
            <a:r>
              <a:rPr lang="tr-TR" dirty="0"/>
              <a:t>çok küçük seçilirse, locality tam olarak belirlenemez. </a:t>
            </a:r>
          </a:p>
          <a:p>
            <a:r>
              <a:rPr lang="el-GR" dirty="0"/>
              <a:t>Δ </a:t>
            </a:r>
            <a:r>
              <a:rPr lang="tr-TR" dirty="0"/>
              <a:t>çok büyük seçilirse, çok sayıda farklı locality üst üste biner. </a:t>
            </a:r>
          </a:p>
          <a:p>
            <a:r>
              <a:rPr lang="el-GR" dirty="0"/>
              <a:t>Δ </a:t>
            </a:r>
            <a:r>
              <a:rPr lang="tr-TR" dirty="0"/>
              <a:t>sonsuz alınırsa, working-setin anlamı süreç çalışırken kullanılan tüm sayfalar olur.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181418222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6EE7EB0-2C4F-45D4-A33A-2FD778840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Boşuna çalışma (Thrashing)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40AB5C3C-7264-4F9F-BE62-C26FE214C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24328" y="6356350"/>
            <a:ext cx="1190200" cy="34925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52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6CC9736-E9F3-45DE-86E2-E8FC2FAAFDE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Working-set model</a:t>
            </a:r>
            <a:r>
              <a:rPr lang="tr-TR" dirty="0"/>
              <a:t> </a:t>
            </a:r>
          </a:p>
          <a:p>
            <a:r>
              <a:rPr lang="tr-TR" dirty="0"/>
              <a:t>Şekilde, </a:t>
            </a:r>
            <a:r>
              <a:rPr lang="el-GR" dirty="0"/>
              <a:t>Δ = 10 </a:t>
            </a:r>
            <a:r>
              <a:rPr lang="tr-TR" dirty="0"/>
              <a:t>alınırsa; </a:t>
            </a:r>
          </a:p>
          <a:p>
            <a:pPr lvl="1"/>
            <a:r>
              <a:rPr lang="tr-TR" dirty="0"/>
              <a:t>t1 anında working-set {1,2,5,6,7}olur. </a:t>
            </a:r>
          </a:p>
          <a:p>
            <a:pPr lvl="1"/>
            <a:r>
              <a:rPr lang="tr-TR" dirty="0"/>
              <a:t>t2 anında working-set {3,4} olur.</a:t>
            </a:r>
            <a:endParaRPr lang="tr-TR" b="1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6D7538A5-1073-4E5D-86F9-0B3A4263AF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462" y="3459698"/>
            <a:ext cx="8875076" cy="2026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5736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>
            <a:extLst>
              <a:ext uri="{FF2B5EF4-FFF2-40B4-BE49-F238E27FC236}">
                <a16:creationId xmlns:a16="http://schemas.microsoft.com/office/drawing/2014/main" id="{2C03B097-A18C-42A5-AA41-243F633515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353" y="3356992"/>
            <a:ext cx="6870023" cy="3326797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A6EE7EB0-2C4F-45D4-A33A-2FD778840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Boşuna çalışma (Thrashing)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6CC9736-E9F3-45DE-86E2-E8FC2FAAFDE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Working-set model</a:t>
            </a:r>
            <a:r>
              <a:rPr lang="tr-TR" dirty="0"/>
              <a:t> </a:t>
            </a:r>
          </a:p>
          <a:p>
            <a:r>
              <a:rPr lang="tr-TR" dirty="0"/>
              <a:t>Şekilde, working-set ile page fault oranı ilişkisi verilmiştir. </a:t>
            </a:r>
          </a:p>
          <a:p>
            <a:pPr lvl="1"/>
            <a:r>
              <a:rPr lang="tr-TR" dirty="0"/>
              <a:t>Yeni bir locality’e geçildiğinde page-fault oranı </a:t>
            </a:r>
            <a:br>
              <a:rPr lang="tr-TR" dirty="0"/>
            </a:br>
            <a:r>
              <a:rPr lang="tr-TR" dirty="0"/>
              <a:t>yükselmekte ve o bölgede çalışma devam ederken </a:t>
            </a:r>
            <a:br>
              <a:rPr lang="tr-TR" dirty="0"/>
            </a:br>
            <a:r>
              <a:rPr lang="tr-TR" dirty="0"/>
              <a:t>page-fault oranı düşmektedir</a:t>
            </a:r>
            <a:endParaRPr lang="tr-TR" b="1" dirty="0"/>
          </a:p>
        </p:txBody>
      </p:sp>
      <p:sp>
        <p:nvSpPr>
          <p:cNvPr id="7" name="Slayt Numarası Yer Tutucusu 2">
            <a:extLst>
              <a:ext uri="{FF2B5EF4-FFF2-40B4-BE49-F238E27FC236}">
                <a16:creationId xmlns:a16="http://schemas.microsoft.com/office/drawing/2014/main" id="{59A690FF-8F33-4A65-9DB6-D0239DADA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57646" y="6356350"/>
            <a:ext cx="656881" cy="34925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53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3702912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55A168DA-400B-4F2D-9E07-1D3A2E8FA8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5209" y="3619316"/>
            <a:ext cx="6114437" cy="3166161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A6EE7EB0-2C4F-45D4-A33A-2FD778840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Boşuna çalışma (Thrashing)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6CC9736-E9F3-45DE-86E2-E8FC2FAAFDE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Sayfa hatası frekansı metodu</a:t>
            </a:r>
          </a:p>
          <a:p>
            <a:r>
              <a:rPr lang="tr-TR" dirty="0"/>
              <a:t>Bu yaklaşımında, page-fault oranına göre frame sayısı artırılır veya azaltılır. </a:t>
            </a:r>
          </a:p>
          <a:p>
            <a:pPr lvl="1"/>
            <a:r>
              <a:rPr lang="tr-TR" dirty="0"/>
              <a:t>Page-fault oranı yüksekse frame sayısı artırılır, düşükse frame azaltılır. </a:t>
            </a:r>
          </a:p>
          <a:p>
            <a:pPr lvl="1"/>
            <a:r>
              <a:rPr lang="tr-TR" dirty="0"/>
              <a:t>Belirlenecek üst ve alt limitlerin dışına çıkıldığında, frame sayısı </a:t>
            </a:r>
            <a:br>
              <a:rPr lang="tr-TR" dirty="0"/>
            </a:br>
            <a:r>
              <a:rPr lang="tr-TR" dirty="0"/>
              <a:t>değiştirilir.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22260447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10710</TotalTime>
  <Words>2565</Words>
  <Application>Microsoft Office PowerPoint</Application>
  <PresentationFormat>Ekran Gösterisi (4:3)</PresentationFormat>
  <Paragraphs>336</Paragraphs>
  <Slides>54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54</vt:i4>
      </vt:variant>
    </vt:vector>
  </HeadingPairs>
  <TitlesOfParts>
    <vt:vector size="62" baseType="lpstr">
      <vt:lpstr>Bookman Old Style</vt:lpstr>
      <vt:lpstr>Calibri</vt:lpstr>
      <vt:lpstr>Consolas</vt:lpstr>
      <vt:lpstr>Gill Sans MT</vt:lpstr>
      <vt:lpstr>Verdana</vt:lpstr>
      <vt:lpstr>Wingdings</vt:lpstr>
      <vt:lpstr>Wingdings 3</vt:lpstr>
      <vt:lpstr>Origin</vt:lpstr>
      <vt:lpstr>Sanal Bellek (Virtual Memory)</vt:lpstr>
      <vt:lpstr>Konular</vt:lpstr>
      <vt:lpstr>Giriş </vt:lpstr>
      <vt:lpstr>Giriş </vt:lpstr>
      <vt:lpstr>Giriş </vt:lpstr>
      <vt:lpstr>Giriş </vt:lpstr>
      <vt:lpstr>Giriş </vt:lpstr>
      <vt:lpstr>Giriş </vt:lpstr>
      <vt:lpstr>Giriş </vt:lpstr>
      <vt:lpstr>Konular</vt:lpstr>
      <vt:lpstr>İhtiyaç anında sayfalama (Demand paging)</vt:lpstr>
      <vt:lpstr>İhtiyaç anında sayfalama</vt:lpstr>
      <vt:lpstr>İhtiyaç anında sayfalama</vt:lpstr>
      <vt:lpstr>İhtiyaç anında sayfalama</vt:lpstr>
      <vt:lpstr>İhtiyaç anında sayfalama</vt:lpstr>
      <vt:lpstr>İhtiyaç anında sayfalama</vt:lpstr>
      <vt:lpstr>İhtiyaç anında sayfalama</vt:lpstr>
      <vt:lpstr>İhtiyaç anında sayfalama performans</vt:lpstr>
      <vt:lpstr>İhtiyaç anında sayfalama performans</vt:lpstr>
      <vt:lpstr>Konular</vt:lpstr>
      <vt:lpstr>Değişecekse kopyala (Copy-on-write)</vt:lpstr>
      <vt:lpstr>Değişecekse kopyala (Copy-on-write)</vt:lpstr>
      <vt:lpstr>Konular</vt:lpstr>
      <vt:lpstr>Mevcut sayfalar üzerine yerleştirme (Page replacement)</vt:lpstr>
      <vt:lpstr>Mevcut sayfalar üzerine yerleştirme</vt:lpstr>
      <vt:lpstr>Mevcut sayfalar üzerine yerleştirme</vt:lpstr>
      <vt:lpstr>Mevcut sayfalar üzerine yerleştirme</vt:lpstr>
      <vt:lpstr>Mevcut sayfalar üzerine yerleştirme</vt:lpstr>
      <vt:lpstr>Mevcut sayfalar üzerine yerleştirme</vt:lpstr>
      <vt:lpstr>Mevcut sayfalar üzerine yerleştirme</vt:lpstr>
      <vt:lpstr>Mevcut sayfalar üzerine yerleştirme</vt:lpstr>
      <vt:lpstr>Mevcut sayfalar üzerine yerleştirme</vt:lpstr>
      <vt:lpstr>Mevcut sayfalar üzerine yerleştirme</vt:lpstr>
      <vt:lpstr>Mevcut sayfalar üzerine yerleştirme</vt:lpstr>
      <vt:lpstr>Mevcut sayfalar üzerine yerleştirme</vt:lpstr>
      <vt:lpstr>Mevcut sayfalar üzerine yerleştirme</vt:lpstr>
      <vt:lpstr>Konular</vt:lpstr>
      <vt:lpstr>Frame’lerln konumlandırılması</vt:lpstr>
      <vt:lpstr>Frame’lerln konumlandırılması</vt:lpstr>
      <vt:lpstr>Frame’lerln konumlandırılması</vt:lpstr>
      <vt:lpstr>Frame’lerln konumlandırılması</vt:lpstr>
      <vt:lpstr>Frame’lerln konumlandırılması</vt:lpstr>
      <vt:lpstr>Frame’lerln konumlandırılması</vt:lpstr>
      <vt:lpstr>Konular</vt:lpstr>
      <vt:lpstr>Boşuna çalışma (Thrashing)</vt:lpstr>
      <vt:lpstr>Boşuna çalışma (Thrashing)</vt:lpstr>
      <vt:lpstr>Boşuna çalışma (Thrashing)</vt:lpstr>
      <vt:lpstr>Boşuna çalışma (Thrashing)</vt:lpstr>
      <vt:lpstr>Boşuna çalışma (Thrashing)</vt:lpstr>
      <vt:lpstr>Boşuna çalışma (Thrashing)</vt:lpstr>
      <vt:lpstr>Boşuna çalışma (Thrashing)</vt:lpstr>
      <vt:lpstr>Boşuna çalışma (Thrashing)</vt:lpstr>
      <vt:lpstr>Boşuna çalışma (Thrashing)</vt:lpstr>
      <vt:lpstr>Boşuna çalışma (Thrashing)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GUNGOR</dc:creator>
  <cp:lastModifiedBy>cengiz gungor</cp:lastModifiedBy>
  <cp:revision>712</cp:revision>
  <dcterms:created xsi:type="dcterms:W3CDTF">2013-09-20T11:24:12Z</dcterms:created>
  <dcterms:modified xsi:type="dcterms:W3CDTF">2020-04-24T01:28:06Z</dcterms:modified>
</cp:coreProperties>
</file>