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sldIdLst>
    <p:sldId id="256" r:id="rId2"/>
    <p:sldId id="325" r:id="rId3"/>
    <p:sldId id="271" r:id="rId4"/>
    <p:sldId id="264" r:id="rId5"/>
    <p:sldId id="265" r:id="rId6"/>
    <p:sldId id="266" r:id="rId7"/>
    <p:sldId id="267" r:id="rId8"/>
    <p:sldId id="268" r:id="rId9"/>
    <p:sldId id="320" r:id="rId10"/>
    <p:sldId id="269" r:id="rId11"/>
    <p:sldId id="270" r:id="rId12"/>
    <p:sldId id="273" r:id="rId13"/>
    <p:sldId id="318" r:id="rId14"/>
    <p:sldId id="274" r:id="rId15"/>
    <p:sldId id="326" r:id="rId16"/>
    <p:sldId id="327" r:id="rId17"/>
    <p:sldId id="328" r:id="rId18"/>
    <p:sldId id="275" r:id="rId19"/>
    <p:sldId id="276" r:id="rId20"/>
    <p:sldId id="277" r:id="rId21"/>
    <p:sldId id="278" r:id="rId22"/>
    <p:sldId id="279" r:id="rId23"/>
    <p:sldId id="315" r:id="rId24"/>
    <p:sldId id="280" r:id="rId25"/>
    <p:sldId id="281" r:id="rId26"/>
    <p:sldId id="282" r:id="rId27"/>
    <p:sldId id="283" r:id="rId28"/>
    <p:sldId id="284" r:id="rId29"/>
    <p:sldId id="319" r:id="rId30"/>
    <p:sldId id="329" r:id="rId31"/>
    <p:sldId id="351" r:id="rId32"/>
    <p:sldId id="352" r:id="rId33"/>
    <p:sldId id="353" r:id="rId34"/>
    <p:sldId id="332" r:id="rId35"/>
    <p:sldId id="333" r:id="rId36"/>
    <p:sldId id="334" r:id="rId37"/>
    <p:sldId id="335" r:id="rId38"/>
    <p:sldId id="336" r:id="rId39"/>
    <p:sldId id="354" r:id="rId40"/>
    <p:sldId id="356" r:id="rId41"/>
    <p:sldId id="337" r:id="rId42"/>
    <p:sldId id="338" r:id="rId43"/>
    <p:sldId id="355" r:id="rId44"/>
    <p:sldId id="339" r:id="rId45"/>
    <p:sldId id="357" r:id="rId46"/>
    <p:sldId id="340" r:id="rId47"/>
    <p:sldId id="341" r:id="rId48"/>
    <p:sldId id="342" r:id="rId49"/>
    <p:sldId id="343" r:id="rId50"/>
    <p:sldId id="349" r:id="rId51"/>
    <p:sldId id="350" r:id="rId52"/>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94660"/>
  </p:normalViewPr>
  <p:slideViewPr>
    <p:cSldViewPr>
      <p:cViewPr varScale="1">
        <p:scale>
          <a:sx n="58" d="100"/>
          <a:sy n="58" d="100"/>
        </p:scale>
        <p:origin x="1352" y="60"/>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15356"/>
    </p:cViewPr>
  </p:sorterViewPr>
  <p:notesViewPr>
    <p:cSldViewPr>
      <p:cViewPr varScale="1">
        <p:scale>
          <a:sx n="63" d="100"/>
          <a:sy n="63" d="100"/>
        </p:scale>
        <p:origin x="1920"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883C35E-C1B2-4C8D-8924-863DF98F555B}" type="datetimeFigureOut">
              <a:rPr lang="tr-TR" smtClean="0"/>
              <a:t>16.04.2024</a:t>
            </a:fld>
            <a:endParaRPr lang="tr-TR"/>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FCBE6717-4E9B-40EF-AE1E-22420D684AD7}" type="slidenum">
              <a:rPr lang="tr-TR" smtClean="0"/>
              <a:t>‹#›</a:t>
            </a:fld>
            <a:endParaRPr lang="tr-TR"/>
          </a:p>
        </p:txBody>
      </p:sp>
    </p:spTree>
    <p:extLst>
      <p:ext uri="{BB962C8B-B14F-4D97-AF65-F5344CB8AC3E}">
        <p14:creationId xmlns:p14="http://schemas.microsoft.com/office/powerpoint/2010/main" val="4125044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47F6EA37-5BB1-4C7D-A8EC-C87F60B67779}"/>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DB9FA3BA-F373-4B7F-A05E-1DC50AC56FA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a:t>E </a:t>
            </a:r>
          </a:p>
        </p:txBody>
      </p:sp>
      <p:sp>
        <p:nvSpPr>
          <p:cNvPr id="45060" name="Slide Number Placeholder 3">
            <a:extLst>
              <a:ext uri="{FF2B5EF4-FFF2-40B4-BE49-F238E27FC236}">
                <a16:creationId xmlns:a16="http://schemas.microsoft.com/office/drawing/2014/main" id="{96341337-B290-4EF0-AE7C-7CFE1F3E48D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DFEEA028-4E99-40A3-9D9B-08F5BAC58294}" type="slidenum">
              <a:rPr lang="en-US" altLang="en-US" sz="1200"/>
              <a:pPr/>
              <a:t>21</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053497A6-06B8-43E1-B57C-7BEB291B6755}"/>
              </a:ext>
            </a:extLst>
          </p:cNvPr>
          <p:cNvSpPr>
            <a:spLocks noGrp="1" noRot="1" noChangeAspect="1" noChangeArrowheads="1" noTextEdit="1"/>
          </p:cNvSpPr>
          <p:nvPr>
            <p:ph type="sldImg"/>
          </p:nvPr>
        </p:nvSpPr>
        <p:spPr>
          <a:ln/>
        </p:spPr>
      </p:sp>
      <p:sp>
        <p:nvSpPr>
          <p:cNvPr id="55299" name="Notes Placeholder 2">
            <a:extLst>
              <a:ext uri="{FF2B5EF4-FFF2-40B4-BE49-F238E27FC236}">
                <a16:creationId xmlns:a16="http://schemas.microsoft.com/office/drawing/2014/main" id="{15D138E2-CE6B-4A2D-BC56-11A3DA1EBAB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55300" name="Slide Number Placeholder 3">
            <a:extLst>
              <a:ext uri="{FF2B5EF4-FFF2-40B4-BE49-F238E27FC236}">
                <a16:creationId xmlns:a16="http://schemas.microsoft.com/office/drawing/2014/main" id="{5E7DE228-9D89-4916-87D7-0AD6A9E570A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28663" indent="-279400">
              <a:defRPr sz="2400">
                <a:solidFill>
                  <a:schemeClr val="tx1"/>
                </a:solidFill>
                <a:latin typeface="Arial" panose="020B0604020202020204" pitchFamily="34" charset="0"/>
              </a:defRPr>
            </a:lvl2pPr>
            <a:lvl3pPr marL="1120775" indent="-223838">
              <a:defRPr sz="2400">
                <a:solidFill>
                  <a:schemeClr val="tx1"/>
                </a:solidFill>
                <a:latin typeface="Arial" panose="020B0604020202020204" pitchFamily="34" charset="0"/>
              </a:defRPr>
            </a:lvl3pPr>
            <a:lvl4pPr marL="1570038" indent="-223838">
              <a:defRPr sz="2400">
                <a:solidFill>
                  <a:schemeClr val="tx1"/>
                </a:solidFill>
                <a:latin typeface="Arial" panose="020B0604020202020204" pitchFamily="34" charset="0"/>
              </a:defRPr>
            </a:lvl4pPr>
            <a:lvl5pPr marL="2017713" indent="-223838">
              <a:defRPr sz="2400">
                <a:solidFill>
                  <a:schemeClr val="tx1"/>
                </a:solidFill>
                <a:latin typeface="Arial" panose="020B0604020202020204" pitchFamily="34" charset="0"/>
              </a:defRPr>
            </a:lvl5pPr>
            <a:lvl6pPr marL="2474913" indent="-223838" eaLnBrk="0" fontAlgn="base" hangingPunct="0">
              <a:spcBef>
                <a:spcPct val="0"/>
              </a:spcBef>
              <a:spcAft>
                <a:spcPct val="0"/>
              </a:spcAft>
              <a:defRPr sz="2400">
                <a:solidFill>
                  <a:schemeClr val="tx1"/>
                </a:solidFill>
                <a:latin typeface="Arial" panose="020B0604020202020204" pitchFamily="34" charset="0"/>
              </a:defRPr>
            </a:lvl6pPr>
            <a:lvl7pPr marL="2932113" indent="-223838" eaLnBrk="0" fontAlgn="base" hangingPunct="0">
              <a:spcBef>
                <a:spcPct val="0"/>
              </a:spcBef>
              <a:spcAft>
                <a:spcPct val="0"/>
              </a:spcAft>
              <a:defRPr sz="2400">
                <a:solidFill>
                  <a:schemeClr val="tx1"/>
                </a:solidFill>
                <a:latin typeface="Arial" panose="020B0604020202020204" pitchFamily="34" charset="0"/>
              </a:defRPr>
            </a:lvl7pPr>
            <a:lvl8pPr marL="3389313" indent="-223838" eaLnBrk="0" fontAlgn="base" hangingPunct="0">
              <a:spcBef>
                <a:spcPct val="0"/>
              </a:spcBef>
              <a:spcAft>
                <a:spcPct val="0"/>
              </a:spcAft>
              <a:defRPr sz="2400">
                <a:solidFill>
                  <a:schemeClr val="tx1"/>
                </a:solidFill>
                <a:latin typeface="Arial" panose="020B0604020202020204" pitchFamily="34" charset="0"/>
              </a:defRPr>
            </a:lvl8pPr>
            <a:lvl9pPr marL="3846513" indent="-223838" eaLnBrk="0" fontAlgn="base" hangingPunct="0">
              <a:spcBef>
                <a:spcPct val="0"/>
              </a:spcBef>
              <a:spcAft>
                <a:spcPct val="0"/>
              </a:spcAft>
              <a:defRPr sz="2400">
                <a:solidFill>
                  <a:schemeClr val="tx1"/>
                </a:solidFill>
                <a:latin typeface="Arial" panose="020B0604020202020204" pitchFamily="34" charset="0"/>
              </a:defRPr>
            </a:lvl9pPr>
          </a:lstStyle>
          <a:p>
            <a:fld id="{1CEFC71D-98D6-4DA2-943F-E61F5B6E2617}" type="slidenum">
              <a:rPr lang="en-US" altLang="en-US" sz="1200">
                <a:solidFill>
                  <a:srgbClr val="000000"/>
                </a:solidFill>
              </a:rPr>
              <a:pPr/>
              <a:t>30</a:t>
            </a:fld>
            <a:endParaRPr lang="en-US" altLang="en-US"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000" b="0" i="0">
                <a:solidFill>
                  <a:schemeClr val="tx1"/>
                </a:solidFill>
                <a:latin typeface="Arial"/>
                <a:cs typeface="Arial"/>
              </a:defRPr>
            </a:lvl1pPr>
          </a:lstStyle>
          <a:p>
            <a:pPr marL="12700">
              <a:lnSpc>
                <a:spcPct val="100000"/>
              </a:lnSpc>
            </a:pPr>
            <a:endParaRPr spc="-1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C25975BE-20FF-460B-A022-8387FDBEA567}" type="datetime1">
              <a:rPr lang="en-US" smtClean="0"/>
              <a:t>4/16/2024</a:t>
            </a:fld>
            <a:endParaRPr lang="en-US"/>
          </a:p>
        </p:txBody>
      </p:sp>
      <p:sp>
        <p:nvSpPr>
          <p:cNvPr id="6" name="Holder 6"/>
          <p:cNvSpPr>
            <a:spLocks noGrp="1"/>
          </p:cNvSpPr>
          <p:nvPr>
            <p:ph type="sldNum" sz="quarter" idx="7"/>
          </p:nvPr>
        </p:nvSpPr>
        <p:spPr/>
        <p:txBody>
          <a:bodyPr lIns="0" tIns="0" rIns="0" bIns="0"/>
          <a:lstStyle>
            <a:lvl1pPr>
              <a:defRPr sz="900" b="0" i="0">
                <a:solidFill>
                  <a:srgbClr val="394073"/>
                </a:solidFill>
                <a:latin typeface="Arial"/>
                <a:cs typeface="Arial"/>
              </a:defRPr>
            </a:lvl1pPr>
          </a:lstStyle>
          <a:p>
            <a:pPr marL="38100">
              <a:lnSpc>
                <a:spcPct val="100000"/>
              </a:lnSpc>
              <a:spcBef>
                <a:spcPts val="15"/>
              </a:spcBef>
            </a:pPr>
            <a:fld id="{81D60167-4931-47E6-BA6A-407CBD079E47}" type="slidenum">
              <a:rPr spc="-10" dirty="0"/>
              <a:t>‹#›</a:t>
            </a:fld>
            <a:r>
              <a:rPr spc="-10" dirty="0"/>
              <a:t>/10</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0" y="0"/>
            <a:ext cx="9144000" cy="684581"/>
          </a:xfrm>
          <a:effectLst>
            <a:outerShdw blurRad="50800" dist="38100" dir="5400000" algn="t" rotWithShape="0">
              <a:prstClr val="black">
                <a:alpha val="40000"/>
              </a:prstClr>
            </a:outerShdw>
          </a:effectLst>
        </p:spPr>
        <p:txBody>
          <a:bodyPr lIns="0" tIns="0" rIns="0" bIns="0" anchor="ctr" anchorCtr="0">
            <a:noAutofit/>
          </a:bodyPr>
          <a:lstStyle>
            <a:lvl1pPr>
              <a:defRPr sz="3200" b="0" i="0">
                <a:solidFill>
                  <a:schemeClr val="bg1">
                    <a:lumMod val="95000"/>
                  </a:schemeClr>
                </a:solidFill>
                <a:effectLst/>
                <a:latin typeface="Arial"/>
                <a:cs typeface="Arial"/>
              </a:defRPr>
            </a:lvl1pPr>
          </a:lstStyle>
          <a:p>
            <a:endParaRPr dirty="0"/>
          </a:p>
        </p:txBody>
      </p:sp>
      <p:sp>
        <p:nvSpPr>
          <p:cNvPr id="3" name="Holder 3"/>
          <p:cNvSpPr>
            <a:spLocks noGrp="1"/>
          </p:cNvSpPr>
          <p:nvPr>
            <p:ph type="body" idx="1" hasCustomPrompt="1"/>
          </p:nvPr>
        </p:nvSpPr>
        <p:spPr/>
        <p:txBody>
          <a:bodyPr lIns="0" tIns="0" rIns="0" bIns="0"/>
          <a:lstStyle>
            <a:lvl1pPr marL="548640" indent="-324000" algn="l">
              <a:tabLst/>
              <a:defRPr sz="2800"/>
            </a:lvl1pPr>
            <a:lvl2pPr marL="720725" indent="-182563" algn="l">
              <a:buFont typeface="Arial" panose="020B0604020202020204" pitchFamily="34" charset="0"/>
              <a:buChar char="•"/>
              <a:tabLst/>
              <a:defRPr sz="2400"/>
            </a:lvl2pPr>
            <a:lvl3pPr marL="1076325" indent="-182563" algn="l">
              <a:buFont typeface="Arial" panose="020B0604020202020204" pitchFamily="34" charset="0"/>
              <a:buChar char="•"/>
              <a:tabLst/>
              <a:defRPr/>
            </a:lvl3pPr>
          </a:lstStyle>
          <a:p>
            <a:r>
              <a:rPr lang="tr-TR" dirty="0"/>
              <a:t>Level-1</a:t>
            </a:r>
          </a:p>
          <a:p>
            <a:pPr lvl="1"/>
            <a:r>
              <a:rPr lang="tr-TR" dirty="0"/>
              <a:t>Level-2</a:t>
            </a:r>
          </a:p>
          <a:p>
            <a:pPr lvl="2"/>
            <a:r>
              <a:rPr lang="tr-TR" dirty="0"/>
              <a:t>Level-3</a:t>
            </a:r>
          </a:p>
          <a:p>
            <a:pPr lvl="1"/>
            <a:endParaRPr lang="tr-TR" dirty="0"/>
          </a:p>
          <a:p>
            <a:endParaRPr dirty="0"/>
          </a:p>
        </p:txBody>
      </p:sp>
      <p:sp>
        <p:nvSpPr>
          <p:cNvPr id="5" name="Holder 5"/>
          <p:cNvSpPr>
            <a:spLocks noGrp="1"/>
          </p:cNvSpPr>
          <p:nvPr>
            <p:ph type="dt" sz="half" idx="6"/>
          </p:nvPr>
        </p:nvSpPr>
        <p:spPr>
          <a:xfrm>
            <a:off x="7239000" y="6386600"/>
            <a:ext cx="1447800" cy="261192"/>
          </a:xfrm>
        </p:spPr>
        <p:txBody>
          <a:bodyPr lIns="0" tIns="0" rIns="0" bIns="0"/>
          <a:lstStyle>
            <a:lvl1pPr algn="r">
              <a:defRPr>
                <a:solidFill>
                  <a:schemeClr val="tx1">
                    <a:tint val="75000"/>
                  </a:schemeClr>
                </a:solidFill>
              </a:defRPr>
            </a:lvl1pPr>
          </a:lstStyle>
          <a:p>
            <a:fld id="{DDCFBA23-2E09-4010-B940-DAB752C4C5B1}" type="datetime1">
              <a:rPr lang="en-US" smtClean="0"/>
              <a:t>4/16/2024</a:t>
            </a:fld>
            <a:endParaRPr lang="en-US"/>
          </a:p>
        </p:txBody>
      </p:sp>
      <p:sp>
        <p:nvSpPr>
          <p:cNvPr id="10" name="Holder 6">
            <a:extLst>
              <a:ext uri="{FF2B5EF4-FFF2-40B4-BE49-F238E27FC236}">
                <a16:creationId xmlns:a16="http://schemas.microsoft.com/office/drawing/2014/main" id="{DB6A00D9-1B0F-44E1-86B0-A3E660BC59EE}"/>
              </a:ext>
            </a:extLst>
          </p:cNvPr>
          <p:cNvSpPr txBox="1">
            <a:spLocks/>
          </p:cNvSpPr>
          <p:nvPr userDrawn="1"/>
        </p:nvSpPr>
        <p:spPr>
          <a:xfrm>
            <a:off x="457200" y="6492240"/>
            <a:ext cx="609600" cy="138499"/>
          </a:xfrm>
          <a:prstGeom prst="rect">
            <a:avLst/>
          </a:prstGeom>
        </p:spPr>
        <p:txBody>
          <a:bodyPr wrap="square" lIns="0" tIns="0" rIns="0" bIns="0">
            <a:spAutoFit/>
          </a:bodyPr>
          <a:lstStyle>
            <a:defPPr>
              <a:defRPr kern="0"/>
            </a:defPPr>
            <a:lvl1pPr>
              <a:defRPr sz="900" b="0" i="0">
                <a:solidFill>
                  <a:srgbClr val="444479"/>
                </a:solidFill>
                <a:latin typeface="Arial"/>
                <a:cs typeface="Arial"/>
              </a:defRPr>
            </a:lvl1pPr>
          </a:lstStyle>
          <a:p>
            <a:pPr marL="38100">
              <a:spcBef>
                <a:spcPts val="25"/>
              </a:spcBef>
            </a:pPr>
            <a:fld id="{81D60167-4931-47E6-BA6A-407CBD079E47}" type="slidenum">
              <a:rPr lang="tr-TR" spc="5" smtClean="0"/>
              <a:pPr marL="38100">
                <a:spcBef>
                  <a:spcPts val="25"/>
                </a:spcBef>
              </a:pPr>
              <a:t>‹#›</a:t>
            </a:fld>
            <a:r>
              <a:rPr lang="tr-TR" spc="10" dirty="0"/>
              <a:t>/51</a:t>
            </a:r>
            <a:endParaRPr lang="tr-T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97D3D0A9-3644-4A1B-962D-BA6354CC6F65}" type="datetime1">
              <a:rPr lang="en-US" smtClean="0"/>
              <a:t>4/16/2024</a:t>
            </a:fld>
            <a:endParaRPr lang="en-US"/>
          </a:p>
        </p:txBody>
      </p:sp>
      <p:sp>
        <p:nvSpPr>
          <p:cNvPr id="7" name="Holder 7"/>
          <p:cNvSpPr>
            <a:spLocks noGrp="1"/>
          </p:cNvSpPr>
          <p:nvPr>
            <p:ph type="sldNum" sz="quarter" idx="7"/>
          </p:nvPr>
        </p:nvSpPr>
        <p:spPr/>
        <p:txBody>
          <a:bodyPr lIns="0" tIns="0" rIns="0" bIns="0"/>
          <a:lstStyle>
            <a:lvl1pPr>
              <a:defRPr sz="900" b="0" i="0">
                <a:solidFill>
                  <a:srgbClr val="394073"/>
                </a:solidFill>
                <a:latin typeface="Arial"/>
                <a:cs typeface="Arial"/>
              </a:defRPr>
            </a:lvl1pPr>
          </a:lstStyle>
          <a:p>
            <a:pPr marL="38100">
              <a:lnSpc>
                <a:spcPct val="100000"/>
              </a:lnSpc>
              <a:spcBef>
                <a:spcPts val="15"/>
              </a:spcBef>
            </a:pPr>
            <a:fld id="{81D60167-4931-47E6-BA6A-407CBD079E47}" type="slidenum">
              <a:rPr spc="-10" dirty="0"/>
              <a:t>‹#›</a:t>
            </a:fld>
            <a:r>
              <a:rPr spc="-10" dirty="0"/>
              <a:t>/10</a:t>
            </a:r>
          </a:p>
        </p:txBody>
      </p:sp>
      <p:sp>
        <p:nvSpPr>
          <p:cNvPr id="8" name="Holder 2">
            <a:extLst>
              <a:ext uri="{FF2B5EF4-FFF2-40B4-BE49-F238E27FC236}">
                <a16:creationId xmlns:a16="http://schemas.microsoft.com/office/drawing/2014/main" id="{F0B86BA9-B37E-440A-9738-BD60F86C74D1}"/>
              </a:ext>
            </a:extLst>
          </p:cNvPr>
          <p:cNvSpPr>
            <a:spLocks noGrp="1"/>
          </p:cNvSpPr>
          <p:nvPr>
            <p:ph type="title"/>
          </p:nvPr>
        </p:nvSpPr>
        <p:spPr>
          <a:xfrm>
            <a:off x="0" y="0"/>
            <a:ext cx="9144000" cy="684581"/>
          </a:xfrm>
          <a:effectLst>
            <a:outerShdw blurRad="50800" dist="38100" dir="5400000" algn="t" rotWithShape="0">
              <a:prstClr val="black">
                <a:alpha val="40000"/>
              </a:prstClr>
            </a:outerShdw>
          </a:effectLst>
        </p:spPr>
        <p:txBody>
          <a:bodyPr lIns="0" tIns="0" rIns="0" bIns="0" anchor="ctr" anchorCtr="0">
            <a:noAutofit/>
          </a:bodyPr>
          <a:lstStyle>
            <a:lvl1pPr>
              <a:defRPr sz="3200" b="0" i="0">
                <a:solidFill>
                  <a:schemeClr val="bg1">
                    <a:lumMod val="95000"/>
                  </a:schemeClr>
                </a:solidFill>
                <a:effectLst/>
                <a:latin typeface="Arial"/>
                <a:cs typeface="Arial"/>
              </a:defRPr>
            </a:lvl1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DB6880F6-CA38-42BD-8C34-EFF459CFA506}" type="datetime1">
              <a:rPr lang="en-US" smtClean="0"/>
              <a:t>4/16/2024</a:t>
            </a:fld>
            <a:endParaRPr lang="en-US"/>
          </a:p>
        </p:txBody>
      </p:sp>
      <p:sp>
        <p:nvSpPr>
          <p:cNvPr id="5" name="Holder 5"/>
          <p:cNvSpPr>
            <a:spLocks noGrp="1"/>
          </p:cNvSpPr>
          <p:nvPr>
            <p:ph type="sldNum" sz="quarter" idx="7"/>
          </p:nvPr>
        </p:nvSpPr>
        <p:spPr/>
        <p:txBody>
          <a:bodyPr lIns="0" tIns="0" rIns="0" bIns="0"/>
          <a:lstStyle>
            <a:lvl1pPr>
              <a:defRPr sz="900" b="0" i="0">
                <a:solidFill>
                  <a:srgbClr val="394073"/>
                </a:solidFill>
                <a:latin typeface="Arial"/>
                <a:cs typeface="Arial"/>
              </a:defRPr>
            </a:lvl1pPr>
          </a:lstStyle>
          <a:p>
            <a:pPr marL="38100">
              <a:lnSpc>
                <a:spcPct val="100000"/>
              </a:lnSpc>
              <a:spcBef>
                <a:spcPts val="15"/>
              </a:spcBef>
            </a:pPr>
            <a:fld id="{81D60167-4931-47E6-BA6A-407CBD079E47}" type="slidenum">
              <a:rPr spc="-10" dirty="0"/>
              <a:t>‹#›</a:t>
            </a:fld>
            <a:r>
              <a:rPr spc="-10" dirty="0"/>
              <a:t>/10</a:t>
            </a:r>
          </a:p>
        </p:txBody>
      </p:sp>
      <p:sp>
        <p:nvSpPr>
          <p:cNvPr id="6" name="Holder 2">
            <a:extLst>
              <a:ext uri="{FF2B5EF4-FFF2-40B4-BE49-F238E27FC236}">
                <a16:creationId xmlns:a16="http://schemas.microsoft.com/office/drawing/2014/main" id="{4002AB6D-EA35-4DA1-BA44-31AC20FC9521}"/>
              </a:ext>
            </a:extLst>
          </p:cNvPr>
          <p:cNvSpPr>
            <a:spLocks noGrp="1"/>
          </p:cNvSpPr>
          <p:nvPr>
            <p:ph type="title"/>
          </p:nvPr>
        </p:nvSpPr>
        <p:spPr>
          <a:xfrm>
            <a:off x="0" y="0"/>
            <a:ext cx="9144000" cy="684581"/>
          </a:xfrm>
          <a:effectLst>
            <a:outerShdw blurRad="50800" dist="38100" dir="5400000" algn="t" rotWithShape="0">
              <a:prstClr val="black">
                <a:alpha val="40000"/>
              </a:prstClr>
            </a:outerShdw>
          </a:effectLst>
        </p:spPr>
        <p:txBody>
          <a:bodyPr lIns="0" tIns="0" rIns="0" bIns="0" anchor="ctr" anchorCtr="0">
            <a:noAutofit/>
          </a:bodyPr>
          <a:lstStyle>
            <a:lvl1pPr>
              <a:defRPr sz="3200" b="0" i="0">
                <a:solidFill>
                  <a:schemeClr val="bg1">
                    <a:lumMod val="95000"/>
                  </a:schemeClr>
                </a:solidFill>
                <a:effectLst/>
                <a:latin typeface="Arial"/>
                <a:cs typeface="Arial"/>
              </a:defRPr>
            </a:lvl1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9FEC5DD9-BB70-4E6E-A540-F07A77E7D267}" type="datetime1">
              <a:rPr lang="en-US" smtClean="0"/>
              <a:t>4/16/2024</a:t>
            </a:fld>
            <a:endParaRPr lang="en-US"/>
          </a:p>
        </p:txBody>
      </p:sp>
      <p:sp>
        <p:nvSpPr>
          <p:cNvPr id="6" name="Holder 4">
            <a:extLst>
              <a:ext uri="{FF2B5EF4-FFF2-40B4-BE49-F238E27FC236}">
                <a16:creationId xmlns:a16="http://schemas.microsoft.com/office/drawing/2014/main" id="{C5F91433-53C2-42FE-99AA-D51DB6D5A50E}"/>
              </a:ext>
            </a:extLst>
          </p:cNvPr>
          <p:cNvSpPr txBox="1">
            <a:spLocks/>
          </p:cNvSpPr>
          <p:nvPr userDrawn="1"/>
        </p:nvSpPr>
        <p:spPr>
          <a:xfrm>
            <a:off x="249631" y="6354230"/>
            <a:ext cx="338455" cy="153670"/>
          </a:xfrm>
          <a:prstGeom prst="rect">
            <a:avLst/>
          </a:prstGeom>
        </p:spPr>
        <p:txBody>
          <a:bodyPr wrap="square" lIns="0" tIns="0" rIns="0" bIns="0">
            <a:spAutoFit/>
          </a:bodyPr>
          <a:lstStyle>
            <a:defPPr>
              <a:defRPr kern="0"/>
            </a:defPPr>
            <a:lvl1pPr>
              <a:defRPr sz="900" b="0" i="0">
                <a:solidFill>
                  <a:srgbClr val="394073"/>
                </a:solidFill>
                <a:latin typeface="Arial"/>
                <a:cs typeface="Arial"/>
              </a:defRPr>
            </a:lvl1pPr>
          </a:lstStyle>
          <a:p>
            <a:pPr marL="38100">
              <a:spcBef>
                <a:spcPts val="15"/>
              </a:spcBef>
            </a:pPr>
            <a:fld id="{81D60167-4931-47E6-BA6A-407CBD079E47}" type="slidenum">
              <a:rPr lang="tr-TR" spc="-10" smtClean="0"/>
              <a:pPr marL="38100">
                <a:spcBef>
                  <a:spcPts val="15"/>
                </a:spcBef>
              </a:pPr>
              <a:t>‹#›</a:t>
            </a:fld>
            <a:r>
              <a:rPr lang="tr-TR" spc="-10"/>
              <a:t>/10</a:t>
            </a:r>
            <a:endParaRPr lang="tr-TR" spc="-1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467544" y="6355080"/>
            <a:ext cx="2286000" cy="365760"/>
          </a:xfrm>
        </p:spPr>
        <p:txBody>
          <a:bodyPr/>
          <a:lstStyle>
            <a:lvl1pPr>
              <a:defRPr sz="1400"/>
            </a:lvl1pPr>
          </a:lstStyle>
          <a:p>
            <a:fld id="{758ACC7B-AAAE-4D18-8502-699AC56E5E57}" type="datetime1">
              <a:rPr lang="en-US" smtClean="0"/>
              <a:t>4/16/2024</a:t>
            </a:fld>
            <a:endParaRPr lang="tr-TR" dirty="0"/>
          </a:p>
        </p:txBody>
      </p:sp>
      <p:sp>
        <p:nvSpPr>
          <p:cNvPr id="17" name="Footer Placeholder 16"/>
          <p:cNvSpPr>
            <a:spLocks noGrp="1"/>
          </p:cNvSpPr>
          <p:nvPr>
            <p:ph type="ftr" sz="quarter" idx="11"/>
          </p:nvPr>
        </p:nvSpPr>
        <p:spPr>
          <a:xfrm>
            <a:off x="2898648" y="6355080"/>
            <a:ext cx="3474720" cy="365760"/>
          </a:xfrm>
        </p:spPr>
        <p:txBody>
          <a:bodyPr/>
          <a:lstStyle/>
          <a:p>
            <a:endParaRPr lang="tr-TR" dirty="0"/>
          </a:p>
        </p:txBody>
      </p:sp>
      <p:sp>
        <p:nvSpPr>
          <p:cNvPr id="29" name="Slide Number Placeholder 28"/>
          <p:cNvSpPr>
            <a:spLocks noGrp="1"/>
          </p:cNvSpPr>
          <p:nvPr>
            <p:ph type="sldNum" sz="quarter" idx="12"/>
          </p:nvPr>
        </p:nvSpPr>
        <p:spPr>
          <a:xfrm>
            <a:off x="6521152" y="6375608"/>
            <a:ext cx="2227312" cy="365760"/>
          </a:xfrm>
        </p:spPr>
        <p:txBody>
          <a:bodyPr/>
          <a:lstStyle/>
          <a:p>
            <a:fld id="{E6FEED06-A45B-49F7-A4E7-E4A0A60926E4}" type="slidenum">
              <a:rPr lang="tr-TR" smtClean="0"/>
              <a:pPr/>
              <a:t>‹#›</a:t>
            </a:fld>
            <a:endParaRPr lang="tr-TR"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extLst>
      <p:ext uri="{BB962C8B-B14F-4D97-AF65-F5344CB8AC3E}">
        <p14:creationId xmlns:p14="http://schemas.microsoft.com/office/powerpoint/2010/main" val="2501728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0" y="25400"/>
            <a:ext cx="9144000" cy="492443"/>
          </a:xfrm>
          <a:prstGeom prst="rect">
            <a:avLst/>
          </a:prstGeom>
          <a:solidFill>
            <a:srgbClr val="C00000"/>
          </a:solidFill>
        </p:spPr>
        <p:txBody>
          <a:bodyPr wrap="square" lIns="0" tIns="0" rIns="0" bIns="0">
            <a:spAutoFit/>
          </a:bodyPr>
          <a:lstStyle>
            <a:lvl1pPr>
              <a:defRPr sz="3200" b="1" i="0">
                <a:solidFill>
                  <a:schemeClr val="tx1"/>
                </a:solidFill>
                <a:latin typeface="Arial"/>
                <a:cs typeface="Arial"/>
              </a:defRPr>
            </a:lvl1pPr>
          </a:lstStyle>
          <a:p>
            <a:endParaRPr dirty="0"/>
          </a:p>
        </p:txBody>
      </p:sp>
      <p:sp>
        <p:nvSpPr>
          <p:cNvPr id="3" name="Holder 3"/>
          <p:cNvSpPr>
            <a:spLocks noGrp="1"/>
          </p:cNvSpPr>
          <p:nvPr>
            <p:ph type="body" idx="1"/>
          </p:nvPr>
        </p:nvSpPr>
        <p:spPr>
          <a:xfrm>
            <a:off x="457200" y="838200"/>
            <a:ext cx="8229600" cy="5330241"/>
          </a:xfrm>
          <a:prstGeom prst="rect">
            <a:avLst/>
          </a:prstGeom>
          <a:solidFill>
            <a:schemeClr val="bg1">
              <a:lumMod val="95000"/>
            </a:schemeClr>
          </a:solidFill>
          <a:ln w="25400" cap="rnd">
            <a:solidFill>
              <a:schemeClr val="accent1">
                <a:alpha val="90000"/>
              </a:schemeClr>
            </a:solidFill>
          </a:ln>
          <a:effectLst>
            <a:outerShdw blurRad="50800" dist="63500" dir="2700000" algn="tl" rotWithShape="0">
              <a:schemeClr val="tx1">
                <a:alpha val="40000"/>
              </a:schemeClr>
            </a:outerShdw>
          </a:effectLst>
        </p:spPr>
        <p:txBody>
          <a:bodyPr wrap="square" lIns="0" tIns="0" rIns="0" bIns="0">
            <a:noAutofit/>
          </a:bodyPr>
          <a:lstStyle>
            <a:lvl1pPr>
              <a:defRPr/>
            </a:lvl1pPr>
          </a:lstStyle>
          <a:p>
            <a:endParaRPr dirty="0"/>
          </a:p>
        </p:txBody>
      </p:sp>
      <p:sp>
        <p:nvSpPr>
          <p:cNvPr id="4" name="Holder 4"/>
          <p:cNvSpPr>
            <a:spLocks noGrp="1"/>
          </p:cNvSpPr>
          <p:nvPr>
            <p:ph type="ftr" sz="quarter" idx="5"/>
          </p:nvPr>
        </p:nvSpPr>
        <p:spPr>
          <a:xfrm>
            <a:off x="2399157" y="6475512"/>
            <a:ext cx="4168140" cy="153888"/>
          </a:xfrm>
          <a:prstGeom prst="rect">
            <a:avLst/>
          </a:prstGeom>
        </p:spPr>
        <p:txBody>
          <a:bodyPr wrap="square" lIns="0" tIns="0" rIns="0" bIns="0">
            <a:spAutoFit/>
          </a:bodyPr>
          <a:lstStyle>
            <a:lvl1pPr>
              <a:defRPr sz="1000" b="0" i="0">
                <a:solidFill>
                  <a:schemeClr val="tx1"/>
                </a:solidFill>
                <a:latin typeface="Arial"/>
                <a:cs typeface="Arial"/>
              </a:defRPr>
            </a:lvl1pPr>
          </a:lstStyle>
          <a:p>
            <a:pPr marL="12700">
              <a:lnSpc>
                <a:spcPct val="100000"/>
              </a:lnSpc>
            </a:pPr>
            <a:endParaRPr spc="-10" dirty="0"/>
          </a:p>
        </p:txBody>
      </p:sp>
      <p:sp>
        <p:nvSpPr>
          <p:cNvPr id="5" name="Holder 5"/>
          <p:cNvSpPr>
            <a:spLocks noGrp="1"/>
          </p:cNvSpPr>
          <p:nvPr>
            <p:ph type="dt" sz="half" idx="6"/>
          </p:nvPr>
        </p:nvSpPr>
        <p:spPr>
          <a:xfrm>
            <a:off x="6781800" y="6406919"/>
            <a:ext cx="2103120" cy="342900"/>
          </a:xfrm>
          <a:prstGeom prst="rect">
            <a:avLst/>
          </a:prstGeom>
        </p:spPr>
        <p:txBody>
          <a:bodyPr wrap="square" lIns="0" tIns="0" rIns="0" bIns="0">
            <a:spAutoFit/>
          </a:bodyPr>
          <a:lstStyle>
            <a:lvl1pPr algn="l">
              <a:defRPr>
                <a:solidFill>
                  <a:schemeClr val="tx1">
                    <a:tint val="75000"/>
                  </a:schemeClr>
                </a:solidFill>
              </a:defRPr>
            </a:lvl1pPr>
          </a:lstStyle>
          <a:p>
            <a:fld id="{B3278C68-013D-4BC0-935D-2697B804015A}" type="datetime1">
              <a:rPr lang="en-US" smtClean="0"/>
              <a:t>4/16/2024</a:t>
            </a:fld>
            <a:endParaRPr lang="en-US"/>
          </a:p>
        </p:txBody>
      </p:sp>
      <p:sp>
        <p:nvSpPr>
          <p:cNvPr id="6" name="Holder 6"/>
          <p:cNvSpPr>
            <a:spLocks noGrp="1"/>
          </p:cNvSpPr>
          <p:nvPr>
            <p:ph type="sldNum" sz="quarter" idx="7"/>
          </p:nvPr>
        </p:nvSpPr>
        <p:spPr>
          <a:xfrm>
            <a:off x="457200" y="6475730"/>
            <a:ext cx="338455" cy="153670"/>
          </a:xfrm>
          <a:prstGeom prst="rect">
            <a:avLst/>
          </a:prstGeom>
        </p:spPr>
        <p:txBody>
          <a:bodyPr wrap="square" lIns="0" tIns="0" rIns="0" bIns="0">
            <a:spAutoFit/>
          </a:bodyPr>
          <a:lstStyle>
            <a:lvl1pPr>
              <a:defRPr sz="900" b="0" i="0">
                <a:solidFill>
                  <a:srgbClr val="394073"/>
                </a:solidFill>
                <a:latin typeface="Arial"/>
                <a:cs typeface="Arial"/>
              </a:defRPr>
            </a:lvl1pPr>
          </a:lstStyle>
          <a:p>
            <a:pPr marL="38100">
              <a:lnSpc>
                <a:spcPct val="100000"/>
              </a:lnSpc>
              <a:spcBef>
                <a:spcPts val="15"/>
              </a:spcBef>
            </a:pPr>
            <a:fld id="{81D60167-4931-47E6-BA6A-407CBD079E47}" type="slidenum">
              <a:rPr spc="-10" dirty="0"/>
              <a:t>‹#›</a:t>
            </a:fld>
            <a:r>
              <a:rPr spc="-10" dirty="0"/>
              <a:t>/10</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sldNum="0" hdr="0" ftr="0" dt="0"/>
  <p:txStyles>
    <p:titleStyle>
      <a:lvl1pPr marL="180000">
        <a:defRPr sz="2800">
          <a:solidFill>
            <a:schemeClr val="bg1"/>
          </a:solidFill>
          <a:effectLst>
            <a:outerShdw blurRad="38100" dist="38100" dir="2700000" algn="tl">
              <a:srgbClr val="000000">
                <a:alpha val="43137"/>
              </a:srgbClr>
            </a:outerShdw>
          </a:effectLst>
          <a:latin typeface="+mj-lt"/>
          <a:ea typeface="+mj-ea"/>
          <a:cs typeface="+mj-cs"/>
        </a:defRPr>
      </a:lvl1pPr>
    </p:titleStyle>
    <p:bodyStyle>
      <a:lvl1pPr marL="252000" indent="-180000" algn="l">
        <a:spcBef>
          <a:spcPts val="600"/>
        </a:spcBef>
        <a:buClr>
          <a:srgbClr val="0070C0"/>
        </a:buClr>
        <a:buSzPct val="150000"/>
        <a:buFont typeface="Arial" panose="020B0604020202020204" pitchFamily="34" charset="0"/>
        <a:buChar char="•"/>
        <a:defRPr sz="2800">
          <a:latin typeface="Tahoma" panose="020B0604030504040204" pitchFamily="34" charset="0"/>
          <a:ea typeface="Tahoma" panose="020B0604030504040204" pitchFamily="34" charset="0"/>
          <a:cs typeface="Tahoma" panose="020B060403050404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0" y="3474"/>
            <a:ext cx="9144000" cy="567463"/>
          </a:xfrm>
          <a:prstGeom prst="rect">
            <a:avLst/>
          </a:prstGeom>
        </p:spPr>
        <p:txBody>
          <a:bodyPr vert="horz" wrap="square" lIns="0" tIns="13335" rIns="0" bIns="0" rtlCol="0">
            <a:spAutoFit/>
          </a:bodyPr>
          <a:lstStyle/>
          <a:p>
            <a:pPr marL="238125">
              <a:lnSpc>
                <a:spcPct val="100000"/>
              </a:lnSpc>
              <a:spcBef>
                <a:spcPts val="105"/>
              </a:spcBef>
            </a:pPr>
            <a:r>
              <a:rPr lang="tr-TR" sz="3600" dirty="0">
                <a:latin typeface="Arial" panose="020B0604020202020204" pitchFamily="34" charset="0"/>
                <a:cs typeface="Arial" panose="020B0604020202020204" pitchFamily="34" charset="0"/>
              </a:rPr>
              <a:t>Giriş</a:t>
            </a:r>
            <a:endParaRPr sz="1800" dirty="0">
              <a:latin typeface="Arial" panose="020B0604020202020204" pitchFamily="34" charset="0"/>
              <a:cs typeface="Arial" panose="020B0604020202020204" pitchFamily="34" charset="0"/>
            </a:endParaRPr>
          </a:p>
        </p:txBody>
      </p:sp>
      <p:sp>
        <p:nvSpPr>
          <p:cNvPr id="5" name="object 5"/>
          <p:cNvSpPr txBox="1"/>
          <p:nvPr/>
        </p:nvSpPr>
        <p:spPr>
          <a:xfrm>
            <a:off x="1676400" y="5791200"/>
            <a:ext cx="5661025" cy="258404"/>
          </a:xfrm>
          <a:prstGeom prst="rect">
            <a:avLst/>
          </a:prstGeom>
        </p:spPr>
        <p:txBody>
          <a:bodyPr vert="horz" wrap="square" lIns="0" tIns="12065" rIns="0" bIns="0" rtlCol="0">
            <a:spAutoFit/>
          </a:bodyPr>
          <a:lstStyle/>
          <a:p>
            <a:pPr marL="12700" algn="ctr">
              <a:lnSpc>
                <a:spcPct val="100000"/>
              </a:lnSpc>
              <a:spcBef>
                <a:spcPts val="105"/>
              </a:spcBef>
            </a:pPr>
            <a:r>
              <a:rPr lang="tr-TR" sz="1600" b="1" spc="-5" dirty="0">
                <a:solidFill>
                  <a:srgbClr val="232021"/>
                </a:solidFill>
                <a:latin typeface="Arial"/>
                <a:cs typeface="Arial"/>
              </a:rPr>
              <a:t>Dr. Cengiz Güngör</a:t>
            </a:r>
            <a:endParaRPr lang="tr-TR" sz="1600" dirty="0">
              <a:latin typeface="Arial"/>
              <a:cs typeface="Arial"/>
            </a:endParaRPr>
          </a:p>
        </p:txBody>
      </p:sp>
      <p:sp>
        <p:nvSpPr>
          <p:cNvPr id="6" name="object 6"/>
          <p:cNvSpPr txBox="1"/>
          <p:nvPr/>
        </p:nvSpPr>
        <p:spPr>
          <a:xfrm>
            <a:off x="1524000" y="1956266"/>
            <a:ext cx="6096000" cy="1644617"/>
          </a:xfrm>
          <a:prstGeom prst="rect">
            <a:avLst/>
          </a:prstGeom>
        </p:spPr>
        <p:txBody>
          <a:bodyPr vert="horz" wrap="square" lIns="0" tIns="12700" rIns="0" bIns="0" rtlCol="0">
            <a:spAutoFit/>
          </a:bodyPr>
          <a:lstStyle/>
          <a:p>
            <a:pPr marR="5080" algn="ctr">
              <a:lnSpc>
                <a:spcPct val="125000"/>
              </a:lnSpc>
              <a:spcBef>
                <a:spcPts val="100"/>
              </a:spcBef>
            </a:pPr>
            <a:r>
              <a:rPr lang="es-ES" sz="4400" dirty="0" err="1">
                <a:latin typeface="Hobo Std" panose="020B0803040709020204" pitchFamily="34" charset="0"/>
                <a:ea typeface="Verdana" panose="020B0604030504040204" pitchFamily="34" charset="0"/>
                <a:cs typeface="Arial" panose="020B0604020202020204" pitchFamily="34" charset="0"/>
              </a:rPr>
              <a:t>Paralel</a:t>
            </a:r>
            <a:r>
              <a:rPr lang="es-ES" sz="4400" dirty="0">
                <a:latin typeface="Hobo Std" panose="020B0803040709020204" pitchFamily="34" charset="0"/>
                <a:ea typeface="Verdana" panose="020B0604030504040204" pitchFamily="34" charset="0"/>
                <a:cs typeface="Arial" panose="020B0604020202020204" pitchFamily="34" charset="0"/>
              </a:rPr>
              <a:t> </a:t>
            </a:r>
            <a:r>
              <a:rPr lang="es-ES" sz="4400" dirty="0" err="1">
                <a:latin typeface="Hobo Std" panose="020B0803040709020204" pitchFamily="34" charset="0"/>
                <a:ea typeface="Verdana" panose="020B0604030504040204" pitchFamily="34" charset="0"/>
                <a:cs typeface="Arial" panose="020B0604020202020204" pitchFamily="34" charset="0"/>
              </a:rPr>
              <a:t>Hesaplama</a:t>
            </a:r>
            <a:r>
              <a:rPr lang="es-ES" sz="4400" dirty="0">
                <a:latin typeface="Hobo Std" panose="020B0803040709020204" pitchFamily="34" charset="0"/>
                <a:ea typeface="Verdana" panose="020B0604030504040204" pitchFamily="34" charset="0"/>
                <a:cs typeface="Arial" panose="020B0604020202020204" pitchFamily="34" charset="0"/>
              </a:rPr>
              <a:t> ve </a:t>
            </a:r>
            <a:br>
              <a:rPr lang="es-ES" sz="4400" dirty="0">
                <a:latin typeface="Hobo Std" panose="020B0803040709020204" pitchFamily="34" charset="0"/>
                <a:ea typeface="Verdana" panose="020B0604030504040204" pitchFamily="34" charset="0"/>
                <a:cs typeface="Arial" panose="020B0604020202020204" pitchFamily="34" charset="0"/>
              </a:rPr>
            </a:br>
            <a:r>
              <a:rPr lang="es-ES" sz="4400" dirty="0" err="1">
                <a:latin typeface="Hobo Std" panose="020B0803040709020204" pitchFamily="34" charset="0"/>
                <a:ea typeface="Verdana" panose="020B0604030504040204" pitchFamily="34" charset="0"/>
                <a:cs typeface="Arial" panose="020B0604020202020204" pitchFamily="34" charset="0"/>
              </a:rPr>
              <a:t>Paralel</a:t>
            </a:r>
            <a:r>
              <a:rPr lang="es-ES" sz="4400" dirty="0">
                <a:latin typeface="Hobo Std" panose="020B0803040709020204" pitchFamily="34" charset="0"/>
                <a:ea typeface="Verdana" panose="020B0604030504040204" pitchFamily="34" charset="0"/>
                <a:cs typeface="Arial" panose="020B0604020202020204" pitchFamily="34" charset="0"/>
              </a:rPr>
              <a:t> </a:t>
            </a:r>
            <a:r>
              <a:rPr lang="es-ES" sz="4400" dirty="0" err="1">
                <a:latin typeface="Hobo Std" panose="020B0803040709020204" pitchFamily="34" charset="0"/>
                <a:ea typeface="Verdana" panose="020B0604030504040204" pitchFamily="34" charset="0"/>
                <a:cs typeface="Arial" panose="020B0604020202020204" pitchFamily="34" charset="0"/>
              </a:rPr>
              <a:t>Bilgisayarlar</a:t>
            </a:r>
            <a:endParaRPr lang="tr-TR" sz="4400" dirty="0">
              <a:latin typeface="Hobo Std" panose="020B0803040709020204" pitchFamily="34" charset="0"/>
              <a:ea typeface="Verdana" panose="020B060403050404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C9C03-F8E1-41D3-9346-42D93BE28E80}"/>
              </a:ext>
            </a:extLst>
          </p:cNvPr>
          <p:cNvSpPr>
            <a:spLocks noGrp="1"/>
          </p:cNvSpPr>
          <p:nvPr>
            <p:ph type="title"/>
          </p:nvPr>
        </p:nvSpPr>
        <p:spPr/>
        <p:txBody>
          <a:bodyPr/>
          <a:lstStyle/>
          <a:p>
            <a:pPr>
              <a:defRPr/>
            </a:pPr>
            <a:r>
              <a:rPr lang="tr-TR" sz="3600" dirty="0"/>
              <a:t>İlk Dersimizin Konuları</a:t>
            </a:r>
          </a:p>
        </p:txBody>
      </p:sp>
      <p:sp>
        <p:nvSpPr>
          <p:cNvPr id="24579" name="Content Placeholder 2">
            <a:extLst>
              <a:ext uri="{FF2B5EF4-FFF2-40B4-BE49-F238E27FC236}">
                <a16:creationId xmlns:a16="http://schemas.microsoft.com/office/drawing/2014/main" id="{FB9041FA-F10B-4FDA-A906-7ED72481DE80}"/>
              </a:ext>
            </a:extLst>
          </p:cNvPr>
          <p:cNvSpPr>
            <a:spLocks noGrp="1" noChangeArrowheads="1"/>
          </p:cNvSpPr>
          <p:nvPr>
            <p:ph idx="1"/>
          </p:nvPr>
        </p:nvSpPr>
        <p:spPr/>
        <p:txBody>
          <a:bodyPr/>
          <a:lstStyle/>
          <a:p>
            <a:r>
              <a:rPr lang="tr-TR" altLang="tr-TR" sz="2000" dirty="0"/>
              <a:t>Paralel Hesaplama Nedir?</a:t>
            </a:r>
          </a:p>
          <a:p>
            <a:r>
              <a:rPr lang="tr-TR" altLang="tr-TR" sz="2000" dirty="0"/>
              <a:t>Büyük Mücadele Problemleri</a:t>
            </a:r>
          </a:p>
          <a:p>
            <a:r>
              <a:rPr lang="tr-TR" altLang="tr-TR" sz="2000" dirty="0"/>
              <a:t>Hava Durumu Tahmini Örneği</a:t>
            </a:r>
          </a:p>
          <a:p>
            <a:r>
              <a:rPr lang="tr-TR" altLang="tr-TR" sz="2000" dirty="0"/>
              <a:t>Gök Cisimlerinin Hareketini Modelleme Örneği</a:t>
            </a:r>
          </a:p>
          <a:p>
            <a:r>
              <a:rPr lang="tr-TR" altLang="tr-TR" sz="2000" dirty="0"/>
              <a:t>Hızlanma Çarpanı, </a:t>
            </a:r>
            <a:r>
              <a:rPr lang="tr-TR" altLang="tr-TR" sz="2000" dirty="0" err="1"/>
              <a:t>Amdahl</a:t>
            </a:r>
            <a:r>
              <a:rPr lang="tr-TR" altLang="tr-TR" sz="2000" dirty="0"/>
              <a:t> Yasası</a:t>
            </a:r>
          </a:p>
          <a:p>
            <a:r>
              <a:rPr lang="tr-TR" altLang="tr-TR" sz="2000" b="1" u="sng" dirty="0"/>
              <a:t>Not:</a:t>
            </a:r>
            <a:r>
              <a:rPr lang="tr-TR" altLang="tr-TR" sz="2000" dirty="0"/>
              <a:t> Bu </a:t>
            </a:r>
            <a:r>
              <a:rPr lang="tr-TR" altLang="tr-TR" sz="2000" dirty="0" err="1"/>
              <a:t>dökümandaki</a:t>
            </a:r>
            <a:r>
              <a:rPr lang="tr-TR" altLang="tr-TR" sz="2000" dirty="0"/>
              <a:t> ders notları  </a:t>
            </a:r>
          </a:p>
          <a:p>
            <a:pPr lvl="1"/>
            <a:r>
              <a:rPr lang="tr-TR" altLang="tr-TR" sz="1800" dirty="0" err="1"/>
              <a:t>Barry</a:t>
            </a:r>
            <a:r>
              <a:rPr lang="tr-TR" altLang="tr-TR" sz="1800" dirty="0"/>
              <a:t> </a:t>
            </a:r>
            <a:r>
              <a:rPr lang="tr-TR" altLang="tr-TR" sz="1800" dirty="0" err="1"/>
              <a:t>Wilkinson</a:t>
            </a:r>
            <a:r>
              <a:rPr lang="tr-TR" altLang="tr-TR" sz="1800" dirty="0"/>
              <a:t> &amp; Michael </a:t>
            </a:r>
            <a:r>
              <a:rPr lang="tr-TR" altLang="tr-TR" sz="1800" dirty="0" err="1"/>
              <a:t>Allen</a:t>
            </a:r>
            <a:r>
              <a:rPr lang="tr-TR" altLang="tr-TR" sz="1800" dirty="0"/>
              <a:t>, </a:t>
            </a:r>
            <a:r>
              <a:rPr lang="tr-TR" altLang="tr-TR" sz="1800" dirty="0" err="1"/>
              <a:t>Parallel</a:t>
            </a:r>
            <a:r>
              <a:rPr lang="tr-TR" altLang="tr-TR" sz="1800" dirty="0"/>
              <a:t> Programming </a:t>
            </a:r>
            <a:r>
              <a:rPr lang="tr-TR" altLang="tr-TR" sz="1800" dirty="0" err="1"/>
              <a:t>Techniques</a:t>
            </a:r>
            <a:r>
              <a:rPr lang="tr-TR" altLang="tr-TR" sz="1800" dirty="0"/>
              <a:t> </a:t>
            </a:r>
            <a:r>
              <a:rPr lang="tr-TR" altLang="tr-TR" sz="1800" dirty="0" err="1"/>
              <a:t>and</a:t>
            </a:r>
            <a:r>
              <a:rPr lang="tr-TR" altLang="tr-TR" sz="1800" dirty="0"/>
              <a:t> Applications Using </a:t>
            </a:r>
            <a:r>
              <a:rPr lang="tr-TR" altLang="tr-TR" sz="1800" dirty="0" err="1"/>
              <a:t>Networked</a:t>
            </a:r>
            <a:r>
              <a:rPr lang="tr-TR" altLang="tr-TR" sz="1800" dirty="0"/>
              <a:t> </a:t>
            </a:r>
            <a:r>
              <a:rPr lang="tr-TR" altLang="tr-TR" sz="1800" dirty="0" err="1"/>
              <a:t>Workstations</a:t>
            </a:r>
            <a:r>
              <a:rPr lang="tr-TR" altLang="tr-TR" sz="1800" dirty="0"/>
              <a:t> </a:t>
            </a:r>
            <a:r>
              <a:rPr lang="tr-TR" altLang="tr-TR" sz="1800" dirty="0" err="1"/>
              <a:t>and</a:t>
            </a:r>
            <a:r>
              <a:rPr lang="tr-TR" altLang="tr-TR" sz="1800" dirty="0"/>
              <a:t> </a:t>
            </a:r>
            <a:r>
              <a:rPr lang="tr-TR" altLang="tr-TR" sz="1800" dirty="0" err="1"/>
              <a:t>Parallel</a:t>
            </a:r>
            <a:r>
              <a:rPr lang="tr-TR" altLang="tr-TR" sz="1800" dirty="0"/>
              <a:t> </a:t>
            </a:r>
            <a:r>
              <a:rPr lang="tr-TR" altLang="tr-TR" sz="1800" dirty="0" err="1"/>
              <a:t>Computers</a:t>
            </a:r>
            <a:r>
              <a:rPr lang="tr-TR" altLang="tr-TR" sz="1800" dirty="0"/>
              <a:t> Second </a:t>
            </a:r>
            <a:r>
              <a:rPr lang="tr-TR" altLang="tr-TR" sz="1800" dirty="0" err="1"/>
              <a:t>edition</a:t>
            </a:r>
            <a:r>
              <a:rPr lang="tr-TR" altLang="tr-TR" sz="1800" dirty="0"/>
              <a:t>, </a:t>
            </a:r>
            <a:r>
              <a:rPr lang="tr-TR" altLang="tr-TR" sz="1800" dirty="0" err="1"/>
              <a:t>Pren-Hall</a:t>
            </a:r>
            <a:r>
              <a:rPr lang="tr-TR" altLang="tr-TR" sz="1800" dirty="0"/>
              <a:t> 2004 </a:t>
            </a:r>
          </a:p>
          <a:p>
            <a:pPr lvl="1"/>
            <a:r>
              <a:rPr lang="tr-TR" altLang="tr-TR" sz="1800" dirty="0"/>
              <a:t>kitabı ve kitabın yazarlarından </a:t>
            </a:r>
            <a:r>
              <a:rPr lang="tr-TR" altLang="tr-TR" sz="1800" dirty="0" err="1"/>
              <a:t>Barry</a:t>
            </a:r>
            <a:r>
              <a:rPr lang="tr-TR" altLang="tr-TR" sz="1800" dirty="0"/>
              <a:t> </a:t>
            </a:r>
            <a:r>
              <a:rPr lang="tr-TR" altLang="tr-TR" sz="1800" dirty="0" err="1"/>
              <a:t>Wilkinson’un</a:t>
            </a:r>
            <a:r>
              <a:rPr lang="tr-TR" altLang="tr-TR" sz="1800" dirty="0"/>
              <a:t>  </a:t>
            </a:r>
            <a:r>
              <a:rPr lang="tr-TR" altLang="tr-TR" sz="1800" dirty="0">
                <a:solidFill>
                  <a:srgbClr val="FF0000"/>
                </a:solidFill>
              </a:rPr>
              <a:t>http://coitweb.uncc.edu/~abw/ITCS4145S13</a:t>
            </a:r>
            <a:br>
              <a:rPr lang="tr-TR" altLang="tr-TR" sz="1800" dirty="0"/>
            </a:br>
            <a:r>
              <a:rPr lang="tr-TR" altLang="tr-TR" sz="1800" dirty="0"/>
              <a:t>web sitesinde yer alan ders notları temel alınarak hazırlanmıştır.</a:t>
            </a:r>
          </a:p>
          <a:p>
            <a:pPr lvl="1"/>
            <a:endParaRPr lang="tr-TR" altLang="tr-TR"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026">
            <a:extLst>
              <a:ext uri="{FF2B5EF4-FFF2-40B4-BE49-F238E27FC236}">
                <a16:creationId xmlns:a16="http://schemas.microsoft.com/office/drawing/2014/main" id="{5F32D7F1-997E-4C5D-9DE7-3BF47E70D3BC}"/>
              </a:ext>
            </a:extLst>
          </p:cNvPr>
          <p:cNvSpPr>
            <a:spLocks noGrp="1" noChangeArrowheads="1"/>
          </p:cNvSpPr>
          <p:nvPr>
            <p:ph type="title"/>
          </p:nvPr>
        </p:nvSpPr>
        <p:spPr/>
        <p:txBody>
          <a:bodyPr/>
          <a:lstStyle/>
          <a:p>
            <a:pPr>
              <a:defRPr/>
            </a:pPr>
            <a:r>
              <a:rPr lang="tr-TR" altLang="en-US" sz="3600" dirty="0"/>
              <a:t>Paralel Hesaplama Nedir?</a:t>
            </a:r>
          </a:p>
        </p:txBody>
      </p:sp>
      <p:sp>
        <p:nvSpPr>
          <p:cNvPr id="25603" name="Rectangle 1027">
            <a:extLst>
              <a:ext uri="{FF2B5EF4-FFF2-40B4-BE49-F238E27FC236}">
                <a16:creationId xmlns:a16="http://schemas.microsoft.com/office/drawing/2014/main" id="{64B9E28F-63F5-4477-B5A5-19033EEBD48D}"/>
              </a:ext>
            </a:extLst>
          </p:cNvPr>
          <p:cNvSpPr>
            <a:spLocks noGrp="1" noChangeArrowheads="1"/>
          </p:cNvSpPr>
          <p:nvPr>
            <p:ph type="body" idx="1"/>
          </p:nvPr>
        </p:nvSpPr>
        <p:spPr/>
        <p:txBody>
          <a:bodyPr>
            <a:normAutofit/>
          </a:bodyPr>
          <a:lstStyle/>
          <a:p>
            <a:r>
              <a:rPr lang="tr-TR" altLang="tr-TR" sz="2400" b="1"/>
              <a:t>Paralel Hesaplama </a:t>
            </a:r>
            <a:r>
              <a:rPr lang="tr-TR" altLang="tr-TR" sz="2400"/>
              <a:t>(ing. parallel computing) bir problemi çözmek için birden çok bilgisayar yada bir bilgisayarda birden çok işlemci kullanmaya denir.</a:t>
            </a:r>
            <a:endParaRPr lang="en-US" altLang="en-US" sz="2400"/>
          </a:p>
          <a:p>
            <a:pPr algn="ctr">
              <a:lnSpc>
                <a:spcPct val="90000"/>
              </a:lnSpc>
              <a:buFontTx/>
              <a:buNone/>
            </a:pPr>
            <a:r>
              <a:rPr lang="tr-TR" altLang="en-US" sz="3600"/>
              <a:t>Peki neden gerekli?</a:t>
            </a:r>
            <a:endParaRPr lang="en-US" altLang="en-US" sz="2400"/>
          </a:p>
          <a:p>
            <a:r>
              <a:rPr lang="tr-TR" altLang="tr-TR" sz="2400"/>
              <a:t>Daha hızlı hesaplama </a:t>
            </a:r>
            <a:r>
              <a:rPr lang="tr-TR" altLang="tr-TR" sz="2400">
                <a:sym typeface="Wingdings" panose="05000000000000000000" pitchFamily="2" charset="2"/>
              </a:rPr>
              <a:t></a:t>
            </a:r>
            <a:r>
              <a:rPr lang="tr-TR" altLang="tr-TR" sz="2400"/>
              <a:t> </a:t>
            </a:r>
            <a:r>
              <a:rPr lang="tr-TR" altLang="tr-TR" sz="2400" u="sng"/>
              <a:t>daha büyük problemleri çözebilme</a:t>
            </a:r>
            <a:endParaRPr lang="tr-TR" altLang="tr-TR" sz="2000"/>
          </a:p>
          <a:p>
            <a:r>
              <a:rPr lang="tr-TR" altLang="tr-TR" sz="2400"/>
              <a:t>Çok basit fikir</a:t>
            </a:r>
            <a:endParaRPr lang="tr-TR" altLang="tr-TR" sz="2000"/>
          </a:p>
          <a:p>
            <a:pPr lvl="1"/>
            <a:r>
              <a:rPr lang="tr-TR" altLang="tr-TR" sz="2000"/>
              <a:t>Eşzamanlı (ing. synchronous) çalışan </a:t>
            </a:r>
            <a:r>
              <a:rPr lang="tr-TR" altLang="tr-TR" sz="2000" i="1"/>
              <a:t>n</a:t>
            </a:r>
            <a:r>
              <a:rPr lang="tr-TR" altLang="tr-TR" sz="2000"/>
              <a:t> bilgisayar sonuçları daha hızlı bulur</a:t>
            </a:r>
            <a:endParaRPr lang="tr-TR" altLang="tr-TR" sz="1800"/>
          </a:p>
          <a:p>
            <a:pPr lvl="1"/>
            <a:r>
              <a:rPr lang="tr-TR" altLang="tr-TR" sz="2000"/>
              <a:t>Ancak çeşitli nedenlerle tam olarak </a:t>
            </a:r>
            <a:r>
              <a:rPr lang="tr-TR" altLang="tr-TR" sz="2000" i="1"/>
              <a:t>n</a:t>
            </a:r>
            <a:r>
              <a:rPr lang="tr-TR" altLang="tr-TR" sz="2000"/>
              <a:t> kez hızlanma olmaz</a:t>
            </a:r>
            <a:endParaRPr lang="tr-TR" altLang="tr-TR" sz="1800"/>
          </a:p>
          <a:p>
            <a:r>
              <a:rPr lang="tr-TR" altLang="tr-TR" sz="2400"/>
              <a:t>Hata dayanıklılığı</a:t>
            </a:r>
            <a:endParaRPr lang="tr-TR" altLang="tr-TR" sz="2000"/>
          </a:p>
          <a:p>
            <a:r>
              <a:rPr lang="tr-TR" altLang="tr-TR" sz="2400"/>
              <a:t>Daha büyük miktarlarda bellek imkanı</a:t>
            </a:r>
            <a:endParaRPr lang="tr-TR" altLang="tr-TR" sz="2000"/>
          </a:p>
          <a:p>
            <a:r>
              <a:rPr lang="tr-TR" altLang="tr-TR" sz="2400"/>
              <a:t>…</a:t>
            </a:r>
            <a:endParaRPr lang="tr-TR" altLang="tr-TR" sz="2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a:extLst>
              <a:ext uri="{FF2B5EF4-FFF2-40B4-BE49-F238E27FC236}">
                <a16:creationId xmlns:a16="http://schemas.microsoft.com/office/drawing/2014/main" id="{610FE51F-5955-4B28-A442-446922FC83B3}"/>
              </a:ext>
            </a:extLst>
          </p:cNvPr>
          <p:cNvSpPr>
            <a:spLocks noGrp="1" noChangeArrowheads="1"/>
          </p:cNvSpPr>
          <p:nvPr>
            <p:ph type="title"/>
          </p:nvPr>
        </p:nvSpPr>
        <p:spPr/>
        <p:txBody>
          <a:bodyPr>
            <a:normAutofit/>
          </a:bodyPr>
          <a:lstStyle/>
          <a:p>
            <a:pPr>
              <a:defRPr/>
            </a:pPr>
            <a:r>
              <a:rPr lang="tr-TR" altLang="en-US" sz="3600" dirty="0"/>
              <a:t>Daha Fazla Hesaplama Hızı Gereksinimi</a:t>
            </a:r>
          </a:p>
        </p:txBody>
      </p:sp>
      <p:sp>
        <p:nvSpPr>
          <p:cNvPr id="26627" name="Rectangle 3">
            <a:extLst>
              <a:ext uri="{FF2B5EF4-FFF2-40B4-BE49-F238E27FC236}">
                <a16:creationId xmlns:a16="http://schemas.microsoft.com/office/drawing/2014/main" id="{C729CE8D-C86D-471E-AD41-B62D7342049C}"/>
              </a:ext>
            </a:extLst>
          </p:cNvPr>
          <p:cNvSpPr>
            <a:spLocks noGrp="1" noChangeArrowheads="1"/>
          </p:cNvSpPr>
          <p:nvPr>
            <p:ph sz="quarter" idx="1"/>
          </p:nvPr>
        </p:nvSpPr>
        <p:spPr/>
        <p:txBody>
          <a:bodyPr>
            <a:normAutofit/>
          </a:bodyPr>
          <a:lstStyle/>
          <a:p>
            <a:r>
              <a:rPr lang="tr-TR" altLang="tr-TR" sz="2800"/>
              <a:t>Bilgisayar sistemlerinden sürekli daha hızlı işlem yapmaları yada birim zamanda daha çok iş yapmaları beklentisi mevcuttur.</a:t>
            </a:r>
            <a:endParaRPr lang="tr-TR" altLang="tr-TR" sz="2400"/>
          </a:p>
          <a:p>
            <a:r>
              <a:rPr lang="tr-TR" altLang="tr-TR" sz="2800"/>
              <a:t>Yüksek hesaplama hızları gerektiren konulara örnek olarak</a:t>
            </a:r>
            <a:endParaRPr lang="tr-TR" altLang="tr-TR" sz="2400"/>
          </a:p>
          <a:p>
            <a:pPr lvl="1"/>
            <a:r>
              <a:rPr lang="tr-TR" altLang="tr-TR" sz="2400"/>
              <a:t>Sayısal modelleme</a:t>
            </a:r>
            <a:endParaRPr lang="tr-TR" altLang="tr-TR" sz="2000"/>
          </a:p>
          <a:p>
            <a:pPr lvl="1"/>
            <a:r>
              <a:rPr lang="tr-TR" altLang="tr-TR" sz="2400"/>
              <a:t>Bilimsel yada mühendislik problem simülasyonları</a:t>
            </a:r>
            <a:endParaRPr lang="tr-TR" altLang="tr-TR" sz="2000"/>
          </a:p>
          <a:p>
            <a:r>
              <a:rPr lang="tr-TR" altLang="tr-TR" sz="2800"/>
              <a:t>Önemli bir nokta verilen bir problemi çözmek için gereken hesaplamaların “makul” bir zamanda tamamlanması gereğidir.</a:t>
            </a:r>
            <a:endParaRPr lang="en-US" altLang="en-US" sz="5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a:extLst>
              <a:ext uri="{FF2B5EF4-FFF2-40B4-BE49-F238E27FC236}">
                <a16:creationId xmlns:a16="http://schemas.microsoft.com/office/drawing/2014/main" id="{E551A6A9-BB58-44AC-8AF7-F3F84630DA0B}"/>
              </a:ext>
            </a:extLst>
          </p:cNvPr>
          <p:cNvSpPr>
            <a:spLocks noGrp="1" noChangeArrowheads="1"/>
          </p:cNvSpPr>
          <p:nvPr>
            <p:ph type="title"/>
          </p:nvPr>
        </p:nvSpPr>
        <p:spPr/>
        <p:txBody>
          <a:bodyPr>
            <a:noAutofit/>
          </a:bodyPr>
          <a:lstStyle/>
          <a:p>
            <a:pPr>
              <a:defRPr/>
            </a:pPr>
            <a:r>
              <a:rPr lang="tr-TR" altLang="en-US" sz="3600" dirty="0"/>
              <a:t>Büyük Mücadele Problemleri</a:t>
            </a:r>
          </a:p>
        </p:txBody>
      </p:sp>
      <p:sp>
        <p:nvSpPr>
          <p:cNvPr id="27651" name="Rectangle 3">
            <a:extLst>
              <a:ext uri="{FF2B5EF4-FFF2-40B4-BE49-F238E27FC236}">
                <a16:creationId xmlns:a16="http://schemas.microsoft.com/office/drawing/2014/main" id="{BC62FE26-2C6B-4E90-8E13-9A2431370328}"/>
              </a:ext>
            </a:extLst>
          </p:cNvPr>
          <p:cNvSpPr>
            <a:spLocks noGrp="1" noChangeArrowheads="1"/>
          </p:cNvSpPr>
          <p:nvPr>
            <p:ph sz="quarter" idx="1"/>
          </p:nvPr>
        </p:nvSpPr>
        <p:spPr/>
        <p:txBody>
          <a:bodyPr/>
          <a:lstStyle/>
          <a:p>
            <a:r>
              <a:rPr lang="tr-TR" altLang="tr-TR" sz="2800" dirty="0"/>
              <a:t>Günümüz bilgisayarları ile makul bir zamanda çözülemeyen problemlere “büyük mücadele” problemleri denir.</a:t>
            </a:r>
          </a:p>
          <a:p>
            <a:pPr lvl="1"/>
            <a:r>
              <a:rPr lang="tr-TR" altLang="en-US" sz="2400" dirty="0"/>
              <a:t>(</a:t>
            </a:r>
            <a:r>
              <a:rPr lang="tr-TR" altLang="en-US" sz="2400" dirty="0" err="1"/>
              <a:t>ing.</a:t>
            </a:r>
            <a:r>
              <a:rPr lang="tr-TR" altLang="en-US" sz="2400" dirty="0"/>
              <a:t> Grand Challenge </a:t>
            </a:r>
            <a:r>
              <a:rPr lang="tr-TR" altLang="en-US" sz="2400" dirty="0" err="1"/>
              <a:t>Problems</a:t>
            </a:r>
            <a:r>
              <a:rPr lang="tr-TR" altLang="en-US" sz="2400" dirty="0"/>
              <a:t>)</a:t>
            </a:r>
            <a:endParaRPr lang="tr-TR" altLang="tr-TR" dirty="0"/>
          </a:p>
          <a:p>
            <a:r>
              <a:rPr lang="tr-TR" altLang="tr-TR" sz="2800" dirty="0"/>
              <a:t>(Şüphesiz 10 yıllık bir hesaplama zamanı kabul edilebilir (yani makul) değildir.)</a:t>
            </a:r>
          </a:p>
          <a:p>
            <a:r>
              <a:rPr lang="tr-TR" altLang="tr-TR" sz="2800" b="1" dirty="0"/>
              <a:t>Örnekler:</a:t>
            </a:r>
            <a:endParaRPr lang="tr-TR" altLang="tr-TR" sz="2800" dirty="0"/>
          </a:p>
          <a:p>
            <a:pPr lvl="1"/>
            <a:r>
              <a:rPr lang="tr-TR" altLang="tr-TR" sz="2400" dirty="0"/>
              <a:t>Büyük DNA yapılarını modellemek</a:t>
            </a:r>
          </a:p>
          <a:p>
            <a:pPr lvl="1"/>
            <a:r>
              <a:rPr lang="tr-TR" altLang="tr-TR" sz="2400" dirty="0"/>
              <a:t>Küresel hava durumu tahmini</a:t>
            </a:r>
          </a:p>
          <a:p>
            <a:pPr lvl="1"/>
            <a:r>
              <a:rPr lang="tr-TR" altLang="tr-TR" sz="2400" dirty="0"/>
              <a:t>Astronomik cisimlerin hareketlerinin modellenmesi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a:extLst>
              <a:ext uri="{FF2B5EF4-FFF2-40B4-BE49-F238E27FC236}">
                <a16:creationId xmlns:a16="http://schemas.microsoft.com/office/drawing/2014/main" id="{E4DD111A-2C6D-4B0B-B75E-4F0137DFA388}"/>
              </a:ext>
            </a:extLst>
          </p:cNvPr>
          <p:cNvSpPr>
            <a:spLocks noGrp="1" noChangeArrowheads="1"/>
          </p:cNvSpPr>
          <p:nvPr>
            <p:ph type="title"/>
          </p:nvPr>
        </p:nvSpPr>
        <p:spPr/>
        <p:txBody>
          <a:bodyPr/>
          <a:lstStyle/>
          <a:p>
            <a:pPr>
              <a:defRPr/>
            </a:pPr>
            <a:r>
              <a:rPr lang="tr-TR" altLang="en-US" sz="3600" dirty="0"/>
              <a:t>Hava Durumu Tahmini</a:t>
            </a:r>
          </a:p>
        </p:txBody>
      </p:sp>
      <p:sp>
        <p:nvSpPr>
          <p:cNvPr id="28675" name="Rectangle 3">
            <a:extLst>
              <a:ext uri="{FF2B5EF4-FFF2-40B4-BE49-F238E27FC236}">
                <a16:creationId xmlns:a16="http://schemas.microsoft.com/office/drawing/2014/main" id="{977CB426-9EEF-4714-86C6-38F6473A0A1E}"/>
              </a:ext>
            </a:extLst>
          </p:cNvPr>
          <p:cNvSpPr>
            <a:spLocks noGrp="1" noChangeArrowheads="1"/>
          </p:cNvSpPr>
          <p:nvPr>
            <p:ph type="body" idx="1"/>
          </p:nvPr>
        </p:nvSpPr>
        <p:spPr/>
        <p:txBody>
          <a:bodyPr/>
          <a:lstStyle/>
          <a:p>
            <a:r>
              <a:rPr lang="tr-TR" altLang="tr-TR" sz="2800"/>
              <a:t>Atmosfer 3-boyutlu hücrelere bölünerek modellenir.</a:t>
            </a:r>
          </a:p>
          <a:p>
            <a:r>
              <a:rPr lang="tr-TR" altLang="tr-TR" sz="2800"/>
              <a:t>Her hücredeki hesaplamalar zamanın geçmesini (ilerlemesini) modellemek için pek çok kez tekrar edilir.</a:t>
            </a:r>
          </a:p>
        </p:txBody>
      </p:sp>
      <p:sp>
        <p:nvSpPr>
          <p:cNvPr id="5" name="Arc 4">
            <a:extLst>
              <a:ext uri="{FF2B5EF4-FFF2-40B4-BE49-F238E27FC236}">
                <a16:creationId xmlns:a16="http://schemas.microsoft.com/office/drawing/2014/main" id="{D8BFEAD4-1445-4B01-B4C7-9835CA494279}"/>
              </a:ext>
            </a:extLst>
          </p:cNvPr>
          <p:cNvSpPr/>
          <p:nvPr/>
        </p:nvSpPr>
        <p:spPr bwMode="auto">
          <a:xfrm>
            <a:off x="304800" y="5943600"/>
            <a:ext cx="8458200" cy="914400"/>
          </a:xfrm>
          <a:prstGeom prst="arc">
            <a:avLst>
              <a:gd name="adj1" fmla="val 10835222"/>
              <a:gd name="adj2" fmla="val 0"/>
            </a:avLst>
          </a:prstGeom>
          <a:solidFill>
            <a:schemeClr val="accent1"/>
          </a:solidFill>
          <a:ln w="9525" cap="flat" cmpd="sng" algn="ctr">
            <a:solidFill>
              <a:schemeClr val="tx1"/>
            </a:solidFill>
            <a:prstDash val="solid"/>
            <a:round/>
            <a:headEnd type="none" w="med" len="med"/>
            <a:tailEnd type="none" w="med" len="med"/>
          </a:ln>
          <a:effectLst/>
        </p:spPr>
        <p:txBody>
          <a:bodyPr/>
          <a:lstStyle/>
          <a:p>
            <a:pPr>
              <a:defRPr/>
            </a:pPr>
            <a:endParaRPr lang="en-US"/>
          </a:p>
        </p:txBody>
      </p:sp>
      <p:cxnSp>
        <p:nvCxnSpPr>
          <p:cNvPr id="28677" name="Straight Connector 6">
            <a:extLst>
              <a:ext uri="{FF2B5EF4-FFF2-40B4-BE49-F238E27FC236}">
                <a16:creationId xmlns:a16="http://schemas.microsoft.com/office/drawing/2014/main" id="{E387B66F-2125-4F49-8E51-8A65332FA1D3}"/>
              </a:ext>
            </a:extLst>
          </p:cNvPr>
          <p:cNvCxnSpPr>
            <a:cxnSpLocks noChangeShapeType="1"/>
          </p:cNvCxnSpPr>
          <p:nvPr/>
        </p:nvCxnSpPr>
        <p:spPr bwMode="auto">
          <a:xfrm rot="5400000">
            <a:off x="3429001" y="4572000"/>
            <a:ext cx="609600" cy="31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78" name="Straight Connector 9">
            <a:extLst>
              <a:ext uri="{FF2B5EF4-FFF2-40B4-BE49-F238E27FC236}">
                <a16:creationId xmlns:a16="http://schemas.microsoft.com/office/drawing/2014/main" id="{1BC0D8E9-D26E-4788-8F16-0E393A071C60}"/>
              </a:ext>
            </a:extLst>
          </p:cNvPr>
          <p:cNvCxnSpPr>
            <a:cxnSpLocks noChangeShapeType="1"/>
          </p:cNvCxnSpPr>
          <p:nvPr/>
        </p:nvCxnSpPr>
        <p:spPr bwMode="auto">
          <a:xfrm rot="5400000">
            <a:off x="3962401" y="4876800"/>
            <a:ext cx="609600" cy="31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79" name="Straight Connector 10">
            <a:extLst>
              <a:ext uri="{FF2B5EF4-FFF2-40B4-BE49-F238E27FC236}">
                <a16:creationId xmlns:a16="http://schemas.microsoft.com/office/drawing/2014/main" id="{55F26687-9F7F-423E-A43F-4344FBA0F36C}"/>
              </a:ext>
            </a:extLst>
          </p:cNvPr>
          <p:cNvCxnSpPr>
            <a:cxnSpLocks noChangeShapeType="1"/>
          </p:cNvCxnSpPr>
          <p:nvPr/>
        </p:nvCxnSpPr>
        <p:spPr bwMode="auto">
          <a:xfrm rot="5400000">
            <a:off x="4495801" y="4648200"/>
            <a:ext cx="609600" cy="31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80" name="Straight Connector 11">
            <a:extLst>
              <a:ext uri="{FF2B5EF4-FFF2-40B4-BE49-F238E27FC236}">
                <a16:creationId xmlns:a16="http://schemas.microsoft.com/office/drawing/2014/main" id="{98356EDF-3AB6-47FC-A9FD-C95B9C8C3BBC}"/>
              </a:ext>
            </a:extLst>
          </p:cNvPr>
          <p:cNvCxnSpPr>
            <a:cxnSpLocks noChangeShapeType="1"/>
          </p:cNvCxnSpPr>
          <p:nvPr/>
        </p:nvCxnSpPr>
        <p:spPr bwMode="auto">
          <a:xfrm>
            <a:off x="3505200" y="3886200"/>
            <a:ext cx="533400" cy="304800"/>
          </a:xfrm>
          <a:prstGeom prst="line">
            <a:avLst/>
          </a:prstGeom>
          <a:noFill/>
          <a:ln w="9525" algn="ctr">
            <a:solidFill>
              <a:schemeClr val="tx1"/>
            </a:solidFill>
            <a:round/>
            <a:headEnd type="stealth" w="med" len="med"/>
            <a:tailEnd/>
          </a:ln>
          <a:extLst>
            <a:ext uri="{909E8E84-426E-40DD-AFC4-6F175D3DCCD1}">
              <a14:hiddenFill xmlns:a14="http://schemas.microsoft.com/office/drawing/2010/main">
                <a:noFill/>
              </a14:hiddenFill>
            </a:ext>
          </a:extLst>
        </p:spPr>
      </p:cxnSp>
      <p:cxnSp>
        <p:nvCxnSpPr>
          <p:cNvPr id="28681" name="Straight Connector 13">
            <a:extLst>
              <a:ext uri="{FF2B5EF4-FFF2-40B4-BE49-F238E27FC236}">
                <a16:creationId xmlns:a16="http://schemas.microsoft.com/office/drawing/2014/main" id="{8AB70B8C-C2F7-419D-8794-0F7D5E611DD9}"/>
              </a:ext>
            </a:extLst>
          </p:cNvPr>
          <p:cNvCxnSpPr>
            <a:cxnSpLocks noChangeShapeType="1"/>
          </p:cNvCxnSpPr>
          <p:nvPr/>
        </p:nvCxnSpPr>
        <p:spPr bwMode="auto">
          <a:xfrm>
            <a:off x="3733800" y="4876800"/>
            <a:ext cx="533400" cy="304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82" name="Straight Connector 17">
            <a:extLst>
              <a:ext uri="{FF2B5EF4-FFF2-40B4-BE49-F238E27FC236}">
                <a16:creationId xmlns:a16="http://schemas.microsoft.com/office/drawing/2014/main" id="{B1D230F9-653F-4208-89AE-7A4E806DCB44}"/>
              </a:ext>
            </a:extLst>
          </p:cNvPr>
          <p:cNvCxnSpPr>
            <a:cxnSpLocks noChangeShapeType="1"/>
          </p:cNvCxnSpPr>
          <p:nvPr/>
        </p:nvCxnSpPr>
        <p:spPr bwMode="auto">
          <a:xfrm>
            <a:off x="4267200" y="4648200"/>
            <a:ext cx="533400" cy="304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83" name="Straight Connector 20">
            <a:extLst>
              <a:ext uri="{FF2B5EF4-FFF2-40B4-BE49-F238E27FC236}">
                <a16:creationId xmlns:a16="http://schemas.microsoft.com/office/drawing/2014/main" id="{F5DF0F22-6662-4F68-B066-DD7D3C71415D}"/>
              </a:ext>
            </a:extLst>
          </p:cNvPr>
          <p:cNvCxnSpPr>
            <a:cxnSpLocks noChangeShapeType="1"/>
          </p:cNvCxnSpPr>
          <p:nvPr/>
        </p:nvCxnSpPr>
        <p:spPr bwMode="auto">
          <a:xfrm flipV="1">
            <a:off x="4267200" y="4953000"/>
            <a:ext cx="533400" cy="2286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84" name="Straight Connector 23">
            <a:extLst>
              <a:ext uri="{FF2B5EF4-FFF2-40B4-BE49-F238E27FC236}">
                <a16:creationId xmlns:a16="http://schemas.microsoft.com/office/drawing/2014/main" id="{D180600D-321A-4520-B8D8-3E7C6790B3D7}"/>
              </a:ext>
            </a:extLst>
          </p:cNvPr>
          <p:cNvCxnSpPr>
            <a:cxnSpLocks noChangeShapeType="1"/>
          </p:cNvCxnSpPr>
          <p:nvPr/>
        </p:nvCxnSpPr>
        <p:spPr bwMode="auto">
          <a:xfrm flipV="1">
            <a:off x="3733800" y="4648200"/>
            <a:ext cx="533400" cy="2286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85" name="Straight Connector 24">
            <a:extLst>
              <a:ext uri="{FF2B5EF4-FFF2-40B4-BE49-F238E27FC236}">
                <a16:creationId xmlns:a16="http://schemas.microsoft.com/office/drawing/2014/main" id="{F4BB2C91-B299-410B-A5D7-D4320EA3E464}"/>
              </a:ext>
            </a:extLst>
          </p:cNvPr>
          <p:cNvCxnSpPr>
            <a:cxnSpLocks noChangeShapeType="1"/>
          </p:cNvCxnSpPr>
          <p:nvPr/>
        </p:nvCxnSpPr>
        <p:spPr bwMode="auto">
          <a:xfrm>
            <a:off x="3733800" y="4267200"/>
            <a:ext cx="533400" cy="304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86" name="Straight Connector 25">
            <a:extLst>
              <a:ext uri="{FF2B5EF4-FFF2-40B4-BE49-F238E27FC236}">
                <a16:creationId xmlns:a16="http://schemas.microsoft.com/office/drawing/2014/main" id="{EB2C1919-C2D6-468C-BE5B-C6CC2B029DA1}"/>
              </a:ext>
            </a:extLst>
          </p:cNvPr>
          <p:cNvCxnSpPr>
            <a:cxnSpLocks noChangeShapeType="1"/>
          </p:cNvCxnSpPr>
          <p:nvPr/>
        </p:nvCxnSpPr>
        <p:spPr bwMode="auto">
          <a:xfrm>
            <a:off x="4267200" y="4038600"/>
            <a:ext cx="533400" cy="304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87" name="Straight Connector 26">
            <a:extLst>
              <a:ext uri="{FF2B5EF4-FFF2-40B4-BE49-F238E27FC236}">
                <a16:creationId xmlns:a16="http://schemas.microsoft.com/office/drawing/2014/main" id="{98C9EE02-109A-473B-98EA-860D9F1C7DDA}"/>
              </a:ext>
            </a:extLst>
          </p:cNvPr>
          <p:cNvCxnSpPr>
            <a:cxnSpLocks noChangeShapeType="1"/>
          </p:cNvCxnSpPr>
          <p:nvPr/>
        </p:nvCxnSpPr>
        <p:spPr bwMode="auto">
          <a:xfrm flipV="1">
            <a:off x="4267200" y="4343400"/>
            <a:ext cx="533400" cy="2286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88" name="Straight Connector 27">
            <a:extLst>
              <a:ext uri="{FF2B5EF4-FFF2-40B4-BE49-F238E27FC236}">
                <a16:creationId xmlns:a16="http://schemas.microsoft.com/office/drawing/2014/main" id="{C9748B45-C7E0-4E4F-9FF4-1C6E86BC09BE}"/>
              </a:ext>
            </a:extLst>
          </p:cNvPr>
          <p:cNvCxnSpPr>
            <a:cxnSpLocks noChangeShapeType="1"/>
          </p:cNvCxnSpPr>
          <p:nvPr/>
        </p:nvCxnSpPr>
        <p:spPr bwMode="auto">
          <a:xfrm flipV="1">
            <a:off x="3733800" y="4038600"/>
            <a:ext cx="533400" cy="2286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89" name="Straight Connector 36">
            <a:extLst>
              <a:ext uri="{FF2B5EF4-FFF2-40B4-BE49-F238E27FC236}">
                <a16:creationId xmlns:a16="http://schemas.microsoft.com/office/drawing/2014/main" id="{AD86D4C5-B747-4B85-A193-9DB2E1E0A08C}"/>
              </a:ext>
            </a:extLst>
          </p:cNvPr>
          <p:cNvCxnSpPr>
            <a:cxnSpLocks noChangeShapeType="1"/>
          </p:cNvCxnSpPr>
          <p:nvPr/>
        </p:nvCxnSpPr>
        <p:spPr bwMode="auto">
          <a:xfrm rot="5400000">
            <a:off x="3963988" y="4876800"/>
            <a:ext cx="608012"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90" name="Straight Connector 37">
            <a:extLst>
              <a:ext uri="{FF2B5EF4-FFF2-40B4-BE49-F238E27FC236}">
                <a16:creationId xmlns:a16="http://schemas.microsoft.com/office/drawing/2014/main" id="{5A61127F-5AA4-4EAB-ABEB-FCFDE7C8CFB7}"/>
              </a:ext>
            </a:extLst>
          </p:cNvPr>
          <p:cNvCxnSpPr>
            <a:cxnSpLocks noChangeShapeType="1"/>
          </p:cNvCxnSpPr>
          <p:nvPr/>
        </p:nvCxnSpPr>
        <p:spPr bwMode="auto">
          <a:xfrm rot="5400000">
            <a:off x="3429001" y="4572000"/>
            <a:ext cx="609600" cy="31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691" name="Straight Connector 80">
            <a:extLst>
              <a:ext uri="{FF2B5EF4-FFF2-40B4-BE49-F238E27FC236}">
                <a16:creationId xmlns:a16="http://schemas.microsoft.com/office/drawing/2014/main" id="{A25BF4A6-D1BC-4301-9EE1-5F21FDBD0CA5}"/>
              </a:ext>
            </a:extLst>
          </p:cNvPr>
          <p:cNvCxnSpPr>
            <a:cxnSpLocks noChangeShapeType="1"/>
          </p:cNvCxnSpPr>
          <p:nvPr/>
        </p:nvCxnSpPr>
        <p:spPr bwMode="auto">
          <a:xfrm rot="10800000" flipV="1">
            <a:off x="4800600" y="4343400"/>
            <a:ext cx="533400" cy="228600"/>
          </a:xfrm>
          <a:prstGeom prst="line">
            <a:avLst/>
          </a:prstGeom>
          <a:noFill/>
          <a:ln w="9525" algn="ctr">
            <a:solidFill>
              <a:schemeClr val="tx1"/>
            </a:solidFill>
            <a:round/>
            <a:headEnd type="stealth" w="med" len="med"/>
            <a:tailEnd/>
          </a:ln>
          <a:extLst>
            <a:ext uri="{909E8E84-426E-40DD-AFC4-6F175D3DCCD1}">
              <a14:hiddenFill xmlns:a14="http://schemas.microsoft.com/office/drawing/2010/main">
                <a:noFill/>
              </a14:hiddenFill>
            </a:ext>
          </a:extLst>
        </p:spPr>
      </p:cxnSp>
      <p:cxnSp>
        <p:nvCxnSpPr>
          <p:cNvPr id="28692" name="Straight Connector 81">
            <a:extLst>
              <a:ext uri="{FF2B5EF4-FFF2-40B4-BE49-F238E27FC236}">
                <a16:creationId xmlns:a16="http://schemas.microsoft.com/office/drawing/2014/main" id="{D5D1A89D-E796-4FB5-8E2B-981B2B2D7523}"/>
              </a:ext>
            </a:extLst>
          </p:cNvPr>
          <p:cNvCxnSpPr>
            <a:cxnSpLocks noChangeShapeType="1"/>
          </p:cNvCxnSpPr>
          <p:nvPr/>
        </p:nvCxnSpPr>
        <p:spPr bwMode="auto">
          <a:xfrm flipV="1">
            <a:off x="3505200" y="4648200"/>
            <a:ext cx="533400" cy="228600"/>
          </a:xfrm>
          <a:prstGeom prst="line">
            <a:avLst/>
          </a:prstGeom>
          <a:noFill/>
          <a:ln w="9525" algn="ctr">
            <a:solidFill>
              <a:schemeClr val="tx1"/>
            </a:solidFill>
            <a:round/>
            <a:headEnd type="stealth" w="med" len="med"/>
            <a:tailEnd/>
          </a:ln>
          <a:extLst>
            <a:ext uri="{909E8E84-426E-40DD-AFC4-6F175D3DCCD1}">
              <a14:hiddenFill xmlns:a14="http://schemas.microsoft.com/office/drawing/2010/main">
                <a:noFill/>
              </a14:hiddenFill>
            </a:ext>
          </a:extLst>
        </p:spPr>
      </p:cxnSp>
      <p:cxnSp>
        <p:nvCxnSpPr>
          <p:cNvPr id="28693" name="Straight Connector 82">
            <a:extLst>
              <a:ext uri="{FF2B5EF4-FFF2-40B4-BE49-F238E27FC236}">
                <a16:creationId xmlns:a16="http://schemas.microsoft.com/office/drawing/2014/main" id="{0E92EA08-BCDB-4892-A6E4-A2D790A7A2A0}"/>
              </a:ext>
            </a:extLst>
          </p:cNvPr>
          <p:cNvCxnSpPr>
            <a:cxnSpLocks noChangeShapeType="1"/>
          </p:cNvCxnSpPr>
          <p:nvPr/>
        </p:nvCxnSpPr>
        <p:spPr bwMode="auto">
          <a:xfrm rot="5400000">
            <a:off x="4076701" y="4076700"/>
            <a:ext cx="381000" cy="3175"/>
          </a:xfrm>
          <a:prstGeom prst="line">
            <a:avLst/>
          </a:prstGeom>
          <a:noFill/>
          <a:ln w="9525" algn="ctr">
            <a:solidFill>
              <a:schemeClr val="tx1"/>
            </a:solidFill>
            <a:round/>
            <a:headEnd type="stealth" w="med" len="med"/>
            <a:tailEnd/>
          </a:ln>
          <a:extLst>
            <a:ext uri="{909E8E84-426E-40DD-AFC4-6F175D3DCCD1}">
              <a14:hiddenFill xmlns:a14="http://schemas.microsoft.com/office/drawing/2010/main">
                <a:noFill/>
              </a14:hiddenFill>
            </a:ext>
          </a:extLst>
        </p:spPr>
      </p:cxnSp>
      <p:cxnSp>
        <p:nvCxnSpPr>
          <p:cNvPr id="28694" name="Straight Connector 86">
            <a:extLst>
              <a:ext uri="{FF2B5EF4-FFF2-40B4-BE49-F238E27FC236}">
                <a16:creationId xmlns:a16="http://schemas.microsoft.com/office/drawing/2014/main" id="{CABDDEB8-872E-4767-8D01-AAA7CDAA2D0D}"/>
              </a:ext>
            </a:extLst>
          </p:cNvPr>
          <p:cNvCxnSpPr>
            <a:cxnSpLocks noChangeShapeType="1"/>
          </p:cNvCxnSpPr>
          <p:nvPr/>
        </p:nvCxnSpPr>
        <p:spPr bwMode="auto">
          <a:xfrm rot="5400000" flipH="1" flipV="1">
            <a:off x="4039394" y="5257006"/>
            <a:ext cx="304800" cy="1588"/>
          </a:xfrm>
          <a:prstGeom prst="line">
            <a:avLst/>
          </a:prstGeom>
          <a:noFill/>
          <a:ln w="9525" algn="ctr">
            <a:solidFill>
              <a:schemeClr val="tx1"/>
            </a:solidFill>
            <a:round/>
            <a:headEnd type="stealth" w="med" len="med"/>
            <a:tailEnd/>
          </a:ln>
          <a:extLst>
            <a:ext uri="{909E8E84-426E-40DD-AFC4-6F175D3DCCD1}">
              <a14:hiddenFill xmlns:a14="http://schemas.microsoft.com/office/drawing/2010/main">
                <a:noFill/>
              </a14:hiddenFill>
            </a:ext>
          </a:extLst>
        </p:spPr>
      </p:cxnSp>
      <p:cxnSp>
        <p:nvCxnSpPr>
          <p:cNvPr id="28695" name="Straight Connector 87">
            <a:extLst>
              <a:ext uri="{FF2B5EF4-FFF2-40B4-BE49-F238E27FC236}">
                <a16:creationId xmlns:a16="http://schemas.microsoft.com/office/drawing/2014/main" id="{D4CBA892-29D9-453D-9558-D2888E94B8C5}"/>
              </a:ext>
            </a:extLst>
          </p:cNvPr>
          <p:cNvCxnSpPr>
            <a:cxnSpLocks noChangeShapeType="1"/>
          </p:cNvCxnSpPr>
          <p:nvPr/>
        </p:nvCxnSpPr>
        <p:spPr bwMode="auto">
          <a:xfrm rot="10800000">
            <a:off x="4495800" y="4876800"/>
            <a:ext cx="533400" cy="304800"/>
          </a:xfrm>
          <a:prstGeom prst="line">
            <a:avLst/>
          </a:prstGeom>
          <a:noFill/>
          <a:ln w="9525" algn="ctr">
            <a:solidFill>
              <a:schemeClr val="tx1"/>
            </a:solidFill>
            <a:round/>
            <a:headEnd type="stealth" w="med" len="med"/>
            <a:tailEnd/>
          </a:ln>
          <a:extLst>
            <a:ext uri="{909E8E84-426E-40DD-AFC4-6F175D3DCCD1}">
              <a14:hiddenFill xmlns:a14="http://schemas.microsoft.com/office/drawing/2010/main">
                <a:noFill/>
              </a14:hiddenFill>
            </a:ext>
          </a:extLst>
        </p:spPr>
      </p:cxnSp>
      <p:sp>
        <p:nvSpPr>
          <p:cNvPr id="28696" name="TextBox 102">
            <a:extLst>
              <a:ext uri="{FF2B5EF4-FFF2-40B4-BE49-F238E27FC236}">
                <a16:creationId xmlns:a16="http://schemas.microsoft.com/office/drawing/2014/main" id="{93E12601-AFC8-4D33-8189-912303CFD41C}"/>
              </a:ext>
            </a:extLst>
          </p:cNvPr>
          <p:cNvSpPr txBox="1">
            <a:spLocks noChangeArrowheads="1"/>
          </p:cNvSpPr>
          <p:nvPr/>
        </p:nvSpPr>
        <p:spPr bwMode="auto">
          <a:xfrm>
            <a:off x="5334000" y="3810000"/>
            <a:ext cx="2286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t>Sıcaklık</a:t>
            </a:r>
            <a:r>
              <a:rPr lang="en-US" altLang="tr-TR" sz="2400"/>
              <a:t>, </a:t>
            </a:r>
            <a:r>
              <a:rPr lang="tr-TR" altLang="tr-TR" sz="2400"/>
              <a:t>basınç</a:t>
            </a:r>
            <a:r>
              <a:rPr lang="en-US" altLang="tr-TR" sz="2400"/>
              <a:t>, </a:t>
            </a:r>
            <a:r>
              <a:rPr lang="tr-TR" altLang="tr-TR" sz="2400"/>
              <a:t>nem</a:t>
            </a:r>
            <a:r>
              <a:rPr lang="en-US" altLang="tr-TR" sz="2400"/>
              <a:t>, </a:t>
            </a:r>
            <a:r>
              <a:rPr lang="tr-TR" altLang="tr-TR" sz="2400"/>
              <a:t>vb</a:t>
            </a:r>
            <a:r>
              <a:rPr lang="en-US" altLang="tr-TR" sz="240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56D83C68-B18C-4369-AD7B-C51C1B4CF030}"/>
              </a:ext>
            </a:extLst>
          </p:cNvPr>
          <p:cNvSpPr>
            <a:spLocks noGrp="1" noChangeArrowheads="1"/>
          </p:cNvSpPr>
          <p:nvPr>
            <p:ph type="title"/>
          </p:nvPr>
        </p:nvSpPr>
        <p:spPr/>
        <p:txBody>
          <a:bodyPr>
            <a:normAutofit/>
          </a:bodyPr>
          <a:lstStyle/>
          <a:p>
            <a:pPr>
              <a:defRPr/>
            </a:pPr>
            <a:r>
              <a:rPr lang="tr-TR" sz="3600" dirty="0"/>
              <a:t>Küresel Hava Durumu Tahmini Örneği</a:t>
            </a:r>
          </a:p>
        </p:txBody>
      </p:sp>
      <p:sp>
        <p:nvSpPr>
          <p:cNvPr id="29699" name="Rectangle 3">
            <a:extLst>
              <a:ext uri="{FF2B5EF4-FFF2-40B4-BE49-F238E27FC236}">
                <a16:creationId xmlns:a16="http://schemas.microsoft.com/office/drawing/2014/main" id="{AF8B0FBA-23D4-4F0F-9C48-11DD97A622C2}"/>
              </a:ext>
            </a:extLst>
          </p:cNvPr>
          <p:cNvSpPr>
            <a:spLocks noGrp="1" noChangeArrowheads="1"/>
          </p:cNvSpPr>
          <p:nvPr>
            <p:ph sz="quarter" idx="1"/>
          </p:nvPr>
        </p:nvSpPr>
        <p:spPr/>
        <p:txBody>
          <a:bodyPr>
            <a:normAutofit lnSpcReduction="10000"/>
          </a:bodyPr>
          <a:lstStyle/>
          <a:p>
            <a:r>
              <a:rPr lang="tr-TR" altLang="tr-TR" sz="2400" dirty="0"/>
              <a:t>Tüm küresel atmosferin her bir kenarı 1 mil olan küplere (hücrelere) bölündüğünü ve atmosferin kalınlığının da 10 mil olduğunu varsayalım. Bu 5x10</a:t>
            </a:r>
            <a:r>
              <a:rPr lang="tr-TR" altLang="tr-TR" sz="2400" baseline="30000" dirty="0"/>
              <a:t>8</a:t>
            </a:r>
            <a:r>
              <a:rPr lang="tr-TR" altLang="tr-TR" sz="2400" dirty="0"/>
              <a:t> hücre demektir.</a:t>
            </a:r>
            <a:r>
              <a:rPr lang="tr-TR" altLang="tr-TR" sz="2400" b="1" dirty="0"/>
              <a:t> </a:t>
            </a:r>
            <a:endParaRPr lang="tr-TR" altLang="tr-TR" sz="2400" dirty="0"/>
          </a:p>
          <a:p>
            <a:r>
              <a:rPr lang="tr-TR" altLang="tr-TR" sz="2400" dirty="0"/>
              <a:t>Her turda bir hücredeki hesaplamalar için 200 kayan noktalı (</a:t>
            </a:r>
            <a:r>
              <a:rPr lang="tr-TR" altLang="tr-TR" sz="2400" dirty="0" err="1"/>
              <a:t>ing.</a:t>
            </a:r>
            <a:r>
              <a:rPr lang="tr-TR" altLang="tr-TR" sz="2400" dirty="0"/>
              <a:t> </a:t>
            </a:r>
            <a:r>
              <a:rPr lang="tr-TR" altLang="tr-TR" sz="2400" dirty="0" err="1"/>
              <a:t>floating</a:t>
            </a:r>
            <a:r>
              <a:rPr lang="tr-TR" altLang="tr-TR" sz="2400" dirty="0"/>
              <a:t> </a:t>
            </a:r>
            <a:r>
              <a:rPr lang="tr-TR" altLang="tr-TR" sz="2400" dirty="0" err="1"/>
              <a:t>point</a:t>
            </a:r>
            <a:r>
              <a:rPr lang="tr-TR" altLang="tr-TR" sz="2400" dirty="0"/>
              <a:t>) işlem gerekiyor olsun. </a:t>
            </a:r>
            <a:br>
              <a:rPr lang="tr-TR" altLang="tr-TR" sz="2400" dirty="0"/>
            </a:br>
            <a:r>
              <a:rPr lang="tr-TR" altLang="tr-TR" sz="2400" dirty="0"/>
              <a:t>Her bir turda toplam olarak 200 x 5x10</a:t>
            </a:r>
            <a:r>
              <a:rPr lang="tr-TR" altLang="tr-TR" sz="2400" baseline="30000" dirty="0"/>
              <a:t>8</a:t>
            </a:r>
            <a:r>
              <a:rPr lang="tr-TR" altLang="tr-TR" sz="2400" dirty="0"/>
              <a:t> = 10</a:t>
            </a:r>
            <a:r>
              <a:rPr lang="tr-TR" altLang="tr-TR" sz="2400" baseline="30000" dirty="0"/>
              <a:t>11</a:t>
            </a:r>
            <a:r>
              <a:rPr lang="tr-TR" altLang="tr-TR" sz="2400" dirty="0"/>
              <a:t> işleme ihtiyaç vardır.</a:t>
            </a:r>
            <a:endParaRPr lang="tr-TR" altLang="en-US" sz="2400" dirty="0"/>
          </a:p>
          <a:p>
            <a:pPr>
              <a:lnSpc>
                <a:spcPct val="90000"/>
              </a:lnSpc>
            </a:pPr>
            <a:r>
              <a:rPr lang="tr-TR" altLang="tr-TR" sz="2400" dirty="0"/>
              <a:t>Bir dakikalık aralıklarla </a:t>
            </a:r>
            <a:r>
              <a:rPr lang="tr-TR" altLang="tr-TR" sz="2400" dirty="0">
                <a:solidFill>
                  <a:srgbClr val="FF0000"/>
                </a:solidFill>
              </a:rPr>
              <a:t>7 günlük</a:t>
            </a:r>
            <a:r>
              <a:rPr lang="tr-TR" altLang="tr-TR" sz="2400" dirty="0"/>
              <a:t> hava durumu tahmini, </a:t>
            </a:r>
            <a:r>
              <a:rPr lang="tr-TR" altLang="tr-TR" sz="2400" dirty="0">
                <a:solidFill>
                  <a:srgbClr val="FF0000"/>
                </a:solidFill>
              </a:rPr>
              <a:t>1 </a:t>
            </a:r>
            <a:r>
              <a:rPr lang="tr-TR" altLang="tr-TR" sz="2400" dirty="0" err="1">
                <a:solidFill>
                  <a:srgbClr val="FF0000"/>
                </a:solidFill>
              </a:rPr>
              <a:t>Gflop</a:t>
            </a:r>
            <a:r>
              <a:rPr lang="tr-TR" altLang="tr-TR" sz="2400" dirty="0">
                <a:solidFill>
                  <a:srgbClr val="FF0000"/>
                </a:solidFill>
              </a:rPr>
              <a:t> </a:t>
            </a:r>
            <a:r>
              <a:rPr lang="tr-TR" altLang="tr-TR" sz="2400" dirty="0"/>
              <a:t>hızında (saniyede 10</a:t>
            </a:r>
            <a:r>
              <a:rPr lang="tr-TR" altLang="tr-TR" sz="2400" baseline="30000" dirty="0"/>
              <a:t>9</a:t>
            </a:r>
            <a:r>
              <a:rPr lang="tr-TR" altLang="tr-TR" sz="2400" dirty="0"/>
              <a:t> kayan noktalı işlem) bir bilgisayar için 10</a:t>
            </a:r>
            <a:r>
              <a:rPr lang="tr-TR" altLang="tr-TR" sz="2400" baseline="30000" dirty="0"/>
              <a:t>6</a:t>
            </a:r>
            <a:r>
              <a:rPr lang="tr-TR" altLang="tr-TR" sz="2400" dirty="0"/>
              <a:t> saniye (yaklaşık </a:t>
            </a:r>
            <a:r>
              <a:rPr lang="tr-TR" altLang="tr-TR" sz="2400" dirty="0">
                <a:solidFill>
                  <a:srgbClr val="FF0000"/>
                </a:solidFill>
              </a:rPr>
              <a:t>10 gün</a:t>
            </a:r>
            <a:r>
              <a:rPr lang="tr-TR" altLang="tr-TR" sz="2400" dirty="0"/>
              <a:t>) hesaplama zamanı demektir.</a:t>
            </a:r>
          </a:p>
          <a:p>
            <a:pPr>
              <a:lnSpc>
                <a:spcPct val="90000"/>
              </a:lnSpc>
            </a:pPr>
            <a:r>
              <a:rPr lang="tr-TR" altLang="en-US" sz="2400" dirty="0"/>
              <a:t>Yukarıdaki işi </a:t>
            </a:r>
            <a:r>
              <a:rPr lang="tr-TR" altLang="en-US" sz="2400" dirty="0">
                <a:solidFill>
                  <a:srgbClr val="FF0000"/>
                </a:solidFill>
              </a:rPr>
              <a:t>5 dakikada</a:t>
            </a:r>
            <a:r>
              <a:rPr lang="tr-TR" altLang="en-US" sz="2400" dirty="0"/>
              <a:t> tamamlayabilmek için </a:t>
            </a:r>
            <a:br>
              <a:rPr lang="tr-TR" altLang="en-US" sz="2400" dirty="0"/>
            </a:br>
            <a:r>
              <a:rPr lang="tr-TR" altLang="en-US" sz="2400" dirty="0">
                <a:solidFill>
                  <a:srgbClr val="FF0000"/>
                </a:solidFill>
              </a:rPr>
              <a:t>3,4 </a:t>
            </a:r>
            <a:r>
              <a:rPr lang="tr-TR" altLang="en-US" sz="2400" dirty="0" err="1">
                <a:solidFill>
                  <a:srgbClr val="FF0000"/>
                </a:solidFill>
              </a:rPr>
              <a:t>Tflops</a:t>
            </a:r>
            <a:r>
              <a:rPr lang="tr-TR" altLang="en-US" sz="2400" dirty="0">
                <a:solidFill>
                  <a:srgbClr val="FF0000"/>
                </a:solidFill>
              </a:rPr>
              <a:t> </a:t>
            </a:r>
            <a:r>
              <a:rPr lang="tr-TR" altLang="en-US" sz="2400" dirty="0"/>
              <a:t>(saniyede 3,4 x 10</a:t>
            </a:r>
            <a:r>
              <a:rPr lang="tr-TR" altLang="en-US" sz="2400" baseline="30000" dirty="0"/>
              <a:t>12</a:t>
            </a:r>
            <a:r>
              <a:rPr lang="tr-TR" altLang="en-US" sz="2400" dirty="0"/>
              <a:t> kayan noktalı işlem) hızında çalışan bir bilgisayara ihtiyaç vardır.</a:t>
            </a:r>
          </a:p>
          <a:p>
            <a:pPr>
              <a:lnSpc>
                <a:spcPct val="90000"/>
              </a:lnSpc>
            </a:pPr>
            <a:r>
              <a:rPr lang="tr-TR" altLang="en-US" sz="2400" dirty="0">
                <a:solidFill>
                  <a:srgbClr val="FF0000"/>
                </a:solidFill>
              </a:rPr>
              <a:t>Yani 1 </a:t>
            </a:r>
            <a:r>
              <a:rPr lang="tr-TR" altLang="en-US" sz="2400" dirty="0" err="1">
                <a:solidFill>
                  <a:srgbClr val="FF0000"/>
                </a:solidFill>
              </a:rPr>
              <a:t>Gflop</a:t>
            </a:r>
            <a:r>
              <a:rPr lang="tr-TR" altLang="en-US" sz="2400" dirty="0">
                <a:solidFill>
                  <a:srgbClr val="FF0000"/>
                </a:solidFill>
              </a:rPr>
              <a:t> bilgisayardan 34.000 kez daha hızlı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a:extLst>
              <a:ext uri="{FF2B5EF4-FFF2-40B4-BE49-F238E27FC236}">
                <a16:creationId xmlns:a16="http://schemas.microsoft.com/office/drawing/2014/main" id="{35B1B7D6-C1A4-40F8-B4C7-9AB7127CBA5B}"/>
              </a:ext>
            </a:extLst>
          </p:cNvPr>
          <p:cNvSpPr>
            <a:spLocks noGrp="1" noChangeArrowheads="1"/>
          </p:cNvSpPr>
          <p:nvPr>
            <p:ph type="title"/>
          </p:nvPr>
        </p:nvSpPr>
        <p:spPr/>
        <p:txBody>
          <a:bodyPr>
            <a:normAutofit/>
          </a:bodyPr>
          <a:lstStyle/>
          <a:p>
            <a:pPr>
              <a:defRPr/>
            </a:pPr>
            <a:r>
              <a:rPr lang="tr-TR" sz="3600" dirty="0"/>
              <a:t>Gök Cisimlerinin Hareketini Modelleme</a:t>
            </a:r>
          </a:p>
        </p:txBody>
      </p:sp>
      <p:sp>
        <p:nvSpPr>
          <p:cNvPr id="30723" name="Rectangle 3">
            <a:extLst>
              <a:ext uri="{FF2B5EF4-FFF2-40B4-BE49-F238E27FC236}">
                <a16:creationId xmlns:a16="http://schemas.microsoft.com/office/drawing/2014/main" id="{AF84DF12-8B9A-4A94-BA0D-B309458230C8}"/>
              </a:ext>
            </a:extLst>
          </p:cNvPr>
          <p:cNvSpPr>
            <a:spLocks noGrp="1" noChangeArrowheads="1"/>
          </p:cNvSpPr>
          <p:nvPr>
            <p:ph type="body" idx="1"/>
          </p:nvPr>
        </p:nvSpPr>
        <p:spPr/>
        <p:txBody>
          <a:bodyPr/>
          <a:lstStyle/>
          <a:p>
            <a:pPr marL="539496" lvl="2" indent="-320040">
              <a:buClr>
                <a:srgbClr val="0066C0"/>
              </a:buClr>
              <a:buSzPct val="150000"/>
            </a:pPr>
            <a:r>
              <a:rPr lang="tr-TR" altLang="tr-TR" sz="2800" dirty="0">
                <a:latin typeface="Tahoma" panose="020B0604030504040204" pitchFamily="34" charset="0"/>
                <a:ea typeface="Tahoma" panose="020B0604030504040204" pitchFamily="34" charset="0"/>
                <a:cs typeface="Tahoma" panose="020B0604030504040204" pitchFamily="34" charset="0"/>
              </a:rPr>
              <a:t>Her cisim çifti birbirini kütleleri ile doğru orantılı ve aralarındaki uzaklığın karesi ile ters orantılı olarak çeker.</a:t>
            </a:r>
            <a:endParaRPr lang="en-US" altLang="en-US" sz="2800" dirty="0">
              <a:latin typeface="Tahoma" panose="020B0604030504040204" pitchFamily="34" charset="0"/>
              <a:ea typeface="Tahoma" panose="020B0604030504040204" pitchFamily="34" charset="0"/>
              <a:cs typeface="Tahoma" panose="020B0604030504040204" pitchFamily="34" charset="0"/>
            </a:endParaRPr>
          </a:p>
        </p:txBody>
      </p:sp>
      <p:grpSp>
        <p:nvGrpSpPr>
          <p:cNvPr id="30724" name="Group 1">
            <a:extLst>
              <a:ext uri="{FF2B5EF4-FFF2-40B4-BE49-F238E27FC236}">
                <a16:creationId xmlns:a16="http://schemas.microsoft.com/office/drawing/2014/main" id="{38304337-DA0D-47A9-A8D1-C6F086A656E8}"/>
              </a:ext>
            </a:extLst>
          </p:cNvPr>
          <p:cNvGrpSpPr>
            <a:grpSpLocks/>
          </p:cNvGrpSpPr>
          <p:nvPr/>
        </p:nvGrpSpPr>
        <p:grpSpPr bwMode="auto">
          <a:xfrm>
            <a:off x="762000" y="3599656"/>
            <a:ext cx="7581900" cy="2133600"/>
            <a:chOff x="990600" y="1219200"/>
            <a:chExt cx="7581900" cy="2133600"/>
          </a:xfrm>
        </p:grpSpPr>
        <p:sp>
          <p:nvSpPr>
            <p:cNvPr id="30726" name="Oval 4">
              <a:extLst>
                <a:ext uri="{FF2B5EF4-FFF2-40B4-BE49-F238E27FC236}">
                  <a16:creationId xmlns:a16="http://schemas.microsoft.com/office/drawing/2014/main" id="{A8A8ED96-5A19-4F70-B877-B8FC72E61E90}"/>
                </a:ext>
              </a:extLst>
            </p:cNvPr>
            <p:cNvSpPr>
              <a:spLocks noChangeArrowheads="1"/>
            </p:cNvSpPr>
            <p:nvPr/>
          </p:nvSpPr>
          <p:spPr bwMode="auto">
            <a:xfrm>
              <a:off x="1905000" y="1447800"/>
              <a:ext cx="304800" cy="3048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30727" name="Oval 5">
              <a:extLst>
                <a:ext uri="{FF2B5EF4-FFF2-40B4-BE49-F238E27FC236}">
                  <a16:creationId xmlns:a16="http://schemas.microsoft.com/office/drawing/2014/main" id="{403721F5-6E68-4B03-B5F3-97EE9EF0FC83}"/>
                </a:ext>
              </a:extLst>
            </p:cNvPr>
            <p:cNvSpPr>
              <a:spLocks noChangeArrowheads="1"/>
            </p:cNvSpPr>
            <p:nvPr/>
          </p:nvSpPr>
          <p:spPr bwMode="auto">
            <a:xfrm>
              <a:off x="2819400" y="2743200"/>
              <a:ext cx="609600" cy="6096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30728" name="Oval 6">
              <a:extLst>
                <a:ext uri="{FF2B5EF4-FFF2-40B4-BE49-F238E27FC236}">
                  <a16:creationId xmlns:a16="http://schemas.microsoft.com/office/drawing/2014/main" id="{3B37EFD2-578B-4E61-B3CD-9828D18EA98C}"/>
                </a:ext>
              </a:extLst>
            </p:cNvPr>
            <p:cNvSpPr>
              <a:spLocks noChangeArrowheads="1"/>
            </p:cNvSpPr>
            <p:nvPr/>
          </p:nvSpPr>
          <p:spPr bwMode="auto">
            <a:xfrm>
              <a:off x="1295400" y="2895600"/>
              <a:ext cx="304800" cy="3048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30729" name="Oval 7">
              <a:extLst>
                <a:ext uri="{FF2B5EF4-FFF2-40B4-BE49-F238E27FC236}">
                  <a16:creationId xmlns:a16="http://schemas.microsoft.com/office/drawing/2014/main" id="{E574CA38-B070-4E3A-8C69-9629E9A93370}"/>
                </a:ext>
              </a:extLst>
            </p:cNvPr>
            <p:cNvSpPr>
              <a:spLocks noChangeArrowheads="1"/>
            </p:cNvSpPr>
            <p:nvPr/>
          </p:nvSpPr>
          <p:spPr bwMode="auto">
            <a:xfrm>
              <a:off x="4114800" y="1219200"/>
              <a:ext cx="228600" cy="2286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30730" name="Oval 9">
              <a:extLst>
                <a:ext uri="{FF2B5EF4-FFF2-40B4-BE49-F238E27FC236}">
                  <a16:creationId xmlns:a16="http://schemas.microsoft.com/office/drawing/2014/main" id="{87E3EF9D-A777-473D-B487-80E657ED554E}"/>
                </a:ext>
              </a:extLst>
            </p:cNvPr>
            <p:cNvSpPr>
              <a:spLocks noChangeArrowheads="1"/>
            </p:cNvSpPr>
            <p:nvPr/>
          </p:nvSpPr>
          <p:spPr bwMode="auto">
            <a:xfrm>
              <a:off x="6781800" y="1371600"/>
              <a:ext cx="304800" cy="3048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30731" name="Oval 10">
              <a:extLst>
                <a:ext uri="{FF2B5EF4-FFF2-40B4-BE49-F238E27FC236}">
                  <a16:creationId xmlns:a16="http://schemas.microsoft.com/office/drawing/2014/main" id="{2638B944-1B12-48D8-B1AC-35480F382B93}"/>
                </a:ext>
              </a:extLst>
            </p:cNvPr>
            <p:cNvSpPr>
              <a:spLocks noChangeAspect="1"/>
            </p:cNvSpPr>
            <p:nvPr/>
          </p:nvSpPr>
          <p:spPr bwMode="auto">
            <a:xfrm>
              <a:off x="5029200" y="2895600"/>
              <a:ext cx="411163" cy="411163"/>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30732" name="Oval 11">
              <a:extLst>
                <a:ext uri="{FF2B5EF4-FFF2-40B4-BE49-F238E27FC236}">
                  <a16:creationId xmlns:a16="http://schemas.microsoft.com/office/drawing/2014/main" id="{8FDD1592-3B56-48DD-9B09-D2BCE0A1E590}"/>
                </a:ext>
              </a:extLst>
            </p:cNvPr>
            <p:cNvSpPr>
              <a:spLocks noChangeAspect="1"/>
            </p:cNvSpPr>
            <p:nvPr/>
          </p:nvSpPr>
          <p:spPr bwMode="auto">
            <a:xfrm>
              <a:off x="7848600" y="1676400"/>
              <a:ext cx="723900" cy="723900"/>
            </a:xfrm>
            <a:prstGeom prst="ellipse">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cxnSp>
          <p:nvCxnSpPr>
            <p:cNvPr id="30733" name="Straight Arrow Connector 13">
              <a:extLst>
                <a:ext uri="{FF2B5EF4-FFF2-40B4-BE49-F238E27FC236}">
                  <a16:creationId xmlns:a16="http://schemas.microsoft.com/office/drawing/2014/main" id="{C5263421-45A5-47DE-B944-F1C0001CFC72}"/>
                </a:ext>
              </a:extLst>
            </p:cNvPr>
            <p:cNvCxnSpPr>
              <a:cxnSpLocks noChangeShapeType="1"/>
            </p:cNvCxnSpPr>
            <p:nvPr/>
          </p:nvCxnSpPr>
          <p:spPr bwMode="auto">
            <a:xfrm flipV="1">
              <a:off x="2133600" y="1371600"/>
              <a:ext cx="228600" cy="152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734" name="Straight Arrow Connector 15">
              <a:extLst>
                <a:ext uri="{FF2B5EF4-FFF2-40B4-BE49-F238E27FC236}">
                  <a16:creationId xmlns:a16="http://schemas.microsoft.com/office/drawing/2014/main" id="{35E6A273-2DD0-472E-B47F-A2DD6CE920D1}"/>
                </a:ext>
              </a:extLst>
            </p:cNvPr>
            <p:cNvCxnSpPr>
              <a:cxnSpLocks noChangeShapeType="1"/>
            </p:cNvCxnSpPr>
            <p:nvPr/>
          </p:nvCxnSpPr>
          <p:spPr bwMode="auto">
            <a:xfrm rot="16200000" flipV="1">
              <a:off x="876300" y="2476500"/>
              <a:ext cx="609600" cy="3810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735" name="Straight Arrow Connector 16">
              <a:extLst>
                <a:ext uri="{FF2B5EF4-FFF2-40B4-BE49-F238E27FC236}">
                  <a16:creationId xmlns:a16="http://schemas.microsoft.com/office/drawing/2014/main" id="{E52F90FB-62B5-4C89-BA3B-8C5017BA84D6}"/>
                </a:ext>
              </a:extLst>
            </p:cNvPr>
            <p:cNvCxnSpPr>
              <a:cxnSpLocks noChangeShapeType="1"/>
            </p:cNvCxnSpPr>
            <p:nvPr/>
          </p:nvCxnSpPr>
          <p:spPr bwMode="auto">
            <a:xfrm rot="10800000">
              <a:off x="6400800" y="1524000"/>
              <a:ext cx="533400" cy="15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736" name="Straight Arrow Connector 17">
              <a:extLst>
                <a:ext uri="{FF2B5EF4-FFF2-40B4-BE49-F238E27FC236}">
                  <a16:creationId xmlns:a16="http://schemas.microsoft.com/office/drawing/2014/main" id="{B9B212EC-8736-4D91-9299-15F56F1E2949}"/>
                </a:ext>
              </a:extLst>
            </p:cNvPr>
            <p:cNvCxnSpPr>
              <a:cxnSpLocks noChangeShapeType="1"/>
            </p:cNvCxnSpPr>
            <p:nvPr/>
          </p:nvCxnSpPr>
          <p:spPr bwMode="auto">
            <a:xfrm rot="16200000" flipH="1">
              <a:off x="4191000" y="1447800"/>
              <a:ext cx="228600" cy="762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737" name="Straight Arrow Connector 18">
              <a:extLst>
                <a:ext uri="{FF2B5EF4-FFF2-40B4-BE49-F238E27FC236}">
                  <a16:creationId xmlns:a16="http://schemas.microsoft.com/office/drawing/2014/main" id="{D2D75099-80F0-4D3D-B82A-C3CDD20F57D8}"/>
                </a:ext>
              </a:extLst>
            </p:cNvPr>
            <p:cNvCxnSpPr>
              <a:cxnSpLocks noChangeShapeType="1"/>
            </p:cNvCxnSpPr>
            <p:nvPr/>
          </p:nvCxnSpPr>
          <p:spPr bwMode="auto">
            <a:xfrm flipV="1">
              <a:off x="3429000" y="2819400"/>
              <a:ext cx="838200" cy="152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738" name="Straight Arrow Connector 23">
              <a:extLst>
                <a:ext uri="{FF2B5EF4-FFF2-40B4-BE49-F238E27FC236}">
                  <a16:creationId xmlns:a16="http://schemas.microsoft.com/office/drawing/2014/main" id="{848991C8-9039-4795-9F8E-3440804778F9}"/>
                </a:ext>
              </a:extLst>
            </p:cNvPr>
            <p:cNvCxnSpPr>
              <a:cxnSpLocks noChangeShapeType="1"/>
            </p:cNvCxnSpPr>
            <p:nvPr/>
          </p:nvCxnSpPr>
          <p:spPr bwMode="auto">
            <a:xfrm rot="10800000" flipV="1">
              <a:off x="7467600" y="2133600"/>
              <a:ext cx="533400" cy="30321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739" name="Straight Arrow Connector 25">
              <a:extLst>
                <a:ext uri="{FF2B5EF4-FFF2-40B4-BE49-F238E27FC236}">
                  <a16:creationId xmlns:a16="http://schemas.microsoft.com/office/drawing/2014/main" id="{AB13359A-BE2D-4962-BCD9-C708FE8A4669}"/>
                </a:ext>
              </a:extLst>
            </p:cNvPr>
            <p:cNvCxnSpPr>
              <a:cxnSpLocks noChangeShapeType="1"/>
            </p:cNvCxnSpPr>
            <p:nvPr/>
          </p:nvCxnSpPr>
          <p:spPr bwMode="auto">
            <a:xfrm flipV="1">
              <a:off x="5334000" y="2895600"/>
              <a:ext cx="533400" cy="2286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88C53244-3682-4F78-B86A-97D8F8E8289E}"/>
              </a:ext>
            </a:extLst>
          </p:cNvPr>
          <p:cNvSpPr>
            <a:spLocks noGrp="1" noChangeArrowheads="1"/>
          </p:cNvSpPr>
          <p:nvPr>
            <p:ph type="title"/>
          </p:nvPr>
        </p:nvSpPr>
        <p:spPr/>
        <p:txBody>
          <a:bodyPr>
            <a:normAutofit/>
          </a:bodyPr>
          <a:lstStyle/>
          <a:p>
            <a:pPr>
              <a:defRPr/>
            </a:pPr>
            <a:r>
              <a:rPr lang="tr-TR" sz="3600" dirty="0"/>
              <a:t>Gök Cisimlerinin Hareketini Modelleme</a:t>
            </a:r>
            <a:endParaRPr lang="en-US" altLang="en-US" dirty="0"/>
          </a:p>
        </p:txBody>
      </p:sp>
      <p:sp>
        <p:nvSpPr>
          <p:cNvPr id="31747" name="Rectangle 3">
            <a:extLst>
              <a:ext uri="{FF2B5EF4-FFF2-40B4-BE49-F238E27FC236}">
                <a16:creationId xmlns:a16="http://schemas.microsoft.com/office/drawing/2014/main" id="{E47B6CD1-9534-4C02-A7DA-5F9EAE383E2A}"/>
              </a:ext>
            </a:extLst>
          </p:cNvPr>
          <p:cNvSpPr>
            <a:spLocks noGrp="1" noChangeArrowheads="1"/>
          </p:cNvSpPr>
          <p:nvPr>
            <p:ph sz="quarter" idx="1"/>
          </p:nvPr>
        </p:nvSpPr>
        <p:spPr/>
        <p:txBody>
          <a:bodyPr>
            <a:normAutofit/>
          </a:bodyPr>
          <a:lstStyle/>
          <a:p>
            <a:r>
              <a:rPr lang="tr-TR" altLang="tr-TR" sz="2800" dirty="0"/>
              <a:t>Her cismin hareketi üzerindeki çekim kuvvetlerinin bileşkesinden tahmin edilebilir.</a:t>
            </a:r>
            <a:endParaRPr lang="tr-TR" altLang="tr-TR" sz="2400" dirty="0"/>
          </a:p>
          <a:p>
            <a:r>
              <a:rPr lang="tr-TR" altLang="tr-TR" sz="2800" dirty="0"/>
              <a:t>N adet cisim için, her bir cisim için o cisim üzerine diğer N-1 cismin uyguladığı çekim kuvveti olmak üzere toplamda O(N</a:t>
            </a:r>
            <a:r>
              <a:rPr lang="tr-TR" altLang="tr-TR" sz="2800" baseline="30000" dirty="0"/>
              <a:t>2</a:t>
            </a:r>
            <a:r>
              <a:rPr lang="tr-TR" altLang="tr-TR" sz="2800" dirty="0"/>
              <a:t>) hesaplama işlemi gerekir.</a:t>
            </a:r>
            <a:endParaRPr lang="tr-TR" altLang="tr-TR" sz="2400" dirty="0"/>
          </a:p>
          <a:p>
            <a:pPr lvl="1"/>
            <a:r>
              <a:rPr lang="tr-TR" altLang="tr-TR" sz="2400" dirty="0"/>
              <a:t>Büyük N değerleri için bu hesaplama çok uzun sürer.</a:t>
            </a:r>
            <a:endParaRPr lang="tr-TR" altLang="tr-TR" sz="2000" dirty="0"/>
          </a:p>
          <a:p>
            <a:pPr lvl="1"/>
            <a:r>
              <a:rPr lang="tr-TR" altLang="tr-TR" sz="2400" dirty="0"/>
              <a:t>O(N </a:t>
            </a:r>
            <a:r>
              <a:rPr lang="tr-TR" altLang="tr-TR" sz="2400" dirty="0" err="1"/>
              <a:t>log</a:t>
            </a:r>
            <a:r>
              <a:rPr lang="tr-TR" altLang="tr-TR" sz="2400" dirty="0"/>
              <a:t> N) bir algoritma yaklaşık sonuçları verimli şekilde bulabilir. </a:t>
            </a:r>
            <a:endParaRPr lang="tr-TR" altLang="tr-TR" sz="2000" dirty="0"/>
          </a:p>
          <a:p>
            <a:r>
              <a:rPr lang="tr-TR" altLang="tr-TR" sz="2800" dirty="0"/>
              <a:t>Cisimlerin yeni pozisyonları bulunduktan sonra hesaplamalar tekrarlanır.</a:t>
            </a:r>
            <a:endParaRPr lang="tr-TR" altLang="tr-TR"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466F7F0-AE11-4EE5-AB3D-93CA0DC5799A}"/>
              </a:ext>
            </a:extLst>
          </p:cNvPr>
          <p:cNvSpPr>
            <a:spLocks noGrp="1" noChangeArrowheads="1"/>
          </p:cNvSpPr>
          <p:nvPr>
            <p:ph type="title"/>
          </p:nvPr>
        </p:nvSpPr>
        <p:spPr/>
        <p:txBody>
          <a:bodyPr>
            <a:normAutofit/>
          </a:bodyPr>
          <a:lstStyle/>
          <a:p>
            <a:pPr>
              <a:defRPr/>
            </a:pPr>
            <a:r>
              <a:rPr lang="tr-TR" sz="3600" dirty="0"/>
              <a:t>Gök Cisimlerinin Hareketini Modelleme</a:t>
            </a:r>
            <a:endParaRPr lang="en-US" altLang="en-US" dirty="0"/>
          </a:p>
        </p:txBody>
      </p:sp>
      <p:sp>
        <p:nvSpPr>
          <p:cNvPr id="32770" name="Rectangle 3">
            <a:extLst>
              <a:ext uri="{FF2B5EF4-FFF2-40B4-BE49-F238E27FC236}">
                <a16:creationId xmlns:a16="http://schemas.microsoft.com/office/drawing/2014/main" id="{C2E892F6-253A-4B9F-9D1D-0A913E66DAE8}"/>
              </a:ext>
            </a:extLst>
          </p:cNvPr>
          <p:cNvSpPr>
            <a:spLocks noGrp="1" noChangeArrowheads="1"/>
          </p:cNvSpPr>
          <p:nvPr>
            <p:ph sz="quarter" idx="1"/>
          </p:nvPr>
        </p:nvSpPr>
        <p:spPr/>
        <p:txBody>
          <a:bodyPr/>
          <a:lstStyle/>
          <a:p>
            <a:r>
              <a:rPr lang="tr-TR" altLang="tr-TR" sz="2800"/>
              <a:t>Bir galaksi 10</a:t>
            </a:r>
            <a:r>
              <a:rPr lang="tr-TR" altLang="tr-TR" sz="2800" baseline="30000"/>
              <a:t>11</a:t>
            </a:r>
            <a:r>
              <a:rPr lang="tr-TR" altLang="tr-TR" sz="2800"/>
              <a:t> (gök cismine) sahip olabilir.</a:t>
            </a:r>
            <a:endParaRPr lang="tr-TR" altLang="tr-TR" sz="2400"/>
          </a:p>
          <a:p>
            <a:r>
              <a:rPr lang="tr-TR" altLang="tr-TR" sz="2800"/>
              <a:t>Her bir hesaplama işlemi 1 ms olsa </a:t>
            </a:r>
            <a:br>
              <a:rPr lang="tr-TR" altLang="tr-TR" sz="2800"/>
            </a:br>
            <a:r>
              <a:rPr lang="tr-TR" altLang="tr-TR" sz="2800"/>
              <a:t>(ki bu son derece iyimser bir değer) </a:t>
            </a:r>
            <a:br>
              <a:rPr lang="tr-TR" altLang="tr-TR" sz="2800"/>
            </a:br>
            <a:r>
              <a:rPr lang="tr-TR" altLang="tr-TR" sz="2800"/>
              <a:t>bir döngü için :</a:t>
            </a:r>
            <a:endParaRPr lang="tr-TR" altLang="tr-TR" sz="2400"/>
          </a:p>
          <a:p>
            <a:pPr lvl="1"/>
            <a:r>
              <a:rPr lang="tr-TR" altLang="tr-TR" sz="2400"/>
              <a:t>O(N</a:t>
            </a:r>
            <a:r>
              <a:rPr lang="tr-TR" altLang="tr-TR" sz="2400" baseline="30000"/>
              <a:t>2</a:t>
            </a:r>
            <a:r>
              <a:rPr lang="tr-TR" altLang="tr-TR" sz="2400"/>
              <a:t>) algoritma </a:t>
            </a:r>
            <a:r>
              <a:rPr lang="tr-TR" altLang="tr-TR" sz="2400">
                <a:solidFill>
                  <a:srgbClr val="FF0000"/>
                </a:solidFill>
              </a:rPr>
              <a:t>10</a:t>
            </a:r>
            <a:r>
              <a:rPr lang="tr-TR" altLang="tr-TR" sz="2400" baseline="30000">
                <a:solidFill>
                  <a:srgbClr val="FF0000"/>
                </a:solidFill>
              </a:rPr>
              <a:t>9</a:t>
            </a:r>
            <a:r>
              <a:rPr lang="tr-TR" altLang="tr-TR" sz="2400">
                <a:solidFill>
                  <a:srgbClr val="FF0000"/>
                </a:solidFill>
              </a:rPr>
              <a:t> yıl</a:t>
            </a:r>
            <a:endParaRPr lang="tr-TR" altLang="tr-TR" sz="2000">
              <a:solidFill>
                <a:srgbClr val="FF0000"/>
              </a:solidFill>
            </a:endParaRPr>
          </a:p>
          <a:p>
            <a:pPr lvl="1"/>
            <a:r>
              <a:rPr lang="tr-TR" altLang="tr-TR" sz="2400"/>
              <a:t>O(N log N) algoritma</a:t>
            </a:r>
            <a:br>
              <a:rPr lang="tr-TR" altLang="tr-TR" sz="2400"/>
            </a:br>
            <a:r>
              <a:rPr lang="tr-TR" altLang="tr-TR" sz="2400"/>
              <a:t>yaklaşık </a:t>
            </a:r>
            <a:r>
              <a:rPr lang="tr-TR" altLang="tr-TR" sz="2400">
                <a:solidFill>
                  <a:srgbClr val="FF0000"/>
                </a:solidFill>
              </a:rPr>
              <a:t>1 yıl </a:t>
            </a:r>
            <a:r>
              <a:rPr lang="tr-TR" altLang="tr-TR" sz="2400"/>
              <a:t>gerektirir.</a:t>
            </a:r>
          </a:p>
          <a:p>
            <a:pPr lvl="1"/>
            <a:r>
              <a:rPr lang="tr-TR" altLang="tr-TR" sz="2400"/>
              <a:t>Çok sıkıcı !</a:t>
            </a:r>
            <a:endParaRPr lang="tr-TR" altLang="tr-TR" sz="2000"/>
          </a:p>
        </p:txBody>
      </p:sp>
      <p:pic>
        <p:nvPicPr>
          <p:cNvPr id="32772" name="Picture 10" descr="http://img.pandawhale.com/post-21415-boring-h5tu.jpeg">
            <a:extLst>
              <a:ext uri="{FF2B5EF4-FFF2-40B4-BE49-F238E27FC236}">
                <a16:creationId xmlns:a16="http://schemas.microsoft.com/office/drawing/2014/main" id="{66BE2539-99C7-40BD-8483-BD80E07C47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584575"/>
            <a:ext cx="4335463"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a:extLst>
              <a:ext uri="{FF2B5EF4-FFF2-40B4-BE49-F238E27FC236}">
                <a16:creationId xmlns:a16="http://schemas.microsoft.com/office/drawing/2014/main" id="{7672AE88-6B84-4205-8BA6-60EE0F270B2B}"/>
              </a:ext>
            </a:extLst>
          </p:cNvPr>
          <p:cNvSpPr>
            <a:spLocks noGrp="1" noChangeArrowheads="1"/>
          </p:cNvSpPr>
          <p:nvPr>
            <p:ph type="body" idx="1"/>
          </p:nvPr>
        </p:nvSpPr>
        <p:spPr>
          <a:xfrm>
            <a:off x="685800" y="5943600"/>
            <a:ext cx="7772400" cy="609600"/>
          </a:xfrm>
        </p:spPr>
        <p:txBody>
          <a:bodyPr>
            <a:normAutofit/>
          </a:bodyPr>
          <a:lstStyle/>
          <a:p>
            <a:pPr marL="0" indent="0" algn="ctr">
              <a:buFontTx/>
              <a:buNone/>
            </a:pPr>
            <a:r>
              <a:rPr lang="en-US" altLang="en-US" sz="2000"/>
              <a:t>Astrophysical </a:t>
            </a:r>
            <a:r>
              <a:rPr lang="en-US" altLang="en-US" sz="2000" i="1"/>
              <a:t>N</a:t>
            </a:r>
            <a:r>
              <a:rPr lang="en-US" altLang="en-US" sz="2000"/>
              <a:t>-body simula</a:t>
            </a:r>
            <a:r>
              <a:rPr lang="tr-TR" altLang="en-US" sz="2000"/>
              <a:t>syonu,</a:t>
            </a:r>
            <a:r>
              <a:rPr lang="en-US" altLang="en-US" sz="2000"/>
              <a:t> </a:t>
            </a:r>
            <a:br>
              <a:rPr lang="tr-TR" altLang="en-US" sz="2000"/>
            </a:br>
            <a:r>
              <a:rPr lang="en-US" altLang="en-US" sz="2000"/>
              <a:t>Scott Linssen (UNC-Charlotte</a:t>
            </a:r>
            <a:r>
              <a:rPr lang="tr-TR" altLang="en-US" sz="2000"/>
              <a:t>'te lisans öğrencisi iken</a:t>
            </a:r>
            <a:r>
              <a:rPr lang="en-US" altLang="en-US" sz="2000"/>
              <a:t>).</a:t>
            </a:r>
          </a:p>
        </p:txBody>
      </p:sp>
      <p:pic>
        <p:nvPicPr>
          <p:cNvPr id="33795" name="Picture 4">
            <a:extLst>
              <a:ext uri="{FF2B5EF4-FFF2-40B4-BE49-F238E27FC236}">
                <a16:creationId xmlns:a16="http://schemas.microsoft.com/office/drawing/2014/main" id="{AEEAF616-99E1-4973-89F4-DC32AFCFF4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500" y="342900"/>
            <a:ext cx="5207000"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a:extLst>
              <a:ext uri="{FF2B5EF4-FFF2-40B4-BE49-F238E27FC236}">
                <a16:creationId xmlns:a16="http://schemas.microsoft.com/office/drawing/2014/main" id="{698B0882-B051-4880-808B-C9DE055372FF}"/>
              </a:ext>
            </a:extLst>
          </p:cNvPr>
          <p:cNvSpPr>
            <a:spLocks noGrp="1" noChangeArrowheads="1"/>
          </p:cNvSpPr>
          <p:nvPr>
            <p:ph type="title"/>
          </p:nvPr>
        </p:nvSpPr>
        <p:spPr/>
        <p:txBody>
          <a:bodyPr>
            <a:normAutofit/>
          </a:bodyPr>
          <a:lstStyle/>
          <a:p>
            <a:pPr>
              <a:defRPr/>
            </a:pPr>
            <a:r>
              <a:rPr lang="tr-TR" altLang="en-US" sz="3600" dirty="0"/>
              <a:t>Paralel Programlamanın Geçmişi</a:t>
            </a:r>
          </a:p>
        </p:txBody>
      </p:sp>
      <p:sp>
        <p:nvSpPr>
          <p:cNvPr id="13315" name="Rectangle 3">
            <a:extLst>
              <a:ext uri="{FF2B5EF4-FFF2-40B4-BE49-F238E27FC236}">
                <a16:creationId xmlns:a16="http://schemas.microsoft.com/office/drawing/2014/main" id="{383F2002-BA0C-4F7E-A176-7345C876D762}"/>
              </a:ext>
            </a:extLst>
          </p:cNvPr>
          <p:cNvSpPr>
            <a:spLocks noGrp="1" noChangeArrowheads="1"/>
          </p:cNvSpPr>
          <p:nvPr>
            <p:ph type="body" idx="1"/>
          </p:nvPr>
        </p:nvSpPr>
        <p:spPr/>
        <p:txBody>
          <a:bodyPr>
            <a:normAutofit lnSpcReduction="10000"/>
          </a:bodyPr>
          <a:lstStyle/>
          <a:p>
            <a:pPr>
              <a:defRPr/>
            </a:pPr>
            <a:r>
              <a:rPr lang="tr-TR" altLang="en-US" sz="2800" dirty="0" err="1"/>
              <a:t>Parallel</a:t>
            </a:r>
            <a:r>
              <a:rPr lang="tr-TR" altLang="en-US" sz="2800" dirty="0"/>
              <a:t> programlama 50 yılı aşkındır gündemdedir.</a:t>
            </a:r>
          </a:p>
          <a:p>
            <a:pPr lvl="1">
              <a:defRPr/>
            </a:pPr>
            <a:r>
              <a:rPr lang="tr-TR" altLang="en-US" sz="2400" dirty="0" err="1"/>
              <a:t>Gill</a:t>
            </a:r>
            <a:r>
              <a:rPr lang="tr-TR" altLang="en-US" sz="2400" dirty="0"/>
              <a:t>, S. (1958), “</a:t>
            </a:r>
            <a:r>
              <a:rPr lang="tr-TR" altLang="en-US" sz="2400" dirty="0" err="1"/>
              <a:t>Parallel</a:t>
            </a:r>
            <a:r>
              <a:rPr lang="tr-TR" altLang="en-US" sz="2400" dirty="0"/>
              <a:t> Programming,” </a:t>
            </a:r>
            <a:r>
              <a:rPr lang="tr-TR" altLang="en-US" sz="2400" i="1" dirty="0" err="1"/>
              <a:t>The</a:t>
            </a:r>
            <a:r>
              <a:rPr lang="tr-TR" altLang="en-US" sz="2400" i="1" dirty="0"/>
              <a:t> </a:t>
            </a:r>
            <a:r>
              <a:rPr lang="tr-TR" altLang="en-US" sz="2400" i="1" dirty="0" err="1"/>
              <a:t>Computer</a:t>
            </a:r>
            <a:r>
              <a:rPr lang="tr-TR" altLang="en-US" sz="2400" i="1" dirty="0"/>
              <a:t> </a:t>
            </a:r>
            <a:r>
              <a:rPr lang="tr-TR" altLang="en-US" sz="2400" i="1" dirty="0" err="1"/>
              <a:t>Journal</a:t>
            </a:r>
            <a:r>
              <a:rPr lang="tr-TR" altLang="en-US" sz="2400" dirty="0"/>
              <a:t>, </a:t>
            </a:r>
            <a:r>
              <a:rPr lang="tr-TR" altLang="en-US" sz="2400" dirty="0" err="1"/>
              <a:t>vol</a:t>
            </a:r>
            <a:r>
              <a:rPr lang="tr-TR" altLang="en-US" sz="2400" dirty="0"/>
              <a:t>. 1, April, </a:t>
            </a:r>
            <a:r>
              <a:rPr lang="tr-TR" altLang="en-US" sz="2400" dirty="0" err="1"/>
              <a:t>pp</a:t>
            </a:r>
            <a:r>
              <a:rPr lang="tr-TR" altLang="en-US" sz="2400" dirty="0"/>
              <a:t>. 2-10:</a:t>
            </a:r>
            <a:endParaRPr lang="tr-TR" altLang="en-US" sz="1600" dirty="0"/>
          </a:p>
          <a:p>
            <a:pPr marL="719138" indent="0">
              <a:lnSpc>
                <a:spcPct val="90000"/>
              </a:lnSpc>
              <a:buFontTx/>
              <a:buNone/>
              <a:defRPr/>
            </a:pPr>
            <a:r>
              <a:rPr lang="tr-TR" altLang="en-US" sz="2400" dirty="0"/>
              <a:t>"... Paralel programlama yeni bir şey değil, ama bilgisayarlara uygulanması daha çok yenidir. Bilgisayarlara uyarlamalarda herhangi bir aşılmaz zorluk olacağına inanmıyorum. Tabi bir gecede tüm sorunları aşmak beklenmemektedir. Çok fazla deneme yapmak gerekmektedir. Sonuçta, günümüzdeki programlamada çok sık kullanılan tekniklere de yıllardır süren uğraşlarla ulaşıldı. Aslında paralel programlamanın gündeme gelişi oldukça sıkıcı ve rutin bir meslek haline gelen programlama ruhunu canlandırmak için iyi olacaktır... "</a:t>
            </a:r>
          </a:p>
          <a:p>
            <a:pPr marL="0" indent="0" algn="ctr">
              <a:lnSpc>
                <a:spcPct val="90000"/>
              </a:lnSpc>
              <a:buFontTx/>
              <a:buNone/>
              <a:defRPr/>
            </a:pPr>
            <a:r>
              <a:rPr lang="tr-TR" altLang="en-US" sz="2400" dirty="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03AB861-02CF-449C-86F6-E4B9378BA640}"/>
              </a:ext>
            </a:extLst>
          </p:cNvPr>
          <p:cNvSpPr txBox="1">
            <a:spLocks noChangeArrowheads="1"/>
          </p:cNvSpPr>
          <p:nvPr/>
        </p:nvSpPr>
        <p:spPr bwMode="auto">
          <a:xfrm>
            <a:off x="685800" y="3726160"/>
            <a:ext cx="7772400" cy="1143000"/>
          </a:xfrm>
          <a:prstGeom prst="rect">
            <a:avLst/>
          </a:prstGeom>
          <a:noFill/>
          <a:ln>
            <a:noFill/>
          </a:ln>
        </p:spPr>
        <p:txBody>
          <a:bodyPr anchor="ctr"/>
          <a:lstStyle>
            <a:lvl1pPr algn="ctr" rtl="0" eaLnBrk="0" fontAlgn="base" hangingPunct="0">
              <a:spcBef>
                <a:spcPct val="0"/>
              </a:spcBef>
              <a:spcAft>
                <a:spcPct val="0"/>
              </a:spcAft>
              <a:defRPr sz="4400" b="1">
                <a:solidFill>
                  <a:srgbClr val="FF0000"/>
                </a:solidFill>
                <a:effectLst>
                  <a:outerShdw blurRad="38100" dist="38100" dir="2700000" algn="tl">
                    <a:srgbClr val="000000">
                      <a:alpha val="43137"/>
                    </a:srgbClr>
                  </a:outerShdw>
                </a:effectLst>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0" fontAlgn="base" hangingPunct="0">
              <a:spcBef>
                <a:spcPct val="0"/>
              </a:spcBef>
              <a:spcAft>
                <a:spcPct val="0"/>
              </a:spcAft>
              <a:defRPr sz="4400">
                <a:solidFill>
                  <a:schemeClr val="tx2"/>
                </a:solidFill>
                <a:latin typeface="Arial" pitchFamily="34" charset="0"/>
              </a:defRPr>
            </a:lvl6pPr>
            <a:lvl7pPr marL="914400" algn="ctr" rtl="0" eaLnBrk="0" fontAlgn="base" hangingPunct="0">
              <a:spcBef>
                <a:spcPct val="0"/>
              </a:spcBef>
              <a:spcAft>
                <a:spcPct val="0"/>
              </a:spcAft>
              <a:defRPr sz="4400">
                <a:solidFill>
                  <a:schemeClr val="tx2"/>
                </a:solidFill>
                <a:latin typeface="Arial" pitchFamily="34" charset="0"/>
              </a:defRPr>
            </a:lvl7pPr>
            <a:lvl8pPr marL="1371600" algn="ctr" rtl="0" eaLnBrk="0" fontAlgn="base" hangingPunct="0">
              <a:spcBef>
                <a:spcPct val="0"/>
              </a:spcBef>
              <a:spcAft>
                <a:spcPct val="0"/>
              </a:spcAft>
              <a:defRPr sz="4400">
                <a:solidFill>
                  <a:schemeClr val="tx2"/>
                </a:solidFill>
                <a:latin typeface="Arial" pitchFamily="34" charset="0"/>
              </a:defRPr>
            </a:lvl8pPr>
            <a:lvl9pPr marL="1828800" algn="ctr" rtl="0" eaLnBrk="0" fontAlgn="base" hangingPunct="0">
              <a:spcBef>
                <a:spcPct val="0"/>
              </a:spcBef>
              <a:spcAft>
                <a:spcPct val="0"/>
              </a:spcAft>
              <a:defRPr sz="4400">
                <a:solidFill>
                  <a:schemeClr val="tx2"/>
                </a:solidFill>
                <a:latin typeface="Arial" pitchFamily="34" charset="0"/>
              </a:defRPr>
            </a:lvl9pPr>
          </a:lstStyle>
          <a:p>
            <a:pPr>
              <a:defRPr/>
            </a:pPr>
            <a:r>
              <a:rPr lang="tr-TR" altLang="en-US" sz="2800" kern="0" dirty="0"/>
              <a:t>Paralel Programlama ve </a:t>
            </a:r>
            <a:br>
              <a:rPr lang="tr-TR" altLang="en-US" sz="2800" kern="0" dirty="0"/>
            </a:br>
            <a:r>
              <a:rPr lang="tr-TR" altLang="en-US" sz="2800" kern="0" dirty="0"/>
              <a:t>Paralel Bilgisayarların Potansiyeli</a:t>
            </a:r>
            <a:endParaRPr lang="tr-TR" altLang="en-US" kern="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a:extLst>
              <a:ext uri="{FF2B5EF4-FFF2-40B4-BE49-F238E27FC236}">
                <a16:creationId xmlns:a16="http://schemas.microsoft.com/office/drawing/2014/main" id="{45D932B5-729B-4737-988E-742409391A00}"/>
              </a:ext>
            </a:extLst>
          </p:cNvPr>
          <p:cNvSpPr>
            <a:spLocks noGrp="1" noChangeArrowheads="1"/>
          </p:cNvSpPr>
          <p:nvPr>
            <p:ph type="title"/>
          </p:nvPr>
        </p:nvSpPr>
        <p:spPr/>
        <p:txBody>
          <a:bodyPr>
            <a:normAutofit fontScale="90000"/>
          </a:bodyPr>
          <a:lstStyle/>
          <a:p>
            <a:pPr>
              <a:defRPr/>
            </a:pPr>
            <a:r>
              <a:rPr lang="tr-TR" altLang="en-US" sz="3600" dirty="0"/>
              <a:t>Hızlanma (</a:t>
            </a:r>
            <a:r>
              <a:rPr lang="en-US" altLang="en-US" sz="3600" dirty="0"/>
              <a:t>Speedup</a:t>
            </a:r>
            <a:r>
              <a:rPr lang="tr-TR" altLang="en-US" sz="3600" dirty="0"/>
              <a:t>)</a:t>
            </a:r>
            <a:r>
              <a:rPr lang="en-US" altLang="en-US" sz="3600" dirty="0"/>
              <a:t> </a:t>
            </a:r>
            <a:r>
              <a:rPr lang="tr-TR" altLang="en-US" sz="3600" dirty="0"/>
              <a:t>Çarpanı, </a:t>
            </a:r>
            <a:r>
              <a:rPr lang="tr-TR" altLang="en-US" sz="3600" dirty="0" err="1"/>
              <a:t>Amdahl</a:t>
            </a:r>
            <a:r>
              <a:rPr lang="tr-TR" altLang="en-US" sz="3600" dirty="0"/>
              <a:t> Yasası</a:t>
            </a:r>
            <a:endParaRPr lang="en-US" altLang="en-US" sz="3600" dirty="0"/>
          </a:p>
        </p:txBody>
      </p:sp>
      <p:sp>
        <p:nvSpPr>
          <p:cNvPr id="36867" name="Rectangle 3">
            <a:extLst>
              <a:ext uri="{FF2B5EF4-FFF2-40B4-BE49-F238E27FC236}">
                <a16:creationId xmlns:a16="http://schemas.microsoft.com/office/drawing/2014/main" id="{6CED5640-277F-4F56-BE1C-3F9F940B7FAC}"/>
              </a:ext>
            </a:extLst>
          </p:cNvPr>
          <p:cNvSpPr>
            <a:spLocks noGrp="1" noChangeArrowheads="1"/>
          </p:cNvSpPr>
          <p:nvPr>
            <p:ph type="body" idx="1"/>
          </p:nvPr>
        </p:nvSpPr>
        <p:spPr/>
        <p:txBody>
          <a:bodyPr>
            <a:normAutofit/>
          </a:bodyPr>
          <a:lstStyle/>
          <a:p>
            <a:r>
              <a:rPr lang="tr-TR" altLang="tr-TR" sz="2400" dirty="0"/>
              <a:t>Paralel bilgisayarlar ve Paralel programlamanın potansiyeli en iyi hızlanma çarpanı S(p) ile ifade edilir.</a:t>
            </a:r>
          </a:p>
          <a:p>
            <a:endParaRPr lang="tr-TR" altLang="en-US" sz="2400" dirty="0"/>
          </a:p>
          <a:p>
            <a:endParaRPr lang="tr-TR" altLang="en-US" sz="2400" dirty="0"/>
          </a:p>
          <a:p>
            <a:endParaRPr lang="tr-TR" altLang="tr-TR" sz="2400" dirty="0"/>
          </a:p>
          <a:p>
            <a:r>
              <a:rPr lang="tr-TR" altLang="tr-TR" sz="2400" dirty="0"/>
              <a:t>Burada </a:t>
            </a:r>
            <a:r>
              <a:rPr lang="tr-TR" altLang="tr-TR" sz="2400" i="1" dirty="0" err="1"/>
              <a:t>t</a:t>
            </a:r>
            <a:r>
              <a:rPr lang="tr-TR" altLang="tr-TR" sz="2400" i="1" baseline="-25000" dirty="0" err="1"/>
              <a:t>s</a:t>
            </a:r>
            <a:r>
              <a:rPr lang="tr-TR" altLang="tr-TR" sz="2400" dirty="0"/>
              <a:t> en iyi seri algoritmanın tek işlemcideki çalışma zamanını ve </a:t>
            </a:r>
            <a:r>
              <a:rPr lang="tr-TR" altLang="tr-TR" sz="2400" i="1" dirty="0" err="1"/>
              <a:t>t</a:t>
            </a:r>
            <a:r>
              <a:rPr lang="tr-TR" altLang="tr-TR" sz="2400" i="1" baseline="-25000" dirty="0" err="1"/>
              <a:t>p</a:t>
            </a:r>
            <a:r>
              <a:rPr lang="tr-TR" altLang="tr-TR" sz="2400" dirty="0"/>
              <a:t> ise </a:t>
            </a:r>
            <a:r>
              <a:rPr lang="tr-TR" altLang="tr-TR" sz="2400" i="1" dirty="0"/>
              <a:t>p</a:t>
            </a:r>
            <a:r>
              <a:rPr lang="tr-TR" altLang="tr-TR" sz="2400" dirty="0"/>
              <a:t> işlemcili bir çoklu-işlemcideki çalışma zamanını ifade eder. Bir başka deyişle S(p) verilen bir problem çoklu-işlemcide çözüldüğünde, tek işlemcideki çözüm zamanına kıyasla ne kadar hızlanma elde edildiğini gösterir.</a:t>
            </a:r>
            <a:endParaRPr lang="en-US" altLang="en-US" sz="2400" dirty="0"/>
          </a:p>
        </p:txBody>
      </p:sp>
      <p:grpSp>
        <p:nvGrpSpPr>
          <p:cNvPr id="36868" name="Group 1">
            <a:extLst>
              <a:ext uri="{FF2B5EF4-FFF2-40B4-BE49-F238E27FC236}">
                <a16:creationId xmlns:a16="http://schemas.microsoft.com/office/drawing/2014/main" id="{753BBFE2-7E92-485B-9B4E-056AF899D9DD}"/>
              </a:ext>
            </a:extLst>
          </p:cNvPr>
          <p:cNvGrpSpPr>
            <a:grpSpLocks/>
          </p:cNvGrpSpPr>
          <p:nvPr/>
        </p:nvGrpSpPr>
        <p:grpSpPr bwMode="auto">
          <a:xfrm>
            <a:off x="381000" y="1828800"/>
            <a:ext cx="8243888" cy="903287"/>
            <a:chOff x="457200" y="2514600"/>
            <a:chExt cx="8243888" cy="902732"/>
          </a:xfrm>
        </p:grpSpPr>
        <p:sp>
          <p:nvSpPr>
            <p:cNvPr id="36870" name="Text Box 7">
              <a:extLst>
                <a:ext uri="{FF2B5EF4-FFF2-40B4-BE49-F238E27FC236}">
                  <a16:creationId xmlns:a16="http://schemas.microsoft.com/office/drawing/2014/main" id="{2A6375E0-9F8E-49A3-876C-5A6CA34424DB}"/>
                </a:ext>
              </a:extLst>
            </p:cNvPr>
            <p:cNvSpPr txBox="1">
              <a:spLocks noChangeArrowheads="1"/>
            </p:cNvSpPr>
            <p:nvPr/>
          </p:nvSpPr>
          <p:spPr bwMode="auto">
            <a:xfrm>
              <a:off x="457200" y="2743200"/>
              <a:ext cx="1106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i="1" dirty="0">
                  <a:solidFill>
                    <a:srgbClr val="FF0000"/>
                  </a:solidFill>
                </a:rPr>
                <a:t>S</a:t>
              </a:r>
              <a:r>
                <a:rPr lang="en-US" altLang="tr-TR" sz="2400" dirty="0">
                  <a:solidFill>
                    <a:srgbClr val="FF0000"/>
                  </a:solidFill>
                </a:rPr>
                <a:t>(</a:t>
              </a:r>
              <a:r>
                <a:rPr lang="en-US" altLang="tr-TR" sz="2400" i="1" dirty="0">
                  <a:solidFill>
                    <a:srgbClr val="FF0000"/>
                  </a:solidFill>
                </a:rPr>
                <a:t>p</a:t>
              </a:r>
              <a:r>
                <a:rPr lang="en-US" altLang="tr-TR" sz="2400" dirty="0">
                  <a:solidFill>
                    <a:srgbClr val="FF0000"/>
                  </a:solidFill>
                </a:rPr>
                <a:t>) = </a:t>
              </a:r>
            </a:p>
          </p:txBody>
        </p:sp>
        <p:sp>
          <p:nvSpPr>
            <p:cNvPr id="36871" name="Text Box 8">
              <a:extLst>
                <a:ext uri="{FF2B5EF4-FFF2-40B4-BE49-F238E27FC236}">
                  <a16:creationId xmlns:a16="http://schemas.microsoft.com/office/drawing/2014/main" id="{40C6889B-3EC5-4C8F-82E9-12DCBA93CE9F}"/>
                </a:ext>
              </a:extLst>
            </p:cNvPr>
            <p:cNvSpPr txBox="1">
              <a:spLocks noChangeArrowheads="1"/>
            </p:cNvSpPr>
            <p:nvPr/>
          </p:nvSpPr>
          <p:spPr bwMode="auto">
            <a:xfrm>
              <a:off x="1447800" y="2590800"/>
              <a:ext cx="6481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dirty="0">
                  <a:solidFill>
                    <a:srgbClr val="FF0000"/>
                  </a:solidFill>
                </a:rPr>
                <a:t>Bir işlemci kullanarak çalışma zamanı </a:t>
              </a:r>
              <a:r>
                <a:rPr lang="en-US" altLang="tr-TR" sz="1800" dirty="0">
                  <a:solidFill>
                    <a:srgbClr val="FF0000"/>
                  </a:solidFill>
                </a:rPr>
                <a:t>(</a:t>
              </a:r>
              <a:r>
                <a:rPr lang="tr-TR" altLang="tr-TR" sz="1800" dirty="0">
                  <a:solidFill>
                    <a:srgbClr val="FF0000"/>
                  </a:solidFill>
                </a:rPr>
                <a:t>en iyi</a:t>
              </a:r>
              <a:r>
                <a:rPr lang="en-US" altLang="tr-TR" sz="1800" dirty="0">
                  <a:solidFill>
                    <a:srgbClr val="FF0000"/>
                  </a:solidFill>
                </a:rPr>
                <a:t> </a:t>
              </a:r>
              <a:r>
                <a:rPr lang="tr-TR" altLang="tr-TR" sz="1800" dirty="0">
                  <a:solidFill>
                    <a:srgbClr val="FF0000"/>
                  </a:solidFill>
                </a:rPr>
                <a:t>seri algoritma ile</a:t>
              </a:r>
              <a:r>
                <a:rPr lang="en-US" altLang="tr-TR" sz="1800" dirty="0">
                  <a:solidFill>
                    <a:srgbClr val="FF0000"/>
                  </a:solidFill>
                </a:rPr>
                <a:t>)</a:t>
              </a:r>
            </a:p>
          </p:txBody>
        </p:sp>
        <p:sp>
          <p:nvSpPr>
            <p:cNvPr id="36872" name="Text Box 9">
              <a:extLst>
                <a:ext uri="{FF2B5EF4-FFF2-40B4-BE49-F238E27FC236}">
                  <a16:creationId xmlns:a16="http://schemas.microsoft.com/office/drawing/2014/main" id="{E282CC6C-0404-4BF7-A64F-19130F6A1EE3}"/>
                </a:ext>
              </a:extLst>
            </p:cNvPr>
            <p:cNvSpPr txBox="1">
              <a:spLocks noChangeArrowheads="1"/>
            </p:cNvSpPr>
            <p:nvPr/>
          </p:nvSpPr>
          <p:spPr bwMode="auto">
            <a:xfrm>
              <a:off x="1896100" y="3048000"/>
              <a:ext cx="5647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i="1">
                  <a:solidFill>
                    <a:srgbClr val="FF0000"/>
                  </a:solidFill>
                </a:rPr>
                <a:t>p</a:t>
              </a:r>
              <a:r>
                <a:rPr lang="tr-TR" altLang="tr-TR" sz="1800">
                  <a:solidFill>
                    <a:srgbClr val="FF0000"/>
                  </a:solidFill>
                </a:rPr>
                <a:t> işlemci kullanarak paralel algoritma çalışma zamanı</a:t>
              </a:r>
              <a:endParaRPr lang="en-US" altLang="tr-TR" sz="1800">
                <a:solidFill>
                  <a:srgbClr val="FF0000"/>
                </a:solidFill>
              </a:endParaRPr>
            </a:p>
          </p:txBody>
        </p:sp>
        <p:sp>
          <p:nvSpPr>
            <p:cNvPr id="36873" name="Text Box 10">
              <a:extLst>
                <a:ext uri="{FF2B5EF4-FFF2-40B4-BE49-F238E27FC236}">
                  <a16:creationId xmlns:a16="http://schemas.microsoft.com/office/drawing/2014/main" id="{5A1182E8-B527-4D02-A7D7-837FFF638E89}"/>
                </a:ext>
              </a:extLst>
            </p:cNvPr>
            <p:cNvSpPr txBox="1">
              <a:spLocks noChangeArrowheads="1"/>
            </p:cNvSpPr>
            <p:nvPr/>
          </p:nvSpPr>
          <p:spPr bwMode="auto">
            <a:xfrm>
              <a:off x="8320088" y="2514600"/>
              <a:ext cx="369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i="1"/>
                <a:t>t</a:t>
              </a:r>
              <a:r>
                <a:rPr lang="en-US" altLang="tr-TR" sz="2400" i="1" baseline="-25000"/>
                <a:t>s</a:t>
              </a:r>
            </a:p>
          </p:txBody>
        </p:sp>
        <p:sp>
          <p:nvSpPr>
            <p:cNvPr id="36874" name="Text Box 11">
              <a:extLst>
                <a:ext uri="{FF2B5EF4-FFF2-40B4-BE49-F238E27FC236}">
                  <a16:creationId xmlns:a16="http://schemas.microsoft.com/office/drawing/2014/main" id="{F3848BAC-CC54-4E00-80EF-55B1E14C8A08}"/>
                </a:ext>
              </a:extLst>
            </p:cNvPr>
            <p:cNvSpPr txBox="1">
              <a:spLocks noChangeArrowheads="1"/>
            </p:cNvSpPr>
            <p:nvPr/>
          </p:nvSpPr>
          <p:spPr bwMode="auto">
            <a:xfrm>
              <a:off x="8320088" y="28956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i="1"/>
                <a:t>t</a:t>
              </a:r>
              <a:r>
                <a:rPr lang="en-US" altLang="tr-TR" sz="2400" i="1" baseline="-25000"/>
                <a:t>p</a:t>
              </a:r>
            </a:p>
          </p:txBody>
        </p:sp>
        <p:sp>
          <p:nvSpPr>
            <p:cNvPr id="36875" name="Line 12">
              <a:extLst>
                <a:ext uri="{FF2B5EF4-FFF2-40B4-BE49-F238E27FC236}">
                  <a16:creationId xmlns:a16="http://schemas.microsoft.com/office/drawing/2014/main" id="{95608B4E-227E-4E50-AE4B-32076F2BF199}"/>
                </a:ext>
              </a:extLst>
            </p:cNvPr>
            <p:cNvSpPr>
              <a:spLocks noChangeShapeType="1"/>
            </p:cNvSpPr>
            <p:nvPr/>
          </p:nvSpPr>
          <p:spPr bwMode="auto">
            <a:xfrm>
              <a:off x="1600200" y="2971800"/>
              <a:ext cx="6172200"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36876" name="Line 13">
              <a:extLst>
                <a:ext uri="{FF2B5EF4-FFF2-40B4-BE49-F238E27FC236}">
                  <a16:creationId xmlns:a16="http://schemas.microsoft.com/office/drawing/2014/main" id="{241F2415-8E03-40C6-9AB7-2C29744C4566}"/>
                </a:ext>
              </a:extLst>
            </p:cNvPr>
            <p:cNvSpPr>
              <a:spLocks noChangeShapeType="1"/>
            </p:cNvSpPr>
            <p:nvPr/>
          </p:nvSpPr>
          <p:spPr bwMode="auto">
            <a:xfrm>
              <a:off x="8320088" y="29718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36877" name="TextBox 11">
              <a:extLst>
                <a:ext uri="{FF2B5EF4-FFF2-40B4-BE49-F238E27FC236}">
                  <a16:creationId xmlns:a16="http://schemas.microsoft.com/office/drawing/2014/main" id="{340037C0-4DCD-461E-9909-F616A0A5EFD6}"/>
                </a:ext>
              </a:extLst>
            </p:cNvPr>
            <p:cNvSpPr txBox="1">
              <a:spLocks noChangeArrowheads="1"/>
            </p:cNvSpPr>
            <p:nvPr/>
          </p:nvSpPr>
          <p:spPr bwMode="auto">
            <a:xfrm>
              <a:off x="7924800" y="2743200"/>
              <a:ext cx="363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a:t>=</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a:extLst>
              <a:ext uri="{FF2B5EF4-FFF2-40B4-BE49-F238E27FC236}">
                <a16:creationId xmlns:a16="http://schemas.microsoft.com/office/drawing/2014/main" id="{9F5EAC0D-E6C8-438A-B57E-09D28FEFCEAE}"/>
              </a:ext>
            </a:extLst>
          </p:cNvPr>
          <p:cNvSpPr>
            <a:spLocks noGrp="1" noChangeArrowheads="1"/>
          </p:cNvSpPr>
          <p:nvPr>
            <p:ph type="title"/>
          </p:nvPr>
        </p:nvSpPr>
        <p:spPr/>
        <p:txBody>
          <a:bodyPr>
            <a:normAutofit fontScale="90000"/>
          </a:bodyPr>
          <a:lstStyle/>
          <a:p>
            <a:pPr>
              <a:defRPr/>
            </a:pPr>
            <a:r>
              <a:rPr lang="tr-TR" altLang="en-US" sz="3600" dirty="0"/>
              <a:t>Hızlanma (</a:t>
            </a:r>
            <a:r>
              <a:rPr lang="en-US" altLang="en-US" sz="3600" dirty="0"/>
              <a:t>Speedup</a:t>
            </a:r>
            <a:r>
              <a:rPr lang="tr-TR" altLang="en-US" sz="3600" dirty="0"/>
              <a:t>)</a:t>
            </a:r>
            <a:r>
              <a:rPr lang="en-US" altLang="en-US" sz="3600" dirty="0"/>
              <a:t> </a:t>
            </a:r>
            <a:r>
              <a:rPr lang="tr-TR" altLang="en-US" sz="3600" dirty="0"/>
              <a:t>Çarpanı, </a:t>
            </a:r>
            <a:r>
              <a:rPr lang="tr-TR" altLang="en-US" sz="3600" dirty="0" err="1"/>
              <a:t>Amdahl</a:t>
            </a:r>
            <a:r>
              <a:rPr lang="tr-TR" altLang="en-US" sz="3600" dirty="0"/>
              <a:t> Yasası</a:t>
            </a:r>
            <a:endParaRPr lang="en-US" altLang="en-US" sz="3600" dirty="0"/>
          </a:p>
        </p:txBody>
      </p:sp>
      <p:sp>
        <p:nvSpPr>
          <p:cNvPr id="15364" name="Rectangle 3">
            <a:extLst>
              <a:ext uri="{FF2B5EF4-FFF2-40B4-BE49-F238E27FC236}">
                <a16:creationId xmlns:a16="http://schemas.microsoft.com/office/drawing/2014/main" id="{8972AE83-C785-4D97-8263-3E9D2B67F19E}"/>
              </a:ext>
            </a:extLst>
          </p:cNvPr>
          <p:cNvSpPr>
            <a:spLocks noGrp="1" noChangeArrowheads="1"/>
          </p:cNvSpPr>
          <p:nvPr>
            <p:ph type="body" idx="1"/>
          </p:nvPr>
        </p:nvSpPr>
        <p:spPr/>
        <p:txBody>
          <a:bodyPr/>
          <a:lstStyle/>
          <a:p>
            <a:pPr marL="548640" indent="-342900">
              <a:defRPr/>
            </a:pPr>
            <a:r>
              <a:rPr lang="tr-TR" sz="2400" dirty="0"/>
              <a:t>Yukardaki kıyaslamanın paralel program ile en iyi (hızlı) seri program arasında olmasına dikkat etmek gerekir. Genellikle en iyi seri algoritma ile en iyi paralel algoritma farklı algoritmalardır. Örneğin en iyi seri algoritmanın paralel versiyonu çoğunlukla en hızlı paralel algoritma değildir.</a:t>
            </a:r>
          </a:p>
          <a:p>
            <a:pPr>
              <a:defRPr/>
            </a:pPr>
            <a:r>
              <a:rPr lang="tr-TR" altLang="en-US" sz="2400" dirty="0" err="1"/>
              <a:t>Paralelleştirme</a:t>
            </a:r>
            <a:r>
              <a:rPr lang="tr-TR" altLang="en-US" sz="2400" dirty="0"/>
              <a:t> yerine daha iyi bir seri algoritma bulunabilir mi?</a:t>
            </a:r>
            <a:endParaRPr lang="en-US" alt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77BA0-5AE3-433C-A80D-3639FD1E26EA}"/>
              </a:ext>
            </a:extLst>
          </p:cNvPr>
          <p:cNvSpPr>
            <a:spLocks noGrp="1"/>
          </p:cNvSpPr>
          <p:nvPr>
            <p:ph type="title"/>
          </p:nvPr>
        </p:nvSpPr>
        <p:spPr/>
        <p:txBody>
          <a:bodyPr/>
          <a:lstStyle/>
          <a:p>
            <a:pPr>
              <a:defRPr/>
            </a:pPr>
            <a:r>
              <a:rPr lang="tr-TR" dirty="0"/>
              <a:t>Örnek: 1 Bitlerinin Sayısı</a:t>
            </a:r>
          </a:p>
        </p:txBody>
      </p:sp>
      <p:sp>
        <p:nvSpPr>
          <p:cNvPr id="38915" name="Content Placeholder 2">
            <a:extLst>
              <a:ext uri="{FF2B5EF4-FFF2-40B4-BE49-F238E27FC236}">
                <a16:creationId xmlns:a16="http://schemas.microsoft.com/office/drawing/2014/main" id="{A3A99235-80D1-45D1-B58F-08B130C5BC35}"/>
              </a:ext>
            </a:extLst>
          </p:cNvPr>
          <p:cNvSpPr>
            <a:spLocks noGrp="1" noChangeArrowheads="1"/>
          </p:cNvSpPr>
          <p:nvPr>
            <p:ph idx="1"/>
          </p:nvPr>
        </p:nvSpPr>
        <p:spPr/>
        <p:txBody>
          <a:bodyPr>
            <a:normAutofit/>
          </a:bodyPr>
          <a:lstStyle/>
          <a:p>
            <a:pPr indent="-320040"/>
            <a:r>
              <a:rPr lang="tr-TR" altLang="tr-TR" sz="2800" dirty="0"/>
              <a:t>Seri algoritma:</a:t>
            </a:r>
          </a:p>
          <a:p>
            <a:pPr marL="0" indent="0">
              <a:buFontTx/>
              <a:buNone/>
            </a:pPr>
            <a:r>
              <a:rPr lang="tr-TR" altLang="tr-TR" sz="2000" dirty="0">
                <a:latin typeface="Lucida Console" panose="020B0609040504020204" pitchFamily="49" charset="0"/>
              </a:rPr>
              <a:t>  </a:t>
            </a:r>
            <a:r>
              <a:rPr lang="tr-TR" altLang="tr-TR" sz="2000" dirty="0" err="1">
                <a:latin typeface="Lucida Console" panose="020B0609040504020204" pitchFamily="49" charset="0"/>
              </a:rPr>
              <a:t>int</a:t>
            </a:r>
            <a:r>
              <a:rPr lang="tr-TR" altLang="tr-TR" sz="2000" dirty="0">
                <a:latin typeface="Lucida Console" panose="020B0609040504020204" pitchFamily="49" charset="0"/>
              </a:rPr>
              <a:t> </a:t>
            </a:r>
            <a:r>
              <a:rPr lang="tr-TR" altLang="tr-TR" sz="2000" dirty="0" err="1">
                <a:latin typeface="Lucida Console" panose="020B0609040504020204" pitchFamily="49" charset="0"/>
              </a:rPr>
              <a:t>NumberOfSetBits</a:t>
            </a:r>
            <a:r>
              <a:rPr lang="tr-TR" altLang="tr-TR" sz="2000" dirty="0">
                <a:latin typeface="Lucida Console" panose="020B0609040504020204" pitchFamily="49" charset="0"/>
              </a:rPr>
              <a:t>(</a:t>
            </a:r>
            <a:r>
              <a:rPr lang="tr-TR" altLang="tr-TR" sz="2000" dirty="0" err="1">
                <a:latin typeface="Lucida Console" panose="020B0609040504020204" pitchFamily="49" charset="0"/>
              </a:rPr>
              <a:t>int</a:t>
            </a:r>
            <a:r>
              <a:rPr lang="tr-TR" altLang="tr-TR" sz="2000" dirty="0">
                <a:latin typeface="Lucida Console" panose="020B0609040504020204" pitchFamily="49" charset="0"/>
              </a:rPr>
              <a:t> i) // 32 </a:t>
            </a:r>
            <a:r>
              <a:rPr lang="tr-TR" altLang="tr-TR" sz="2000" dirty="0" err="1">
                <a:latin typeface="Lucida Console" panose="020B0609040504020204" pitchFamily="49" charset="0"/>
              </a:rPr>
              <a:t>bits</a:t>
            </a:r>
            <a:r>
              <a:rPr lang="tr-TR" altLang="tr-TR" sz="2000" dirty="0">
                <a:latin typeface="Lucida Console" panose="020B0609040504020204" pitchFamily="49" charset="0"/>
              </a:rPr>
              <a:t> </a:t>
            </a:r>
          </a:p>
          <a:p>
            <a:pPr marL="0" indent="0">
              <a:buFontTx/>
              <a:buNone/>
            </a:pPr>
            <a:r>
              <a:rPr lang="tr-TR" altLang="tr-TR" sz="2000" dirty="0">
                <a:latin typeface="Lucida Console" panose="020B0609040504020204" pitchFamily="49" charset="0"/>
              </a:rPr>
              <a:t>  {</a:t>
            </a:r>
            <a:endParaRPr lang="tr-TR" altLang="tr-TR" sz="2000" dirty="0"/>
          </a:p>
          <a:p>
            <a:pPr marL="0" indent="0">
              <a:buFontTx/>
              <a:buNone/>
            </a:pPr>
            <a:r>
              <a:rPr lang="tr-TR" altLang="tr-TR" sz="2000" dirty="0">
                <a:latin typeface="Lucida Console" panose="020B0609040504020204" pitchFamily="49" charset="0"/>
              </a:rPr>
              <a:t>    </a:t>
            </a:r>
            <a:r>
              <a:rPr lang="tr-TR" altLang="tr-TR" sz="2000" dirty="0" err="1">
                <a:latin typeface="Lucida Console" panose="020B0609040504020204" pitchFamily="49" charset="0"/>
              </a:rPr>
              <a:t>int</a:t>
            </a:r>
            <a:r>
              <a:rPr lang="tr-TR" altLang="tr-TR" sz="2000" dirty="0">
                <a:latin typeface="Lucida Console" panose="020B0609040504020204" pitchFamily="49" charset="0"/>
              </a:rPr>
              <a:t> </a:t>
            </a:r>
            <a:r>
              <a:rPr lang="tr-TR" altLang="tr-TR" sz="2000" dirty="0" err="1">
                <a:latin typeface="Lucida Console" panose="020B0609040504020204" pitchFamily="49" charset="0"/>
              </a:rPr>
              <a:t>count</a:t>
            </a:r>
            <a:r>
              <a:rPr lang="tr-TR" altLang="tr-TR" sz="2000" dirty="0">
                <a:latin typeface="Lucida Console" panose="020B0609040504020204" pitchFamily="49" charset="0"/>
              </a:rPr>
              <a:t>=0;</a:t>
            </a:r>
          </a:p>
          <a:p>
            <a:pPr marL="0" indent="0">
              <a:buFontTx/>
              <a:buNone/>
            </a:pPr>
            <a:r>
              <a:rPr lang="tr-TR" altLang="tr-TR" sz="2000" dirty="0">
                <a:latin typeface="Lucida Console" panose="020B0609040504020204" pitchFamily="49" charset="0"/>
              </a:rPr>
              <a:t>    </a:t>
            </a:r>
            <a:r>
              <a:rPr lang="tr-TR" altLang="tr-TR" sz="2000" dirty="0" err="1">
                <a:latin typeface="Lucida Console" panose="020B0609040504020204" pitchFamily="49" charset="0"/>
              </a:rPr>
              <a:t>for</a:t>
            </a:r>
            <a:r>
              <a:rPr lang="tr-TR" altLang="tr-TR" sz="2000" dirty="0">
                <a:latin typeface="Lucida Console" panose="020B0609040504020204" pitchFamily="49" charset="0"/>
              </a:rPr>
              <a:t> (</a:t>
            </a:r>
            <a:r>
              <a:rPr lang="tr-TR" altLang="tr-TR" sz="2000" dirty="0" err="1">
                <a:latin typeface="Lucida Console" panose="020B0609040504020204" pitchFamily="49" charset="0"/>
              </a:rPr>
              <a:t>int</a:t>
            </a:r>
            <a:r>
              <a:rPr lang="tr-TR" altLang="tr-TR" sz="2000" dirty="0">
                <a:latin typeface="Lucida Console" panose="020B0609040504020204" pitchFamily="49" charset="0"/>
              </a:rPr>
              <a:t> k=0; k&lt;32; k++) </a:t>
            </a:r>
          </a:p>
          <a:p>
            <a:pPr marL="0" indent="0">
              <a:buFontTx/>
              <a:buNone/>
            </a:pPr>
            <a:r>
              <a:rPr lang="tr-TR" altLang="tr-TR" sz="2000" dirty="0">
                <a:latin typeface="Lucida Console" panose="020B0609040504020204" pitchFamily="49" charset="0"/>
              </a:rPr>
              <a:t>      </a:t>
            </a:r>
            <a:r>
              <a:rPr lang="tr-TR" altLang="tr-TR" sz="2000" dirty="0" err="1">
                <a:latin typeface="Lucida Console" panose="020B0609040504020204" pitchFamily="49" charset="0"/>
              </a:rPr>
              <a:t>if</a:t>
            </a:r>
            <a:r>
              <a:rPr lang="tr-TR" altLang="tr-TR" sz="2000" dirty="0">
                <a:latin typeface="Lucida Console" panose="020B0609040504020204" pitchFamily="49" charset="0"/>
              </a:rPr>
              <a:t> ((i &amp; (1 &lt;&lt; k)) != 0)</a:t>
            </a:r>
          </a:p>
          <a:p>
            <a:pPr marL="0" indent="0">
              <a:buFontTx/>
              <a:buNone/>
            </a:pPr>
            <a:r>
              <a:rPr lang="tr-TR" altLang="tr-TR" sz="2000" dirty="0">
                <a:latin typeface="Lucida Console" panose="020B0609040504020204" pitchFamily="49" charset="0"/>
              </a:rPr>
              <a:t>        </a:t>
            </a:r>
            <a:r>
              <a:rPr lang="tr-TR" altLang="tr-TR" sz="2000" dirty="0" err="1">
                <a:latin typeface="Lucida Console" panose="020B0609040504020204" pitchFamily="49" charset="0"/>
              </a:rPr>
              <a:t>count</a:t>
            </a:r>
            <a:r>
              <a:rPr lang="tr-TR" altLang="tr-TR" sz="2000" dirty="0">
                <a:latin typeface="Lucida Console" panose="020B0609040504020204" pitchFamily="49" charset="0"/>
              </a:rPr>
              <a:t>++;</a:t>
            </a:r>
          </a:p>
          <a:p>
            <a:pPr marL="0" indent="0">
              <a:buFontTx/>
              <a:buNone/>
            </a:pPr>
            <a:r>
              <a:rPr lang="tr-TR" altLang="tr-TR" sz="2000" dirty="0">
                <a:latin typeface="Lucida Console" panose="020B0609040504020204" pitchFamily="49" charset="0"/>
              </a:rPr>
              <a:t>  }</a:t>
            </a:r>
          </a:p>
          <a:p>
            <a:pPr marL="0" indent="0">
              <a:buFontTx/>
              <a:buNone/>
            </a:pPr>
            <a:r>
              <a:rPr lang="tr-TR" altLang="tr-TR" sz="2000" dirty="0">
                <a:latin typeface="Lucida Console" panose="020B0609040504020204" pitchFamily="49" charset="0"/>
              </a:rPr>
              <a:t>  // Örneğin: 0x77777777 -&gt; 8x(0111)</a:t>
            </a:r>
            <a:r>
              <a:rPr lang="tr-TR" altLang="tr-TR" sz="2000" baseline="-25000" dirty="0">
                <a:latin typeface="Lucida Console" panose="020B0609040504020204" pitchFamily="49" charset="0"/>
              </a:rPr>
              <a:t>2</a:t>
            </a:r>
            <a:r>
              <a:rPr lang="tr-TR" altLang="tr-TR" sz="2000" dirty="0">
                <a:latin typeface="Lucida Console" panose="020B0609040504020204" pitchFamily="49" charset="0"/>
              </a:rPr>
              <a:t> = 8x3 = 24 adet</a:t>
            </a:r>
            <a:endParaRPr lang="tr-TR" altLang="tr-TR" sz="2800" dirty="0"/>
          </a:p>
          <a:p>
            <a:pPr indent="-320040"/>
            <a:r>
              <a:rPr lang="tr-TR" altLang="tr-TR" sz="2800" dirty="0"/>
              <a:t>Bu nasıl </a:t>
            </a:r>
            <a:r>
              <a:rPr lang="tr-TR" altLang="tr-TR" sz="2800" dirty="0" err="1"/>
              <a:t>paralelleştirilir</a:t>
            </a:r>
            <a:r>
              <a:rPr lang="tr-TR" altLang="tr-TR" sz="2800" dirty="0"/>
              <a:t> ki?</a:t>
            </a:r>
          </a:p>
          <a:p>
            <a:pPr lvl="1"/>
            <a:r>
              <a:rPr lang="tr-TR" altLang="tr-TR" sz="2800" dirty="0"/>
              <a:t>İşlemcilere dağıtıp, toparlasak astarı yüzünden pahalı olur...</a:t>
            </a:r>
          </a:p>
          <a:p>
            <a:pPr marL="0" indent="0">
              <a:buFontTx/>
              <a:buNone/>
            </a:pPr>
            <a:endParaRPr lang="tr-TR" altLang="tr-TR" sz="2800" dirty="0">
              <a:latin typeface="Lucida Console" panose="020B0609040504020204" pitchFamily="49"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134A-2E75-4767-9CEA-A3097987E6FF}"/>
              </a:ext>
            </a:extLst>
          </p:cNvPr>
          <p:cNvSpPr>
            <a:spLocks noGrp="1"/>
          </p:cNvSpPr>
          <p:nvPr>
            <p:ph type="title"/>
          </p:nvPr>
        </p:nvSpPr>
        <p:spPr/>
        <p:txBody>
          <a:bodyPr>
            <a:normAutofit/>
          </a:bodyPr>
          <a:lstStyle/>
          <a:p>
            <a:pPr>
              <a:defRPr/>
            </a:pPr>
            <a:r>
              <a:rPr lang="tr-TR" dirty="0"/>
              <a:t>Örnek: Alternatif Bir Seri Algoritma</a:t>
            </a:r>
          </a:p>
        </p:txBody>
      </p:sp>
      <p:sp>
        <p:nvSpPr>
          <p:cNvPr id="3" name="Content Placeholder 2">
            <a:extLst>
              <a:ext uri="{FF2B5EF4-FFF2-40B4-BE49-F238E27FC236}">
                <a16:creationId xmlns:a16="http://schemas.microsoft.com/office/drawing/2014/main" id="{F88C0B33-3B58-4443-B972-E3DBEDAB3A32}"/>
              </a:ext>
            </a:extLst>
          </p:cNvPr>
          <p:cNvSpPr>
            <a:spLocks noGrp="1"/>
          </p:cNvSpPr>
          <p:nvPr>
            <p:ph idx="1"/>
          </p:nvPr>
        </p:nvSpPr>
        <p:spPr/>
        <p:txBody>
          <a:bodyPr>
            <a:normAutofit/>
          </a:bodyPr>
          <a:lstStyle/>
          <a:p>
            <a:pPr marL="0" indent="0">
              <a:buFontTx/>
              <a:buNone/>
              <a:defRPr/>
            </a:pPr>
            <a:r>
              <a:rPr lang="tr-TR" sz="2000" dirty="0">
                <a:latin typeface="Lucida Console" panose="020B0609040504020204" pitchFamily="49" charset="0"/>
              </a:rPr>
              <a:t> </a:t>
            </a:r>
            <a:r>
              <a:rPr lang="tr-TR" sz="2000" dirty="0" err="1">
                <a:latin typeface="Lucida Console" panose="020B0609040504020204" pitchFamily="49" charset="0"/>
              </a:rPr>
              <a:t>int</a:t>
            </a:r>
            <a:r>
              <a:rPr lang="tr-TR" sz="2000" dirty="0">
                <a:latin typeface="Lucida Console" panose="020B0609040504020204" pitchFamily="49" charset="0"/>
              </a:rPr>
              <a:t> </a:t>
            </a:r>
            <a:r>
              <a:rPr lang="tr-TR" sz="2000" dirty="0" err="1">
                <a:latin typeface="Lucida Console" panose="020B0609040504020204" pitchFamily="49" charset="0"/>
              </a:rPr>
              <a:t>NumberOfSetBits</a:t>
            </a:r>
            <a:r>
              <a:rPr lang="tr-TR" sz="2000" dirty="0">
                <a:latin typeface="Lucida Console" panose="020B0609040504020204" pitchFamily="49" charset="0"/>
              </a:rPr>
              <a:t>(</a:t>
            </a:r>
            <a:r>
              <a:rPr lang="tr-TR" sz="2000" dirty="0" err="1">
                <a:latin typeface="Lucida Console" panose="020B0609040504020204" pitchFamily="49" charset="0"/>
              </a:rPr>
              <a:t>int</a:t>
            </a:r>
            <a:r>
              <a:rPr lang="tr-TR" sz="2000" dirty="0">
                <a:latin typeface="Lucida Console" panose="020B0609040504020204" pitchFamily="49" charset="0"/>
              </a:rPr>
              <a:t> i) // 32 </a:t>
            </a:r>
            <a:r>
              <a:rPr lang="tr-TR" sz="2000" dirty="0" err="1">
                <a:latin typeface="Lucida Console" panose="020B0609040504020204" pitchFamily="49" charset="0"/>
              </a:rPr>
              <a:t>bits</a:t>
            </a:r>
            <a:r>
              <a:rPr lang="tr-TR" sz="2000" dirty="0">
                <a:latin typeface="Lucida Console" panose="020B0609040504020204" pitchFamily="49" charset="0"/>
              </a:rPr>
              <a:t> </a:t>
            </a:r>
          </a:p>
          <a:p>
            <a:pPr marL="0" indent="0">
              <a:buFontTx/>
              <a:buNone/>
              <a:defRPr/>
            </a:pPr>
            <a:r>
              <a:rPr lang="tr-TR" sz="2000" dirty="0">
                <a:latin typeface="Lucida Console" panose="020B0609040504020204" pitchFamily="49" charset="0"/>
              </a:rPr>
              <a:t> { </a:t>
            </a:r>
          </a:p>
          <a:p>
            <a:pPr marL="0" indent="0">
              <a:buFontTx/>
              <a:buNone/>
              <a:defRPr/>
            </a:pPr>
            <a:r>
              <a:rPr lang="tr-TR" sz="2000" dirty="0">
                <a:latin typeface="Lucida Console" panose="020B0609040504020204" pitchFamily="49" charset="0"/>
              </a:rPr>
              <a:t>    i = i - ((i &gt;&gt; 1) &amp; 0x55555555);</a:t>
            </a:r>
          </a:p>
          <a:p>
            <a:pPr marL="0" indent="0">
              <a:buFontTx/>
              <a:buNone/>
              <a:defRPr/>
            </a:pPr>
            <a:r>
              <a:rPr lang="tr-TR" sz="2000" dirty="0">
                <a:latin typeface="Lucida Console" panose="020B0609040504020204" pitchFamily="49" charset="0"/>
              </a:rPr>
              <a:t>    i = (i &amp; 0x33333333) + ((i &gt;&gt; 2) &amp; 0x33333333);</a:t>
            </a:r>
          </a:p>
          <a:p>
            <a:pPr marL="0" indent="0">
              <a:buFontTx/>
              <a:buNone/>
              <a:defRPr/>
            </a:pPr>
            <a:r>
              <a:rPr lang="tr-TR" sz="2000" dirty="0">
                <a:latin typeface="Lucida Console" panose="020B0609040504020204" pitchFamily="49" charset="0"/>
              </a:rPr>
              <a:t>    i = (((i + (i &gt;&gt; 4)) &amp; 0x0F0F0F0F) *</a:t>
            </a:r>
            <a:br>
              <a:rPr lang="tr-TR" sz="2000" dirty="0">
                <a:latin typeface="Lucida Console" panose="020B0609040504020204" pitchFamily="49" charset="0"/>
              </a:rPr>
            </a:br>
            <a:r>
              <a:rPr lang="tr-TR" sz="2000" dirty="0">
                <a:latin typeface="Lucida Console" panose="020B0609040504020204" pitchFamily="49" charset="0"/>
              </a:rPr>
              <a:t>           0x01010101) &gt;&gt; 24;</a:t>
            </a:r>
          </a:p>
          <a:p>
            <a:pPr marL="0" indent="0">
              <a:buFontTx/>
              <a:buNone/>
              <a:defRPr/>
            </a:pPr>
            <a:r>
              <a:rPr lang="tr-TR" sz="2000" dirty="0">
                <a:latin typeface="Lucida Console" panose="020B0609040504020204" pitchFamily="49" charset="0"/>
              </a:rPr>
              <a:t>    </a:t>
            </a:r>
            <a:r>
              <a:rPr lang="tr-TR" sz="2000" dirty="0" err="1">
                <a:latin typeface="Lucida Console" panose="020B0609040504020204" pitchFamily="49" charset="0"/>
              </a:rPr>
              <a:t>return</a:t>
            </a:r>
            <a:r>
              <a:rPr lang="tr-TR" sz="2000" dirty="0">
                <a:latin typeface="Lucida Console" panose="020B0609040504020204" pitchFamily="49" charset="0"/>
              </a:rPr>
              <a:t> i &amp; 0xFF;</a:t>
            </a:r>
          </a:p>
          <a:p>
            <a:pPr marL="0" indent="0">
              <a:buFontTx/>
              <a:buNone/>
              <a:defRPr/>
            </a:pPr>
            <a:r>
              <a:rPr lang="tr-TR" sz="2000" dirty="0">
                <a:latin typeface="Lucida Console" panose="020B0609040504020204" pitchFamily="49" charset="0"/>
              </a:rPr>
              <a:t> }</a:t>
            </a:r>
          </a:p>
          <a:p>
            <a:pPr marL="0" indent="0">
              <a:buFontTx/>
              <a:buNone/>
              <a:defRPr/>
            </a:pPr>
            <a:r>
              <a:rPr lang="tr-TR" sz="2000" dirty="0">
                <a:latin typeface="Lucida Console" panose="020B0609040504020204" pitchFamily="49" charset="0"/>
              </a:rPr>
              <a:t> // 0x77777777 </a:t>
            </a:r>
            <a:r>
              <a:rPr lang="tr-TR" sz="2000" dirty="0">
                <a:latin typeface="Lucida Console" panose="020B0609040504020204" pitchFamily="49" charset="0"/>
                <a:sym typeface="Wingdings" panose="05000000000000000000" pitchFamily="2" charset="2"/>
              </a:rPr>
              <a:t> i = 0x77777777 – (0x11111111)</a:t>
            </a:r>
          </a:p>
          <a:p>
            <a:pPr marL="0" indent="0">
              <a:buFontTx/>
              <a:buNone/>
              <a:defRPr/>
            </a:pPr>
            <a:r>
              <a:rPr lang="tr-TR" sz="2000" dirty="0">
                <a:latin typeface="Lucida Console" panose="020B0609040504020204" pitchFamily="49" charset="0"/>
                <a:sym typeface="Wingdings" panose="05000000000000000000" pitchFamily="2" charset="2"/>
              </a:rPr>
              <a:t> // 0x66666666  (0x22222222) + (0x11111111)</a:t>
            </a:r>
          </a:p>
          <a:p>
            <a:pPr marL="0" indent="0">
              <a:buFontTx/>
              <a:buNone/>
              <a:defRPr/>
            </a:pPr>
            <a:r>
              <a:rPr lang="tr-TR" sz="2000" dirty="0">
                <a:latin typeface="Lucida Console" panose="020B0609040504020204" pitchFamily="49" charset="0"/>
                <a:sym typeface="Wingdings" panose="05000000000000000000" pitchFamily="2" charset="2"/>
              </a:rPr>
              <a:t> // 0x33333333  </a:t>
            </a:r>
            <a:r>
              <a:rPr lang="tr-TR" sz="2000" dirty="0" err="1">
                <a:latin typeface="Lucida Console" panose="020B0609040504020204" pitchFamily="49" charset="0"/>
                <a:sym typeface="Wingdings" panose="05000000000000000000" pitchFamily="2" charset="2"/>
              </a:rPr>
              <a:t>return</a:t>
            </a:r>
            <a:r>
              <a:rPr lang="tr-TR" sz="2000" dirty="0">
                <a:latin typeface="Lucida Console" panose="020B0609040504020204" pitchFamily="49" charset="0"/>
                <a:sym typeface="Wingdings" panose="05000000000000000000" pitchFamily="2" charset="2"/>
              </a:rPr>
              <a:t> (0x18) : 24 adet</a:t>
            </a:r>
            <a:endParaRPr lang="tr-TR" sz="2800" dirty="0"/>
          </a:p>
          <a:p>
            <a:pPr>
              <a:defRPr/>
            </a:pPr>
            <a:r>
              <a:rPr lang="tr-TR" sz="2800" dirty="0"/>
              <a:t>Önceki haline hiç benziyor mu? Bu da seri ama</a:t>
            </a:r>
            <a:r>
              <a:rPr lang="tr-TR" dirty="0"/>
              <a:t> </a:t>
            </a:r>
            <a:r>
              <a:rPr lang="tr-TR" sz="2800" dirty="0"/>
              <a:t>"</a:t>
            </a:r>
            <a:r>
              <a:rPr lang="tr-TR" sz="2800" dirty="0" err="1"/>
              <a:t>and</a:t>
            </a:r>
            <a:r>
              <a:rPr lang="tr-TR" sz="2800" dirty="0"/>
              <a:t>" ve "</a:t>
            </a:r>
            <a:r>
              <a:rPr lang="tr-TR" sz="2800" dirty="0" err="1"/>
              <a:t>shift</a:t>
            </a:r>
            <a:r>
              <a:rPr lang="tr-TR" sz="2800" dirty="0"/>
              <a:t>" işlemleri 8 kat daha az.</a:t>
            </a:r>
            <a:endParaRPr lang="tr-TR" sz="2400" dirty="0"/>
          </a:p>
          <a:p>
            <a:pPr marL="0" indent="0">
              <a:buFontTx/>
              <a:buNone/>
              <a:defRPr/>
            </a:pPr>
            <a:endParaRPr lang="tr-TR" sz="2800" dirty="0">
              <a:latin typeface="Lucida Console" panose="020B0609040504020204" pitchFamily="49"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ACD0DA75-9284-41B9-8EDD-6D9F17C14616}"/>
              </a:ext>
            </a:extLst>
          </p:cNvPr>
          <p:cNvSpPr>
            <a:spLocks noGrp="1" noChangeArrowheads="1"/>
          </p:cNvSpPr>
          <p:nvPr>
            <p:ph type="title"/>
          </p:nvPr>
        </p:nvSpPr>
        <p:spPr/>
        <p:txBody>
          <a:bodyPr>
            <a:normAutofit fontScale="90000"/>
          </a:bodyPr>
          <a:lstStyle/>
          <a:p>
            <a:pPr>
              <a:defRPr/>
            </a:pPr>
            <a:r>
              <a:rPr lang="tr-TR" altLang="en-US" sz="3600" dirty="0"/>
              <a:t>Hızlanma (</a:t>
            </a:r>
            <a:r>
              <a:rPr lang="en-US" altLang="en-US" sz="3600" dirty="0"/>
              <a:t>Speedup</a:t>
            </a:r>
            <a:r>
              <a:rPr lang="tr-TR" altLang="en-US" sz="3600" dirty="0"/>
              <a:t>)</a:t>
            </a:r>
            <a:r>
              <a:rPr lang="en-US" altLang="en-US" sz="3600" dirty="0"/>
              <a:t> </a:t>
            </a:r>
            <a:r>
              <a:rPr lang="tr-TR" altLang="en-US" sz="3600" dirty="0"/>
              <a:t>Çarpanı, </a:t>
            </a:r>
            <a:r>
              <a:rPr lang="tr-TR" altLang="en-US" sz="3600" dirty="0" err="1"/>
              <a:t>Amdahl</a:t>
            </a:r>
            <a:r>
              <a:rPr lang="tr-TR" altLang="en-US" sz="3600" dirty="0"/>
              <a:t> Yasası</a:t>
            </a:r>
            <a:endParaRPr lang="en-US" altLang="en-US" sz="3600" dirty="0"/>
          </a:p>
        </p:txBody>
      </p:sp>
      <p:sp>
        <p:nvSpPr>
          <p:cNvPr id="16387" name="Rectangle 3">
            <a:extLst>
              <a:ext uri="{FF2B5EF4-FFF2-40B4-BE49-F238E27FC236}">
                <a16:creationId xmlns:a16="http://schemas.microsoft.com/office/drawing/2014/main" id="{4000453C-B799-4BAF-BB8E-0AF00BFCCE02}"/>
              </a:ext>
            </a:extLst>
          </p:cNvPr>
          <p:cNvSpPr>
            <a:spLocks noGrp="1" noChangeArrowheads="1"/>
          </p:cNvSpPr>
          <p:nvPr>
            <p:ph sz="quarter" idx="1"/>
          </p:nvPr>
        </p:nvSpPr>
        <p:spPr/>
        <p:txBody>
          <a:bodyPr/>
          <a:lstStyle/>
          <a:p>
            <a:pPr indent="-320040">
              <a:defRPr/>
            </a:pPr>
            <a:r>
              <a:rPr lang="tr-TR" sz="2800" dirty="0"/>
              <a:t>Hızlanma çarpanı seri ve paralel algoritmaların çalışma zamanları yerine bu algoritmaların hesaplama adımlarının sayısı cinsinden de ifade edilebilir. Bu durumda :</a:t>
            </a:r>
          </a:p>
          <a:p>
            <a:pPr marL="0" indent="0">
              <a:buFontTx/>
              <a:buNone/>
              <a:defRPr/>
            </a:pPr>
            <a:endParaRPr lang="tr-TR" sz="2800" dirty="0"/>
          </a:p>
          <a:p>
            <a:pPr marL="0" indent="0">
              <a:buFontTx/>
              <a:buNone/>
              <a:defRPr/>
            </a:pPr>
            <a:endParaRPr lang="tr-TR" sz="2800" dirty="0"/>
          </a:p>
          <a:p>
            <a:pPr marL="0" indent="0">
              <a:buFontTx/>
              <a:buNone/>
              <a:defRPr/>
            </a:pPr>
            <a:endParaRPr lang="tr-TR" sz="2800" dirty="0"/>
          </a:p>
          <a:p>
            <a:pPr>
              <a:defRPr/>
            </a:pPr>
            <a:endParaRPr lang="en-US" altLang="en-US" sz="2800" dirty="0"/>
          </a:p>
          <a:p>
            <a:pPr marL="0" indent="0">
              <a:buFontTx/>
              <a:buNone/>
              <a:defRPr/>
            </a:pPr>
            <a:endParaRPr lang="en-US" altLang="en-US" sz="2800" dirty="0"/>
          </a:p>
          <a:p>
            <a:pPr marL="0" indent="0">
              <a:buFontTx/>
              <a:buNone/>
              <a:defRPr/>
            </a:pPr>
            <a:endParaRPr lang="en-US" altLang="en-US" sz="2800" dirty="0"/>
          </a:p>
        </p:txBody>
      </p:sp>
      <p:sp>
        <p:nvSpPr>
          <p:cNvPr id="40963" name="Text Box 5">
            <a:extLst>
              <a:ext uri="{FF2B5EF4-FFF2-40B4-BE49-F238E27FC236}">
                <a16:creationId xmlns:a16="http://schemas.microsoft.com/office/drawing/2014/main" id="{426A0771-2BB2-4574-8B3B-3A4FEF32E255}"/>
              </a:ext>
            </a:extLst>
          </p:cNvPr>
          <p:cNvSpPr txBox="1">
            <a:spLocks noChangeArrowheads="1"/>
          </p:cNvSpPr>
          <p:nvPr/>
        </p:nvSpPr>
        <p:spPr bwMode="auto">
          <a:xfrm>
            <a:off x="685800" y="4205288"/>
            <a:ext cx="1106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i="1">
                <a:solidFill>
                  <a:srgbClr val="FF0000"/>
                </a:solidFill>
              </a:rPr>
              <a:t>S</a:t>
            </a:r>
            <a:r>
              <a:rPr lang="en-US" altLang="tr-TR" sz="2400">
                <a:solidFill>
                  <a:srgbClr val="FF0000"/>
                </a:solidFill>
              </a:rPr>
              <a:t>(</a:t>
            </a:r>
            <a:r>
              <a:rPr lang="en-US" altLang="tr-TR" sz="2400" i="1">
                <a:solidFill>
                  <a:srgbClr val="FF0000"/>
                </a:solidFill>
              </a:rPr>
              <a:t>p</a:t>
            </a:r>
            <a:r>
              <a:rPr lang="en-US" altLang="tr-TR" sz="2400">
                <a:solidFill>
                  <a:srgbClr val="FF0000"/>
                </a:solidFill>
              </a:rPr>
              <a:t>)</a:t>
            </a:r>
            <a:r>
              <a:rPr lang="en-US" altLang="tr-TR" sz="2400"/>
              <a:t> = </a:t>
            </a:r>
          </a:p>
        </p:txBody>
      </p:sp>
      <p:sp>
        <p:nvSpPr>
          <p:cNvPr id="40964" name="Text Box 6">
            <a:extLst>
              <a:ext uri="{FF2B5EF4-FFF2-40B4-BE49-F238E27FC236}">
                <a16:creationId xmlns:a16="http://schemas.microsoft.com/office/drawing/2014/main" id="{02867C80-62D2-4BFF-8F6E-1B04ED0C72D1}"/>
              </a:ext>
            </a:extLst>
          </p:cNvPr>
          <p:cNvSpPr txBox="1">
            <a:spLocks noChangeArrowheads="1"/>
          </p:cNvSpPr>
          <p:nvPr/>
        </p:nvSpPr>
        <p:spPr bwMode="auto">
          <a:xfrm>
            <a:off x="1981200" y="4052888"/>
            <a:ext cx="537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a:solidFill>
                  <a:srgbClr val="FF0000"/>
                </a:solidFill>
              </a:rPr>
              <a:t>Bir işlemci kullanarak hesaplama adımlarının sayısı</a:t>
            </a:r>
            <a:endParaRPr lang="en-US" altLang="tr-TR" sz="1800">
              <a:solidFill>
                <a:srgbClr val="FF0000"/>
              </a:solidFill>
            </a:endParaRPr>
          </a:p>
        </p:txBody>
      </p:sp>
      <p:sp>
        <p:nvSpPr>
          <p:cNvPr id="40965" name="Text Box 7">
            <a:extLst>
              <a:ext uri="{FF2B5EF4-FFF2-40B4-BE49-F238E27FC236}">
                <a16:creationId xmlns:a16="http://schemas.microsoft.com/office/drawing/2014/main" id="{DCF0FB45-E4E0-4EFC-B194-CF73964622AE}"/>
              </a:ext>
            </a:extLst>
          </p:cNvPr>
          <p:cNvSpPr txBox="1">
            <a:spLocks noChangeArrowheads="1"/>
          </p:cNvSpPr>
          <p:nvPr/>
        </p:nvSpPr>
        <p:spPr bwMode="auto">
          <a:xfrm>
            <a:off x="1752600" y="4510088"/>
            <a:ext cx="6032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i="1" dirty="0">
                <a:solidFill>
                  <a:srgbClr val="FF0000"/>
                </a:solidFill>
              </a:rPr>
              <a:t>p </a:t>
            </a:r>
            <a:r>
              <a:rPr lang="tr-TR" altLang="tr-TR" sz="1800" dirty="0">
                <a:solidFill>
                  <a:srgbClr val="FF0000"/>
                </a:solidFill>
              </a:rPr>
              <a:t>işlemci kullanarak paralel hesaplama adımlarının sayısı</a:t>
            </a:r>
            <a:endParaRPr lang="en-US" altLang="tr-TR" sz="1800" dirty="0">
              <a:solidFill>
                <a:srgbClr val="FF0000"/>
              </a:solidFill>
            </a:endParaRPr>
          </a:p>
        </p:txBody>
      </p:sp>
      <p:sp>
        <p:nvSpPr>
          <p:cNvPr id="40966" name="Line 8">
            <a:extLst>
              <a:ext uri="{FF2B5EF4-FFF2-40B4-BE49-F238E27FC236}">
                <a16:creationId xmlns:a16="http://schemas.microsoft.com/office/drawing/2014/main" id="{3668A28D-91FF-4910-A89F-0B1DE793C1B6}"/>
              </a:ext>
            </a:extLst>
          </p:cNvPr>
          <p:cNvSpPr>
            <a:spLocks noChangeShapeType="1"/>
          </p:cNvSpPr>
          <p:nvPr/>
        </p:nvSpPr>
        <p:spPr bwMode="auto">
          <a:xfrm>
            <a:off x="1828800" y="4433888"/>
            <a:ext cx="5867400"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a:extLst>
              <a:ext uri="{FF2B5EF4-FFF2-40B4-BE49-F238E27FC236}">
                <a16:creationId xmlns:a16="http://schemas.microsoft.com/office/drawing/2014/main" id="{7BE3C93D-8C3E-4BDE-A949-7B675F615BC1}"/>
              </a:ext>
            </a:extLst>
          </p:cNvPr>
          <p:cNvSpPr>
            <a:spLocks noGrp="1" noChangeArrowheads="1"/>
          </p:cNvSpPr>
          <p:nvPr>
            <p:ph type="title"/>
          </p:nvPr>
        </p:nvSpPr>
        <p:spPr/>
        <p:txBody>
          <a:bodyPr>
            <a:normAutofit/>
          </a:bodyPr>
          <a:lstStyle/>
          <a:p>
            <a:pPr>
              <a:defRPr/>
            </a:pPr>
            <a:r>
              <a:rPr lang="tr-TR" dirty="0"/>
              <a:t>Hızlanma Üst-Sınırı (ing: </a:t>
            </a:r>
            <a:r>
              <a:rPr lang="en-US" altLang="en-US" dirty="0"/>
              <a:t>Maximum Speedup</a:t>
            </a:r>
            <a:r>
              <a:rPr lang="tr-TR" altLang="en-US" dirty="0"/>
              <a:t>)</a:t>
            </a:r>
            <a:endParaRPr lang="en-US" altLang="en-US" dirty="0"/>
          </a:p>
        </p:txBody>
      </p:sp>
      <p:sp>
        <p:nvSpPr>
          <p:cNvPr id="41987" name="Rectangle 3">
            <a:extLst>
              <a:ext uri="{FF2B5EF4-FFF2-40B4-BE49-F238E27FC236}">
                <a16:creationId xmlns:a16="http://schemas.microsoft.com/office/drawing/2014/main" id="{949B3015-28E5-4F96-A034-D91C8B9FCCAE}"/>
              </a:ext>
            </a:extLst>
          </p:cNvPr>
          <p:cNvSpPr>
            <a:spLocks noGrp="1" noChangeArrowheads="1"/>
          </p:cNvSpPr>
          <p:nvPr>
            <p:ph type="body" idx="1"/>
          </p:nvPr>
        </p:nvSpPr>
        <p:spPr/>
        <p:txBody>
          <a:bodyPr/>
          <a:lstStyle/>
          <a:p>
            <a:r>
              <a:rPr lang="tr-TR" altLang="tr-TR" sz="2800" i="1" dirty="0">
                <a:solidFill>
                  <a:srgbClr val="FF0000"/>
                </a:solidFill>
              </a:rPr>
              <a:t>p</a:t>
            </a:r>
            <a:r>
              <a:rPr lang="tr-TR" altLang="tr-TR" sz="2800" dirty="0"/>
              <a:t> işlemcili bir sistemde en çok hızlanma p </a:t>
            </a:r>
            <a:r>
              <a:rPr lang="tr-TR" altLang="tr-TR" sz="2800" dirty="0" err="1"/>
              <a:t>dir</a:t>
            </a:r>
            <a:r>
              <a:rPr lang="tr-TR" altLang="tr-TR" sz="2800" dirty="0"/>
              <a:t>. Bu değere ulaşan (S(p) = p) sistemler “doğrusal hızlanma” ‘ya sahiptir denir.</a:t>
            </a:r>
            <a:endParaRPr lang="tr-TR" altLang="tr-TR" sz="2400" dirty="0"/>
          </a:p>
          <a:p>
            <a:r>
              <a:rPr lang="tr-TR" altLang="tr-TR" sz="2800" dirty="0"/>
              <a:t>S(p) &gt; p  durumuna “doğrusal üstü hızlanma” (</a:t>
            </a:r>
            <a:r>
              <a:rPr lang="tr-TR" altLang="tr-TR" sz="2800" dirty="0" err="1"/>
              <a:t>ing.</a:t>
            </a:r>
            <a:r>
              <a:rPr lang="tr-TR" altLang="tr-TR" sz="2800" dirty="0"/>
              <a:t> </a:t>
            </a:r>
            <a:r>
              <a:rPr lang="tr-TR" altLang="tr-TR" sz="2800" dirty="0" err="1"/>
              <a:t>superlinear</a:t>
            </a:r>
            <a:r>
              <a:rPr lang="tr-TR" altLang="tr-TR" sz="2800" dirty="0"/>
              <a:t>) denir ve genellikle özel bazı koşullarda karşılaşılır. Örneğin:</a:t>
            </a:r>
            <a:endParaRPr lang="tr-TR" altLang="tr-TR" sz="2400" dirty="0"/>
          </a:p>
          <a:p>
            <a:pPr lvl="1"/>
            <a:r>
              <a:rPr lang="tr-TR" altLang="tr-TR" sz="2400" dirty="0"/>
              <a:t>Çoklu-işlemcili sistemlerde bol miktarda (</a:t>
            </a:r>
            <a:r>
              <a:rPr lang="tr-TR" altLang="tr-TR" sz="2400" dirty="0" err="1"/>
              <a:t>p×M</a:t>
            </a:r>
            <a:r>
              <a:rPr lang="tr-TR" altLang="tr-TR" sz="2400" dirty="0"/>
              <a:t>) bellek olması</a:t>
            </a:r>
            <a:endParaRPr lang="tr-TR" altLang="tr-TR" sz="2000" dirty="0"/>
          </a:p>
          <a:p>
            <a:pPr lvl="1"/>
            <a:r>
              <a:rPr lang="tr-TR" altLang="tr-TR" sz="2400" dirty="0"/>
              <a:t>Paralel algoritmalardan kaynaklanan </a:t>
            </a:r>
            <a:r>
              <a:rPr lang="tr-TR" altLang="tr-TR" sz="2400" dirty="0" err="1"/>
              <a:t>deterministik</a:t>
            </a:r>
            <a:r>
              <a:rPr lang="tr-TR" altLang="tr-TR" sz="2400" dirty="0"/>
              <a:t> olmayan yapı</a:t>
            </a:r>
            <a:endParaRPr lang="tr-TR" altLang="tr-TR"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a:extLst>
              <a:ext uri="{FF2B5EF4-FFF2-40B4-BE49-F238E27FC236}">
                <a16:creationId xmlns:a16="http://schemas.microsoft.com/office/drawing/2014/main" id="{6DFED43D-F258-4629-8DE4-C7B8503DC29B}"/>
              </a:ext>
            </a:extLst>
          </p:cNvPr>
          <p:cNvSpPr>
            <a:spLocks noGrp="1" noChangeArrowheads="1"/>
          </p:cNvSpPr>
          <p:nvPr>
            <p:ph type="title"/>
          </p:nvPr>
        </p:nvSpPr>
        <p:spPr/>
        <p:txBody>
          <a:bodyPr/>
          <a:lstStyle/>
          <a:p>
            <a:pPr>
              <a:defRPr/>
            </a:pPr>
            <a:r>
              <a:rPr lang="tr-TR" dirty="0"/>
              <a:t>Hızlanma Üst-Sınırı: </a:t>
            </a:r>
            <a:r>
              <a:rPr lang="en-US" altLang="en-US" sz="3600" dirty="0"/>
              <a:t>Amdahl</a:t>
            </a:r>
            <a:r>
              <a:rPr lang="tr-TR" altLang="en-US" sz="3600" dirty="0"/>
              <a:t> Yasası</a:t>
            </a:r>
            <a:endParaRPr lang="en-US" altLang="en-US" dirty="0"/>
          </a:p>
        </p:txBody>
      </p:sp>
      <p:grpSp>
        <p:nvGrpSpPr>
          <p:cNvPr id="3" name="Group 2">
            <a:extLst>
              <a:ext uri="{FF2B5EF4-FFF2-40B4-BE49-F238E27FC236}">
                <a16:creationId xmlns:a16="http://schemas.microsoft.com/office/drawing/2014/main" id="{11C7BEE9-8449-4264-B1A5-90C0AAAB5A39}"/>
              </a:ext>
            </a:extLst>
          </p:cNvPr>
          <p:cNvGrpSpPr/>
          <p:nvPr/>
        </p:nvGrpSpPr>
        <p:grpSpPr>
          <a:xfrm>
            <a:off x="598488" y="1219200"/>
            <a:ext cx="7931150" cy="4829175"/>
            <a:chOff x="598488" y="1371600"/>
            <a:chExt cx="7931150" cy="4829175"/>
          </a:xfrm>
        </p:grpSpPr>
        <p:sp>
          <p:nvSpPr>
            <p:cNvPr id="43011" name="Line 5">
              <a:extLst>
                <a:ext uri="{FF2B5EF4-FFF2-40B4-BE49-F238E27FC236}">
                  <a16:creationId xmlns:a16="http://schemas.microsoft.com/office/drawing/2014/main" id="{96159113-F1B4-4471-BDBD-F879B6D3882B}"/>
                </a:ext>
              </a:extLst>
            </p:cNvPr>
            <p:cNvSpPr>
              <a:spLocks noChangeShapeType="1"/>
            </p:cNvSpPr>
            <p:nvPr/>
          </p:nvSpPr>
          <p:spPr bwMode="auto">
            <a:xfrm>
              <a:off x="2362200" y="2530475"/>
              <a:ext cx="616585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12" name="Line 6">
              <a:extLst>
                <a:ext uri="{FF2B5EF4-FFF2-40B4-BE49-F238E27FC236}">
                  <a16:creationId xmlns:a16="http://schemas.microsoft.com/office/drawing/2014/main" id="{B1478013-79C8-48FE-842E-486AA73F1BF0}"/>
                </a:ext>
              </a:extLst>
            </p:cNvPr>
            <p:cNvSpPr>
              <a:spLocks noChangeShapeType="1"/>
            </p:cNvSpPr>
            <p:nvPr/>
          </p:nvSpPr>
          <p:spPr bwMode="auto">
            <a:xfrm>
              <a:off x="2362200" y="2851150"/>
              <a:ext cx="616585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13" name="Line 7">
              <a:extLst>
                <a:ext uri="{FF2B5EF4-FFF2-40B4-BE49-F238E27FC236}">
                  <a16:creationId xmlns:a16="http://schemas.microsoft.com/office/drawing/2014/main" id="{1212371F-F204-4A3A-AAD0-81F256C907D0}"/>
                </a:ext>
              </a:extLst>
            </p:cNvPr>
            <p:cNvSpPr>
              <a:spLocks noChangeShapeType="1"/>
            </p:cNvSpPr>
            <p:nvPr/>
          </p:nvSpPr>
          <p:spPr bwMode="auto">
            <a:xfrm>
              <a:off x="2362200" y="2530475"/>
              <a:ext cx="1588" cy="3206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14" name="Line 8">
              <a:extLst>
                <a:ext uri="{FF2B5EF4-FFF2-40B4-BE49-F238E27FC236}">
                  <a16:creationId xmlns:a16="http://schemas.microsoft.com/office/drawing/2014/main" id="{2769E7B1-1D83-4D0C-92D7-6070B5B516DC}"/>
                </a:ext>
              </a:extLst>
            </p:cNvPr>
            <p:cNvSpPr>
              <a:spLocks noChangeShapeType="1"/>
            </p:cNvSpPr>
            <p:nvPr/>
          </p:nvSpPr>
          <p:spPr bwMode="auto">
            <a:xfrm>
              <a:off x="8528050" y="2530475"/>
              <a:ext cx="1588" cy="3206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15" name="Line 9">
              <a:extLst>
                <a:ext uri="{FF2B5EF4-FFF2-40B4-BE49-F238E27FC236}">
                  <a16:creationId xmlns:a16="http://schemas.microsoft.com/office/drawing/2014/main" id="{11C8C9FA-BCAB-418B-BB85-37677CDF791D}"/>
                </a:ext>
              </a:extLst>
            </p:cNvPr>
            <p:cNvSpPr>
              <a:spLocks noChangeShapeType="1"/>
            </p:cNvSpPr>
            <p:nvPr/>
          </p:nvSpPr>
          <p:spPr bwMode="auto">
            <a:xfrm>
              <a:off x="3913188" y="2530475"/>
              <a:ext cx="1587" cy="3206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16" name="Line 10">
              <a:extLst>
                <a:ext uri="{FF2B5EF4-FFF2-40B4-BE49-F238E27FC236}">
                  <a16:creationId xmlns:a16="http://schemas.microsoft.com/office/drawing/2014/main" id="{4ED8292D-3FA2-4C07-93BA-AB97F603A941}"/>
                </a:ext>
              </a:extLst>
            </p:cNvPr>
            <p:cNvSpPr>
              <a:spLocks noChangeShapeType="1"/>
            </p:cNvSpPr>
            <p:nvPr/>
          </p:nvSpPr>
          <p:spPr bwMode="auto">
            <a:xfrm>
              <a:off x="4678363" y="2530475"/>
              <a:ext cx="1587" cy="3206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17" name="Line 11">
              <a:extLst>
                <a:ext uri="{FF2B5EF4-FFF2-40B4-BE49-F238E27FC236}">
                  <a16:creationId xmlns:a16="http://schemas.microsoft.com/office/drawing/2014/main" id="{6F5AE3C5-7B8D-4337-B7E2-80A4571A356B}"/>
                </a:ext>
              </a:extLst>
            </p:cNvPr>
            <p:cNvSpPr>
              <a:spLocks noChangeShapeType="1"/>
            </p:cNvSpPr>
            <p:nvPr/>
          </p:nvSpPr>
          <p:spPr bwMode="auto">
            <a:xfrm>
              <a:off x="5445125" y="2530475"/>
              <a:ext cx="1588" cy="3206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18" name="Line 12">
              <a:extLst>
                <a:ext uri="{FF2B5EF4-FFF2-40B4-BE49-F238E27FC236}">
                  <a16:creationId xmlns:a16="http://schemas.microsoft.com/office/drawing/2014/main" id="{DD00CEEA-2B5F-421E-BEE5-C92482038D11}"/>
                </a:ext>
              </a:extLst>
            </p:cNvPr>
            <p:cNvSpPr>
              <a:spLocks noChangeShapeType="1"/>
            </p:cNvSpPr>
            <p:nvPr/>
          </p:nvSpPr>
          <p:spPr bwMode="auto">
            <a:xfrm>
              <a:off x="6977063" y="2530475"/>
              <a:ext cx="1587" cy="3206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19" name="Line 13">
              <a:extLst>
                <a:ext uri="{FF2B5EF4-FFF2-40B4-BE49-F238E27FC236}">
                  <a16:creationId xmlns:a16="http://schemas.microsoft.com/office/drawing/2014/main" id="{56CBB40C-7A41-4BC5-8AAF-E038E1F8589F}"/>
                </a:ext>
              </a:extLst>
            </p:cNvPr>
            <p:cNvSpPr>
              <a:spLocks noChangeShapeType="1"/>
            </p:cNvSpPr>
            <p:nvPr/>
          </p:nvSpPr>
          <p:spPr bwMode="auto">
            <a:xfrm>
              <a:off x="7761288" y="2530475"/>
              <a:ext cx="1587" cy="3206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20" name="Rectangle 15">
              <a:extLst>
                <a:ext uri="{FF2B5EF4-FFF2-40B4-BE49-F238E27FC236}">
                  <a16:creationId xmlns:a16="http://schemas.microsoft.com/office/drawing/2014/main" id="{234F5354-3663-4CD4-9880-CE4596ECA7DD}"/>
                </a:ext>
              </a:extLst>
            </p:cNvPr>
            <p:cNvSpPr>
              <a:spLocks noChangeArrowheads="1"/>
            </p:cNvSpPr>
            <p:nvPr/>
          </p:nvSpPr>
          <p:spPr bwMode="auto">
            <a:xfrm>
              <a:off x="2514600" y="2192337"/>
              <a:ext cx="96996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Seri </a:t>
              </a:r>
              <a:r>
                <a:rPr lang="tr-TR" altLang="tr-TR" sz="1700">
                  <a:solidFill>
                    <a:srgbClr val="000000"/>
                  </a:solidFill>
                </a:rPr>
                <a:t>kısım</a:t>
              </a:r>
              <a:endParaRPr lang="en-US" altLang="tr-TR" sz="2400"/>
            </a:p>
          </p:txBody>
        </p:sp>
        <p:sp>
          <p:nvSpPr>
            <p:cNvPr id="43021" name="Rectangle 16">
              <a:extLst>
                <a:ext uri="{FF2B5EF4-FFF2-40B4-BE49-F238E27FC236}">
                  <a16:creationId xmlns:a16="http://schemas.microsoft.com/office/drawing/2014/main" id="{E5499431-CD52-4B44-A5CA-8DF68C029141}"/>
                </a:ext>
              </a:extLst>
            </p:cNvPr>
            <p:cNvSpPr>
              <a:spLocks noChangeArrowheads="1"/>
            </p:cNvSpPr>
            <p:nvPr/>
          </p:nvSpPr>
          <p:spPr bwMode="auto">
            <a:xfrm>
              <a:off x="3921125" y="3303587"/>
              <a:ext cx="768350" cy="22479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3022" name="Line 17">
              <a:extLst>
                <a:ext uri="{FF2B5EF4-FFF2-40B4-BE49-F238E27FC236}">
                  <a16:creationId xmlns:a16="http://schemas.microsoft.com/office/drawing/2014/main" id="{8F5CBA85-5A63-45F9-9CF9-62E398629781}"/>
                </a:ext>
              </a:extLst>
            </p:cNvPr>
            <p:cNvSpPr>
              <a:spLocks noChangeShapeType="1"/>
            </p:cNvSpPr>
            <p:nvPr/>
          </p:nvSpPr>
          <p:spPr bwMode="auto">
            <a:xfrm>
              <a:off x="2362200" y="3295650"/>
              <a:ext cx="1550988"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23" name="Line 18">
              <a:extLst>
                <a:ext uri="{FF2B5EF4-FFF2-40B4-BE49-F238E27FC236}">
                  <a16:creationId xmlns:a16="http://schemas.microsoft.com/office/drawing/2014/main" id="{05DD6B81-D430-4F0F-B6B6-75B1CCD0535C}"/>
                </a:ext>
              </a:extLst>
            </p:cNvPr>
            <p:cNvSpPr>
              <a:spLocks noChangeShapeType="1"/>
            </p:cNvSpPr>
            <p:nvPr/>
          </p:nvSpPr>
          <p:spPr bwMode="auto">
            <a:xfrm>
              <a:off x="2362200" y="3617912"/>
              <a:ext cx="1550988"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24" name="Line 19">
              <a:extLst>
                <a:ext uri="{FF2B5EF4-FFF2-40B4-BE49-F238E27FC236}">
                  <a16:creationId xmlns:a16="http://schemas.microsoft.com/office/drawing/2014/main" id="{59C7E71B-8F79-4E68-9D6E-23AA7A519099}"/>
                </a:ext>
              </a:extLst>
            </p:cNvPr>
            <p:cNvSpPr>
              <a:spLocks noChangeShapeType="1"/>
            </p:cNvSpPr>
            <p:nvPr/>
          </p:nvSpPr>
          <p:spPr bwMode="auto">
            <a:xfrm>
              <a:off x="3841750" y="3617912"/>
              <a:ext cx="836613"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25" name="Line 20">
              <a:extLst>
                <a:ext uri="{FF2B5EF4-FFF2-40B4-BE49-F238E27FC236}">
                  <a16:creationId xmlns:a16="http://schemas.microsoft.com/office/drawing/2014/main" id="{6120FD07-A429-4D40-B093-274A4D71015C}"/>
                </a:ext>
              </a:extLst>
            </p:cNvPr>
            <p:cNvSpPr>
              <a:spLocks noChangeShapeType="1"/>
            </p:cNvSpPr>
            <p:nvPr/>
          </p:nvSpPr>
          <p:spPr bwMode="auto">
            <a:xfrm>
              <a:off x="3913188" y="3938587"/>
              <a:ext cx="7651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26" name="Line 21">
              <a:extLst>
                <a:ext uri="{FF2B5EF4-FFF2-40B4-BE49-F238E27FC236}">
                  <a16:creationId xmlns:a16="http://schemas.microsoft.com/office/drawing/2014/main" id="{31093B85-90F9-4F40-98A1-62CA28B3C545}"/>
                </a:ext>
              </a:extLst>
            </p:cNvPr>
            <p:cNvSpPr>
              <a:spLocks noChangeShapeType="1"/>
            </p:cNvSpPr>
            <p:nvPr/>
          </p:nvSpPr>
          <p:spPr bwMode="auto">
            <a:xfrm>
              <a:off x="5445125" y="2654300"/>
              <a:ext cx="1746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27" name="Line 22">
              <a:extLst>
                <a:ext uri="{FF2B5EF4-FFF2-40B4-BE49-F238E27FC236}">
                  <a16:creationId xmlns:a16="http://schemas.microsoft.com/office/drawing/2014/main" id="{F2C84B1B-BD55-4A23-B40E-A982B76E6334}"/>
                </a:ext>
              </a:extLst>
            </p:cNvPr>
            <p:cNvSpPr>
              <a:spLocks noChangeShapeType="1"/>
            </p:cNvSpPr>
            <p:nvPr/>
          </p:nvSpPr>
          <p:spPr bwMode="auto">
            <a:xfrm>
              <a:off x="5534025" y="2654300"/>
              <a:ext cx="3651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28" name="Line 23">
              <a:extLst>
                <a:ext uri="{FF2B5EF4-FFF2-40B4-BE49-F238E27FC236}">
                  <a16:creationId xmlns:a16="http://schemas.microsoft.com/office/drawing/2014/main" id="{A951B0B7-3236-4DA5-A65E-B9305DDBF675}"/>
                </a:ext>
              </a:extLst>
            </p:cNvPr>
            <p:cNvSpPr>
              <a:spLocks noChangeShapeType="1"/>
            </p:cNvSpPr>
            <p:nvPr/>
          </p:nvSpPr>
          <p:spPr bwMode="auto">
            <a:xfrm>
              <a:off x="5640388" y="2654300"/>
              <a:ext cx="1905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29" name="Line 24">
              <a:extLst>
                <a:ext uri="{FF2B5EF4-FFF2-40B4-BE49-F238E27FC236}">
                  <a16:creationId xmlns:a16="http://schemas.microsoft.com/office/drawing/2014/main" id="{B9F68058-6A11-4809-AD95-C2EFE673F9E9}"/>
                </a:ext>
              </a:extLst>
            </p:cNvPr>
            <p:cNvSpPr>
              <a:spLocks noChangeShapeType="1"/>
            </p:cNvSpPr>
            <p:nvPr/>
          </p:nvSpPr>
          <p:spPr bwMode="auto">
            <a:xfrm>
              <a:off x="5748338" y="2654300"/>
              <a:ext cx="1746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30" name="Line 25">
              <a:extLst>
                <a:ext uri="{FF2B5EF4-FFF2-40B4-BE49-F238E27FC236}">
                  <a16:creationId xmlns:a16="http://schemas.microsoft.com/office/drawing/2014/main" id="{355D1070-6734-4246-8821-330909492DD2}"/>
                </a:ext>
              </a:extLst>
            </p:cNvPr>
            <p:cNvSpPr>
              <a:spLocks noChangeShapeType="1"/>
            </p:cNvSpPr>
            <p:nvPr/>
          </p:nvSpPr>
          <p:spPr bwMode="auto">
            <a:xfrm>
              <a:off x="5837238" y="2654300"/>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31" name="Line 26">
              <a:extLst>
                <a:ext uri="{FF2B5EF4-FFF2-40B4-BE49-F238E27FC236}">
                  <a16:creationId xmlns:a16="http://schemas.microsoft.com/office/drawing/2014/main" id="{F58A1C5A-53E2-4ED5-B3FE-B8FC290A1F9E}"/>
                </a:ext>
              </a:extLst>
            </p:cNvPr>
            <p:cNvSpPr>
              <a:spLocks noChangeShapeType="1"/>
            </p:cNvSpPr>
            <p:nvPr/>
          </p:nvSpPr>
          <p:spPr bwMode="auto">
            <a:xfrm>
              <a:off x="5943600" y="2654300"/>
              <a:ext cx="3651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32" name="Line 27">
              <a:extLst>
                <a:ext uri="{FF2B5EF4-FFF2-40B4-BE49-F238E27FC236}">
                  <a16:creationId xmlns:a16="http://schemas.microsoft.com/office/drawing/2014/main" id="{F6FB2043-259E-4CA6-8658-A2AC67B58824}"/>
                </a:ext>
              </a:extLst>
            </p:cNvPr>
            <p:cNvSpPr>
              <a:spLocks noChangeShapeType="1"/>
            </p:cNvSpPr>
            <p:nvPr/>
          </p:nvSpPr>
          <p:spPr bwMode="auto">
            <a:xfrm>
              <a:off x="6051550" y="2654300"/>
              <a:ext cx="1746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33" name="Line 28">
              <a:extLst>
                <a:ext uri="{FF2B5EF4-FFF2-40B4-BE49-F238E27FC236}">
                  <a16:creationId xmlns:a16="http://schemas.microsoft.com/office/drawing/2014/main" id="{AD94EA53-8764-4559-AF5B-F3B2757C876B}"/>
                </a:ext>
              </a:extLst>
            </p:cNvPr>
            <p:cNvSpPr>
              <a:spLocks noChangeShapeType="1"/>
            </p:cNvSpPr>
            <p:nvPr/>
          </p:nvSpPr>
          <p:spPr bwMode="auto">
            <a:xfrm>
              <a:off x="6157913" y="2654300"/>
              <a:ext cx="1746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34" name="Line 29">
              <a:extLst>
                <a:ext uri="{FF2B5EF4-FFF2-40B4-BE49-F238E27FC236}">
                  <a16:creationId xmlns:a16="http://schemas.microsoft.com/office/drawing/2014/main" id="{6C3B9631-EFA9-4FFD-9B13-242F156D92A8}"/>
                </a:ext>
              </a:extLst>
            </p:cNvPr>
            <p:cNvSpPr>
              <a:spLocks noChangeShapeType="1"/>
            </p:cNvSpPr>
            <p:nvPr/>
          </p:nvSpPr>
          <p:spPr bwMode="auto">
            <a:xfrm>
              <a:off x="6246813" y="2654300"/>
              <a:ext cx="3651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35" name="Line 30">
              <a:extLst>
                <a:ext uri="{FF2B5EF4-FFF2-40B4-BE49-F238E27FC236}">
                  <a16:creationId xmlns:a16="http://schemas.microsoft.com/office/drawing/2014/main" id="{0E502A7D-C6E7-4C86-AEE5-94DD674C944D}"/>
                </a:ext>
              </a:extLst>
            </p:cNvPr>
            <p:cNvSpPr>
              <a:spLocks noChangeShapeType="1"/>
            </p:cNvSpPr>
            <p:nvPr/>
          </p:nvSpPr>
          <p:spPr bwMode="auto">
            <a:xfrm>
              <a:off x="6353175" y="2654300"/>
              <a:ext cx="3651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36" name="Line 31">
              <a:extLst>
                <a:ext uri="{FF2B5EF4-FFF2-40B4-BE49-F238E27FC236}">
                  <a16:creationId xmlns:a16="http://schemas.microsoft.com/office/drawing/2014/main" id="{DB819C9D-25E0-4C3E-B7AE-98736FCF5EA0}"/>
                </a:ext>
              </a:extLst>
            </p:cNvPr>
            <p:cNvSpPr>
              <a:spLocks noChangeShapeType="1"/>
            </p:cNvSpPr>
            <p:nvPr/>
          </p:nvSpPr>
          <p:spPr bwMode="auto">
            <a:xfrm>
              <a:off x="6461125" y="2654300"/>
              <a:ext cx="1746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37" name="Line 32">
              <a:extLst>
                <a:ext uri="{FF2B5EF4-FFF2-40B4-BE49-F238E27FC236}">
                  <a16:creationId xmlns:a16="http://schemas.microsoft.com/office/drawing/2014/main" id="{3D66DE3B-3728-49F8-B92A-0EE6FD9C51B5}"/>
                </a:ext>
              </a:extLst>
            </p:cNvPr>
            <p:cNvSpPr>
              <a:spLocks noChangeShapeType="1"/>
            </p:cNvSpPr>
            <p:nvPr/>
          </p:nvSpPr>
          <p:spPr bwMode="auto">
            <a:xfrm>
              <a:off x="6567488" y="2654300"/>
              <a:ext cx="1746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38" name="Line 33">
              <a:extLst>
                <a:ext uri="{FF2B5EF4-FFF2-40B4-BE49-F238E27FC236}">
                  <a16:creationId xmlns:a16="http://schemas.microsoft.com/office/drawing/2014/main" id="{1230C4E4-02DA-4FE6-81F7-045B099B2EF5}"/>
                </a:ext>
              </a:extLst>
            </p:cNvPr>
            <p:cNvSpPr>
              <a:spLocks noChangeShapeType="1"/>
            </p:cNvSpPr>
            <p:nvPr/>
          </p:nvSpPr>
          <p:spPr bwMode="auto">
            <a:xfrm>
              <a:off x="6656388" y="2654300"/>
              <a:ext cx="3651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39" name="Line 34">
              <a:extLst>
                <a:ext uri="{FF2B5EF4-FFF2-40B4-BE49-F238E27FC236}">
                  <a16:creationId xmlns:a16="http://schemas.microsoft.com/office/drawing/2014/main" id="{6E27866C-A029-4CE4-A79B-B330AAFB3863}"/>
                </a:ext>
              </a:extLst>
            </p:cNvPr>
            <p:cNvSpPr>
              <a:spLocks noChangeShapeType="1"/>
            </p:cNvSpPr>
            <p:nvPr/>
          </p:nvSpPr>
          <p:spPr bwMode="auto">
            <a:xfrm>
              <a:off x="6764338" y="2654300"/>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40" name="Line 35">
              <a:extLst>
                <a:ext uri="{FF2B5EF4-FFF2-40B4-BE49-F238E27FC236}">
                  <a16:creationId xmlns:a16="http://schemas.microsoft.com/office/drawing/2014/main" id="{8BFED29D-F4FD-46E2-9E77-4651ABA3010B}"/>
                </a:ext>
              </a:extLst>
            </p:cNvPr>
            <p:cNvSpPr>
              <a:spLocks noChangeShapeType="1"/>
            </p:cNvSpPr>
            <p:nvPr/>
          </p:nvSpPr>
          <p:spPr bwMode="auto">
            <a:xfrm>
              <a:off x="6870700" y="2654300"/>
              <a:ext cx="1746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41" name="Line 36">
              <a:extLst>
                <a:ext uri="{FF2B5EF4-FFF2-40B4-BE49-F238E27FC236}">
                  <a16:creationId xmlns:a16="http://schemas.microsoft.com/office/drawing/2014/main" id="{3D62B8DC-E9A8-4F50-B807-5C46E8196FF5}"/>
                </a:ext>
              </a:extLst>
            </p:cNvPr>
            <p:cNvSpPr>
              <a:spLocks noChangeShapeType="1"/>
            </p:cNvSpPr>
            <p:nvPr/>
          </p:nvSpPr>
          <p:spPr bwMode="auto">
            <a:xfrm>
              <a:off x="6977063" y="2654300"/>
              <a:ext cx="158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42" name="Line 37">
              <a:extLst>
                <a:ext uri="{FF2B5EF4-FFF2-40B4-BE49-F238E27FC236}">
                  <a16:creationId xmlns:a16="http://schemas.microsoft.com/office/drawing/2014/main" id="{D474AA06-ABC1-41BF-8172-DBC52BF6A3E3}"/>
                </a:ext>
              </a:extLst>
            </p:cNvPr>
            <p:cNvSpPr>
              <a:spLocks noChangeShapeType="1"/>
            </p:cNvSpPr>
            <p:nvPr/>
          </p:nvSpPr>
          <p:spPr bwMode="auto">
            <a:xfrm>
              <a:off x="3913188" y="4900612"/>
              <a:ext cx="7651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43" name="Line 38">
              <a:extLst>
                <a:ext uri="{FF2B5EF4-FFF2-40B4-BE49-F238E27FC236}">
                  <a16:creationId xmlns:a16="http://schemas.microsoft.com/office/drawing/2014/main" id="{2BE114A9-381B-410A-8535-5FA8967AB997}"/>
                </a:ext>
              </a:extLst>
            </p:cNvPr>
            <p:cNvSpPr>
              <a:spLocks noChangeShapeType="1"/>
            </p:cNvSpPr>
            <p:nvPr/>
          </p:nvSpPr>
          <p:spPr bwMode="auto">
            <a:xfrm>
              <a:off x="3913188" y="5221287"/>
              <a:ext cx="7651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44" name="Line 39">
              <a:extLst>
                <a:ext uri="{FF2B5EF4-FFF2-40B4-BE49-F238E27FC236}">
                  <a16:creationId xmlns:a16="http://schemas.microsoft.com/office/drawing/2014/main" id="{8FCE6B9B-8482-41B4-92F4-4D07C93D8B7E}"/>
                </a:ext>
              </a:extLst>
            </p:cNvPr>
            <p:cNvSpPr>
              <a:spLocks noChangeShapeType="1"/>
            </p:cNvSpPr>
            <p:nvPr/>
          </p:nvSpPr>
          <p:spPr bwMode="auto">
            <a:xfrm>
              <a:off x="2362200" y="3295650"/>
              <a:ext cx="1588" cy="32226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45" name="Line 40">
              <a:extLst>
                <a:ext uri="{FF2B5EF4-FFF2-40B4-BE49-F238E27FC236}">
                  <a16:creationId xmlns:a16="http://schemas.microsoft.com/office/drawing/2014/main" id="{E0D79B44-8FA3-45EC-9EFA-1DEAE8539D76}"/>
                </a:ext>
              </a:extLst>
            </p:cNvPr>
            <p:cNvSpPr>
              <a:spLocks noChangeShapeType="1"/>
            </p:cNvSpPr>
            <p:nvPr/>
          </p:nvSpPr>
          <p:spPr bwMode="auto">
            <a:xfrm flipH="1">
              <a:off x="4749800" y="3741737"/>
              <a:ext cx="36513"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46" name="Freeform 41">
              <a:extLst>
                <a:ext uri="{FF2B5EF4-FFF2-40B4-BE49-F238E27FC236}">
                  <a16:creationId xmlns:a16="http://schemas.microsoft.com/office/drawing/2014/main" id="{4BF01E88-B759-47D6-A431-2DBAC05F2E0D}"/>
                </a:ext>
              </a:extLst>
            </p:cNvPr>
            <p:cNvSpPr>
              <a:spLocks/>
            </p:cNvSpPr>
            <p:nvPr/>
          </p:nvSpPr>
          <p:spPr bwMode="auto">
            <a:xfrm>
              <a:off x="4714875" y="3724275"/>
              <a:ext cx="71438" cy="34925"/>
            </a:xfrm>
            <a:custGeom>
              <a:avLst/>
              <a:gdLst>
                <a:gd name="T0" fmla="*/ 2147483646 w 45"/>
                <a:gd name="T1" fmla="*/ 2147483646 h 22"/>
                <a:gd name="T2" fmla="*/ 2147483646 w 45"/>
                <a:gd name="T3" fmla="*/ 2147483646 h 22"/>
                <a:gd name="T4" fmla="*/ 0 w 45"/>
                <a:gd name="T5" fmla="*/ 2147483646 h 22"/>
                <a:gd name="T6" fmla="*/ 2147483646 w 45"/>
                <a:gd name="T7" fmla="*/ 0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22" y="11"/>
                  </a:moveTo>
                  <a:lnTo>
                    <a:pt x="45" y="22"/>
                  </a:lnTo>
                  <a:lnTo>
                    <a:pt x="0" y="22"/>
                  </a:lnTo>
                  <a:lnTo>
                    <a:pt x="33" y="0"/>
                  </a:lnTo>
                  <a:lnTo>
                    <a:pt x="22"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47" name="Freeform 42">
              <a:extLst>
                <a:ext uri="{FF2B5EF4-FFF2-40B4-BE49-F238E27FC236}">
                  <a16:creationId xmlns:a16="http://schemas.microsoft.com/office/drawing/2014/main" id="{F3D69D6B-A089-49A4-9C47-6CF76BC785BC}"/>
                </a:ext>
              </a:extLst>
            </p:cNvPr>
            <p:cNvSpPr>
              <a:spLocks/>
            </p:cNvSpPr>
            <p:nvPr/>
          </p:nvSpPr>
          <p:spPr bwMode="auto">
            <a:xfrm>
              <a:off x="4714875" y="3724275"/>
              <a:ext cx="71438" cy="34925"/>
            </a:xfrm>
            <a:custGeom>
              <a:avLst/>
              <a:gdLst>
                <a:gd name="T0" fmla="*/ 2147483646 w 45"/>
                <a:gd name="T1" fmla="*/ 2147483646 h 22"/>
                <a:gd name="T2" fmla="*/ 2147483646 w 45"/>
                <a:gd name="T3" fmla="*/ 2147483646 h 22"/>
                <a:gd name="T4" fmla="*/ 0 w 45"/>
                <a:gd name="T5" fmla="*/ 2147483646 h 22"/>
                <a:gd name="T6" fmla="*/ 2147483646 w 45"/>
                <a:gd name="T7" fmla="*/ 0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22" y="11"/>
                  </a:moveTo>
                  <a:lnTo>
                    <a:pt x="45" y="22"/>
                  </a:lnTo>
                  <a:lnTo>
                    <a:pt x="0" y="22"/>
                  </a:lnTo>
                  <a:lnTo>
                    <a:pt x="33" y="0"/>
                  </a:lnTo>
                  <a:lnTo>
                    <a:pt x="22"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048" name="Freeform 43">
              <a:extLst>
                <a:ext uri="{FF2B5EF4-FFF2-40B4-BE49-F238E27FC236}">
                  <a16:creationId xmlns:a16="http://schemas.microsoft.com/office/drawing/2014/main" id="{065B0D32-9B34-4378-81DB-40396658990F}"/>
                </a:ext>
              </a:extLst>
            </p:cNvPr>
            <p:cNvSpPr>
              <a:spLocks/>
            </p:cNvSpPr>
            <p:nvPr/>
          </p:nvSpPr>
          <p:spPr bwMode="auto">
            <a:xfrm>
              <a:off x="4786313" y="2851150"/>
              <a:ext cx="266700" cy="890587"/>
            </a:xfrm>
            <a:custGeom>
              <a:avLst/>
              <a:gdLst>
                <a:gd name="T0" fmla="*/ 2147483646 w 168"/>
                <a:gd name="T1" fmla="*/ 0 h 561"/>
                <a:gd name="T2" fmla="*/ 2147483646 w 168"/>
                <a:gd name="T3" fmla="*/ 2147483646 h 561"/>
                <a:gd name="T4" fmla="*/ 2147483646 w 168"/>
                <a:gd name="T5" fmla="*/ 2147483646 h 561"/>
                <a:gd name="T6" fmla="*/ 2147483646 w 168"/>
                <a:gd name="T7" fmla="*/ 2147483646 h 561"/>
                <a:gd name="T8" fmla="*/ 2147483646 w 168"/>
                <a:gd name="T9" fmla="*/ 2147483646 h 561"/>
                <a:gd name="T10" fmla="*/ 0 w 168"/>
                <a:gd name="T11" fmla="*/ 2147483646 h 561"/>
                <a:gd name="T12" fmla="*/ 0 60000 65536"/>
                <a:gd name="T13" fmla="*/ 0 60000 65536"/>
                <a:gd name="T14" fmla="*/ 0 60000 65536"/>
                <a:gd name="T15" fmla="*/ 0 60000 65536"/>
                <a:gd name="T16" fmla="*/ 0 60000 65536"/>
                <a:gd name="T17" fmla="*/ 0 60000 65536"/>
                <a:gd name="T18" fmla="*/ 0 w 168"/>
                <a:gd name="T19" fmla="*/ 0 h 561"/>
                <a:gd name="T20" fmla="*/ 168 w 168"/>
                <a:gd name="T21" fmla="*/ 561 h 561"/>
              </a:gdLst>
              <a:ahLst/>
              <a:cxnLst>
                <a:cxn ang="T12">
                  <a:pos x="T0" y="T1"/>
                </a:cxn>
                <a:cxn ang="T13">
                  <a:pos x="T2" y="T3"/>
                </a:cxn>
                <a:cxn ang="T14">
                  <a:pos x="T4" y="T5"/>
                </a:cxn>
                <a:cxn ang="T15">
                  <a:pos x="T6" y="T7"/>
                </a:cxn>
                <a:cxn ang="T16">
                  <a:pos x="T8" y="T9"/>
                </a:cxn>
                <a:cxn ang="T17">
                  <a:pos x="T10" y="T11"/>
                </a:cxn>
              </a:cxnLst>
              <a:rect l="T18" t="T19" r="T20" b="T21"/>
              <a:pathLst>
                <a:path w="168" h="561">
                  <a:moveTo>
                    <a:pt x="168" y="0"/>
                  </a:moveTo>
                  <a:lnTo>
                    <a:pt x="168" y="191"/>
                  </a:lnTo>
                  <a:lnTo>
                    <a:pt x="134" y="359"/>
                  </a:lnTo>
                  <a:lnTo>
                    <a:pt x="78" y="494"/>
                  </a:lnTo>
                  <a:lnTo>
                    <a:pt x="45" y="539"/>
                  </a:lnTo>
                  <a:lnTo>
                    <a:pt x="0" y="561"/>
                  </a:lnTo>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49" name="Line 44">
              <a:extLst>
                <a:ext uri="{FF2B5EF4-FFF2-40B4-BE49-F238E27FC236}">
                  <a16:creationId xmlns:a16="http://schemas.microsoft.com/office/drawing/2014/main" id="{4D901005-4A42-486E-B4C6-30790F04E43B}"/>
                </a:ext>
              </a:extLst>
            </p:cNvPr>
            <p:cNvSpPr>
              <a:spLocks noChangeShapeType="1"/>
            </p:cNvSpPr>
            <p:nvPr/>
          </p:nvSpPr>
          <p:spPr bwMode="auto">
            <a:xfrm flipH="1">
              <a:off x="4767263" y="5060950"/>
              <a:ext cx="3651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50" name="Freeform 45">
              <a:extLst>
                <a:ext uri="{FF2B5EF4-FFF2-40B4-BE49-F238E27FC236}">
                  <a16:creationId xmlns:a16="http://schemas.microsoft.com/office/drawing/2014/main" id="{35B32835-E5CB-4AF4-9A90-7C1570406E49}"/>
                </a:ext>
              </a:extLst>
            </p:cNvPr>
            <p:cNvSpPr>
              <a:spLocks/>
            </p:cNvSpPr>
            <p:nvPr/>
          </p:nvSpPr>
          <p:spPr bwMode="auto">
            <a:xfrm>
              <a:off x="4714875" y="5043487"/>
              <a:ext cx="71438" cy="34925"/>
            </a:xfrm>
            <a:custGeom>
              <a:avLst/>
              <a:gdLst>
                <a:gd name="T0" fmla="*/ 2147483646 w 45"/>
                <a:gd name="T1" fmla="*/ 2147483646 h 22"/>
                <a:gd name="T2" fmla="*/ 2147483646 w 45"/>
                <a:gd name="T3" fmla="*/ 2147483646 h 22"/>
                <a:gd name="T4" fmla="*/ 0 w 45"/>
                <a:gd name="T5" fmla="*/ 2147483646 h 22"/>
                <a:gd name="T6" fmla="*/ 2147483646 w 45"/>
                <a:gd name="T7" fmla="*/ 0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33" y="11"/>
                  </a:moveTo>
                  <a:lnTo>
                    <a:pt x="45" y="22"/>
                  </a:lnTo>
                  <a:lnTo>
                    <a:pt x="0" y="11"/>
                  </a:lnTo>
                  <a:lnTo>
                    <a:pt x="45" y="0"/>
                  </a:lnTo>
                  <a:lnTo>
                    <a:pt x="33"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51" name="Freeform 46">
              <a:extLst>
                <a:ext uri="{FF2B5EF4-FFF2-40B4-BE49-F238E27FC236}">
                  <a16:creationId xmlns:a16="http://schemas.microsoft.com/office/drawing/2014/main" id="{3E4FF527-C50D-4AFA-95C4-D8B4DDE9BEA1}"/>
                </a:ext>
              </a:extLst>
            </p:cNvPr>
            <p:cNvSpPr>
              <a:spLocks/>
            </p:cNvSpPr>
            <p:nvPr/>
          </p:nvSpPr>
          <p:spPr bwMode="auto">
            <a:xfrm>
              <a:off x="4714875" y="5043487"/>
              <a:ext cx="71438" cy="34925"/>
            </a:xfrm>
            <a:custGeom>
              <a:avLst/>
              <a:gdLst>
                <a:gd name="T0" fmla="*/ 2147483646 w 45"/>
                <a:gd name="T1" fmla="*/ 2147483646 h 22"/>
                <a:gd name="T2" fmla="*/ 2147483646 w 45"/>
                <a:gd name="T3" fmla="*/ 2147483646 h 22"/>
                <a:gd name="T4" fmla="*/ 0 w 45"/>
                <a:gd name="T5" fmla="*/ 2147483646 h 22"/>
                <a:gd name="T6" fmla="*/ 2147483646 w 45"/>
                <a:gd name="T7" fmla="*/ 0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33" y="11"/>
                  </a:moveTo>
                  <a:lnTo>
                    <a:pt x="45" y="22"/>
                  </a:lnTo>
                  <a:lnTo>
                    <a:pt x="0" y="11"/>
                  </a:lnTo>
                  <a:lnTo>
                    <a:pt x="45" y="0"/>
                  </a:lnTo>
                  <a:lnTo>
                    <a:pt x="3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052" name="Freeform 47">
              <a:extLst>
                <a:ext uri="{FF2B5EF4-FFF2-40B4-BE49-F238E27FC236}">
                  <a16:creationId xmlns:a16="http://schemas.microsoft.com/office/drawing/2014/main" id="{3FCDBFA0-920B-4B92-A831-2ECCB2B1D67A}"/>
                </a:ext>
              </a:extLst>
            </p:cNvPr>
            <p:cNvSpPr>
              <a:spLocks/>
            </p:cNvSpPr>
            <p:nvPr/>
          </p:nvSpPr>
          <p:spPr bwMode="auto">
            <a:xfrm>
              <a:off x="4803775" y="2851150"/>
              <a:ext cx="2565400" cy="2209800"/>
            </a:xfrm>
            <a:custGeom>
              <a:avLst/>
              <a:gdLst>
                <a:gd name="T0" fmla="*/ 2147483646 w 1616"/>
                <a:gd name="T1" fmla="*/ 0 h 1392"/>
                <a:gd name="T2" fmla="*/ 2147483646 w 1616"/>
                <a:gd name="T3" fmla="*/ 2147483646 h 1392"/>
                <a:gd name="T4" fmla="*/ 2147483646 w 1616"/>
                <a:gd name="T5" fmla="*/ 2147483646 h 1392"/>
                <a:gd name="T6" fmla="*/ 2147483646 w 1616"/>
                <a:gd name="T7" fmla="*/ 2147483646 h 1392"/>
                <a:gd name="T8" fmla="*/ 2147483646 w 1616"/>
                <a:gd name="T9" fmla="*/ 2147483646 h 1392"/>
                <a:gd name="T10" fmla="*/ 2147483646 w 1616"/>
                <a:gd name="T11" fmla="*/ 2147483646 h 1392"/>
                <a:gd name="T12" fmla="*/ 2147483646 w 1616"/>
                <a:gd name="T13" fmla="*/ 2147483646 h 1392"/>
                <a:gd name="T14" fmla="*/ 2147483646 w 1616"/>
                <a:gd name="T15" fmla="*/ 2147483646 h 1392"/>
                <a:gd name="T16" fmla="*/ 0 w 1616"/>
                <a:gd name="T17" fmla="*/ 2147483646 h 1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16"/>
                <a:gd name="T28" fmla="*/ 0 h 1392"/>
                <a:gd name="T29" fmla="*/ 1616 w 1616"/>
                <a:gd name="T30" fmla="*/ 1392 h 13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16" h="1392">
                  <a:moveTo>
                    <a:pt x="1616" y="0"/>
                  </a:moveTo>
                  <a:lnTo>
                    <a:pt x="1583" y="269"/>
                  </a:lnTo>
                  <a:lnTo>
                    <a:pt x="1493" y="527"/>
                  </a:lnTo>
                  <a:lnTo>
                    <a:pt x="1347" y="763"/>
                  </a:lnTo>
                  <a:lnTo>
                    <a:pt x="1145" y="965"/>
                  </a:lnTo>
                  <a:lnTo>
                    <a:pt x="909" y="1145"/>
                  </a:lnTo>
                  <a:lnTo>
                    <a:pt x="629" y="1268"/>
                  </a:lnTo>
                  <a:lnTo>
                    <a:pt x="325" y="1358"/>
                  </a:lnTo>
                  <a:lnTo>
                    <a:pt x="0" y="1392"/>
                  </a:lnTo>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53" name="Line 48">
              <a:extLst>
                <a:ext uri="{FF2B5EF4-FFF2-40B4-BE49-F238E27FC236}">
                  <a16:creationId xmlns:a16="http://schemas.microsoft.com/office/drawing/2014/main" id="{7054DF6E-7F6A-4AC6-9367-8B15D202BAC5}"/>
                </a:ext>
              </a:extLst>
            </p:cNvPr>
            <p:cNvSpPr>
              <a:spLocks noChangeShapeType="1"/>
            </p:cNvSpPr>
            <p:nvPr/>
          </p:nvSpPr>
          <p:spPr bwMode="auto">
            <a:xfrm flipH="1">
              <a:off x="4767263" y="5381625"/>
              <a:ext cx="3651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54" name="Freeform 49">
              <a:extLst>
                <a:ext uri="{FF2B5EF4-FFF2-40B4-BE49-F238E27FC236}">
                  <a16:creationId xmlns:a16="http://schemas.microsoft.com/office/drawing/2014/main" id="{CF59B43F-A600-4398-8091-A8FD0BD94FA0}"/>
                </a:ext>
              </a:extLst>
            </p:cNvPr>
            <p:cNvSpPr>
              <a:spLocks/>
            </p:cNvSpPr>
            <p:nvPr/>
          </p:nvSpPr>
          <p:spPr bwMode="auto">
            <a:xfrm>
              <a:off x="4714875" y="5364162"/>
              <a:ext cx="71438" cy="34925"/>
            </a:xfrm>
            <a:custGeom>
              <a:avLst/>
              <a:gdLst>
                <a:gd name="T0" fmla="*/ 2147483646 w 45"/>
                <a:gd name="T1" fmla="*/ 2147483646 h 22"/>
                <a:gd name="T2" fmla="*/ 2147483646 w 45"/>
                <a:gd name="T3" fmla="*/ 2147483646 h 22"/>
                <a:gd name="T4" fmla="*/ 0 w 45"/>
                <a:gd name="T5" fmla="*/ 2147483646 h 22"/>
                <a:gd name="T6" fmla="*/ 2147483646 w 45"/>
                <a:gd name="T7" fmla="*/ 0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33" y="11"/>
                  </a:moveTo>
                  <a:lnTo>
                    <a:pt x="45" y="22"/>
                  </a:lnTo>
                  <a:lnTo>
                    <a:pt x="0" y="11"/>
                  </a:lnTo>
                  <a:lnTo>
                    <a:pt x="45" y="0"/>
                  </a:lnTo>
                  <a:lnTo>
                    <a:pt x="33"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55" name="Freeform 50">
              <a:extLst>
                <a:ext uri="{FF2B5EF4-FFF2-40B4-BE49-F238E27FC236}">
                  <a16:creationId xmlns:a16="http://schemas.microsoft.com/office/drawing/2014/main" id="{13EC18D5-8E01-4771-9F9F-A36CDD8815A8}"/>
                </a:ext>
              </a:extLst>
            </p:cNvPr>
            <p:cNvSpPr>
              <a:spLocks/>
            </p:cNvSpPr>
            <p:nvPr/>
          </p:nvSpPr>
          <p:spPr bwMode="auto">
            <a:xfrm>
              <a:off x="4714875" y="5364162"/>
              <a:ext cx="71438" cy="34925"/>
            </a:xfrm>
            <a:custGeom>
              <a:avLst/>
              <a:gdLst>
                <a:gd name="T0" fmla="*/ 2147483646 w 45"/>
                <a:gd name="T1" fmla="*/ 2147483646 h 22"/>
                <a:gd name="T2" fmla="*/ 2147483646 w 45"/>
                <a:gd name="T3" fmla="*/ 2147483646 h 22"/>
                <a:gd name="T4" fmla="*/ 0 w 45"/>
                <a:gd name="T5" fmla="*/ 2147483646 h 22"/>
                <a:gd name="T6" fmla="*/ 2147483646 w 45"/>
                <a:gd name="T7" fmla="*/ 0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33" y="11"/>
                  </a:moveTo>
                  <a:lnTo>
                    <a:pt x="45" y="22"/>
                  </a:lnTo>
                  <a:lnTo>
                    <a:pt x="0" y="11"/>
                  </a:lnTo>
                  <a:lnTo>
                    <a:pt x="45" y="0"/>
                  </a:lnTo>
                  <a:lnTo>
                    <a:pt x="3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056" name="Freeform 51">
              <a:extLst>
                <a:ext uri="{FF2B5EF4-FFF2-40B4-BE49-F238E27FC236}">
                  <a16:creationId xmlns:a16="http://schemas.microsoft.com/office/drawing/2014/main" id="{986C41EA-D58A-4487-9BA8-4D0E68A1F2D9}"/>
                </a:ext>
              </a:extLst>
            </p:cNvPr>
            <p:cNvSpPr>
              <a:spLocks/>
            </p:cNvSpPr>
            <p:nvPr/>
          </p:nvSpPr>
          <p:spPr bwMode="auto">
            <a:xfrm>
              <a:off x="4803775" y="2851150"/>
              <a:ext cx="3332163" cy="2530475"/>
            </a:xfrm>
            <a:custGeom>
              <a:avLst/>
              <a:gdLst>
                <a:gd name="T0" fmla="*/ 2147483646 w 2099"/>
                <a:gd name="T1" fmla="*/ 0 h 1594"/>
                <a:gd name="T2" fmla="*/ 2147483646 w 2099"/>
                <a:gd name="T3" fmla="*/ 2147483646 h 1594"/>
                <a:gd name="T4" fmla="*/ 2147483646 w 2099"/>
                <a:gd name="T5" fmla="*/ 2147483646 h 1594"/>
                <a:gd name="T6" fmla="*/ 2147483646 w 2099"/>
                <a:gd name="T7" fmla="*/ 2147483646 h 1594"/>
                <a:gd name="T8" fmla="*/ 2147483646 w 2099"/>
                <a:gd name="T9" fmla="*/ 2147483646 h 1594"/>
                <a:gd name="T10" fmla="*/ 2147483646 w 2099"/>
                <a:gd name="T11" fmla="*/ 2147483646 h 1594"/>
                <a:gd name="T12" fmla="*/ 2147483646 w 2099"/>
                <a:gd name="T13" fmla="*/ 2147483646 h 1594"/>
                <a:gd name="T14" fmla="*/ 2147483646 w 2099"/>
                <a:gd name="T15" fmla="*/ 2147483646 h 1594"/>
                <a:gd name="T16" fmla="*/ 2147483646 w 2099"/>
                <a:gd name="T17" fmla="*/ 2147483646 h 1594"/>
                <a:gd name="T18" fmla="*/ 0 w 2099"/>
                <a:gd name="T19" fmla="*/ 2147483646 h 15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99"/>
                <a:gd name="T31" fmla="*/ 0 h 1594"/>
                <a:gd name="T32" fmla="*/ 2099 w 2099"/>
                <a:gd name="T33" fmla="*/ 1594 h 15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99" h="1594">
                  <a:moveTo>
                    <a:pt x="2099" y="0"/>
                  </a:moveTo>
                  <a:lnTo>
                    <a:pt x="2054" y="314"/>
                  </a:lnTo>
                  <a:lnTo>
                    <a:pt x="1942" y="606"/>
                  </a:lnTo>
                  <a:lnTo>
                    <a:pt x="1740" y="875"/>
                  </a:lnTo>
                  <a:lnTo>
                    <a:pt x="1627" y="999"/>
                  </a:lnTo>
                  <a:lnTo>
                    <a:pt x="1493" y="1111"/>
                  </a:lnTo>
                  <a:lnTo>
                    <a:pt x="1179" y="1313"/>
                  </a:lnTo>
                  <a:lnTo>
                    <a:pt x="819" y="1459"/>
                  </a:lnTo>
                  <a:lnTo>
                    <a:pt x="426" y="1560"/>
                  </a:lnTo>
                  <a:lnTo>
                    <a:pt x="0" y="1594"/>
                  </a:lnTo>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57" name="Line 52">
              <a:extLst>
                <a:ext uri="{FF2B5EF4-FFF2-40B4-BE49-F238E27FC236}">
                  <a16:creationId xmlns:a16="http://schemas.microsoft.com/office/drawing/2014/main" id="{FF2E5F3F-03B5-4835-B921-7E146F1598C4}"/>
                </a:ext>
              </a:extLst>
            </p:cNvPr>
            <p:cNvSpPr>
              <a:spLocks noChangeShapeType="1"/>
            </p:cNvSpPr>
            <p:nvPr/>
          </p:nvSpPr>
          <p:spPr bwMode="auto">
            <a:xfrm>
              <a:off x="4286250" y="3171825"/>
              <a:ext cx="1588" cy="3492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58" name="Freeform 53">
              <a:extLst>
                <a:ext uri="{FF2B5EF4-FFF2-40B4-BE49-F238E27FC236}">
                  <a16:creationId xmlns:a16="http://schemas.microsoft.com/office/drawing/2014/main" id="{8B812D4E-0E31-43F5-8B02-C276ABAF3185}"/>
                </a:ext>
              </a:extLst>
            </p:cNvPr>
            <p:cNvSpPr>
              <a:spLocks/>
            </p:cNvSpPr>
            <p:nvPr/>
          </p:nvSpPr>
          <p:spPr bwMode="auto">
            <a:xfrm>
              <a:off x="4268788" y="3189287"/>
              <a:ext cx="53975" cy="71438"/>
            </a:xfrm>
            <a:custGeom>
              <a:avLst/>
              <a:gdLst>
                <a:gd name="T0" fmla="*/ 2147483646 w 34"/>
                <a:gd name="T1" fmla="*/ 2147483646 h 45"/>
                <a:gd name="T2" fmla="*/ 2147483646 w 34"/>
                <a:gd name="T3" fmla="*/ 0 h 45"/>
                <a:gd name="T4" fmla="*/ 2147483646 w 34"/>
                <a:gd name="T5" fmla="*/ 2147483646 h 45"/>
                <a:gd name="T6" fmla="*/ 0 w 34"/>
                <a:gd name="T7" fmla="*/ 0 h 45"/>
                <a:gd name="T8" fmla="*/ 2147483646 w 34"/>
                <a:gd name="T9" fmla="*/ 2147483646 h 45"/>
                <a:gd name="T10" fmla="*/ 0 60000 65536"/>
                <a:gd name="T11" fmla="*/ 0 60000 65536"/>
                <a:gd name="T12" fmla="*/ 0 60000 65536"/>
                <a:gd name="T13" fmla="*/ 0 60000 65536"/>
                <a:gd name="T14" fmla="*/ 0 60000 65536"/>
                <a:gd name="T15" fmla="*/ 0 w 34"/>
                <a:gd name="T16" fmla="*/ 0 h 45"/>
                <a:gd name="T17" fmla="*/ 34 w 34"/>
                <a:gd name="T18" fmla="*/ 45 h 45"/>
              </a:gdLst>
              <a:ahLst/>
              <a:cxnLst>
                <a:cxn ang="T10">
                  <a:pos x="T0" y="T1"/>
                </a:cxn>
                <a:cxn ang="T11">
                  <a:pos x="T2" y="T3"/>
                </a:cxn>
                <a:cxn ang="T12">
                  <a:pos x="T4" y="T5"/>
                </a:cxn>
                <a:cxn ang="T13">
                  <a:pos x="T6" y="T7"/>
                </a:cxn>
                <a:cxn ang="T14">
                  <a:pos x="T8" y="T9"/>
                </a:cxn>
              </a:cxnLst>
              <a:rect l="T15" t="T16" r="T17" b="T18"/>
              <a:pathLst>
                <a:path w="34" h="45">
                  <a:moveTo>
                    <a:pt x="11" y="11"/>
                  </a:moveTo>
                  <a:lnTo>
                    <a:pt x="34" y="0"/>
                  </a:lnTo>
                  <a:lnTo>
                    <a:pt x="11" y="45"/>
                  </a:lnTo>
                  <a:lnTo>
                    <a:pt x="0" y="0"/>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59" name="Freeform 54">
              <a:extLst>
                <a:ext uri="{FF2B5EF4-FFF2-40B4-BE49-F238E27FC236}">
                  <a16:creationId xmlns:a16="http://schemas.microsoft.com/office/drawing/2014/main" id="{7E28A0B2-3D76-41F0-994D-7976B3F09F67}"/>
                </a:ext>
              </a:extLst>
            </p:cNvPr>
            <p:cNvSpPr>
              <a:spLocks/>
            </p:cNvSpPr>
            <p:nvPr/>
          </p:nvSpPr>
          <p:spPr bwMode="auto">
            <a:xfrm>
              <a:off x="4268788" y="3189287"/>
              <a:ext cx="53975" cy="71438"/>
            </a:xfrm>
            <a:custGeom>
              <a:avLst/>
              <a:gdLst>
                <a:gd name="T0" fmla="*/ 2147483646 w 34"/>
                <a:gd name="T1" fmla="*/ 2147483646 h 45"/>
                <a:gd name="T2" fmla="*/ 2147483646 w 34"/>
                <a:gd name="T3" fmla="*/ 0 h 45"/>
                <a:gd name="T4" fmla="*/ 2147483646 w 34"/>
                <a:gd name="T5" fmla="*/ 2147483646 h 45"/>
                <a:gd name="T6" fmla="*/ 0 w 34"/>
                <a:gd name="T7" fmla="*/ 0 h 45"/>
                <a:gd name="T8" fmla="*/ 2147483646 w 34"/>
                <a:gd name="T9" fmla="*/ 2147483646 h 45"/>
                <a:gd name="T10" fmla="*/ 0 60000 65536"/>
                <a:gd name="T11" fmla="*/ 0 60000 65536"/>
                <a:gd name="T12" fmla="*/ 0 60000 65536"/>
                <a:gd name="T13" fmla="*/ 0 60000 65536"/>
                <a:gd name="T14" fmla="*/ 0 60000 65536"/>
                <a:gd name="T15" fmla="*/ 0 w 34"/>
                <a:gd name="T16" fmla="*/ 0 h 45"/>
                <a:gd name="T17" fmla="*/ 34 w 34"/>
                <a:gd name="T18" fmla="*/ 45 h 45"/>
              </a:gdLst>
              <a:ahLst/>
              <a:cxnLst>
                <a:cxn ang="T10">
                  <a:pos x="T0" y="T1"/>
                </a:cxn>
                <a:cxn ang="T11">
                  <a:pos x="T2" y="T3"/>
                </a:cxn>
                <a:cxn ang="T12">
                  <a:pos x="T4" y="T5"/>
                </a:cxn>
                <a:cxn ang="T13">
                  <a:pos x="T6" y="T7"/>
                </a:cxn>
                <a:cxn ang="T14">
                  <a:pos x="T8" y="T9"/>
                </a:cxn>
              </a:cxnLst>
              <a:rect l="T15" t="T16" r="T17" b="T18"/>
              <a:pathLst>
                <a:path w="34" h="45">
                  <a:moveTo>
                    <a:pt x="11" y="11"/>
                  </a:moveTo>
                  <a:lnTo>
                    <a:pt x="34" y="0"/>
                  </a:lnTo>
                  <a:lnTo>
                    <a:pt x="11" y="45"/>
                  </a:lnTo>
                  <a:lnTo>
                    <a:pt x="0" y="0"/>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060" name="Line 55">
              <a:extLst>
                <a:ext uri="{FF2B5EF4-FFF2-40B4-BE49-F238E27FC236}">
                  <a16:creationId xmlns:a16="http://schemas.microsoft.com/office/drawing/2014/main" id="{00271B2F-CFAB-403A-8911-CEF7FEB2E51E}"/>
                </a:ext>
              </a:extLst>
            </p:cNvPr>
            <p:cNvSpPr>
              <a:spLocks noChangeShapeType="1"/>
            </p:cNvSpPr>
            <p:nvPr/>
          </p:nvSpPr>
          <p:spPr bwMode="auto">
            <a:xfrm>
              <a:off x="4286250" y="2851150"/>
              <a:ext cx="1588" cy="3206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61" name="Rectangle 58">
              <a:extLst>
                <a:ext uri="{FF2B5EF4-FFF2-40B4-BE49-F238E27FC236}">
                  <a16:creationId xmlns:a16="http://schemas.microsoft.com/office/drawing/2014/main" id="{E79FEA17-9533-4567-8FE3-163314DDC82D}"/>
                </a:ext>
              </a:extLst>
            </p:cNvPr>
            <p:cNvSpPr>
              <a:spLocks noChangeArrowheads="1"/>
            </p:cNvSpPr>
            <p:nvPr/>
          </p:nvSpPr>
          <p:spPr bwMode="auto">
            <a:xfrm>
              <a:off x="5480050" y="2208212"/>
              <a:ext cx="240188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Parale</a:t>
              </a:r>
              <a:r>
                <a:rPr lang="tr-TR" altLang="tr-TR" sz="1700">
                  <a:solidFill>
                    <a:srgbClr val="000000"/>
                  </a:solidFill>
                </a:rPr>
                <a:t>lleştirilebilen kısım</a:t>
              </a:r>
              <a:endParaRPr lang="en-US" altLang="tr-TR" sz="2400"/>
            </a:p>
          </p:txBody>
        </p:sp>
        <p:sp>
          <p:nvSpPr>
            <p:cNvPr id="43062" name="Rectangle 60">
              <a:extLst>
                <a:ext uri="{FF2B5EF4-FFF2-40B4-BE49-F238E27FC236}">
                  <a16:creationId xmlns:a16="http://schemas.microsoft.com/office/drawing/2014/main" id="{5B6493DA-699B-4C54-80DA-271E21AE2C98}"/>
                </a:ext>
              </a:extLst>
            </p:cNvPr>
            <p:cNvSpPr>
              <a:spLocks noChangeArrowheads="1"/>
            </p:cNvSpPr>
            <p:nvPr/>
          </p:nvSpPr>
          <p:spPr bwMode="auto">
            <a:xfrm>
              <a:off x="598488" y="2582862"/>
              <a:ext cx="13192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(a) </a:t>
              </a:r>
              <a:r>
                <a:rPr lang="tr-TR" altLang="tr-TR" sz="1700">
                  <a:solidFill>
                    <a:srgbClr val="000000"/>
                  </a:solidFill>
                </a:rPr>
                <a:t>Bir</a:t>
              </a:r>
              <a:r>
                <a:rPr lang="en-US" altLang="tr-TR" sz="1700">
                  <a:solidFill>
                    <a:srgbClr val="000000"/>
                  </a:solidFill>
                </a:rPr>
                <a:t> </a:t>
              </a:r>
              <a:r>
                <a:rPr lang="tr-TR" altLang="tr-TR" sz="1700">
                  <a:solidFill>
                    <a:srgbClr val="000000"/>
                  </a:solidFill>
                </a:rPr>
                <a:t>işlemci</a:t>
              </a:r>
              <a:endParaRPr lang="en-US" altLang="tr-TR" sz="2400"/>
            </a:p>
          </p:txBody>
        </p:sp>
        <p:sp>
          <p:nvSpPr>
            <p:cNvPr id="43063" name="Rectangle 61">
              <a:extLst>
                <a:ext uri="{FF2B5EF4-FFF2-40B4-BE49-F238E27FC236}">
                  <a16:creationId xmlns:a16="http://schemas.microsoft.com/office/drawing/2014/main" id="{43319863-58C6-4C42-AAE7-068E7C54DED6}"/>
                </a:ext>
              </a:extLst>
            </p:cNvPr>
            <p:cNvSpPr>
              <a:spLocks noChangeArrowheads="1"/>
            </p:cNvSpPr>
            <p:nvPr/>
          </p:nvSpPr>
          <p:spPr bwMode="auto">
            <a:xfrm>
              <a:off x="598488" y="3302000"/>
              <a:ext cx="16113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(b) </a:t>
              </a:r>
              <a:r>
                <a:rPr lang="tr-TR" altLang="tr-TR" sz="1700">
                  <a:solidFill>
                    <a:srgbClr val="000000"/>
                  </a:solidFill>
                </a:rPr>
                <a:t>Çoklu işlemci</a:t>
              </a:r>
              <a:endParaRPr lang="en-US" altLang="tr-TR" sz="2400"/>
            </a:p>
          </p:txBody>
        </p:sp>
        <p:sp>
          <p:nvSpPr>
            <p:cNvPr id="43064" name="Line 63">
              <a:extLst>
                <a:ext uri="{FF2B5EF4-FFF2-40B4-BE49-F238E27FC236}">
                  <a16:creationId xmlns:a16="http://schemas.microsoft.com/office/drawing/2014/main" id="{1456DBD2-C55B-4392-BFA8-6D7F08D67A29}"/>
                </a:ext>
              </a:extLst>
            </p:cNvPr>
            <p:cNvSpPr>
              <a:spLocks noChangeShapeType="1"/>
            </p:cNvSpPr>
            <p:nvPr/>
          </p:nvSpPr>
          <p:spPr bwMode="auto">
            <a:xfrm flipH="1">
              <a:off x="2451100" y="1692275"/>
              <a:ext cx="3651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65" name="Freeform 64">
              <a:extLst>
                <a:ext uri="{FF2B5EF4-FFF2-40B4-BE49-F238E27FC236}">
                  <a16:creationId xmlns:a16="http://schemas.microsoft.com/office/drawing/2014/main" id="{BA20DA36-5070-4105-AFCE-F9AD2BD25087}"/>
                </a:ext>
              </a:extLst>
            </p:cNvPr>
            <p:cNvSpPr>
              <a:spLocks/>
            </p:cNvSpPr>
            <p:nvPr/>
          </p:nvSpPr>
          <p:spPr bwMode="auto">
            <a:xfrm>
              <a:off x="2398713" y="1674812"/>
              <a:ext cx="69850" cy="34925"/>
            </a:xfrm>
            <a:custGeom>
              <a:avLst/>
              <a:gdLst>
                <a:gd name="T0" fmla="*/ 2147483646 w 44"/>
                <a:gd name="T1" fmla="*/ 2147483646 h 22"/>
                <a:gd name="T2" fmla="*/ 2147483646 w 44"/>
                <a:gd name="T3" fmla="*/ 2147483646 h 22"/>
                <a:gd name="T4" fmla="*/ 0 w 44"/>
                <a:gd name="T5" fmla="*/ 2147483646 h 22"/>
                <a:gd name="T6" fmla="*/ 2147483646 w 44"/>
                <a:gd name="T7" fmla="*/ 0 h 22"/>
                <a:gd name="T8" fmla="*/ 2147483646 w 44"/>
                <a:gd name="T9" fmla="*/ 2147483646 h 22"/>
                <a:gd name="T10" fmla="*/ 0 60000 65536"/>
                <a:gd name="T11" fmla="*/ 0 60000 65536"/>
                <a:gd name="T12" fmla="*/ 0 60000 65536"/>
                <a:gd name="T13" fmla="*/ 0 60000 65536"/>
                <a:gd name="T14" fmla="*/ 0 60000 65536"/>
                <a:gd name="T15" fmla="*/ 0 w 44"/>
                <a:gd name="T16" fmla="*/ 0 h 22"/>
                <a:gd name="T17" fmla="*/ 44 w 44"/>
                <a:gd name="T18" fmla="*/ 22 h 22"/>
              </a:gdLst>
              <a:ahLst/>
              <a:cxnLst>
                <a:cxn ang="T10">
                  <a:pos x="T0" y="T1"/>
                </a:cxn>
                <a:cxn ang="T11">
                  <a:pos x="T2" y="T3"/>
                </a:cxn>
                <a:cxn ang="T12">
                  <a:pos x="T4" y="T5"/>
                </a:cxn>
                <a:cxn ang="T13">
                  <a:pos x="T6" y="T7"/>
                </a:cxn>
                <a:cxn ang="T14">
                  <a:pos x="T8" y="T9"/>
                </a:cxn>
              </a:cxnLst>
              <a:rect l="T15" t="T16" r="T17" b="T18"/>
              <a:pathLst>
                <a:path w="44" h="22">
                  <a:moveTo>
                    <a:pt x="33" y="11"/>
                  </a:moveTo>
                  <a:lnTo>
                    <a:pt x="44" y="22"/>
                  </a:lnTo>
                  <a:lnTo>
                    <a:pt x="0" y="11"/>
                  </a:lnTo>
                  <a:lnTo>
                    <a:pt x="44" y="0"/>
                  </a:lnTo>
                  <a:lnTo>
                    <a:pt x="33"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66" name="Freeform 65">
              <a:extLst>
                <a:ext uri="{FF2B5EF4-FFF2-40B4-BE49-F238E27FC236}">
                  <a16:creationId xmlns:a16="http://schemas.microsoft.com/office/drawing/2014/main" id="{3A11A46F-827B-48F4-8831-80D95B0F1FEE}"/>
                </a:ext>
              </a:extLst>
            </p:cNvPr>
            <p:cNvSpPr>
              <a:spLocks/>
            </p:cNvSpPr>
            <p:nvPr/>
          </p:nvSpPr>
          <p:spPr bwMode="auto">
            <a:xfrm>
              <a:off x="2398713" y="1674812"/>
              <a:ext cx="69850" cy="34925"/>
            </a:xfrm>
            <a:custGeom>
              <a:avLst/>
              <a:gdLst>
                <a:gd name="T0" fmla="*/ 2147483646 w 44"/>
                <a:gd name="T1" fmla="*/ 2147483646 h 22"/>
                <a:gd name="T2" fmla="*/ 2147483646 w 44"/>
                <a:gd name="T3" fmla="*/ 2147483646 h 22"/>
                <a:gd name="T4" fmla="*/ 0 w 44"/>
                <a:gd name="T5" fmla="*/ 2147483646 h 22"/>
                <a:gd name="T6" fmla="*/ 2147483646 w 44"/>
                <a:gd name="T7" fmla="*/ 0 h 22"/>
                <a:gd name="T8" fmla="*/ 2147483646 w 44"/>
                <a:gd name="T9" fmla="*/ 2147483646 h 22"/>
                <a:gd name="T10" fmla="*/ 0 60000 65536"/>
                <a:gd name="T11" fmla="*/ 0 60000 65536"/>
                <a:gd name="T12" fmla="*/ 0 60000 65536"/>
                <a:gd name="T13" fmla="*/ 0 60000 65536"/>
                <a:gd name="T14" fmla="*/ 0 60000 65536"/>
                <a:gd name="T15" fmla="*/ 0 w 44"/>
                <a:gd name="T16" fmla="*/ 0 h 22"/>
                <a:gd name="T17" fmla="*/ 44 w 44"/>
                <a:gd name="T18" fmla="*/ 22 h 22"/>
              </a:gdLst>
              <a:ahLst/>
              <a:cxnLst>
                <a:cxn ang="T10">
                  <a:pos x="T0" y="T1"/>
                </a:cxn>
                <a:cxn ang="T11">
                  <a:pos x="T2" y="T3"/>
                </a:cxn>
                <a:cxn ang="T12">
                  <a:pos x="T4" y="T5"/>
                </a:cxn>
                <a:cxn ang="T13">
                  <a:pos x="T6" y="T7"/>
                </a:cxn>
                <a:cxn ang="T14">
                  <a:pos x="T8" y="T9"/>
                </a:cxn>
              </a:cxnLst>
              <a:rect l="T15" t="T16" r="T17" b="T18"/>
              <a:pathLst>
                <a:path w="44" h="22">
                  <a:moveTo>
                    <a:pt x="33" y="11"/>
                  </a:moveTo>
                  <a:lnTo>
                    <a:pt x="44" y="22"/>
                  </a:lnTo>
                  <a:lnTo>
                    <a:pt x="0" y="11"/>
                  </a:lnTo>
                  <a:lnTo>
                    <a:pt x="44" y="0"/>
                  </a:lnTo>
                  <a:lnTo>
                    <a:pt x="3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067" name="Line 66">
              <a:extLst>
                <a:ext uri="{FF2B5EF4-FFF2-40B4-BE49-F238E27FC236}">
                  <a16:creationId xmlns:a16="http://schemas.microsoft.com/office/drawing/2014/main" id="{6F51161D-578E-4DB2-9EA2-6D54339836EC}"/>
                </a:ext>
              </a:extLst>
            </p:cNvPr>
            <p:cNvSpPr>
              <a:spLocks noChangeShapeType="1"/>
            </p:cNvSpPr>
            <p:nvPr/>
          </p:nvSpPr>
          <p:spPr bwMode="auto">
            <a:xfrm>
              <a:off x="8402638" y="1692275"/>
              <a:ext cx="3651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68" name="Freeform 67">
              <a:extLst>
                <a:ext uri="{FF2B5EF4-FFF2-40B4-BE49-F238E27FC236}">
                  <a16:creationId xmlns:a16="http://schemas.microsoft.com/office/drawing/2014/main" id="{71520587-A9C6-40FE-9CDB-63BB18C38E76}"/>
                </a:ext>
              </a:extLst>
            </p:cNvPr>
            <p:cNvSpPr>
              <a:spLocks/>
            </p:cNvSpPr>
            <p:nvPr/>
          </p:nvSpPr>
          <p:spPr bwMode="auto">
            <a:xfrm>
              <a:off x="8421688" y="1674812"/>
              <a:ext cx="69850" cy="34925"/>
            </a:xfrm>
            <a:custGeom>
              <a:avLst/>
              <a:gdLst>
                <a:gd name="T0" fmla="*/ 2147483646 w 44"/>
                <a:gd name="T1" fmla="*/ 2147483646 h 22"/>
                <a:gd name="T2" fmla="*/ 0 w 44"/>
                <a:gd name="T3" fmla="*/ 0 h 22"/>
                <a:gd name="T4" fmla="*/ 2147483646 w 44"/>
                <a:gd name="T5" fmla="*/ 2147483646 h 22"/>
                <a:gd name="T6" fmla="*/ 0 w 44"/>
                <a:gd name="T7" fmla="*/ 2147483646 h 22"/>
                <a:gd name="T8" fmla="*/ 2147483646 w 44"/>
                <a:gd name="T9" fmla="*/ 2147483646 h 22"/>
                <a:gd name="T10" fmla="*/ 0 60000 65536"/>
                <a:gd name="T11" fmla="*/ 0 60000 65536"/>
                <a:gd name="T12" fmla="*/ 0 60000 65536"/>
                <a:gd name="T13" fmla="*/ 0 60000 65536"/>
                <a:gd name="T14" fmla="*/ 0 60000 65536"/>
                <a:gd name="T15" fmla="*/ 0 w 44"/>
                <a:gd name="T16" fmla="*/ 0 h 22"/>
                <a:gd name="T17" fmla="*/ 44 w 44"/>
                <a:gd name="T18" fmla="*/ 22 h 22"/>
              </a:gdLst>
              <a:ahLst/>
              <a:cxnLst>
                <a:cxn ang="T10">
                  <a:pos x="T0" y="T1"/>
                </a:cxn>
                <a:cxn ang="T11">
                  <a:pos x="T2" y="T3"/>
                </a:cxn>
                <a:cxn ang="T12">
                  <a:pos x="T4" y="T5"/>
                </a:cxn>
                <a:cxn ang="T13">
                  <a:pos x="T6" y="T7"/>
                </a:cxn>
                <a:cxn ang="T14">
                  <a:pos x="T8" y="T9"/>
                </a:cxn>
              </a:cxnLst>
              <a:rect l="T15" t="T16" r="T17" b="T18"/>
              <a:pathLst>
                <a:path w="44" h="22">
                  <a:moveTo>
                    <a:pt x="11" y="11"/>
                  </a:moveTo>
                  <a:lnTo>
                    <a:pt x="0" y="0"/>
                  </a:lnTo>
                  <a:lnTo>
                    <a:pt x="44" y="11"/>
                  </a:lnTo>
                  <a:lnTo>
                    <a:pt x="0" y="22"/>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69" name="Freeform 68">
              <a:extLst>
                <a:ext uri="{FF2B5EF4-FFF2-40B4-BE49-F238E27FC236}">
                  <a16:creationId xmlns:a16="http://schemas.microsoft.com/office/drawing/2014/main" id="{A6B65E95-9F90-4E61-A7DC-A18FC82D7F38}"/>
                </a:ext>
              </a:extLst>
            </p:cNvPr>
            <p:cNvSpPr>
              <a:spLocks/>
            </p:cNvSpPr>
            <p:nvPr/>
          </p:nvSpPr>
          <p:spPr bwMode="auto">
            <a:xfrm>
              <a:off x="8421688" y="1674812"/>
              <a:ext cx="69850" cy="34925"/>
            </a:xfrm>
            <a:custGeom>
              <a:avLst/>
              <a:gdLst>
                <a:gd name="T0" fmla="*/ 2147483646 w 44"/>
                <a:gd name="T1" fmla="*/ 2147483646 h 22"/>
                <a:gd name="T2" fmla="*/ 0 w 44"/>
                <a:gd name="T3" fmla="*/ 0 h 22"/>
                <a:gd name="T4" fmla="*/ 2147483646 w 44"/>
                <a:gd name="T5" fmla="*/ 2147483646 h 22"/>
                <a:gd name="T6" fmla="*/ 0 w 44"/>
                <a:gd name="T7" fmla="*/ 2147483646 h 22"/>
                <a:gd name="T8" fmla="*/ 2147483646 w 44"/>
                <a:gd name="T9" fmla="*/ 2147483646 h 22"/>
                <a:gd name="T10" fmla="*/ 0 60000 65536"/>
                <a:gd name="T11" fmla="*/ 0 60000 65536"/>
                <a:gd name="T12" fmla="*/ 0 60000 65536"/>
                <a:gd name="T13" fmla="*/ 0 60000 65536"/>
                <a:gd name="T14" fmla="*/ 0 60000 65536"/>
                <a:gd name="T15" fmla="*/ 0 w 44"/>
                <a:gd name="T16" fmla="*/ 0 h 22"/>
                <a:gd name="T17" fmla="*/ 44 w 44"/>
                <a:gd name="T18" fmla="*/ 22 h 22"/>
              </a:gdLst>
              <a:ahLst/>
              <a:cxnLst>
                <a:cxn ang="T10">
                  <a:pos x="T0" y="T1"/>
                </a:cxn>
                <a:cxn ang="T11">
                  <a:pos x="T2" y="T3"/>
                </a:cxn>
                <a:cxn ang="T12">
                  <a:pos x="T4" y="T5"/>
                </a:cxn>
                <a:cxn ang="T13">
                  <a:pos x="T6" y="T7"/>
                </a:cxn>
                <a:cxn ang="T14">
                  <a:pos x="T8" y="T9"/>
                </a:cxn>
              </a:cxnLst>
              <a:rect l="T15" t="T16" r="T17" b="T18"/>
              <a:pathLst>
                <a:path w="44" h="22">
                  <a:moveTo>
                    <a:pt x="11" y="11"/>
                  </a:moveTo>
                  <a:lnTo>
                    <a:pt x="0" y="0"/>
                  </a:lnTo>
                  <a:lnTo>
                    <a:pt x="44" y="11"/>
                  </a:lnTo>
                  <a:lnTo>
                    <a:pt x="0" y="22"/>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070" name="Line 69">
              <a:extLst>
                <a:ext uri="{FF2B5EF4-FFF2-40B4-BE49-F238E27FC236}">
                  <a16:creationId xmlns:a16="http://schemas.microsoft.com/office/drawing/2014/main" id="{FC6F6BC8-6ED9-4FD1-8F88-8A0A08CC5BD3}"/>
                </a:ext>
              </a:extLst>
            </p:cNvPr>
            <p:cNvSpPr>
              <a:spLocks noChangeShapeType="1"/>
            </p:cNvSpPr>
            <p:nvPr/>
          </p:nvSpPr>
          <p:spPr bwMode="auto">
            <a:xfrm>
              <a:off x="2487613" y="1692275"/>
              <a:ext cx="59150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71" name="Line 70">
              <a:extLst>
                <a:ext uri="{FF2B5EF4-FFF2-40B4-BE49-F238E27FC236}">
                  <a16:creationId xmlns:a16="http://schemas.microsoft.com/office/drawing/2014/main" id="{13B54849-D275-4091-9D27-957E63FBC2B6}"/>
                </a:ext>
              </a:extLst>
            </p:cNvPr>
            <p:cNvSpPr>
              <a:spLocks noChangeShapeType="1"/>
            </p:cNvSpPr>
            <p:nvPr/>
          </p:nvSpPr>
          <p:spPr bwMode="auto">
            <a:xfrm>
              <a:off x="2362200" y="1620837"/>
              <a:ext cx="1588" cy="8382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72" name="Line 71">
              <a:extLst>
                <a:ext uri="{FF2B5EF4-FFF2-40B4-BE49-F238E27FC236}">
                  <a16:creationId xmlns:a16="http://schemas.microsoft.com/office/drawing/2014/main" id="{FC18E205-1746-4B13-8CDE-BE80508FE3FB}"/>
                </a:ext>
              </a:extLst>
            </p:cNvPr>
            <p:cNvSpPr>
              <a:spLocks noChangeShapeType="1"/>
            </p:cNvSpPr>
            <p:nvPr/>
          </p:nvSpPr>
          <p:spPr bwMode="auto">
            <a:xfrm>
              <a:off x="8528050" y="1620837"/>
              <a:ext cx="1588" cy="8382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73" name="Line 72">
              <a:extLst>
                <a:ext uri="{FF2B5EF4-FFF2-40B4-BE49-F238E27FC236}">
                  <a16:creationId xmlns:a16="http://schemas.microsoft.com/office/drawing/2014/main" id="{3A19EB8A-85FD-46EB-9F34-D25FFCBD3C87}"/>
                </a:ext>
              </a:extLst>
            </p:cNvPr>
            <p:cNvSpPr>
              <a:spLocks noChangeShapeType="1"/>
            </p:cNvSpPr>
            <p:nvPr/>
          </p:nvSpPr>
          <p:spPr bwMode="auto">
            <a:xfrm>
              <a:off x="3913188" y="1889125"/>
              <a:ext cx="1587" cy="56991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74" name="Line 73">
              <a:extLst>
                <a:ext uri="{FF2B5EF4-FFF2-40B4-BE49-F238E27FC236}">
                  <a16:creationId xmlns:a16="http://schemas.microsoft.com/office/drawing/2014/main" id="{FC32059E-B468-4A1A-B32F-D5DAE3BBDE77}"/>
                </a:ext>
              </a:extLst>
            </p:cNvPr>
            <p:cNvSpPr>
              <a:spLocks noChangeShapeType="1"/>
            </p:cNvSpPr>
            <p:nvPr/>
          </p:nvSpPr>
          <p:spPr bwMode="auto">
            <a:xfrm flipH="1">
              <a:off x="2451100" y="2012950"/>
              <a:ext cx="3651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75" name="Freeform 74">
              <a:extLst>
                <a:ext uri="{FF2B5EF4-FFF2-40B4-BE49-F238E27FC236}">
                  <a16:creationId xmlns:a16="http://schemas.microsoft.com/office/drawing/2014/main" id="{C61AF46E-86FD-413B-9AA8-5F44E0DDA3B9}"/>
                </a:ext>
              </a:extLst>
            </p:cNvPr>
            <p:cNvSpPr>
              <a:spLocks/>
            </p:cNvSpPr>
            <p:nvPr/>
          </p:nvSpPr>
          <p:spPr bwMode="auto">
            <a:xfrm>
              <a:off x="2398713" y="1995487"/>
              <a:ext cx="69850" cy="36513"/>
            </a:xfrm>
            <a:custGeom>
              <a:avLst/>
              <a:gdLst>
                <a:gd name="T0" fmla="*/ 2147483646 w 44"/>
                <a:gd name="T1" fmla="*/ 2147483646 h 23"/>
                <a:gd name="T2" fmla="*/ 2147483646 w 44"/>
                <a:gd name="T3" fmla="*/ 2147483646 h 23"/>
                <a:gd name="T4" fmla="*/ 0 w 44"/>
                <a:gd name="T5" fmla="*/ 2147483646 h 23"/>
                <a:gd name="T6" fmla="*/ 2147483646 w 44"/>
                <a:gd name="T7" fmla="*/ 0 h 23"/>
                <a:gd name="T8" fmla="*/ 2147483646 w 44"/>
                <a:gd name="T9" fmla="*/ 2147483646 h 23"/>
                <a:gd name="T10" fmla="*/ 0 60000 65536"/>
                <a:gd name="T11" fmla="*/ 0 60000 65536"/>
                <a:gd name="T12" fmla="*/ 0 60000 65536"/>
                <a:gd name="T13" fmla="*/ 0 60000 65536"/>
                <a:gd name="T14" fmla="*/ 0 60000 65536"/>
                <a:gd name="T15" fmla="*/ 0 w 44"/>
                <a:gd name="T16" fmla="*/ 0 h 23"/>
                <a:gd name="T17" fmla="*/ 44 w 44"/>
                <a:gd name="T18" fmla="*/ 23 h 23"/>
              </a:gdLst>
              <a:ahLst/>
              <a:cxnLst>
                <a:cxn ang="T10">
                  <a:pos x="T0" y="T1"/>
                </a:cxn>
                <a:cxn ang="T11">
                  <a:pos x="T2" y="T3"/>
                </a:cxn>
                <a:cxn ang="T12">
                  <a:pos x="T4" y="T5"/>
                </a:cxn>
                <a:cxn ang="T13">
                  <a:pos x="T6" y="T7"/>
                </a:cxn>
                <a:cxn ang="T14">
                  <a:pos x="T8" y="T9"/>
                </a:cxn>
              </a:cxnLst>
              <a:rect l="T15" t="T16" r="T17" b="T18"/>
              <a:pathLst>
                <a:path w="44" h="23">
                  <a:moveTo>
                    <a:pt x="33" y="11"/>
                  </a:moveTo>
                  <a:lnTo>
                    <a:pt x="44" y="23"/>
                  </a:lnTo>
                  <a:lnTo>
                    <a:pt x="0" y="11"/>
                  </a:lnTo>
                  <a:lnTo>
                    <a:pt x="44" y="0"/>
                  </a:lnTo>
                  <a:lnTo>
                    <a:pt x="33"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76" name="Freeform 75">
              <a:extLst>
                <a:ext uri="{FF2B5EF4-FFF2-40B4-BE49-F238E27FC236}">
                  <a16:creationId xmlns:a16="http://schemas.microsoft.com/office/drawing/2014/main" id="{6613CE95-4EA8-4E1B-B356-F39D81B23C00}"/>
                </a:ext>
              </a:extLst>
            </p:cNvPr>
            <p:cNvSpPr>
              <a:spLocks/>
            </p:cNvSpPr>
            <p:nvPr/>
          </p:nvSpPr>
          <p:spPr bwMode="auto">
            <a:xfrm>
              <a:off x="2398713" y="1995487"/>
              <a:ext cx="69850" cy="36513"/>
            </a:xfrm>
            <a:custGeom>
              <a:avLst/>
              <a:gdLst>
                <a:gd name="T0" fmla="*/ 2147483646 w 44"/>
                <a:gd name="T1" fmla="*/ 2147483646 h 23"/>
                <a:gd name="T2" fmla="*/ 2147483646 w 44"/>
                <a:gd name="T3" fmla="*/ 2147483646 h 23"/>
                <a:gd name="T4" fmla="*/ 0 w 44"/>
                <a:gd name="T5" fmla="*/ 2147483646 h 23"/>
                <a:gd name="T6" fmla="*/ 2147483646 w 44"/>
                <a:gd name="T7" fmla="*/ 0 h 23"/>
                <a:gd name="T8" fmla="*/ 2147483646 w 44"/>
                <a:gd name="T9" fmla="*/ 2147483646 h 23"/>
                <a:gd name="T10" fmla="*/ 0 60000 65536"/>
                <a:gd name="T11" fmla="*/ 0 60000 65536"/>
                <a:gd name="T12" fmla="*/ 0 60000 65536"/>
                <a:gd name="T13" fmla="*/ 0 60000 65536"/>
                <a:gd name="T14" fmla="*/ 0 60000 65536"/>
                <a:gd name="T15" fmla="*/ 0 w 44"/>
                <a:gd name="T16" fmla="*/ 0 h 23"/>
                <a:gd name="T17" fmla="*/ 44 w 44"/>
                <a:gd name="T18" fmla="*/ 23 h 23"/>
              </a:gdLst>
              <a:ahLst/>
              <a:cxnLst>
                <a:cxn ang="T10">
                  <a:pos x="T0" y="T1"/>
                </a:cxn>
                <a:cxn ang="T11">
                  <a:pos x="T2" y="T3"/>
                </a:cxn>
                <a:cxn ang="T12">
                  <a:pos x="T4" y="T5"/>
                </a:cxn>
                <a:cxn ang="T13">
                  <a:pos x="T6" y="T7"/>
                </a:cxn>
                <a:cxn ang="T14">
                  <a:pos x="T8" y="T9"/>
                </a:cxn>
              </a:cxnLst>
              <a:rect l="T15" t="T16" r="T17" b="T18"/>
              <a:pathLst>
                <a:path w="44" h="23">
                  <a:moveTo>
                    <a:pt x="33" y="11"/>
                  </a:moveTo>
                  <a:lnTo>
                    <a:pt x="44" y="23"/>
                  </a:lnTo>
                  <a:lnTo>
                    <a:pt x="0" y="11"/>
                  </a:lnTo>
                  <a:lnTo>
                    <a:pt x="44" y="0"/>
                  </a:lnTo>
                  <a:lnTo>
                    <a:pt x="3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077" name="Line 76">
              <a:extLst>
                <a:ext uri="{FF2B5EF4-FFF2-40B4-BE49-F238E27FC236}">
                  <a16:creationId xmlns:a16="http://schemas.microsoft.com/office/drawing/2014/main" id="{37FCB3E6-D513-480B-83AF-17BC19353726}"/>
                </a:ext>
              </a:extLst>
            </p:cNvPr>
            <p:cNvSpPr>
              <a:spLocks noChangeShapeType="1"/>
            </p:cNvSpPr>
            <p:nvPr/>
          </p:nvSpPr>
          <p:spPr bwMode="auto">
            <a:xfrm>
              <a:off x="3787775" y="2012950"/>
              <a:ext cx="3651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78" name="Freeform 77">
              <a:extLst>
                <a:ext uri="{FF2B5EF4-FFF2-40B4-BE49-F238E27FC236}">
                  <a16:creationId xmlns:a16="http://schemas.microsoft.com/office/drawing/2014/main" id="{D09C6481-20FD-4451-BEE1-F53A0C12EBFE}"/>
                </a:ext>
              </a:extLst>
            </p:cNvPr>
            <p:cNvSpPr>
              <a:spLocks/>
            </p:cNvSpPr>
            <p:nvPr/>
          </p:nvSpPr>
          <p:spPr bwMode="auto">
            <a:xfrm>
              <a:off x="3787775" y="1995487"/>
              <a:ext cx="88900" cy="36513"/>
            </a:xfrm>
            <a:custGeom>
              <a:avLst/>
              <a:gdLst>
                <a:gd name="T0" fmla="*/ 2147483646 w 56"/>
                <a:gd name="T1" fmla="*/ 2147483646 h 23"/>
                <a:gd name="T2" fmla="*/ 0 w 56"/>
                <a:gd name="T3" fmla="*/ 0 h 23"/>
                <a:gd name="T4" fmla="*/ 2147483646 w 56"/>
                <a:gd name="T5" fmla="*/ 2147483646 h 23"/>
                <a:gd name="T6" fmla="*/ 0 w 56"/>
                <a:gd name="T7" fmla="*/ 2147483646 h 23"/>
                <a:gd name="T8" fmla="*/ 2147483646 w 56"/>
                <a:gd name="T9" fmla="*/ 2147483646 h 23"/>
                <a:gd name="T10" fmla="*/ 0 60000 65536"/>
                <a:gd name="T11" fmla="*/ 0 60000 65536"/>
                <a:gd name="T12" fmla="*/ 0 60000 65536"/>
                <a:gd name="T13" fmla="*/ 0 60000 65536"/>
                <a:gd name="T14" fmla="*/ 0 60000 65536"/>
                <a:gd name="T15" fmla="*/ 0 w 56"/>
                <a:gd name="T16" fmla="*/ 0 h 23"/>
                <a:gd name="T17" fmla="*/ 56 w 56"/>
                <a:gd name="T18" fmla="*/ 23 h 23"/>
              </a:gdLst>
              <a:ahLst/>
              <a:cxnLst>
                <a:cxn ang="T10">
                  <a:pos x="T0" y="T1"/>
                </a:cxn>
                <a:cxn ang="T11">
                  <a:pos x="T2" y="T3"/>
                </a:cxn>
                <a:cxn ang="T12">
                  <a:pos x="T4" y="T5"/>
                </a:cxn>
                <a:cxn ang="T13">
                  <a:pos x="T6" y="T7"/>
                </a:cxn>
                <a:cxn ang="T14">
                  <a:pos x="T8" y="T9"/>
                </a:cxn>
              </a:cxnLst>
              <a:rect l="T15" t="T16" r="T17" b="T18"/>
              <a:pathLst>
                <a:path w="56" h="23">
                  <a:moveTo>
                    <a:pt x="23" y="11"/>
                  </a:moveTo>
                  <a:lnTo>
                    <a:pt x="0" y="0"/>
                  </a:lnTo>
                  <a:lnTo>
                    <a:pt x="56" y="11"/>
                  </a:lnTo>
                  <a:lnTo>
                    <a:pt x="0" y="23"/>
                  </a:lnTo>
                  <a:lnTo>
                    <a:pt x="23"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79" name="Freeform 78">
              <a:extLst>
                <a:ext uri="{FF2B5EF4-FFF2-40B4-BE49-F238E27FC236}">
                  <a16:creationId xmlns:a16="http://schemas.microsoft.com/office/drawing/2014/main" id="{E4BDF9C1-E32C-45E7-81F3-A7AA8E977937}"/>
                </a:ext>
              </a:extLst>
            </p:cNvPr>
            <p:cNvSpPr>
              <a:spLocks/>
            </p:cNvSpPr>
            <p:nvPr/>
          </p:nvSpPr>
          <p:spPr bwMode="auto">
            <a:xfrm>
              <a:off x="3787775" y="1995487"/>
              <a:ext cx="88900" cy="36513"/>
            </a:xfrm>
            <a:custGeom>
              <a:avLst/>
              <a:gdLst>
                <a:gd name="T0" fmla="*/ 2147483646 w 56"/>
                <a:gd name="T1" fmla="*/ 2147483646 h 23"/>
                <a:gd name="T2" fmla="*/ 0 w 56"/>
                <a:gd name="T3" fmla="*/ 0 h 23"/>
                <a:gd name="T4" fmla="*/ 2147483646 w 56"/>
                <a:gd name="T5" fmla="*/ 2147483646 h 23"/>
                <a:gd name="T6" fmla="*/ 0 w 56"/>
                <a:gd name="T7" fmla="*/ 2147483646 h 23"/>
                <a:gd name="T8" fmla="*/ 2147483646 w 56"/>
                <a:gd name="T9" fmla="*/ 2147483646 h 23"/>
                <a:gd name="T10" fmla="*/ 0 60000 65536"/>
                <a:gd name="T11" fmla="*/ 0 60000 65536"/>
                <a:gd name="T12" fmla="*/ 0 60000 65536"/>
                <a:gd name="T13" fmla="*/ 0 60000 65536"/>
                <a:gd name="T14" fmla="*/ 0 60000 65536"/>
                <a:gd name="T15" fmla="*/ 0 w 56"/>
                <a:gd name="T16" fmla="*/ 0 h 23"/>
                <a:gd name="T17" fmla="*/ 56 w 56"/>
                <a:gd name="T18" fmla="*/ 23 h 23"/>
              </a:gdLst>
              <a:ahLst/>
              <a:cxnLst>
                <a:cxn ang="T10">
                  <a:pos x="T0" y="T1"/>
                </a:cxn>
                <a:cxn ang="T11">
                  <a:pos x="T2" y="T3"/>
                </a:cxn>
                <a:cxn ang="T12">
                  <a:pos x="T4" y="T5"/>
                </a:cxn>
                <a:cxn ang="T13">
                  <a:pos x="T6" y="T7"/>
                </a:cxn>
                <a:cxn ang="T14">
                  <a:pos x="T8" y="T9"/>
                </a:cxn>
              </a:cxnLst>
              <a:rect l="T15" t="T16" r="T17" b="T18"/>
              <a:pathLst>
                <a:path w="56" h="23">
                  <a:moveTo>
                    <a:pt x="23" y="11"/>
                  </a:moveTo>
                  <a:lnTo>
                    <a:pt x="0" y="0"/>
                  </a:lnTo>
                  <a:lnTo>
                    <a:pt x="56" y="11"/>
                  </a:lnTo>
                  <a:lnTo>
                    <a:pt x="0" y="23"/>
                  </a:lnTo>
                  <a:lnTo>
                    <a:pt x="2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080" name="Line 79">
              <a:extLst>
                <a:ext uri="{FF2B5EF4-FFF2-40B4-BE49-F238E27FC236}">
                  <a16:creationId xmlns:a16="http://schemas.microsoft.com/office/drawing/2014/main" id="{9ACDD57A-F655-4EC5-B35C-E6C05918E503}"/>
                </a:ext>
              </a:extLst>
            </p:cNvPr>
            <p:cNvSpPr>
              <a:spLocks noChangeShapeType="1"/>
            </p:cNvSpPr>
            <p:nvPr/>
          </p:nvSpPr>
          <p:spPr bwMode="auto">
            <a:xfrm>
              <a:off x="2487613" y="2012950"/>
              <a:ext cx="130016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81" name="Line 80">
              <a:extLst>
                <a:ext uri="{FF2B5EF4-FFF2-40B4-BE49-F238E27FC236}">
                  <a16:creationId xmlns:a16="http://schemas.microsoft.com/office/drawing/2014/main" id="{55FDF0A3-8521-48AD-982B-8D168C9A3CC4}"/>
                </a:ext>
              </a:extLst>
            </p:cNvPr>
            <p:cNvSpPr>
              <a:spLocks noChangeShapeType="1"/>
            </p:cNvSpPr>
            <p:nvPr/>
          </p:nvSpPr>
          <p:spPr bwMode="auto">
            <a:xfrm flipH="1">
              <a:off x="4002088" y="2012950"/>
              <a:ext cx="1746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82" name="Freeform 81">
              <a:extLst>
                <a:ext uri="{FF2B5EF4-FFF2-40B4-BE49-F238E27FC236}">
                  <a16:creationId xmlns:a16="http://schemas.microsoft.com/office/drawing/2014/main" id="{6FC889DB-B077-43D6-B5B6-131016DBE5C8}"/>
                </a:ext>
              </a:extLst>
            </p:cNvPr>
            <p:cNvSpPr>
              <a:spLocks/>
            </p:cNvSpPr>
            <p:nvPr/>
          </p:nvSpPr>
          <p:spPr bwMode="auto">
            <a:xfrm>
              <a:off x="3930650" y="1995487"/>
              <a:ext cx="88900" cy="36513"/>
            </a:xfrm>
            <a:custGeom>
              <a:avLst/>
              <a:gdLst>
                <a:gd name="T0" fmla="*/ 2147483646 w 56"/>
                <a:gd name="T1" fmla="*/ 2147483646 h 23"/>
                <a:gd name="T2" fmla="*/ 2147483646 w 56"/>
                <a:gd name="T3" fmla="*/ 2147483646 h 23"/>
                <a:gd name="T4" fmla="*/ 0 w 56"/>
                <a:gd name="T5" fmla="*/ 2147483646 h 23"/>
                <a:gd name="T6" fmla="*/ 2147483646 w 56"/>
                <a:gd name="T7" fmla="*/ 0 h 23"/>
                <a:gd name="T8" fmla="*/ 2147483646 w 56"/>
                <a:gd name="T9" fmla="*/ 2147483646 h 23"/>
                <a:gd name="T10" fmla="*/ 0 60000 65536"/>
                <a:gd name="T11" fmla="*/ 0 60000 65536"/>
                <a:gd name="T12" fmla="*/ 0 60000 65536"/>
                <a:gd name="T13" fmla="*/ 0 60000 65536"/>
                <a:gd name="T14" fmla="*/ 0 60000 65536"/>
                <a:gd name="T15" fmla="*/ 0 w 56"/>
                <a:gd name="T16" fmla="*/ 0 h 23"/>
                <a:gd name="T17" fmla="*/ 56 w 56"/>
                <a:gd name="T18" fmla="*/ 23 h 23"/>
              </a:gdLst>
              <a:ahLst/>
              <a:cxnLst>
                <a:cxn ang="T10">
                  <a:pos x="T0" y="T1"/>
                </a:cxn>
                <a:cxn ang="T11">
                  <a:pos x="T2" y="T3"/>
                </a:cxn>
                <a:cxn ang="T12">
                  <a:pos x="T4" y="T5"/>
                </a:cxn>
                <a:cxn ang="T13">
                  <a:pos x="T6" y="T7"/>
                </a:cxn>
                <a:cxn ang="T14">
                  <a:pos x="T8" y="T9"/>
                </a:cxn>
              </a:cxnLst>
              <a:rect l="T15" t="T16" r="T17" b="T18"/>
              <a:pathLst>
                <a:path w="56" h="23">
                  <a:moveTo>
                    <a:pt x="45" y="11"/>
                  </a:moveTo>
                  <a:lnTo>
                    <a:pt x="56" y="23"/>
                  </a:lnTo>
                  <a:lnTo>
                    <a:pt x="0" y="11"/>
                  </a:lnTo>
                  <a:lnTo>
                    <a:pt x="56" y="0"/>
                  </a:lnTo>
                  <a:lnTo>
                    <a:pt x="45"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83" name="Freeform 82">
              <a:extLst>
                <a:ext uri="{FF2B5EF4-FFF2-40B4-BE49-F238E27FC236}">
                  <a16:creationId xmlns:a16="http://schemas.microsoft.com/office/drawing/2014/main" id="{2D29CE68-CCAF-4DB0-84C3-75B317902B91}"/>
                </a:ext>
              </a:extLst>
            </p:cNvPr>
            <p:cNvSpPr>
              <a:spLocks/>
            </p:cNvSpPr>
            <p:nvPr/>
          </p:nvSpPr>
          <p:spPr bwMode="auto">
            <a:xfrm>
              <a:off x="3930650" y="1995487"/>
              <a:ext cx="88900" cy="36513"/>
            </a:xfrm>
            <a:custGeom>
              <a:avLst/>
              <a:gdLst>
                <a:gd name="T0" fmla="*/ 2147483646 w 56"/>
                <a:gd name="T1" fmla="*/ 2147483646 h 23"/>
                <a:gd name="T2" fmla="*/ 2147483646 w 56"/>
                <a:gd name="T3" fmla="*/ 2147483646 h 23"/>
                <a:gd name="T4" fmla="*/ 0 w 56"/>
                <a:gd name="T5" fmla="*/ 2147483646 h 23"/>
                <a:gd name="T6" fmla="*/ 2147483646 w 56"/>
                <a:gd name="T7" fmla="*/ 0 h 23"/>
                <a:gd name="T8" fmla="*/ 2147483646 w 56"/>
                <a:gd name="T9" fmla="*/ 2147483646 h 23"/>
                <a:gd name="T10" fmla="*/ 0 60000 65536"/>
                <a:gd name="T11" fmla="*/ 0 60000 65536"/>
                <a:gd name="T12" fmla="*/ 0 60000 65536"/>
                <a:gd name="T13" fmla="*/ 0 60000 65536"/>
                <a:gd name="T14" fmla="*/ 0 60000 65536"/>
                <a:gd name="T15" fmla="*/ 0 w 56"/>
                <a:gd name="T16" fmla="*/ 0 h 23"/>
                <a:gd name="T17" fmla="*/ 56 w 56"/>
                <a:gd name="T18" fmla="*/ 23 h 23"/>
              </a:gdLst>
              <a:ahLst/>
              <a:cxnLst>
                <a:cxn ang="T10">
                  <a:pos x="T0" y="T1"/>
                </a:cxn>
                <a:cxn ang="T11">
                  <a:pos x="T2" y="T3"/>
                </a:cxn>
                <a:cxn ang="T12">
                  <a:pos x="T4" y="T5"/>
                </a:cxn>
                <a:cxn ang="T13">
                  <a:pos x="T6" y="T7"/>
                </a:cxn>
                <a:cxn ang="T14">
                  <a:pos x="T8" y="T9"/>
                </a:cxn>
              </a:cxnLst>
              <a:rect l="T15" t="T16" r="T17" b="T18"/>
              <a:pathLst>
                <a:path w="56" h="23">
                  <a:moveTo>
                    <a:pt x="45" y="11"/>
                  </a:moveTo>
                  <a:lnTo>
                    <a:pt x="56" y="23"/>
                  </a:lnTo>
                  <a:lnTo>
                    <a:pt x="0" y="11"/>
                  </a:lnTo>
                  <a:lnTo>
                    <a:pt x="56" y="0"/>
                  </a:lnTo>
                  <a:lnTo>
                    <a:pt x="45"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084" name="Line 83">
              <a:extLst>
                <a:ext uri="{FF2B5EF4-FFF2-40B4-BE49-F238E27FC236}">
                  <a16:creationId xmlns:a16="http://schemas.microsoft.com/office/drawing/2014/main" id="{B9D2AE6E-E7EB-437C-B71F-74E604392C41}"/>
                </a:ext>
              </a:extLst>
            </p:cNvPr>
            <p:cNvSpPr>
              <a:spLocks noChangeShapeType="1"/>
            </p:cNvSpPr>
            <p:nvPr/>
          </p:nvSpPr>
          <p:spPr bwMode="auto">
            <a:xfrm>
              <a:off x="8402638" y="2012950"/>
              <a:ext cx="3651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85" name="Freeform 84">
              <a:extLst>
                <a:ext uri="{FF2B5EF4-FFF2-40B4-BE49-F238E27FC236}">
                  <a16:creationId xmlns:a16="http://schemas.microsoft.com/office/drawing/2014/main" id="{8280F734-08B6-4EB1-8C32-5F14701B92A6}"/>
                </a:ext>
              </a:extLst>
            </p:cNvPr>
            <p:cNvSpPr>
              <a:spLocks/>
            </p:cNvSpPr>
            <p:nvPr/>
          </p:nvSpPr>
          <p:spPr bwMode="auto">
            <a:xfrm>
              <a:off x="8421688" y="1995487"/>
              <a:ext cx="69850" cy="36513"/>
            </a:xfrm>
            <a:custGeom>
              <a:avLst/>
              <a:gdLst>
                <a:gd name="T0" fmla="*/ 2147483646 w 44"/>
                <a:gd name="T1" fmla="*/ 2147483646 h 23"/>
                <a:gd name="T2" fmla="*/ 0 w 44"/>
                <a:gd name="T3" fmla="*/ 0 h 23"/>
                <a:gd name="T4" fmla="*/ 2147483646 w 44"/>
                <a:gd name="T5" fmla="*/ 2147483646 h 23"/>
                <a:gd name="T6" fmla="*/ 0 w 44"/>
                <a:gd name="T7" fmla="*/ 2147483646 h 23"/>
                <a:gd name="T8" fmla="*/ 2147483646 w 44"/>
                <a:gd name="T9" fmla="*/ 2147483646 h 23"/>
                <a:gd name="T10" fmla="*/ 0 60000 65536"/>
                <a:gd name="T11" fmla="*/ 0 60000 65536"/>
                <a:gd name="T12" fmla="*/ 0 60000 65536"/>
                <a:gd name="T13" fmla="*/ 0 60000 65536"/>
                <a:gd name="T14" fmla="*/ 0 60000 65536"/>
                <a:gd name="T15" fmla="*/ 0 w 44"/>
                <a:gd name="T16" fmla="*/ 0 h 23"/>
                <a:gd name="T17" fmla="*/ 44 w 44"/>
                <a:gd name="T18" fmla="*/ 23 h 23"/>
              </a:gdLst>
              <a:ahLst/>
              <a:cxnLst>
                <a:cxn ang="T10">
                  <a:pos x="T0" y="T1"/>
                </a:cxn>
                <a:cxn ang="T11">
                  <a:pos x="T2" y="T3"/>
                </a:cxn>
                <a:cxn ang="T12">
                  <a:pos x="T4" y="T5"/>
                </a:cxn>
                <a:cxn ang="T13">
                  <a:pos x="T6" y="T7"/>
                </a:cxn>
                <a:cxn ang="T14">
                  <a:pos x="T8" y="T9"/>
                </a:cxn>
              </a:cxnLst>
              <a:rect l="T15" t="T16" r="T17" b="T18"/>
              <a:pathLst>
                <a:path w="44" h="23">
                  <a:moveTo>
                    <a:pt x="11" y="11"/>
                  </a:moveTo>
                  <a:lnTo>
                    <a:pt x="0" y="0"/>
                  </a:lnTo>
                  <a:lnTo>
                    <a:pt x="44" y="11"/>
                  </a:lnTo>
                  <a:lnTo>
                    <a:pt x="0" y="23"/>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86" name="Freeform 85">
              <a:extLst>
                <a:ext uri="{FF2B5EF4-FFF2-40B4-BE49-F238E27FC236}">
                  <a16:creationId xmlns:a16="http://schemas.microsoft.com/office/drawing/2014/main" id="{82B971C0-C852-4736-863F-E97EEF9E6758}"/>
                </a:ext>
              </a:extLst>
            </p:cNvPr>
            <p:cNvSpPr>
              <a:spLocks/>
            </p:cNvSpPr>
            <p:nvPr/>
          </p:nvSpPr>
          <p:spPr bwMode="auto">
            <a:xfrm>
              <a:off x="8421688" y="1995487"/>
              <a:ext cx="69850" cy="36513"/>
            </a:xfrm>
            <a:custGeom>
              <a:avLst/>
              <a:gdLst>
                <a:gd name="T0" fmla="*/ 2147483646 w 44"/>
                <a:gd name="T1" fmla="*/ 2147483646 h 23"/>
                <a:gd name="T2" fmla="*/ 0 w 44"/>
                <a:gd name="T3" fmla="*/ 0 h 23"/>
                <a:gd name="T4" fmla="*/ 2147483646 w 44"/>
                <a:gd name="T5" fmla="*/ 2147483646 h 23"/>
                <a:gd name="T6" fmla="*/ 0 w 44"/>
                <a:gd name="T7" fmla="*/ 2147483646 h 23"/>
                <a:gd name="T8" fmla="*/ 2147483646 w 44"/>
                <a:gd name="T9" fmla="*/ 2147483646 h 23"/>
                <a:gd name="T10" fmla="*/ 0 60000 65536"/>
                <a:gd name="T11" fmla="*/ 0 60000 65536"/>
                <a:gd name="T12" fmla="*/ 0 60000 65536"/>
                <a:gd name="T13" fmla="*/ 0 60000 65536"/>
                <a:gd name="T14" fmla="*/ 0 60000 65536"/>
                <a:gd name="T15" fmla="*/ 0 w 44"/>
                <a:gd name="T16" fmla="*/ 0 h 23"/>
                <a:gd name="T17" fmla="*/ 44 w 44"/>
                <a:gd name="T18" fmla="*/ 23 h 23"/>
              </a:gdLst>
              <a:ahLst/>
              <a:cxnLst>
                <a:cxn ang="T10">
                  <a:pos x="T0" y="T1"/>
                </a:cxn>
                <a:cxn ang="T11">
                  <a:pos x="T2" y="T3"/>
                </a:cxn>
                <a:cxn ang="T12">
                  <a:pos x="T4" y="T5"/>
                </a:cxn>
                <a:cxn ang="T13">
                  <a:pos x="T6" y="T7"/>
                </a:cxn>
                <a:cxn ang="T14">
                  <a:pos x="T8" y="T9"/>
                </a:cxn>
              </a:cxnLst>
              <a:rect l="T15" t="T16" r="T17" b="T18"/>
              <a:pathLst>
                <a:path w="44" h="23">
                  <a:moveTo>
                    <a:pt x="11" y="11"/>
                  </a:moveTo>
                  <a:lnTo>
                    <a:pt x="0" y="0"/>
                  </a:lnTo>
                  <a:lnTo>
                    <a:pt x="44" y="11"/>
                  </a:lnTo>
                  <a:lnTo>
                    <a:pt x="0" y="23"/>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087" name="Line 86">
              <a:extLst>
                <a:ext uri="{FF2B5EF4-FFF2-40B4-BE49-F238E27FC236}">
                  <a16:creationId xmlns:a16="http://schemas.microsoft.com/office/drawing/2014/main" id="{4EE32111-160C-44DE-B93E-F4F442C68828}"/>
                </a:ext>
              </a:extLst>
            </p:cNvPr>
            <p:cNvSpPr>
              <a:spLocks noChangeShapeType="1"/>
            </p:cNvSpPr>
            <p:nvPr/>
          </p:nvSpPr>
          <p:spPr bwMode="auto">
            <a:xfrm>
              <a:off x="4019550" y="2012950"/>
              <a:ext cx="4383088"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088" name="Rectangle 87">
              <a:extLst>
                <a:ext uri="{FF2B5EF4-FFF2-40B4-BE49-F238E27FC236}">
                  <a16:creationId xmlns:a16="http://schemas.microsoft.com/office/drawing/2014/main" id="{017D1B7F-C2ED-4862-B8B5-4EB4D19D5506}"/>
                </a:ext>
              </a:extLst>
            </p:cNvPr>
            <p:cNvSpPr>
              <a:spLocks noChangeArrowheads="1"/>
            </p:cNvSpPr>
            <p:nvPr/>
          </p:nvSpPr>
          <p:spPr bwMode="auto">
            <a:xfrm>
              <a:off x="3040063" y="1709737"/>
              <a:ext cx="1206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ft</a:t>
              </a:r>
              <a:endParaRPr lang="en-US" altLang="tr-TR" sz="2400"/>
            </a:p>
          </p:txBody>
        </p:sp>
        <p:sp>
          <p:nvSpPr>
            <p:cNvPr id="43089" name="Rectangle 88">
              <a:extLst>
                <a:ext uri="{FF2B5EF4-FFF2-40B4-BE49-F238E27FC236}">
                  <a16:creationId xmlns:a16="http://schemas.microsoft.com/office/drawing/2014/main" id="{21C59851-9C84-4631-BBB4-B28CB3D9F0AE}"/>
                </a:ext>
              </a:extLst>
            </p:cNvPr>
            <p:cNvSpPr>
              <a:spLocks noChangeArrowheads="1"/>
            </p:cNvSpPr>
            <p:nvPr/>
          </p:nvSpPr>
          <p:spPr bwMode="auto">
            <a:xfrm>
              <a:off x="3146425" y="1800225"/>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400" i="1">
                  <a:solidFill>
                    <a:srgbClr val="000000"/>
                  </a:solidFill>
                </a:rPr>
                <a:t>s</a:t>
              </a:r>
              <a:endParaRPr lang="en-US" altLang="tr-TR" sz="2400"/>
            </a:p>
          </p:txBody>
        </p:sp>
        <p:sp>
          <p:nvSpPr>
            <p:cNvPr id="43090" name="Rectangle 89">
              <a:extLst>
                <a:ext uri="{FF2B5EF4-FFF2-40B4-BE49-F238E27FC236}">
                  <a16:creationId xmlns:a16="http://schemas.microsoft.com/office/drawing/2014/main" id="{BD8FF4C4-4F78-41F3-BBBF-8DF4F2CE19B1}"/>
                </a:ext>
              </a:extLst>
            </p:cNvPr>
            <p:cNvSpPr>
              <a:spLocks noChangeArrowheads="1"/>
            </p:cNvSpPr>
            <p:nvPr/>
          </p:nvSpPr>
          <p:spPr bwMode="auto">
            <a:xfrm>
              <a:off x="5891213" y="1709737"/>
              <a:ext cx="25241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(1 </a:t>
              </a:r>
              <a:endParaRPr lang="en-US" altLang="tr-TR" sz="2400"/>
            </a:p>
          </p:txBody>
        </p:sp>
        <p:sp>
          <p:nvSpPr>
            <p:cNvPr id="43091" name="Rectangle 90">
              <a:extLst>
                <a:ext uri="{FF2B5EF4-FFF2-40B4-BE49-F238E27FC236}">
                  <a16:creationId xmlns:a16="http://schemas.microsoft.com/office/drawing/2014/main" id="{0477330E-3D4D-4E8D-AB83-005FAF0BF69E}"/>
                </a:ext>
              </a:extLst>
            </p:cNvPr>
            <p:cNvSpPr>
              <a:spLocks noChangeArrowheads="1"/>
            </p:cNvSpPr>
            <p:nvPr/>
          </p:nvSpPr>
          <p:spPr bwMode="auto">
            <a:xfrm>
              <a:off x="6140450" y="1709737"/>
              <a:ext cx="71438"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a:t>
              </a:r>
              <a:endParaRPr lang="en-US" altLang="tr-TR" sz="2400"/>
            </a:p>
          </p:txBody>
        </p:sp>
        <p:sp>
          <p:nvSpPr>
            <p:cNvPr id="43092" name="Rectangle 91">
              <a:extLst>
                <a:ext uri="{FF2B5EF4-FFF2-40B4-BE49-F238E27FC236}">
                  <a16:creationId xmlns:a16="http://schemas.microsoft.com/office/drawing/2014/main" id="{D9D6FF35-87AE-4AC1-A660-44F0D11AD78A}"/>
                </a:ext>
              </a:extLst>
            </p:cNvPr>
            <p:cNvSpPr>
              <a:spLocks noChangeArrowheads="1"/>
            </p:cNvSpPr>
            <p:nvPr/>
          </p:nvSpPr>
          <p:spPr bwMode="auto">
            <a:xfrm>
              <a:off x="6211888" y="1709737"/>
              <a:ext cx="6032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 </a:t>
              </a:r>
              <a:endParaRPr lang="en-US" altLang="tr-TR" sz="2400"/>
            </a:p>
          </p:txBody>
        </p:sp>
        <p:sp>
          <p:nvSpPr>
            <p:cNvPr id="43093" name="Rectangle 92">
              <a:extLst>
                <a:ext uri="{FF2B5EF4-FFF2-40B4-BE49-F238E27FC236}">
                  <a16:creationId xmlns:a16="http://schemas.microsoft.com/office/drawing/2014/main" id="{59DA7AFE-9A51-49FF-A031-10D75CD5CC3B}"/>
                </a:ext>
              </a:extLst>
            </p:cNvPr>
            <p:cNvSpPr>
              <a:spLocks noChangeArrowheads="1"/>
            </p:cNvSpPr>
            <p:nvPr/>
          </p:nvSpPr>
          <p:spPr bwMode="auto">
            <a:xfrm>
              <a:off x="6283325" y="1709737"/>
              <a:ext cx="6032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f</a:t>
              </a:r>
              <a:endParaRPr lang="en-US" altLang="tr-TR" sz="2400"/>
            </a:p>
          </p:txBody>
        </p:sp>
        <p:sp>
          <p:nvSpPr>
            <p:cNvPr id="43094" name="Rectangle 93">
              <a:extLst>
                <a:ext uri="{FF2B5EF4-FFF2-40B4-BE49-F238E27FC236}">
                  <a16:creationId xmlns:a16="http://schemas.microsoft.com/office/drawing/2014/main" id="{1FE8132A-4E95-4397-A158-2CDB6B78788C}"/>
                </a:ext>
              </a:extLst>
            </p:cNvPr>
            <p:cNvSpPr>
              <a:spLocks noChangeArrowheads="1"/>
            </p:cNvSpPr>
            <p:nvPr/>
          </p:nvSpPr>
          <p:spPr bwMode="auto">
            <a:xfrm>
              <a:off x="6335713" y="1709737"/>
              <a:ext cx="71437"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a:t>
              </a:r>
              <a:endParaRPr lang="en-US" altLang="tr-TR" sz="2400"/>
            </a:p>
          </p:txBody>
        </p:sp>
        <p:sp>
          <p:nvSpPr>
            <p:cNvPr id="43095" name="Rectangle 94">
              <a:extLst>
                <a:ext uri="{FF2B5EF4-FFF2-40B4-BE49-F238E27FC236}">
                  <a16:creationId xmlns:a16="http://schemas.microsoft.com/office/drawing/2014/main" id="{777812CA-ACDD-4AF4-8A7F-FEB40E5397F2}"/>
                </a:ext>
              </a:extLst>
            </p:cNvPr>
            <p:cNvSpPr>
              <a:spLocks noChangeArrowheads="1"/>
            </p:cNvSpPr>
            <p:nvPr/>
          </p:nvSpPr>
          <p:spPr bwMode="auto">
            <a:xfrm>
              <a:off x="6407150" y="1709737"/>
              <a:ext cx="6032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t</a:t>
              </a:r>
              <a:endParaRPr lang="en-US" altLang="tr-TR" sz="2400"/>
            </a:p>
          </p:txBody>
        </p:sp>
        <p:sp>
          <p:nvSpPr>
            <p:cNvPr id="43096" name="Rectangle 95">
              <a:extLst>
                <a:ext uri="{FF2B5EF4-FFF2-40B4-BE49-F238E27FC236}">
                  <a16:creationId xmlns:a16="http://schemas.microsoft.com/office/drawing/2014/main" id="{04D3CA5B-4136-4826-8269-4CFD75618AF4}"/>
                </a:ext>
              </a:extLst>
            </p:cNvPr>
            <p:cNvSpPr>
              <a:spLocks noChangeArrowheads="1"/>
            </p:cNvSpPr>
            <p:nvPr/>
          </p:nvSpPr>
          <p:spPr bwMode="auto">
            <a:xfrm>
              <a:off x="6461125" y="1800225"/>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400" i="1">
                  <a:solidFill>
                    <a:srgbClr val="000000"/>
                  </a:solidFill>
                </a:rPr>
                <a:t>s</a:t>
              </a:r>
              <a:endParaRPr lang="en-US" altLang="tr-TR" sz="2400"/>
            </a:p>
          </p:txBody>
        </p:sp>
        <p:sp>
          <p:nvSpPr>
            <p:cNvPr id="43097" name="Rectangle 96">
              <a:extLst>
                <a:ext uri="{FF2B5EF4-FFF2-40B4-BE49-F238E27FC236}">
                  <a16:creationId xmlns:a16="http://schemas.microsoft.com/office/drawing/2014/main" id="{A6F028EC-6393-4D33-A43D-3497163C27DA}"/>
                </a:ext>
              </a:extLst>
            </p:cNvPr>
            <p:cNvSpPr>
              <a:spLocks noChangeArrowheads="1"/>
            </p:cNvSpPr>
            <p:nvPr/>
          </p:nvSpPr>
          <p:spPr bwMode="auto">
            <a:xfrm>
              <a:off x="5373688" y="1371600"/>
              <a:ext cx="6032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t</a:t>
              </a:r>
              <a:endParaRPr lang="en-US" altLang="tr-TR" sz="2400"/>
            </a:p>
          </p:txBody>
        </p:sp>
        <p:sp>
          <p:nvSpPr>
            <p:cNvPr id="43098" name="Rectangle 97">
              <a:extLst>
                <a:ext uri="{FF2B5EF4-FFF2-40B4-BE49-F238E27FC236}">
                  <a16:creationId xmlns:a16="http://schemas.microsoft.com/office/drawing/2014/main" id="{E4F98739-3F17-400A-A3A7-5C81DD2C2078}"/>
                </a:ext>
              </a:extLst>
            </p:cNvPr>
            <p:cNvSpPr>
              <a:spLocks noChangeArrowheads="1"/>
            </p:cNvSpPr>
            <p:nvPr/>
          </p:nvSpPr>
          <p:spPr bwMode="auto">
            <a:xfrm>
              <a:off x="5427663" y="1462087"/>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400" i="1">
                  <a:solidFill>
                    <a:srgbClr val="000000"/>
                  </a:solidFill>
                </a:rPr>
                <a:t>s</a:t>
              </a:r>
              <a:endParaRPr lang="en-US" altLang="tr-TR" sz="2400"/>
            </a:p>
          </p:txBody>
        </p:sp>
        <p:sp>
          <p:nvSpPr>
            <p:cNvPr id="43099" name="Line 98">
              <a:extLst>
                <a:ext uri="{FF2B5EF4-FFF2-40B4-BE49-F238E27FC236}">
                  <a16:creationId xmlns:a16="http://schemas.microsoft.com/office/drawing/2014/main" id="{62098D14-6E55-489C-8AAB-C4E9F79A4162}"/>
                </a:ext>
              </a:extLst>
            </p:cNvPr>
            <p:cNvSpPr>
              <a:spLocks noChangeShapeType="1"/>
            </p:cNvSpPr>
            <p:nvPr/>
          </p:nvSpPr>
          <p:spPr bwMode="auto">
            <a:xfrm flipH="1">
              <a:off x="4002088" y="5719762"/>
              <a:ext cx="17462"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00" name="Freeform 99">
              <a:extLst>
                <a:ext uri="{FF2B5EF4-FFF2-40B4-BE49-F238E27FC236}">
                  <a16:creationId xmlns:a16="http://schemas.microsoft.com/office/drawing/2014/main" id="{0CEA74D7-3EB3-48A0-B723-4B5EA953B00A}"/>
                </a:ext>
              </a:extLst>
            </p:cNvPr>
            <p:cNvSpPr>
              <a:spLocks/>
            </p:cNvSpPr>
            <p:nvPr/>
          </p:nvSpPr>
          <p:spPr bwMode="auto">
            <a:xfrm>
              <a:off x="3930650" y="5684837"/>
              <a:ext cx="88900" cy="52388"/>
            </a:xfrm>
            <a:custGeom>
              <a:avLst/>
              <a:gdLst>
                <a:gd name="T0" fmla="*/ 2147483646 w 56"/>
                <a:gd name="T1" fmla="*/ 2147483646 h 33"/>
                <a:gd name="T2" fmla="*/ 2147483646 w 56"/>
                <a:gd name="T3" fmla="*/ 2147483646 h 33"/>
                <a:gd name="T4" fmla="*/ 0 w 56"/>
                <a:gd name="T5" fmla="*/ 2147483646 h 33"/>
                <a:gd name="T6" fmla="*/ 2147483646 w 56"/>
                <a:gd name="T7" fmla="*/ 0 h 33"/>
                <a:gd name="T8" fmla="*/ 2147483646 w 56"/>
                <a:gd name="T9" fmla="*/ 2147483646 h 33"/>
                <a:gd name="T10" fmla="*/ 0 60000 65536"/>
                <a:gd name="T11" fmla="*/ 0 60000 65536"/>
                <a:gd name="T12" fmla="*/ 0 60000 65536"/>
                <a:gd name="T13" fmla="*/ 0 60000 65536"/>
                <a:gd name="T14" fmla="*/ 0 60000 65536"/>
                <a:gd name="T15" fmla="*/ 0 w 56"/>
                <a:gd name="T16" fmla="*/ 0 h 33"/>
                <a:gd name="T17" fmla="*/ 56 w 56"/>
                <a:gd name="T18" fmla="*/ 33 h 33"/>
              </a:gdLst>
              <a:ahLst/>
              <a:cxnLst>
                <a:cxn ang="T10">
                  <a:pos x="T0" y="T1"/>
                </a:cxn>
                <a:cxn ang="T11">
                  <a:pos x="T2" y="T3"/>
                </a:cxn>
                <a:cxn ang="T12">
                  <a:pos x="T4" y="T5"/>
                </a:cxn>
                <a:cxn ang="T13">
                  <a:pos x="T6" y="T7"/>
                </a:cxn>
                <a:cxn ang="T14">
                  <a:pos x="T8" y="T9"/>
                </a:cxn>
              </a:cxnLst>
              <a:rect l="T15" t="T16" r="T17" b="T18"/>
              <a:pathLst>
                <a:path w="56" h="33">
                  <a:moveTo>
                    <a:pt x="45" y="22"/>
                  </a:moveTo>
                  <a:lnTo>
                    <a:pt x="56" y="33"/>
                  </a:lnTo>
                  <a:lnTo>
                    <a:pt x="0" y="22"/>
                  </a:lnTo>
                  <a:lnTo>
                    <a:pt x="56" y="0"/>
                  </a:lnTo>
                  <a:lnTo>
                    <a:pt x="45" y="2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101" name="Freeform 100">
              <a:extLst>
                <a:ext uri="{FF2B5EF4-FFF2-40B4-BE49-F238E27FC236}">
                  <a16:creationId xmlns:a16="http://schemas.microsoft.com/office/drawing/2014/main" id="{DCDA1763-BFDE-4B0C-84E2-247B33483A59}"/>
                </a:ext>
              </a:extLst>
            </p:cNvPr>
            <p:cNvSpPr>
              <a:spLocks/>
            </p:cNvSpPr>
            <p:nvPr/>
          </p:nvSpPr>
          <p:spPr bwMode="auto">
            <a:xfrm>
              <a:off x="3930650" y="5684837"/>
              <a:ext cx="88900" cy="52388"/>
            </a:xfrm>
            <a:custGeom>
              <a:avLst/>
              <a:gdLst>
                <a:gd name="T0" fmla="*/ 2147483646 w 56"/>
                <a:gd name="T1" fmla="*/ 2147483646 h 33"/>
                <a:gd name="T2" fmla="*/ 2147483646 w 56"/>
                <a:gd name="T3" fmla="*/ 2147483646 h 33"/>
                <a:gd name="T4" fmla="*/ 0 w 56"/>
                <a:gd name="T5" fmla="*/ 2147483646 h 33"/>
                <a:gd name="T6" fmla="*/ 2147483646 w 56"/>
                <a:gd name="T7" fmla="*/ 0 h 33"/>
                <a:gd name="T8" fmla="*/ 2147483646 w 56"/>
                <a:gd name="T9" fmla="*/ 2147483646 h 33"/>
                <a:gd name="T10" fmla="*/ 0 60000 65536"/>
                <a:gd name="T11" fmla="*/ 0 60000 65536"/>
                <a:gd name="T12" fmla="*/ 0 60000 65536"/>
                <a:gd name="T13" fmla="*/ 0 60000 65536"/>
                <a:gd name="T14" fmla="*/ 0 60000 65536"/>
                <a:gd name="T15" fmla="*/ 0 w 56"/>
                <a:gd name="T16" fmla="*/ 0 h 33"/>
                <a:gd name="T17" fmla="*/ 56 w 56"/>
                <a:gd name="T18" fmla="*/ 33 h 33"/>
              </a:gdLst>
              <a:ahLst/>
              <a:cxnLst>
                <a:cxn ang="T10">
                  <a:pos x="T0" y="T1"/>
                </a:cxn>
                <a:cxn ang="T11">
                  <a:pos x="T2" y="T3"/>
                </a:cxn>
                <a:cxn ang="T12">
                  <a:pos x="T4" y="T5"/>
                </a:cxn>
                <a:cxn ang="T13">
                  <a:pos x="T6" y="T7"/>
                </a:cxn>
                <a:cxn ang="T14">
                  <a:pos x="T8" y="T9"/>
                </a:cxn>
              </a:cxnLst>
              <a:rect l="T15" t="T16" r="T17" b="T18"/>
              <a:pathLst>
                <a:path w="56" h="33">
                  <a:moveTo>
                    <a:pt x="45" y="22"/>
                  </a:moveTo>
                  <a:lnTo>
                    <a:pt x="56" y="33"/>
                  </a:lnTo>
                  <a:lnTo>
                    <a:pt x="0" y="22"/>
                  </a:lnTo>
                  <a:lnTo>
                    <a:pt x="56" y="0"/>
                  </a:lnTo>
                  <a:lnTo>
                    <a:pt x="45"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102" name="Line 101">
              <a:extLst>
                <a:ext uri="{FF2B5EF4-FFF2-40B4-BE49-F238E27FC236}">
                  <a16:creationId xmlns:a16="http://schemas.microsoft.com/office/drawing/2014/main" id="{04D589E2-4EE1-4DCB-A3B0-511B644F827E}"/>
                </a:ext>
              </a:extLst>
            </p:cNvPr>
            <p:cNvSpPr>
              <a:spLocks noChangeShapeType="1"/>
            </p:cNvSpPr>
            <p:nvPr/>
          </p:nvSpPr>
          <p:spPr bwMode="auto">
            <a:xfrm>
              <a:off x="4554538" y="5719762"/>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03" name="Freeform 102">
              <a:extLst>
                <a:ext uri="{FF2B5EF4-FFF2-40B4-BE49-F238E27FC236}">
                  <a16:creationId xmlns:a16="http://schemas.microsoft.com/office/drawing/2014/main" id="{58CAA32E-1186-4C0C-9AC9-5526F6BEE20A}"/>
                </a:ext>
              </a:extLst>
            </p:cNvPr>
            <p:cNvSpPr>
              <a:spLocks/>
            </p:cNvSpPr>
            <p:nvPr/>
          </p:nvSpPr>
          <p:spPr bwMode="auto">
            <a:xfrm>
              <a:off x="4572000" y="5684837"/>
              <a:ext cx="71438" cy="52388"/>
            </a:xfrm>
            <a:custGeom>
              <a:avLst/>
              <a:gdLst>
                <a:gd name="T0" fmla="*/ 2147483646 w 45"/>
                <a:gd name="T1" fmla="*/ 2147483646 h 33"/>
                <a:gd name="T2" fmla="*/ 0 w 45"/>
                <a:gd name="T3" fmla="*/ 0 h 33"/>
                <a:gd name="T4" fmla="*/ 2147483646 w 45"/>
                <a:gd name="T5" fmla="*/ 2147483646 h 33"/>
                <a:gd name="T6" fmla="*/ 0 w 45"/>
                <a:gd name="T7" fmla="*/ 2147483646 h 33"/>
                <a:gd name="T8" fmla="*/ 2147483646 w 45"/>
                <a:gd name="T9" fmla="*/ 2147483646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11" y="22"/>
                  </a:moveTo>
                  <a:lnTo>
                    <a:pt x="0" y="0"/>
                  </a:lnTo>
                  <a:lnTo>
                    <a:pt x="45" y="22"/>
                  </a:lnTo>
                  <a:lnTo>
                    <a:pt x="0" y="33"/>
                  </a:lnTo>
                  <a:lnTo>
                    <a:pt x="11" y="2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104" name="Freeform 103">
              <a:extLst>
                <a:ext uri="{FF2B5EF4-FFF2-40B4-BE49-F238E27FC236}">
                  <a16:creationId xmlns:a16="http://schemas.microsoft.com/office/drawing/2014/main" id="{DC127AD9-2A60-417F-8D99-00A59A9D5CAE}"/>
                </a:ext>
              </a:extLst>
            </p:cNvPr>
            <p:cNvSpPr>
              <a:spLocks/>
            </p:cNvSpPr>
            <p:nvPr/>
          </p:nvSpPr>
          <p:spPr bwMode="auto">
            <a:xfrm>
              <a:off x="4572000" y="5684837"/>
              <a:ext cx="71438" cy="52388"/>
            </a:xfrm>
            <a:custGeom>
              <a:avLst/>
              <a:gdLst>
                <a:gd name="T0" fmla="*/ 2147483646 w 45"/>
                <a:gd name="T1" fmla="*/ 2147483646 h 33"/>
                <a:gd name="T2" fmla="*/ 0 w 45"/>
                <a:gd name="T3" fmla="*/ 0 h 33"/>
                <a:gd name="T4" fmla="*/ 2147483646 w 45"/>
                <a:gd name="T5" fmla="*/ 2147483646 h 33"/>
                <a:gd name="T6" fmla="*/ 0 w 45"/>
                <a:gd name="T7" fmla="*/ 2147483646 h 33"/>
                <a:gd name="T8" fmla="*/ 2147483646 w 45"/>
                <a:gd name="T9" fmla="*/ 2147483646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11" y="22"/>
                  </a:moveTo>
                  <a:lnTo>
                    <a:pt x="0" y="0"/>
                  </a:lnTo>
                  <a:lnTo>
                    <a:pt x="45" y="22"/>
                  </a:lnTo>
                  <a:lnTo>
                    <a:pt x="0" y="33"/>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105" name="Line 104">
              <a:extLst>
                <a:ext uri="{FF2B5EF4-FFF2-40B4-BE49-F238E27FC236}">
                  <a16:creationId xmlns:a16="http://schemas.microsoft.com/office/drawing/2014/main" id="{D35C18B5-2481-439E-A936-0C5711E0BC55}"/>
                </a:ext>
              </a:extLst>
            </p:cNvPr>
            <p:cNvSpPr>
              <a:spLocks noChangeShapeType="1"/>
            </p:cNvSpPr>
            <p:nvPr/>
          </p:nvSpPr>
          <p:spPr bwMode="auto">
            <a:xfrm>
              <a:off x="4019550" y="5719762"/>
              <a:ext cx="534988"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06" name="Rectangle 105">
              <a:extLst>
                <a:ext uri="{FF2B5EF4-FFF2-40B4-BE49-F238E27FC236}">
                  <a16:creationId xmlns:a16="http://schemas.microsoft.com/office/drawing/2014/main" id="{89EF867D-A996-45CF-944E-34FD188D87E2}"/>
                </a:ext>
              </a:extLst>
            </p:cNvPr>
            <p:cNvSpPr>
              <a:spLocks noChangeArrowheads="1"/>
            </p:cNvSpPr>
            <p:nvPr/>
          </p:nvSpPr>
          <p:spPr bwMode="auto">
            <a:xfrm>
              <a:off x="3859213" y="5737225"/>
              <a:ext cx="252412"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(1 </a:t>
              </a:r>
              <a:endParaRPr lang="en-US" altLang="tr-TR" sz="2400"/>
            </a:p>
          </p:txBody>
        </p:sp>
        <p:sp>
          <p:nvSpPr>
            <p:cNvPr id="43107" name="Rectangle 106">
              <a:extLst>
                <a:ext uri="{FF2B5EF4-FFF2-40B4-BE49-F238E27FC236}">
                  <a16:creationId xmlns:a16="http://schemas.microsoft.com/office/drawing/2014/main" id="{EABABBFB-6F7D-4351-BA4A-04400E2A8BB1}"/>
                </a:ext>
              </a:extLst>
            </p:cNvPr>
            <p:cNvSpPr>
              <a:spLocks noChangeArrowheads="1"/>
            </p:cNvSpPr>
            <p:nvPr/>
          </p:nvSpPr>
          <p:spPr bwMode="auto">
            <a:xfrm>
              <a:off x="4108450" y="5737225"/>
              <a:ext cx="7143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a:t>
              </a:r>
              <a:endParaRPr lang="en-US" altLang="tr-TR" sz="2400"/>
            </a:p>
          </p:txBody>
        </p:sp>
        <p:sp>
          <p:nvSpPr>
            <p:cNvPr id="43108" name="Rectangle 107">
              <a:extLst>
                <a:ext uri="{FF2B5EF4-FFF2-40B4-BE49-F238E27FC236}">
                  <a16:creationId xmlns:a16="http://schemas.microsoft.com/office/drawing/2014/main" id="{020BB45D-249B-465D-B1B0-82DE2CD5B092}"/>
                </a:ext>
              </a:extLst>
            </p:cNvPr>
            <p:cNvSpPr>
              <a:spLocks noChangeArrowheads="1"/>
            </p:cNvSpPr>
            <p:nvPr/>
          </p:nvSpPr>
          <p:spPr bwMode="auto">
            <a:xfrm>
              <a:off x="4179888" y="5737225"/>
              <a:ext cx="6032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 </a:t>
              </a:r>
              <a:endParaRPr lang="en-US" altLang="tr-TR" sz="2400"/>
            </a:p>
          </p:txBody>
        </p:sp>
        <p:sp>
          <p:nvSpPr>
            <p:cNvPr id="43109" name="Rectangle 108">
              <a:extLst>
                <a:ext uri="{FF2B5EF4-FFF2-40B4-BE49-F238E27FC236}">
                  <a16:creationId xmlns:a16="http://schemas.microsoft.com/office/drawing/2014/main" id="{FE817C1D-7044-45EB-8610-0218B9A45CFE}"/>
                </a:ext>
              </a:extLst>
            </p:cNvPr>
            <p:cNvSpPr>
              <a:spLocks noChangeArrowheads="1"/>
            </p:cNvSpPr>
            <p:nvPr/>
          </p:nvSpPr>
          <p:spPr bwMode="auto">
            <a:xfrm>
              <a:off x="4251325" y="5737225"/>
              <a:ext cx="6032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f</a:t>
              </a:r>
              <a:endParaRPr lang="en-US" altLang="tr-TR" sz="2400"/>
            </a:p>
          </p:txBody>
        </p:sp>
        <p:sp>
          <p:nvSpPr>
            <p:cNvPr id="43110" name="Rectangle 109">
              <a:extLst>
                <a:ext uri="{FF2B5EF4-FFF2-40B4-BE49-F238E27FC236}">
                  <a16:creationId xmlns:a16="http://schemas.microsoft.com/office/drawing/2014/main" id="{A7C78F41-0029-4EBE-A07F-D77A693DC4C6}"/>
                </a:ext>
              </a:extLst>
            </p:cNvPr>
            <p:cNvSpPr>
              <a:spLocks noChangeArrowheads="1"/>
            </p:cNvSpPr>
            <p:nvPr/>
          </p:nvSpPr>
          <p:spPr bwMode="auto">
            <a:xfrm>
              <a:off x="4322763" y="5737225"/>
              <a:ext cx="7143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a:t>
              </a:r>
              <a:endParaRPr lang="en-US" altLang="tr-TR" sz="2400"/>
            </a:p>
          </p:txBody>
        </p:sp>
        <p:sp>
          <p:nvSpPr>
            <p:cNvPr id="43111" name="Rectangle 110">
              <a:extLst>
                <a:ext uri="{FF2B5EF4-FFF2-40B4-BE49-F238E27FC236}">
                  <a16:creationId xmlns:a16="http://schemas.microsoft.com/office/drawing/2014/main" id="{DEF778BA-93CE-42EE-B4D4-42AF92D30BDF}"/>
                </a:ext>
              </a:extLst>
            </p:cNvPr>
            <p:cNvSpPr>
              <a:spLocks noChangeArrowheads="1"/>
            </p:cNvSpPr>
            <p:nvPr/>
          </p:nvSpPr>
          <p:spPr bwMode="auto">
            <a:xfrm>
              <a:off x="4394200" y="5737225"/>
              <a:ext cx="6032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t</a:t>
              </a:r>
              <a:endParaRPr lang="en-US" altLang="tr-TR" sz="2400"/>
            </a:p>
          </p:txBody>
        </p:sp>
        <p:sp>
          <p:nvSpPr>
            <p:cNvPr id="43112" name="Rectangle 111">
              <a:extLst>
                <a:ext uri="{FF2B5EF4-FFF2-40B4-BE49-F238E27FC236}">
                  <a16:creationId xmlns:a16="http://schemas.microsoft.com/office/drawing/2014/main" id="{7DC5804D-7F7A-4C41-B4AB-8178114BA5DB}"/>
                </a:ext>
              </a:extLst>
            </p:cNvPr>
            <p:cNvSpPr>
              <a:spLocks noChangeArrowheads="1"/>
            </p:cNvSpPr>
            <p:nvPr/>
          </p:nvSpPr>
          <p:spPr bwMode="auto">
            <a:xfrm>
              <a:off x="4446588" y="5827712"/>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400" i="1">
                  <a:solidFill>
                    <a:srgbClr val="000000"/>
                  </a:solidFill>
                </a:rPr>
                <a:t>s</a:t>
              </a:r>
              <a:endParaRPr lang="en-US" altLang="tr-TR" sz="2400"/>
            </a:p>
          </p:txBody>
        </p:sp>
        <p:sp>
          <p:nvSpPr>
            <p:cNvPr id="43113" name="Rectangle 112">
              <a:extLst>
                <a:ext uri="{FF2B5EF4-FFF2-40B4-BE49-F238E27FC236}">
                  <a16:creationId xmlns:a16="http://schemas.microsoft.com/office/drawing/2014/main" id="{65C28DA9-8B0B-4754-B288-3BE4552BF732}"/>
                </a:ext>
              </a:extLst>
            </p:cNvPr>
            <p:cNvSpPr>
              <a:spLocks noChangeArrowheads="1"/>
            </p:cNvSpPr>
            <p:nvPr/>
          </p:nvSpPr>
          <p:spPr bwMode="auto">
            <a:xfrm>
              <a:off x="4554538" y="5737225"/>
              <a:ext cx="6032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a:t>
              </a:r>
              <a:endParaRPr lang="en-US" altLang="tr-TR" sz="2400"/>
            </a:p>
          </p:txBody>
        </p:sp>
        <p:sp>
          <p:nvSpPr>
            <p:cNvPr id="43114" name="Rectangle 113">
              <a:extLst>
                <a:ext uri="{FF2B5EF4-FFF2-40B4-BE49-F238E27FC236}">
                  <a16:creationId xmlns:a16="http://schemas.microsoft.com/office/drawing/2014/main" id="{98FD67C2-705D-457C-A056-9E7899B19B2C}"/>
                </a:ext>
              </a:extLst>
            </p:cNvPr>
            <p:cNvSpPr>
              <a:spLocks noChangeArrowheads="1"/>
            </p:cNvSpPr>
            <p:nvPr/>
          </p:nvSpPr>
          <p:spPr bwMode="auto">
            <a:xfrm>
              <a:off x="4606925" y="5737225"/>
              <a:ext cx="1206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p</a:t>
              </a:r>
              <a:endParaRPr lang="en-US" altLang="tr-TR" sz="2400"/>
            </a:p>
          </p:txBody>
        </p:sp>
        <p:sp>
          <p:nvSpPr>
            <p:cNvPr id="43115" name="Line 114">
              <a:extLst>
                <a:ext uri="{FF2B5EF4-FFF2-40B4-BE49-F238E27FC236}">
                  <a16:creationId xmlns:a16="http://schemas.microsoft.com/office/drawing/2014/main" id="{CADF77A0-9031-4178-92F6-3FDE19210F16}"/>
                </a:ext>
              </a:extLst>
            </p:cNvPr>
            <p:cNvSpPr>
              <a:spLocks noChangeShapeType="1"/>
            </p:cNvSpPr>
            <p:nvPr/>
          </p:nvSpPr>
          <p:spPr bwMode="auto">
            <a:xfrm flipH="1">
              <a:off x="2451100" y="6183312"/>
              <a:ext cx="36513"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16" name="Freeform 115">
              <a:extLst>
                <a:ext uri="{FF2B5EF4-FFF2-40B4-BE49-F238E27FC236}">
                  <a16:creationId xmlns:a16="http://schemas.microsoft.com/office/drawing/2014/main" id="{C23108B5-21C9-4444-8D3E-2EF7B07D59BE}"/>
                </a:ext>
              </a:extLst>
            </p:cNvPr>
            <p:cNvSpPr>
              <a:spLocks/>
            </p:cNvSpPr>
            <p:nvPr/>
          </p:nvSpPr>
          <p:spPr bwMode="auto">
            <a:xfrm>
              <a:off x="2398713" y="6165850"/>
              <a:ext cx="69850" cy="34925"/>
            </a:xfrm>
            <a:custGeom>
              <a:avLst/>
              <a:gdLst>
                <a:gd name="T0" fmla="*/ 2147483646 w 44"/>
                <a:gd name="T1" fmla="*/ 2147483646 h 22"/>
                <a:gd name="T2" fmla="*/ 2147483646 w 44"/>
                <a:gd name="T3" fmla="*/ 2147483646 h 22"/>
                <a:gd name="T4" fmla="*/ 0 w 44"/>
                <a:gd name="T5" fmla="*/ 2147483646 h 22"/>
                <a:gd name="T6" fmla="*/ 2147483646 w 44"/>
                <a:gd name="T7" fmla="*/ 0 h 22"/>
                <a:gd name="T8" fmla="*/ 2147483646 w 44"/>
                <a:gd name="T9" fmla="*/ 2147483646 h 22"/>
                <a:gd name="T10" fmla="*/ 0 60000 65536"/>
                <a:gd name="T11" fmla="*/ 0 60000 65536"/>
                <a:gd name="T12" fmla="*/ 0 60000 65536"/>
                <a:gd name="T13" fmla="*/ 0 60000 65536"/>
                <a:gd name="T14" fmla="*/ 0 60000 65536"/>
                <a:gd name="T15" fmla="*/ 0 w 44"/>
                <a:gd name="T16" fmla="*/ 0 h 22"/>
                <a:gd name="T17" fmla="*/ 44 w 44"/>
                <a:gd name="T18" fmla="*/ 22 h 22"/>
              </a:gdLst>
              <a:ahLst/>
              <a:cxnLst>
                <a:cxn ang="T10">
                  <a:pos x="T0" y="T1"/>
                </a:cxn>
                <a:cxn ang="T11">
                  <a:pos x="T2" y="T3"/>
                </a:cxn>
                <a:cxn ang="T12">
                  <a:pos x="T4" y="T5"/>
                </a:cxn>
                <a:cxn ang="T13">
                  <a:pos x="T6" y="T7"/>
                </a:cxn>
                <a:cxn ang="T14">
                  <a:pos x="T8" y="T9"/>
                </a:cxn>
              </a:cxnLst>
              <a:rect l="T15" t="T16" r="T17" b="T18"/>
              <a:pathLst>
                <a:path w="44" h="22">
                  <a:moveTo>
                    <a:pt x="33" y="11"/>
                  </a:moveTo>
                  <a:lnTo>
                    <a:pt x="44" y="22"/>
                  </a:lnTo>
                  <a:lnTo>
                    <a:pt x="0" y="11"/>
                  </a:lnTo>
                  <a:lnTo>
                    <a:pt x="44" y="0"/>
                  </a:lnTo>
                  <a:lnTo>
                    <a:pt x="33"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117" name="Freeform 116">
              <a:extLst>
                <a:ext uri="{FF2B5EF4-FFF2-40B4-BE49-F238E27FC236}">
                  <a16:creationId xmlns:a16="http://schemas.microsoft.com/office/drawing/2014/main" id="{98678880-538B-4C8F-B754-352540F2B501}"/>
                </a:ext>
              </a:extLst>
            </p:cNvPr>
            <p:cNvSpPr>
              <a:spLocks/>
            </p:cNvSpPr>
            <p:nvPr/>
          </p:nvSpPr>
          <p:spPr bwMode="auto">
            <a:xfrm>
              <a:off x="2398713" y="6165850"/>
              <a:ext cx="69850" cy="34925"/>
            </a:xfrm>
            <a:custGeom>
              <a:avLst/>
              <a:gdLst>
                <a:gd name="T0" fmla="*/ 2147483646 w 44"/>
                <a:gd name="T1" fmla="*/ 2147483646 h 22"/>
                <a:gd name="T2" fmla="*/ 2147483646 w 44"/>
                <a:gd name="T3" fmla="*/ 2147483646 h 22"/>
                <a:gd name="T4" fmla="*/ 0 w 44"/>
                <a:gd name="T5" fmla="*/ 2147483646 h 22"/>
                <a:gd name="T6" fmla="*/ 2147483646 w 44"/>
                <a:gd name="T7" fmla="*/ 0 h 22"/>
                <a:gd name="T8" fmla="*/ 2147483646 w 44"/>
                <a:gd name="T9" fmla="*/ 2147483646 h 22"/>
                <a:gd name="T10" fmla="*/ 0 60000 65536"/>
                <a:gd name="T11" fmla="*/ 0 60000 65536"/>
                <a:gd name="T12" fmla="*/ 0 60000 65536"/>
                <a:gd name="T13" fmla="*/ 0 60000 65536"/>
                <a:gd name="T14" fmla="*/ 0 60000 65536"/>
                <a:gd name="T15" fmla="*/ 0 w 44"/>
                <a:gd name="T16" fmla="*/ 0 h 22"/>
                <a:gd name="T17" fmla="*/ 44 w 44"/>
                <a:gd name="T18" fmla="*/ 22 h 22"/>
              </a:gdLst>
              <a:ahLst/>
              <a:cxnLst>
                <a:cxn ang="T10">
                  <a:pos x="T0" y="T1"/>
                </a:cxn>
                <a:cxn ang="T11">
                  <a:pos x="T2" y="T3"/>
                </a:cxn>
                <a:cxn ang="T12">
                  <a:pos x="T4" y="T5"/>
                </a:cxn>
                <a:cxn ang="T13">
                  <a:pos x="T6" y="T7"/>
                </a:cxn>
                <a:cxn ang="T14">
                  <a:pos x="T8" y="T9"/>
                </a:cxn>
              </a:cxnLst>
              <a:rect l="T15" t="T16" r="T17" b="T18"/>
              <a:pathLst>
                <a:path w="44" h="22">
                  <a:moveTo>
                    <a:pt x="33" y="11"/>
                  </a:moveTo>
                  <a:lnTo>
                    <a:pt x="44" y="22"/>
                  </a:lnTo>
                  <a:lnTo>
                    <a:pt x="0" y="11"/>
                  </a:lnTo>
                  <a:lnTo>
                    <a:pt x="44" y="0"/>
                  </a:lnTo>
                  <a:lnTo>
                    <a:pt x="3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118" name="Line 117">
              <a:extLst>
                <a:ext uri="{FF2B5EF4-FFF2-40B4-BE49-F238E27FC236}">
                  <a16:creationId xmlns:a16="http://schemas.microsoft.com/office/drawing/2014/main" id="{2FE080D5-2D6A-43E7-86CE-3C58F7F75402}"/>
                </a:ext>
              </a:extLst>
            </p:cNvPr>
            <p:cNvSpPr>
              <a:spLocks noChangeShapeType="1"/>
            </p:cNvSpPr>
            <p:nvPr/>
          </p:nvSpPr>
          <p:spPr bwMode="auto">
            <a:xfrm>
              <a:off x="4554538" y="6183312"/>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19" name="Freeform 118">
              <a:extLst>
                <a:ext uri="{FF2B5EF4-FFF2-40B4-BE49-F238E27FC236}">
                  <a16:creationId xmlns:a16="http://schemas.microsoft.com/office/drawing/2014/main" id="{B9894CF1-A4F8-4F0A-B172-AF66D8004EAF}"/>
                </a:ext>
              </a:extLst>
            </p:cNvPr>
            <p:cNvSpPr>
              <a:spLocks/>
            </p:cNvSpPr>
            <p:nvPr/>
          </p:nvSpPr>
          <p:spPr bwMode="auto">
            <a:xfrm>
              <a:off x="4572000" y="6165850"/>
              <a:ext cx="71438" cy="34925"/>
            </a:xfrm>
            <a:custGeom>
              <a:avLst/>
              <a:gdLst>
                <a:gd name="T0" fmla="*/ 2147483646 w 45"/>
                <a:gd name="T1" fmla="*/ 2147483646 h 22"/>
                <a:gd name="T2" fmla="*/ 0 w 45"/>
                <a:gd name="T3" fmla="*/ 0 h 22"/>
                <a:gd name="T4" fmla="*/ 2147483646 w 45"/>
                <a:gd name="T5" fmla="*/ 2147483646 h 22"/>
                <a:gd name="T6" fmla="*/ 0 w 45"/>
                <a:gd name="T7" fmla="*/ 2147483646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11" y="11"/>
                  </a:moveTo>
                  <a:lnTo>
                    <a:pt x="0" y="0"/>
                  </a:lnTo>
                  <a:lnTo>
                    <a:pt x="45" y="11"/>
                  </a:lnTo>
                  <a:lnTo>
                    <a:pt x="0" y="22"/>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120" name="Freeform 119">
              <a:extLst>
                <a:ext uri="{FF2B5EF4-FFF2-40B4-BE49-F238E27FC236}">
                  <a16:creationId xmlns:a16="http://schemas.microsoft.com/office/drawing/2014/main" id="{1DB9B0CA-7D8C-4FCF-A842-6E9431C992A4}"/>
                </a:ext>
              </a:extLst>
            </p:cNvPr>
            <p:cNvSpPr>
              <a:spLocks/>
            </p:cNvSpPr>
            <p:nvPr/>
          </p:nvSpPr>
          <p:spPr bwMode="auto">
            <a:xfrm>
              <a:off x="4572000" y="6165850"/>
              <a:ext cx="71438" cy="34925"/>
            </a:xfrm>
            <a:custGeom>
              <a:avLst/>
              <a:gdLst>
                <a:gd name="T0" fmla="*/ 2147483646 w 45"/>
                <a:gd name="T1" fmla="*/ 2147483646 h 22"/>
                <a:gd name="T2" fmla="*/ 0 w 45"/>
                <a:gd name="T3" fmla="*/ 0 h 22"/>
                <a:gd name="T4" fmla="*/ 2147483646 w 45"/>
                <a:gd name="T5" fmla="*/ 2147483646 h 22"/>
                <a:gd name="T6" fmla="*/ 0 w 45"/>
                <a:gd name="T7" fmla="*/ 2147483646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11" y="11"/>
                  </a:moveTo>
                  <a:lnTo>
                    <a:pt x="0" y="0"/>
                  </a:lnTo>
                  <a:lnTo>
                    <a:pt x="45" y="11"/>
                  </a:lnTo>
                  <a:lnTo>
                    <a:pt x="0" y="22"/>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121" name="Line 120">
              <a:extLst>
                <a:ext uri="{FF2B5EF4-FFF2-40B4-BE49-F238E27FC236}">
                  <a16:creationId xmlns:a16="http://schemas.microsoft.com/office/drawing/2014/main" id="{42E97049-6BC2-48C6-81B3-D5AA810918A5}"/>
                </a:ext>
              </a:extLst>
            </p:cNvPr>
            <p:cNvSpPr>
              <a:spLocks noChangeShapeType="1"/>
            </p:cNvSpPr>
            <p:nvPr/>
          </p:nvSpPr>
          <p:spPr bwMode="auto">
            <a:xfrm>
              <a:off x="2487613" y="6183312"/>
              <a:ext cx="2066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22" name="Rectangle 121">
              <a:extLst>
                <a:ext uri="{FF2B5EF4-FFF2-40B4-BE49-F238E27FC236}">
                  <a16:creationId xmlns:a16="http://schemas.microsoft.com/office/drawing/2014/main" id="{D082A911-4C78-4984-A5F5-D85A63911C9A}"/>
                </a:ext>
              </a:extLst>
            </p:cNvPr>
            <p:cNvSpPr>
              <a:spLocks noChangeArrowheads="1"/>
            </p:cNvSpPr>
            <p:nvPr/>
          </p:nvSpPr>
          <p:spPr bwMode="auto">
            <a:xfrm>
              <a:off x="3449638" y="5843587"/>
              <a:ext cx="6032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t</a:t>
              </a:r>
              <a:endParaRPr lang="en-US" altLang="tr-TR" sz="2400"/>
            </a:p>
          </p:txBody>
        </p:sp>
        <p:sp>
          <p:nvSpPr>
            <p:cNvPr id="43123" name="Rectangle 122">
              <a:extLst>
                <a:ext uri="{FF2B5EF4-FFF2-40B4-BE49-F238E27FC236}">
                  <a16:creationId xmlns:a16="http://schemas.microsoft.com/office/drawing/2014/main" id="{01F01E0D-55D8-4530-B9BC-3FE3DA32F4D7}"/>
                </a:ext>
              </a:extLst>
            </p:cNvPr>
            <p:cNvSpPr>
              <a:spLocks noChangeArrowheads="1"/>
            </p:cNvSpPr>
            <p:nvPr/>
          </p:nvSpPr>
          <p:spPr bwMode="auto">
            <a:xfrm>
              <a:off x="3503613" y="5934075"/>
              <a:ext cx="98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400" i="1">
                  <a:solidFill>
                    <a:srgbClr val="000000"/>
                  </a:solidFill>
                </a:rPr>
                <a:t>p</a:t>
              </a:r>
              <a:endParaRPr lang="en-US" altLang="tr-TR" sz="2400"/>
            </a:p>
          </p:txBody>
        </p:sp>
        <p:sp>
          <p:nvSpPr>
            <p:cNvPr id="43124" name="Line 123">
              <a:extLst>
                <a:ext uri="{FF2B5EF4-FFF2-40B4-BE49-F238E27FC236}">
                  <a16:creationId xmlns:a16="http://schemas.microsoft.com/office/drawing/2014/main" id="{91628D0E-5331-44A1-9967-1B77D65D9049}"/>
                </a:ext>
              </a:extLst>
            </p:cNvPr>
            <p:cNvSpPr>
              <a:spLocks noChangeShapeType="1"/>
            </p:cNvSpPr>
            <p:nvPr/>
          </p:nvSpPr>
          <p:spPr bwMode="auto">
            <a:xfrm flipV="1">
              <a:off x="8456613" y="3386137"/>
              <a:ext cx="1587" cy="3492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25" name="Freeform 124">
              <a:extLst>
                <a:ext uri="{FF2B5EF4-FFF2-40B4-BE49-F238E27FC236}">
                  <a16:creationId xmlns:a16="http://schemas.microsoft.com/office/drawing/2014/main" id="{F4593CD8-018F-476E-B27F-A4A3CB05E978}"/>
                </a:ext>
              </a:extLst>
            </p:cNvPr>
            <p:cNvSpPr>
              <a:spLocks/>
            </p:cNvSpPr>
            <p:nvPr/>
          </p:nvSpPr>
          <p:spPr bwMode="auto">
            <a:xfrm>
              <a:off x="8439150" y="3332162"/>
              <a:ext cx="52388" cy="71438"/>
            </a:xfrm>
            <a:custGeom>
              <a:avLst/>
              <a:gdLst>
                <a:gd name="T0" fmla="*/ 2147483646 w 33"/>
                <a:gd name="T1" fmla="*/ 2147483646 h 45"/>
                <a:gd name="T2" fmla="*/ 0 w 33"/>
                <a:gd name="T3" fmla="*/ 2147483646 h 45"/>
                <a:gd name="T4" fmla="*/ 2147483646 w 33"/>
                <a:gd name="T5" fmla="*/ 0 h 45"/>
                <a:gd name="T6" fmla="*/ 2147483646 w 33"/>
                <a:gd name="T7" fmla="*/ 2147483646 h 45"/>
                <a:gd name="T8" fmla="*/ 2147483646 w 33"/>
                <a:gd name="T9" fmla="*/ 2147483646 h 45"/>
                <a:gd name="T10" fmla="*/ 0 60000 65536"/>
                <a:gd name="T11" fmla="*/ 0 60000 65536"/>
                <a:gd name="T12" fmla="*/ 0 60000 65536"/>
                <a:gd name="T13" fmla="*/ 0 60000 65536"/>
                <a:gd name="T14" fmla="*/ 0 60000 65536"/>
                <a:gd name="T15" fmla="*/ 0 w 33"/>
                <a:gd name="T16" fmla="*/ 0 h 45"/>
                <a:gd name="T17" fmla="*/ 33 w 33"/>
                <a:gd name="T18" fmla="*/ 45 h 45"/>
              </a:gdLst>
              <a:ahLst/>
              <a:cxnLst>
                <a:cxn ang="T10">
                  <a:pos x="T0" y="T1"/>
                </a:cxn>
                <a:cxn ang="T11">
                  <a:pos x="T2" y="T3"/>
                </a:cxn>
                <a:cxn ang="T12">
                  <a:pos x="T4" y="T5"/>
                </a:cxn>
                <a:cxn ang="T13">
                  <a:pos x="T6" y="T7"/>
                </a:cxn>
                <a:cxn ang="T14">
                  <a:pos x="T8" y="T9"/>
                </a:cxn>
              </a:cxnLst>
              <a:rect l="T15" t="T16" r="T17" b="T18"/>
              <a:pathLst>
                <a:path w="33" h="45">
                  <a:moveTo>
                    <a:pt x="11" y="34"/>
                  </a:moveTo>
                  <a:lnTo>
                    <a:pt x="0" y="45"/>
                  </a:lnTo>
                  <a:lnTo>
                    <a:pt x="11" y="0"/>
                  </a:lnTo>
                  <a:lnTo>
                    <a:pt x="33" y="45"/>
                  </a:lnTo>
                  <a:lnTo>
                    <a:pt x="11" y="34"/>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126" name="Freeform 125">
              <a:extLst>
                <a:ext uri="{FF2B5EF4-FFF2-40B4-BE49-F238E27FC236}">
                  <a16:creationId xmlns:a16="http://schemas.microsoft.com/office/drawing/2014/main" id="{29A235FC-418C-46D3-BF11-290FFE03D68C}"/>
                </a:ext>
              </a:extLst>
            </p:cNvPr>
            <p:cNvSpPr>
              <a:spLocks/>
            </p:cNvSpPr>
            <p:nvPr/>
          </p:nvSpPr>
          <p:spPr bwMode="auto">
            <a:xfrm>
              <a:off x="8439150" y="3332162"/>
              <a:ext cx="52388" cy="71438"/>
            </a:xfrm>
            <a:custGeom>
              <a:avLst/>
              <a:gdLst>
                <a:gd name="T0" fmla="*/ 2147483646 w 33"/>
                <a:gd name="T1" fmla="*/ 2147483646 h 45"/>
                <a:gd name="T2" fmla="*/ 0 w 33"/>
                <a:gd name="T3" fmla="*/ 2147483646 h 45"/>
                <a:gd name="T4" fmla="*/ 2147483646 w 33"/>
                <a:gd name="T5" fmla="*/ 0 h 45"/>
                <a:gd name="T6" fmla="*/ 2147483646 w 33"/>
                <a:gd name="T7" fmla="*/ 2147483646 h 45"/>
                <a:gd name="T8" fmla="*/ 2147483646 w 33"/>
                <a:gd name="T9" fmla="*/ 2147483646 h 45"/>
                <a:gd name="T10" fmla="*/ 0 60000 65536"/>
                <a:gd name="T11" fmla="*/ 0 60000 65536"/>
                <a:gd name="T12" fmla="*/ 0 60000 65536"/>
                <a:gd name="T13" fmla="*/ 0 60000 65536"/>
                <a:gd name="T14" fmla="*/ 0 60000 65536"/>
                <a:gd name="T15" fmla="*/ 0 w 33"/>
                <a:gd name="T16" fmla="*/ 0 h 45"/>
                <a:gd name="T17" fmla="*/ 33 w 33"/>
                <a:gd name="T18" fmla="*/ 45 h 45"/>
              </a:gdLst>
              <a:ahLst/>
              <a:cxnLst>
                <a:cxn ang="T10">
                  <a:pos x="T0" y="T1"/>
                </a:cxn>
                <a:cxn ang="T11">
                  <a:pos x="T2" y="T3"/>
                </a:cxn>
                <a:cxn ang="T12">
                  <a:pos x="T4" y="T5"/>
                </a:cxn>
                <a:cxn ang="T13">
                  <a:pos x="T6" y="T7"/>
                </a:cxn>
                <a:cxn ang="T14">
                  <a:pos x="T8" y="T9"/>
                </a:cxn>
              </a:cxnLst>
              <a:rect l="T15" t="T16" r="T17" b="T18"/>
              <a:pathLst>
                <a:path w="33" h="45">
                  <a:moveTo>
                    <a:pt x="11" y="34"/>
                  </a:moveTo>
                  <a:lnTo>
                    <a:pt x="0" y="45"/>
                  </a:lnTo>
                  <a:lnTo>
                    <a:pt x="11" y="0"/>
                  </a:lnTo>
                  <a:lnTo>
                    <a:pt x="33" y="45"/>
                  </a:lnTo>
                  <a:lnTo>
                    <a:pt x="1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127" name="Line 126">
              <a:extLst>
                <a:ext uri="{FF2B5EF4-FFF2-40B4-BE49-F238E27FC236}">
                  <a16:creationId xmlns:a16="http://schemas.microsoft.com/office/drawing/2014/main" id="{3C423F42-71F6-434A-8B26-088719D4150D}"/>
                </a:ext>
              </a:extLst>
            </p:cNvPr>
            <p:cNvSpPr>
              <a:spLocks noChangeShapeType="1"/>
            </p:cNvSpPr>
            <p:nvPr/>
          </p:nvSpPr>
          <p:spPr bwMode="auto">
            <a:xfrm>
              <a:off x="8456613" y="5416550"/>
              <a:ext cx="1587" cy="3651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28" name="Freeform 127">
              <a:extLst>
                <a:ext uri="{FF2B5EF4-FFF2-40B4-BE49-F238E27FC236}">
                  <a16:creationId xmlns:a16="http://schemas.microsoft.com/office/drawing/2014/main" id="{4D48249A-9A81-4E6B-8F03-2F89CA2D0ECD}"/>
                </a:ext>
              </a:extLst>
            </p:cNvPr>
            <p:cNvSpPr>
              <a:spLocks/>
            </p:cNvSpPr>
            <p:nvPr/>
          </p:nvSpPr>
          <p:spPr bwMode="auto">
            <a:xfrm>
              <a:off x="8439150" y="5434012"/>
              <a:ext cx="52388" cy="71438"/>
            </a:xfrm>
            <a:custGeom>
              <a:avLst/>
              <a:gdLst>
                <a:gd name="T0" fmla="*/ 2147483646 w 33"/>
                <a:gd name="T1" fmla="*/ 2147483646 h 45"/>
                <a:gd name="T2" fmla="*/ 2147483646 w 33"/>
                <a:gd name="T3" fmla="*/ 0 h 45"/>
                <a:gd name="T4" fmla="*/ 2147483646 w 33"/>
                <a:gd name="T5" fmla="*/ 2147483646 h 45"/>
                <a:gd name="T6" fmla="*/ 0 w 33"/>
                <a:gd name="T7" fmla="*/ 0 h 45"/>
                <a:gd name="T8" fmla="*/ 2147483646 w 33"/>
                <a:gd name="T9" fmla="*/ 2147483646 h 45"/>
                <a:gd name="T10" fmla="*/ 0 60000 65536"/>
                <a:gd name="T11" fmla="*/ 0 60000 65536"/>
                <a:gd name="T12" fmla="*/ 0 60000 65536"/>
                <a:gd name="T13" fmla="*/ 0 60000 65536"/>
                <a:gd name="T14" fmla="*/ 0 60000 65536"/>
                <a:gd name="T15" fmla="*/ 0 w 33"/>
                <a:gd name="T16" fmla="*/ 0 h 45"/>
                <a:gd name="T17" fmla="*/ 33 w 33"/>
                <a:gd name="T18" fmla="*/ 45 h 45"/>
              </a:gdLst>
              <a:ahLst/>
              <a:cxnLst>
                <a:cxn ang="T10">
                  <a:pos x="T0" y="T1"/>
                </a:cxn>
                <a:cxn ang="T11">
                  <a:pos x="T2" y="T3"/>
                </a:cxn>
                <a:cxn ang="T12">
                  <a:pos x="T4" y="T5"/>
                </a:cxn>
                <a:cxn ang="T13">
                  <a:pos x="T6" y="T7"/>
                </a:cxn>
                <a:cxn ang="T14">
                  <a:pos x="T8" y="T9"/>
                </a:cxn>
              </a:cxnLst>
              <a:rect l="T15" t="T16" r="T17" b="T18"/>
              <a:pathLst>
                <a:path w="33" h="45">
                  <a:moveTo>
                    <a:pt x="11" y="12"/>
                  </a:moveTo>
                  <a:lnTo>
                    <a:pt x="33" y="0"/>
                  </a:lnTo>
                  <a:lnTo>
                    <a:pt x="11" y="45"/>
                  </a:lnTo>
                  <a:lnTo>
                    <a:pt x="0" y="0"/>
                  </a:lnTo>
                  <a:lnTo>
                    <a:pt x="11" y="1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129" name="Freeform 128">
              <a:extLst>
                <a:ext uri="{FF2B5EF4-FFF2-40B4-BE49-F238E27FC236}">
                  <a16:creationId xmlns:a16="http://schemas.microsoft.com/office/drawing/2014/main" id="{2542E53A-462B-40FA-BB6E-D47977E09D4C}"/>
                </a:ext>
              </a:extLst>
            </p:cNvPr>
            <p:cNvSpPr>
              <a:spLocks/>
            </p:cNvSpPr>
            <p:nvPr/>
          </p:nvSpPr>
          <p:spPr bwMode="auto">
            <a:xfrm>
              <a:off x="8439150" y="5434012"/>
              <a:ext cx="52388" cy="71438"/>
            </a:xfrm>
            <a:custGeom>
              <a:avLst/>
              <a:gdLst>
                <a:gd name="T0" fmla="*/ 2147483646 w 33"/>
                <a:gd name="T1" fmla="*/ 2147483646 h 45"/>
                <a:gd name="T2" fmla="*/ 2147483646 w 33"/>
                <a:gd name="T3" fmla="*/ 0 h 45"/>
                <a:gd name="T4" fmla="*/ 2147483646 w 33"/>
                <a:gd name="T5" fmla="*/ 2147483646 h 45"/>
                <a:gd name="T6" fmla="*/ 0 w 33"/>
                <a:gd name="T7" fmla="*/ 0 h 45"/>
                <a:gd name="T8" fmla="*/ 2147483646 w 33"/>
                <a:gd name="T9" fmla="*/ 2147483646 h 45"/>
                <a:gd name="T10" fmla="*/ 0 60000 65536"/>
                <a:gd name="T11" fmla="*/ 0 60000 65536"/>
                <a:gd name="T12" fmla="*/ 0 60000 65536"/>
                <a:gd name="T13" fmla="*/ 0 60000 65536"/>
                <a:gd name="T14" fmla="*/ 0 60000 65536"/>
                <a:gd name="T15" fmla="*/ 0 w 33"/>
                <a:gd name="T16" fmla="*/ 0 h 45"/>
                <a:gd name="T17" fmla="*/ 33 w 33"/>
                <a:gd name="T18" fmla="*/ 45 h 45"/>
              </a:gdLst>
              <a:ahLst/>
              <a:cxnLst>
                <a:cxn ang="T10">
                  <a:pos x="T0" y="T1"/>
                </a:cxn>
                <a:cxn ang="T11">
                  <a:pos x="T2" y="T3"/>
                </a:cxn>
                <a:cxn ang="T12">
                  <a:pos x="T4" y="T5"/>
                </a:cxn>
                <a:cxn ang="T13">
                  <a:pos x="T6" y="T7"/>
                </a:cxn>
                <a:cxn ang="T14">
                  <a:pos x="T8" y="T9"/>
                </a:cxn>
              </a:cxnLst>
              <a:rect l="T15" t="T16" r="T17" b="T18"/>
              <a:pathLst>
                <a:path w="33" h="45">
                  <a:moveTo>
                    <a:pt x="11" y="12"/>
                  </a:moveTo>
                  <a:lnTo>
                    <a:pt x="33" y="0"/>
                  </a:lnTo>
                  <a:lnTo>
                    <a:pt x="11" y="45"/>
                  </a:lnTo>
                  <a:lnTo>
                    <a:pt x="0" y="0"/>
                  </a:ln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3130" name="Line 129">
              <a:extLst>
                <a:ext uri="{FF2B5EF4-FFF2-40B4-BE49-F238E27FC236}">
                  <a16:creationId xmlns:a16="http://schemas.microsoft.com/office/drawing/2014/main" id="{CB5315C9-2F05-475B-99C5-8F787BD5CD14}"/>
                </a:ext>
              </a:extLst>
            </p:cNvPr>
            <p:cNvSpPr>
              <a:spLocks noChangeShapeType="1"/>
            </p:cNvSpPr>
            <p:nvPr/>
          </p:nvSpPr>
          <p:spPr bwMode="auto">
            <a:xfrm>
              <a:off x="8456613" y="3421062"/>
              <a:ext cx="1587" cy="19954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31" name="Rectangle 130">
              <a:extLst>
                <a:ext uri="{FF2B5EF4-FFF2-40B4-BE49-F238E27FC236}">
                  <a16:creationId xmlns:a16="http://schemas.microsoft.com/office/drawing/2014/main" id="{A7BB75C6-FFD6-48BA-9BF6-78CF14943BC9}"/>
                </a:ext>
              </a:extLst>
            </p:cNvPr>
            <p:cNvSpPr>
              <a:spLocks noChangeArrowheads="1"/>
            </p:cNvSpPr>
            <p:nvPr/>
          </p:nvSpPr>
          <p:spPr bwMode="auto">
            <a:xfrm>
              <a:off x="7499350" y="4402137"/>
              <a:ext cx="1206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p</a:t>
              </a:r>
              <a:endParaRPr lang="en-US" altLang="tr-TR" sz="2400"/>
            </a:p>
          </p:txBody>
        </p:sp>
        <p:sp>
          <p:nvSpPr>
            <p:cNvPr id="43132" name="Rectangle 131">
              <a:extLst>
                <a:ext uri="{FF2B5EF4-FFF2-40B4-BE49-F238E27FC236}">
                  <a16:creationId xmlns:a16="http://schemas.microsoft.com/office/drawing/2014/main" id="{F7EC9C39-E81D-42F7-B18C-FB02E4320300}"/>
                </a:ext>
              </a:extLst>
            </p:cNvPr>
            <p:cNvSpPr>
              <a:spLocks noChangeArrowheads="1"/>
            </p:cNvSpPr>
            <p:nvPr/>
          </p:nvSpPr>
          <p:spPr bwMode="auto">
            <a:xfrm>
              <a:off x="7656513" y="4402137"/>
              <a:ext cx="72548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 </a:t>
              </a:r>
              <a:r>
                <a:rPr lang="tr-TR" altLang="tr-TR" sz="1700">
                  <a:solidFill>
                    <a:srgbClr val="000000"/>
                  </a:solidFill>
                </a:rPr>
                <a:t>işlemci</a:t>
              </a:r>
              <a:endParaRPr lang="en-US" altLang="tr-TR" sz="2400"/>
            </a:p>
          </p:txBody>
        </p:sp>
        <p:sp>
          <p:nvSpPr>
            <p:cNvPr id="43133" name="Line 132">
              <a:extLst>
                <a:ext uri="{FF2B5EF4-FFF2-40B4-BE49-F238E27FC236}">
                  <a16:creationId xmlns:a16="http://schemas.microsoft.com/office/drawing/2014/main" id="{8E59DA5B-C307-4D85-9920-EF209BF7D5AE}"/>
                </a:ext>
              </a:extLst>
            </p:cNvPr>
            <p:cNvSpPr>
              <a:spLocks noChangeShapeType="1"/>
            </p:cNvSpPr>
            <p:nvPr/>
          </p:nvSpPr>
          <p:spPr bwMode="auto">
            <a:xfrm>
              <a:off x="4286250" y="3938587"/>
              <a:ext cx="1588" cy="3492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34" name="Line 133">
              <a:extLst>
                <a:ext uri="{FF2B5EF4-FFF2-40B4-BE49-F238E27FC236}">
                  <a16:creationId xmlns:a16="http://schemas.microsoft.com/office/drawing/2014/main" id="{F00CE6BB-89CA-407D-B79B-0D7F7571B2C0}"/>
                </a:ext>
              </a:extLst>
            </p:cNvPr>
            <p:cNvSpPr>
              <a:spLocks noChangeShapeType="1"/>
            </p:cNvSpPr>
            <p:nvPr/>
          </p:nvSpPr>
          <p:spPr bwMode="auto">
            <a:xfrm>
              <a:off x="4286250" y="4044950"/>
              <a:ext cx="1588" cy="7143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35" name="Line 134">
              <a:extLst>
                <a:ext uri="{FF2B5EF4-FFF2-40B4-BE49-F238E27FC236}">
                  <a16:creationId xmlns:a16="http://schemas.microsoft.com/office/drawing/2014/main" id="{2C9221E5-F243-4B6C-AF6C-F385B8958F64}"/>
                </a:ext>
              </a:extLst>
            </p:cNvPr>
            <p:cNvSpPr>
              <a:spLocks noChangeShapeType="1"/>
            </p:cNvSpPr>
            <p:nvPr/>
          </p:nvSpPr>
          <p:spPr bwMode="auto">
            <a:xfrm>
              <a:off x="4286250" y="4187825"/>
              <a:ext cx="1588" cy="523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36" name="Line 135">
              <a:extLst>
                <a:ext uri="{FF2B5EF4-FFF2-40B4-BE49-F238E27FC236}">
                  <a16:creationId xmlns:a16="http://schemas.microsoft.com/office/drawing/2014/main" id="{55760047-C9E2-4676-BE67-E0CDB8CEB172}"/>
                </a:ext>
              </a:extLst>
            </p:cNvPr>
            <p:cNvSpPr>
              <a:spLocks noChangeShapeType="1"/>
            </p:cNvSpPr>
            <p:nvPr/>
          </p:nvSpPr>
          <p:spPr bwMode="auto">
            <a:xfrm>
              <a:off x="4286250" y="4330700"/>
              <a:ext cx="1588" cy="523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37" name="Line 136">
              <a:extLst>
                <a:ext uri="{FF2B5EF4-FFF2-40B4-BE49-F238E27FC236}">
                  <a16:creationId xmlns:a16="http://schemas.microsoft.com/office/drawing/2014/main" id="{12AD2E8B-4164-453D-96AA-EAB7DF925C99}"/>
                </a:ext>
              </a:extLst>
            </p:cNvPr>
            <p:cNvSpPr>
              <a:spLocks noChangeShapeType="1"/>
            </p:cNvSpPr>
            <p:nvPr/>
          </p:nvSpPr>
          <p:spPr bwMode="auto">
            <a:xfrm>
              <a:off x="4286250" y="4454525"/>
              <a:ext cx="1588" cy="7143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38" name="Line 137">
              <a:extLst>
                <a:ext uri="{FF2B5EF4-FFF2-40B4-BE49-F238E27FC236}">
                  <a16:creationId xmlns:a16="http://schemas.microsoft.com/office/drawing/2014/main" id="{952EFE28-323A-47AA-B1DA-FE323A11BFC8}"/>
                </a:ext>
              </a:extLst>
            </p:cNvPr>
            <p:cNvSpPr>
              <a:spLocks noChangeShapeType="1"/>
            </p:cNvSpPr>
            <p:nvPr/>
          </p:nvSpPr>
          <p:spPr bwMode="auto">
            <a:xfrm>
              <a:off x="4286250" y="4597400"/>
              <a:ext cx="1588" cy="539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39" name="Line 138">
              <a:extLst>
                <a:ext uri="{FF2B5EF4-FFF2-40B4-BE49-F238E27FC236}">
                  <a16:creationId xmlns:a16="http://schemas.microsoft.com/office/drawing/2014/main" id="{929BE41A-66E7-49D8-928E-F98918134AB5}"/>
                </a:ext>
              </a:extLst>
            </p:cNvPr>
            <p:cNvSpPr>
              <a:spLocks noChangeShapeType="1"/>
            </p:cNvSpPr>
            <p:nvPr/>
          </p:nvSpPr>
          <p:spPr bwMode="auto">
            <a:xfrm>
              <a:off x="4286250" y="4740275"/>
              <a:ext cx="1588" cy="523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3140" name="Line 139">
              <a:extLst>
                <a:ext uri="{FF2B5EF4-FFF2-40B4-BE49-F238E27FC236}">
                  <a16:creationId xmlns:a16="http://schemas.microsoft.com/office/drawing/2014/main" id="{F39FA4E5-FC7C-43CA-984E-C47D4BD32CE5}"/>
                </a:ext>
              </a:extLst>
            </p:cNvPr>
            <p:cNvSpPr>
              <a:spLocks noChangeShapeType="1"/>
            </p:cNvSpPr>
            <p:nvPr/>
          </p:nvSpPr>
          <p:spPr bwMode="auto">
            <a:xfrm>
              <a:off x="4286250" y="4864100"/>
              <a:ext cx="1588" cy="3651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2244480D-3372-4989-8C7F-85801DB5E898}"/>
              </a:ext>
            </a:extLst>
          </p:cNvPr>
          <p:cNvSpPr>
            <a:spLocks noGrp="1" noChangeArrowheads="1"/>
          </p:cNvSpPr>
          <p:nvPr>
            <p:ph type="title"/>
          </p:nvPr>
        </p:nvSpPr>
        <p:spPr/>
        <p:txBody>
          <a:bodyPr/>
          <a:lstStyle/>
          <a:p>
            <a:pPr>
              <a:defRPr/>
            </a:pPr>
            <a:r>
              <a:rPr lang="tr-TR" dirty="0"/>
              <a:t>Hızlanma Üst-Sınırı: </a:t>
            </a:r>
            <a:r>
              <a:rPr lang="en-US" altLang="en-US" sz="3600" dirty="0"/>
              <a:t>Amdahl</a:t>
            </a:r>
            <a:r>
              <a:rPr lang="tr-TR" altLang="en-US" sz="3600" dirty="0"/>
              <a:t> Yasası</a:t>
            </a:r>
            <a:endParaRPr lang="en-US" altLang="en-US" dirty="0"/>
          </a:p>
        </p:txBody>
      </p:sp>
      <p:sp>
        <p:nvSpPr>
          <p:cNvPr id="19459" name="Rectangle 3">
            <a:extLst>
              <a:ext uri="{FF2B5EF4-FFF2-40B4-BE49-F238E27FC236}">
                <a16:creationId xmlns:a16="http://schemas.microsoft.com/office/drawing/2014/main" id="{A5CA4D4D-1C6E-4059-8420-424D9E483656}"/>
              </a:ext>
            </a:extLst>
          </p:cNvPr>
          <p:cNvSpPr>
            <a:spLocks noGrp="1" noChangeArrowheads="1"/>
          </p:cNvSpPr>
          <p:nvPr>
            <p:ph type="body" idx="1"/>
          </p:nvPr>
        </p:nvSpPr>
        <p:spPr/>
        <p:txBody>
          <a:bodyPr/>
          <a:lstStyle/>
          <a:p>
            <a:pPr marL="176213" indent="-3175">
              <a:buFontTx/>
              <a:buNone/>
              <a:defRPr/>
            </a:pPr>
            <a:r>
              <a:rPr lang="tr-TR" dirty="0"/>
              <a:t>Aşağıdaki eşitlik bu hızlanma sınırlamasını ifade eder</a:t>
            </a:r>
            <a:r>
              <a:rPr lang="en-US" altLang="en-US" dirty="0"/>
              <a:t>:</a:t>
            </a:r>
          </a:p>
          <a:p>
            <a:pPr>
              <a:buFontTx/>
              <a:buNone/>
              <a:defRPr/>
            </a:pPr>
            <a:endParaRPr lang="en-US" altLang="en-US" dirty="0"/>
          </a:p>
          <a:p>
            <a:pPr>
              <a:buFontTx/>
              <a:buNone/>
              <a:defRPr/>
            </a:pPr>
            <a:endParaRPr lang="en-US" altLang="en-US" dirty="0"/>
          </a:p>
          <a:p>
            <a:pPr>
              <a:buFontTx/>
              <a:buNone/>
              <a:defRPr/>
            </a:pPr>
            <a:endParaRPr lang="en-US" altLang="en-US" dirty="0"/>
          </a:p>
          <a:p>
            <a:pPr>
              <a:buFontTx/>
              <a:buNone/>
              <a:defRPr/>
            </a:pPr>
            <a:endParaRPr lang="en-US" altLang="en-US" dirty="0"/>
          </a:p>
          <a:p>
            <a:pPr>
              <a:buFontTx/>
              <a:buNone/>
              <a:defRPr/>
            </a:pPr>
            <a:r>
              <a:rPr lang="tr-TR" altLang="en-US" dirty="0"/>
              <a:t>ve bu ifade</a:t>
            </a:r>
            <a:r>
              <a:rPr lang="en-US" altLang="en-US" dirty="0"/>
              <a:t> </a:t>
            </a:r>
            <a:r>
              <a:rPr lang="en-US" altLang="en-US" dirty="0">
                <a:solidFill>
                  <a:srgbClr val="FF0000"/>
                </a:solidFill>
              </a:rPr>
              <a:t>Amdahl</a:t>
            </a:r>
            <a:r>
              <a:rPr lang="tr-TR" altLang="en-US" dirty="0">
                <a:solidFill>
                  <a:srgbClr val="FF0000"/>
                </a:solidFill>
              </a:rPr>
              <a:t> yasası </a:t>
            </a:r>
            <a:r>
              <a:rPr lang="tr-TR" altLang="en-US" dirty="0"/>
              <a:t>olarak bilinir.</a:t>
            </a:r>
          </a:p>
          <a:p>
            <a:pPr>
              <a:buFontTx/>
              <a:buNone/>
              <a:defRPr/>
            </a:pPr>
            <a:endParaRPr lang="tr-TR" altLang="en-US" dirty="0">
              <a:solidFill>
                <a:srgbClr val="FF0000"/>
              </a:solidFill>
            </a:endParaRPr>
          </a:p>
          <a:p>
            <a:pPr>
              <a:buFontTx/>
              <a:buNone/>
              <a:defRPr/>
            </a:pPr>
            <a:r>
              <a:rPr lang="tr-TR" altLang="en-US" dirty="0">
                <a:solidFill>
                  <a:srgbClr val="FF0000"/>
                </a:solidFill>
              </a:rPr>
              <a:t>Örneğin 16 işlemci ve %2 seri algoritma için: 16/(1+15*0.02) = 16/1.3 = 12,3 hızlanma</a:t>
            </a:r>
            <a:endParaRPr lang="en-US" altLang="en-US" dirty="0">
              <a:solidFill>
                <a:srgbClr val="FF0000"/>
              </a:solidFill>
            </a:endParaRPr>
          </a:p>
        </p:txBody>
      </p:sp>
      <p:pic>
        <p:nvPicPr>
          <p:cNvPr id="44035" name="Picture 4">
            <a:extLst>
              <a:ext uri="{FF2B5EF4-FFF2-40B4-BE49-F238E27FC236}">
                <a16:creationId xmlns:a16="http://schemas.microsoft.com/office/drawing/2014/main" id="{2CDD9DD5-8D69-4572-8E9D-0E1F74C981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81200"/>
            <a:ext cx="8077200"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78422913-DD35-42C5-BEA3-7E74E52B29FD}"/>
              </a:ext>
            </a:extLst>
          </p:cNvPr>
          <p:cNvSpPr>
            <a:spLocks noGrp="1" noChangeArrowheads="1"/>
          </p:cNvSpPr>
          <p:nvPr>
            <p:ph type="title"/>
          </p:nvPr>
        </p:nvSpPr>
        <p:spPr/>
        <p:txBody>
          <a:bodyPr>
            <a:normAutofit fontScale="90000"/>
          </a:bodyPr>
          <a:lstStyle/>
          <a:p>
            <a:pPr algn="l"/>
            <a:r>
              <a:rPr lang="tr-TR" altLang="tr-TR" sz="2800" dirty="0">
                <a:solidFill>
                  <a:schemeClr val="bg1"/>
                </a:solidFill>
                <a:effectLst/>
              </a:rPr>
              <a:t>İşlemci sayısına (p) karşı hızlanma eğrisi ( S(p) ) farklı seri kısım (f) değerleri için aşağıda verilmiştir.</a:t>
            </a:r>
          </a:p>
        </p:txBody>
      </p:sp>
      <p:grpSp>
        <p:nvGrpSpPr>
          <p:cNvPr id="46083" name="Group 41">
            <a:extLst>
              <a:ext uri="{FF2B5EF4-FFF2-40B4-BE49-F238E27FC236}">
                <a16:creationId xmlns:a16="http://schemas.microsoft.com/office/drawing/2014/main" id="{6E4D9546-6C43-419E-B2C9-AFEF5DF842A9}"/>
              </a:ext>
            </a:extLst>
          </p:cNvPr>
          <p:cNvGrpSpPr>
            <a:grpSpLocks/>
          </p:cNvGrpSpPr>
          <p:nvPr/>
        </p:nvGrpSpPr>
        <p:grpSpPr bwMode="auto">
          <a:xfrm>
            <a:off x="1743075" y="1447800"/>
            <a:ext cx="6124575" cy="5070475"/>
            <a:chOff x="2624138" y="1770063"/>
            <a:chExt cx="3948112" cy="3529012"/>
          </a:xfrm>
        </p:grpSpPr>
        <p:sp>
          <p:nvSpPr>
            <p:cNvPr id="46086" name="Line 6">
              <a:extLst>
                <a:ext uri="{FF2B5EF4-FFF2-40B4-BE49-F238E27FC236}">
                  <a16:creationId xmlns:a16="http://schemas.microsoft.com/office/drawing/2014/main" id="{E4FBF315-F0CA-49C6-A164-66FA088C3A48}"/>
                </a:ext>
              </a:extLst>
            </p:cNvPr>
            <p:cNvSpPr>
              <a:spLocks noChangeShapeType="1"/>
            </p:cNvSpPr>
            <p:nvPr/>
          </p:nvSpPr>
          <p:spPr bwMode="auto">
            <a:xfrm>
              <a:off x="2960688" y="1770063"/>
              <a:ext cx="1587" cy="293211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087" name="Line 7">
              <a:extLst>
                <a:ext uri="{FF2B5EF4-FFF2-40B4-BE49-F238E27FC236}">
                  <a16:creationId xmlns:a16="http://schemas.microsoft.com/office/drawing/2014/main" id="{272CC71C-80D7-4AA7-8504-936ECE6ECDBA}"/>
                </a:ext>
              </a:extLst>
            </p:cNvPr>
            <p:cNvSpPr>
              <a:spLocks noChangeShapeType="1"/>
            </p:cNvSpPr>
            <p:nvPr/>
          </p:nvSpPr>
          <p:spPr bwMode="auto">
            <a:xfrm>
              <a:off x="2960688" y="4702175"/>
              <a:ext cx="2932112"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088" name="Line 8">
              <a:extLst>
                <a:ext uri="{FF2B5EF4-FFF2-40B4-BE49-F238E27FC236}">
                  <a16:creationId xmlns:a16="http://schemas.microsoft.com/office/drawing/2014/main" id="{BBF72F20-6746-454C-9B05-DADCF3930A5A}"/>
                </a:ext>
              </a:extLst>
            </p:cNvPr>
            <p:cNvSpPr>
              <a:spLocks noChangeShapeType="1"/>
            </p:cNvSpPr>
            <p:nvPr/>
          </p:nvSpPr>
          <p:spPr bwMode="auto">
            <a:xfrm>
              <a:off x="2890838" y="4151313"/>
              <a:ext cx="6985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089" name="Line 9">
              <a:extLst>
                <a:ext uri="{FF2B5EF4-FFF2-40B4-BE49-F238E27FC236}">
                  <a16:creationId xmlns:a16="http://schemas.microsoft.com/office/drawing/2014/main" id="{0E0A1025-78BE-4819-B4DA-413107BE1C54}"/>
                </a:ext>
              </a:extLst>
            </p:cNvPr>
            <p:cNvSpPr>
              <a:spLocks noChangeShapeType="1"/>
            </p:cNvSpPr>
            <p:nvPr/>
          </p:nvSpPr>
          <p:spPr bwMode="auto">
            <a:xfrm>
              <a:off x="2890838" y="3600450"/>
              <a:ext cx="69850"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090" name="Line 10">
              <a:extLst>
                <a:ext uri="{FF2B5EF4-FFF2-40B4-BE49-F238E27FC236}">
                  <a16:creationId xmlns:a16="http://schemas.microsoft.com/office/drawing/2014/main" id="{BFA7E479-2915-40A7-995D-08D6871CFA47}"/>
                </a:ext>
              </a:extLst>
            </p:cNvPr>
            <p:cNvSpPr>
              <a:spLocks noChangeShapeType="1"/>
            </p:cNvSpPr>
            <p:nvPr/>
          </p:nvSpPr>
          <p:spPr bwMode="auto">
            <a:xfrm>
              <a:off x="2890838" y="3049588"/>
              <a:ext cx="6985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091" name="Line 11">
              <a:extLst>
                <a:ext uri="{FF2B5EF4-FFF2-40B4-BE49-F238E27FC236}">
                  <a16:creationId xmlns:a16="http://schemas.microsoft.com/office/drawing/2014/main" id="{94AD8917-65C0-4636-8826-285F821DA8E9}"/>
                </a:ext>
              </a:extLst>
            </p:cNvPr>
            <p:cNvSpPr>
              <a:spLocks noChangeShapeType="1"/>
            </p:cNvSpPr>
            <p:nvPr/>
          </p:nvSpPr>
          <p:spPr bwMode="auto">
            <a:xfrm>
              <a:off x="2890838" y="2498725"/>
              <a:ext cx="69850"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092" name="Line 12">
              <a:extLst>
                <a:ext uri="{FF2B5EF4-FFF2-40B4-BE49-F238E27FC236}">
                  <a16:creationId xmlns:a16="http://schemas.microsoft.com/office/drawing/2014/main" id="{0C3872DC-D9AC-4097-86BE-AECD5D96C831}"/>
                </a:ext>
              </a:extLst>
            </p:cNvPr>
            <p:cNvSpPr>
              <a:spLocks noChangeShapeType="1"/>
            </p:cNvSpPr>
            <p:nvPr/>
          </p:nvSpPr>
          <p:spPr bwMode="auto">
            <a:xfrm>
              <a:off x="2890838" y="1947863"/>
              <a:ext cx="6985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093" name="Rectangle 13">
              <a:extLst>
                <a:ext uri="{FF2B5EF4-FFF2-40B4-BE49-F238E27FC236}">
                  <a16:creationId xmlns:a16="http://schemas.microsoft.com/office/drawing/2014/main" id="{F1FF2A65-F326-4A7A-96E7-7C99DFA52548}"/>
                </a:ext>
              </a:extLst>
            </p:cNvPr>
            <p:cNvSpPr>
              <a:spLocks noChangeArrowheads="1"/>
            </p:cNvSpPr>
            <p:nvPr/>
          </p:nvSpPr>
          <p:spPr bwMode="auto">
            <a:xfrm>
              <a:off x="2730500" y="4027488"/>
              <a:ext cx="1206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4</a:t>
              </a:r>
              <a:endParaRPr lang="en-US" altLang="tr-TR" sz="2400"/>
            </a:p>
          </p:txBody>
        </p:sp>
        <p:sp>
          <p:nvSpPr>
            <p:cNvPr id="46094" name="Rectangle 14">
              <a:extLst>
                <a:ext uri="{FF2B5EF4-FFF2-40B4-BE49-F238E27FC236}">
                  <a16:creationId xmlns:a16="http://schemas.microsoft.com/office/drawing/2014/main" id="{60BC136B-AF42-446C-8D87-9891DB96678F}"/>
                </a:ext>
              </a:extLst>
            </p:cNvPr>
            <p:cNvSpPr>
              <a:spLocks noChangeArrowheads="1"/>
            </p:cNvSpPr>
            <p:nvPr/>
          </p:nvSpPr>
          <p:spPr bwMode="auto">
            <a:xfrm>
              <a:off x="2730500" y="3476625"/>
              <a:ext cx="1206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8</a:t>
              </a:r>
              <a:endParaRPr lang="en-US" altLang="tr-TR" sz="2400"/>
            </a:p>
          </p:txBody>
        </p:sp>
        <p:sp>
          <p:nvSpPr>
            <p:cNvPr id="46095" name="Rectangle 15">
              <a:extLst>
                <a:ext uri="{FF2B5EF4-FFF2-40B4-BE49-F238E27FC236}">
                  <a16:creationId xmlns:a16="http://schemas.microsoft.com/office/drawing/2014/main" id="{60C751B5-C9A2-4BC5-9DDC-9AA06AD60673}"/>
                </a:ext>
              </a:extLst>
            </p:cNvPr>
            <p:cNvSpPr>
              <a:spLocks noChangeArrowheads="1"/>
            </p:cNvSpPr>
            <p:nvPr/>
          </p:nvSpPr>
          <p:spPr bwMode="auto">
            <a:xfrm>
              <a:off x="2624138" y="2925763"/>
              <a:ext cx="241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12</a:t>
              </a:r>
              <a:endParaRPr lang="en-US" altLang="tr-TR" sz="2400"/>
            </a:p>
          </p:txBody>
        </p:sp>
        <p:sp>
          <p:nvSpPr>
            <p:cNvPr id="46096" name="Rectangle 16">
              <a:extLst>
                <a:ext uri="{FF2B5EF4-FFF2-40B4-BE49-F238E27FC236}">
                  <a16:creationId xmlns:a16="http://schemas.microsoft.com/office/drawing/2014/main" id="{D0F4862B-2907-4488-8D42-4EF997220685}"/>
                </a:ext>
              </a:extLst>
            </p:cNvPr>
            <p:cNvSpPr>
              <a:spLocks noChangeArrowheads="1"/>
            </p:cNvSpPr>
            <p:nvPr/>
          </p:nvSpPr>
          <p:spPr bwMode="auto">
            <a:xfrm>
              <a:off x="2624138" y="2374900"/>
              <a:ext cx="24130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16</a:t>
              </a:r>
              <a:endParaRPr lang="en-US" altLang="tr-TR" sz="2400"/>
            </a:p>
          </p:txBody>
        </p:sp>
        <p:sp>
          <p:nvSpPr>
            <p:cNvPr id="46097" name="Rectangle 17">
              <a:extLst>
                <a:ext uri="{FF2B5EF4-FFF2-40B4-BE49-F238E27FC236}">
                  <a16:creationId xmlns:a16="http://schemas.microsoft.com/office/drawing/2014/main" id="{024DEE2C-31ED-41EF-AFFA-FB10438D6F33}"/>
                </a:ext>
              </a:extLst>
            </p:cNvPr>
            <p:cNvSpPr>
              <a:spLocks noChangeArrowheads="1"/>
            </p:cNvSpPr>
            <p:nvPr/>
          </p:nvSpPr>
          <p:spPr bwMode="auto">
            <a:xfrm>
              <a:off x="2624138" y="1824038"/>
              <a:ext cx="241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20</a:t>
              </a:r>
              <a:endParaRPr lang="en-US" altLang="tr-TR" sz="2400"/>
            </a:p>
          </p:txBody>
        </p:sp>
        <p:sp>
          <p:nvSpPr>
            <p:cNvPr id="46098" name="Line 18">
              <a:extLst>
                <a:ext uri="{FF2B5EF4-FFF2-40B4-BE49-F238E27FC236}">
                  <a16:creationId xmlns:a16="http://schemas.microsoft.com/office/drawing/2014/main" id="{64CE2921-DF42-4834-B76E-C336772B23FF}"/>
                </a:ext>
              </a:extLst>
            </p:cNvPr>
            <p:cNvSpPr>
              <a:spLocks noChangeShapeType="1"/>
            </p:cNvSpPr>
            <p:nvPr/>
          </p:nvSpPr>
          <p:spPr bwMode="auto">
            <a:xfrm>
              <a:off x="3548063" y="4702175"/>
              <a:ext cx="1587" cy="714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099" name="Line 19">
              <a:extLst>
                <a:ext uri="{FF2B5EF4-FFF2-40B4-BE49-F238E27FC236}">
                  <a16:creationId xmlns:a16="http://schemas.microsoft.com/office/drawing/2014/main" id="{7F9D775B-2662-49FA-9F60-99B19C142D1D}"/>
                </a:ext>
              </a:extLst>
            </p:cNvPr>
            <p:cNvSpPr>
              <a:spLocks noChangeShapeType="1"/>
            </p:cNvSpPr>
            <p:nvPr/>
          </p:nvSpPr>
          <p:spPr bwMode="auto">
            <a:xfrm>
              <a:off x="4098925" y="4702175"/>
              <a:ext cx="1588" cy="714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100" name="Line 20">
              <a:extLst>
                <a:ext uri="{FF2B5EF4-FFF2-40B4-BE49-F238E27FC236}">
                  <a16:creationId xmlns:a16="http://schemas.microsoft.com/office/drawing/2014/main" id="{CA82A551-D711-4C1C-B860-D0A5396D91C3}"/>
                </a:ext>
              </a:extLst>
            </p:cNvPr>
            <p:cNvSpPr>
              <a:spLocks noChangeShapeType="1"/>
            </p:cNvSpPr>
            <p:nvPr/>
          </p:nvSpPr>
          <p:spPr bwMode="auto">
            <a:xfrm>
              <a:off x="4649788" y="4702175"/>
              <a:ext cx="1587" cy="714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101" name="Line 21">
              <a:extLst>
                <a:ext uri="{FF2B5EF4-FFF2-40B4-BE49-F238E27FC236}">
                  <a16:creationId xmlns:a16="http://schemas.microsoft.com/office/drawing/2014/main" id="{09609ABF-1289-49A3-9BA5-4F1B784C898F}"/>
                </a:ext>
              </a:extLst>
            </p:cNvPr>
            <p:cNvSpPr>
              <a:spLocks noChangeShapeType="1"/>
            </p:cNvSpPr>
            <p:nvPr/>
          </p:nvSpPr>
          <p:spPr bwMode="auto">
            <a:xfrm>
              <a:off x="5199063" y="4702175"/>
              <a:ext cx="1587" cy="714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102" name="Line 22">
              <a:extLst>
                <a:ext uri="{FF2B5EF4-FFF2-40B4-BE49-F238E27FC236}">
                  <a16:creationId xmlns:a16="http://schemas.microsoft.com/office/drawing/2014/main" id="{A9F81433-E7BC-4FC9-8B85-1EFCFE26D71A}"/>
                </a:ext>
              </a:extLst>
            </p:cNvPr>
            <p:cNvSpPr>
              <a:spLocks noChangeShapeType="1"/>
            </p:cNvSpPr>
            <p:nvPr/>
          </p:nvSpPr>
          <p:spPr bwMode="auto">
            <a:xfrm>
              <a:off x="5749925" y="4702175"/>
              <a:ext cx="1588" cy="714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103" name="Rectangle 23">
              <a:extLst>
                <a:ext uri="{FF2B5EF4-FFF2-40B4-BE49-F238E27FC236}">
                  <a16:creationId xmlns:a16="http://schemas.microsoft.com/office/drawing/2014/main" id="{45304AAA-B954-4893-BFE2-273CC484C011}"/>
                </a:ext>
              </a:extLst>
            </p:cNvPr>
            <p:cNvSpPr>
              <a:spLocks noChangeArrowheads="1"/>
            </p:cNvSpPr>
            <p:nvPr/>
          </p:nvSpPr>
          <p:spPr bwMode="auto">
            <a:xfrm>
              <a:off x="3459163" y="4773613"/>
              <a:ext cx="1206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4</a:t>
              </a:r>
              <a:endParaRPr lang="en-US" altLang="tr-TR" sz="2400"/>
            </a:p>
          </p:txBody>
        </p:sp>
        <p:sp>
          <p:nvSpPr>
            <p:cNvPr id="46104" name="Rectangle 24">
              <a:extLst>
                <a:ext uri="{FF2B5EF4-FFF2-40B4-BE49-F238E27FC236}">
                  <a16:creationId xmlns:a16="http://schemas.microsoft.com/office/drawing/2014/main" id="{104CF806-C020-4626-922B-8C710CC35BE4}"/>
                </a:ext>
              </a:extLst>
            </p:cNvPr>
            <p:cNvSpPr>
              <a:spLocks noChangeArrowheads="1"/>
            </p:cNvSpPr>
            <p:nvPr/>
          </p:nvSpPr>
          <p:spPr bwMode="auto">
            <a:xfrm>
              <a:off x="4027488" y="4773613"/>
              <a:ext cx="1206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8</a:t>
              </a:r>
              <a:endParaRPr lang="en-US" altLang="tr-TR" sz="2400"/>
            </a:p>
          </p:txBody>
        </p:sp>
        <p:sp>
          <p:nvSpPr>
            <p:cNvPr id="46105" name="Rectangle 25">
              <a:extLst>
                <a:ext uri="{FF2B5EF4-FFF2-40B4-BE49-F238E27FC236}">
                  <a16:creationId xmlns:a16="http://schemas.microsoft.com/office/drawing/2014/main" id="{2756A241-F53B-495D-A350-C47BB3FB7EBD}"/>
                </a:ext>
              </a:extLst>
            </p:cNvPr>
            <p:cNvSpPr>
              <a:spLocks noChangeArrowheads="1"/>
            </p:cNvSpPr>
            <p:nvPr/>
          </p:nvSpPr>
          <p:spPr bwMode="auto">
            <a:xfrm>
              <a:off x="4524375" y="4773613"/>
              <a:ext cx="241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12</a:t>
              </a:r>
              <a:endParaRPr lang="en-US" altLang="tr-TR" sz="2400"/>
            </a:p>
          </p:txBody>
        </p:sp>
        <p:sp>
          <p:nvSpPr>
            <p:cNvPr id="46106" name="Rectangle 26">
              <a:extLst>
                <a:ext uri="{FF2B5EF4-FFF2-40B4-BE49-F238E27FC236}">
                  <a16:creationId xmlns:a16="http://schemas.microsoft.com/office/drawing/2014/main" id="{1E464B28-3F9F-47DA-8EC8-95A2715C23B7}"/>
                </a:ext>
              </a:extLst>
            </p:cNvPr>
            <p:cNvSpPr>
              <a:spLocks noChangeArrowheads="1"/>
            </p:cNvSpPr>
            <p:nvPr/>
          </p:nvSpPr>
          <p:spPr bwMode="auto">
            <a:xfrm>
              <a:off x="5075238" y="4773613"/>
              <a:ext cx="241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16</a:t>
              </a:r>
              <a:endParaRPr lang="en-US" altLang="tr-TR" sz="2400"/>
            </a:p>
          </p:txBody>
        </p:sp>
        <p:sp>
          <p:nvSpPr>
            <p:cNvPr id="46107" name="Rectangle 27">
              <a:extLst>
                <a:ext uri="{FF2B5EF4-FFF2-40B4-BE49-F238E27FC236}">
                  <a16:creationId xmlns:a16="http://schemas.microsoft.com/office/drawing/2014/main" id="{171B0481-1D74-4F59-9D79-ACD0373C04D2}"/>
                </a:ext>
              </a:extLst>
            </p:cNvPr>
            <p:cNvSpPr>
              <a:spLocks noChangeArrowheads="1"/>
            </p:cNvSpPr>
            <p:nvPr/>
          </p:nvSpPr>
          <p:spPr bwMode="auto">
            <a:xfrm>
              <a:off x="5626100" y="4773613"/>
              <a:ext cx="241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20</a:t>
              </a:r>
              <a:endParaRPr lang="en-US" altLang="tr-TR" sz="2400"/>
            </a:p>
          </p:txBody>
        </p:sp>
        <p:sp>
          <p:nvSpPr>
            <p:cNvPr id="46108" name="Line 28">
              <a:extLst>
                <a:ext uri="{FF2B5EF4-FFF2-40B4-BE49-F238E27FC236}">
                  <a16:creationId xmlns:a16="http://schemas.microsoft.com/office/drawing/2014/main" id="{A81EEFA0-4E52-4FD5-A26D-377DADDD0F45}"/>
                </a:ext>
              </a:extLst>
            </p:cNvPr>
            <p:cNvSpPr>
              <a:spLocks noChangeShapeType="1"/>
            </p:cNvSpPr>
            <p:nvPr/>
          </p:nvSpPr>
          <p:spPr bwMode="auto">
            <a:xfrm flipV="1">
              <a:off x="2960688" y="1965325"/>
              <a:ext cx="2736850" cy="273685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6109" name="Freeform 29">
              <a:extLst>
                <a:ext uri="{FF2B5EF4-FFF2-40B4-BE49-F238E27FC236}">
                  <a16:creationId xmlns:a16="http://schemas.microsoft.com/office/drawing/2014/main" id="{4AB2518B-99FC-4451-A137-BC78D87245DA}"/>
                </a:ext>
              </a:extLst>
            </p:cNvPr>
            <p:cNvSpPr>
              <a:spLocks/>
            </p:cNvSpPr>
            <p:nvPr/>
          </p:nvSpPr>
          <p:spPr bwMode="auto">
            <a:xfrm>
              <a:off x="2960688" y="4151313"/>
              <a:ext cx="2754312" cy="550862"/>
            </a:xfrm>
            <a:custGeom>
              <a:avLst/>
              <a:gdLst>
                <a:gd name="T0" fmla="*/ 0 w 1735"/>
                <a:gd name="T1" fmla="*/ 2147483646 h 347"/>
                <a:gd name="T2" fmla="*/ 2147483646 w 1735"/>
                <a:gd name="T3" fmla="*/ 2147483646 h 347"/>
                <a:gd name="T4" fmla="*/ 2147483646 w 1735"/>
                <a:gd name="T5" fmla="*/ 2147483646 h 347"/>
                <a:gd name="T6" fmla="*/ 2147483646 w 1735"/>
                <a:gd name="T7" fmla="*/ 2147483646 h 347"/>
                <a:gd name="T8" fmla="*/ 2147483646 w 1735"/>
                <a:gd name="T9" fmla="*/ 0 h 347"/>
                <a:gd name="T10" fmla="*/ 0 60000 65536"/>
                <a:gd name="T11" fmla="*/ 0 60000 65536"/>
                <a:gd name="T12" fmla="*/ 0 60000 65536"/>
                <a:gd name="T13" fmla="*/ 0 60000 65536"/>
                <a:gd name="T14" fmla="*/ 0 60000 65536"/>
                <a:gd name="T15" fmla="*/ 0 w 1735"/>
                <a:gd name="T16" fmla="*/ 0 h 347"/>
                <a:gd name="T17" fmla="*/ 1735 w 1735"/>
                <a:gd name="T18" fmla="*/ 347 h 347"/>
              </a:gdLst>
              <a:ahLst/>
              <a:cxnLst>
                <a:cxn ang="T10">
                  <a:pos x="T0" y="T1"/>
                </a:cxn>
                <a:cxn ang="T11">
                  <a:pos x="T2" y="T3"/>
                </a:cxn>
                <a:cxn ang="T12">
                  <a:pos x="T4" y="T5"/>
                </a:cxn>
                <a:cxn ang="T13">
                  <a:pos x="T6" y="T7"/>
                </a:cxn>
                <a:cxn ang="T14">
                  <a:pos x="T8" y="T9"/>
                </a:cxn>
              </a:cxnLst>
              <a:rect l="T15" t="T16" r="T17" b="T18"/>
              <a:pathLst>
                <a:path w="1735" h="347">
                  <a:moveTo>
                    <a:pt x="0" y="347"/>
                  </a:moveTo>
                  <a:lnTo>
                    <a:pt x="414" y="190"/>
                  </a:lnTo>
                  <a:lnTo>
                    <a:pt x="851" y="78"/>
                  </a:lnTo>
                  <a:lnTo>
                    <a:pt x="1287" y="22"/>
                  </a:lnTo>
                  <a:lnTo>
                    <a:pt x="1735" y="0"/>
                  </a:lnTo>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6110" name="Freeform 30">
              <a:extLst>
                <a:ext uri="{FF2B5EF4-FFF2-40B4-BE49-F238E27FC236}">
                  <a16:creationId xmlns:a16="http://schemas.microsoft.com/office/drawing/2014/main" id="{2298E539-850B-4E61-95B4-6CF632630E3C}"/>
                </a:ext>
              </a:extLst>
            </p:cNvPr>
            <p:cNvSpPr>
              <a:spLocks/>
            </p:cNvSpPr>
            <p:nvPr/>
          </p:nvSpPr>
          <p:spPr bwMode="auto">
            <a:xfrm>
              <a:off x="2960688" y="3795713"/>
              <a:ext cx="2754312" cy="906462"/>
            </a:xfrm>
            <a:custGeom>
              <a:avLst/>
              <a:gdLst>
                <a:gd name="T0" fmla="*/ 0 w 1735"/>
                <a:gd name="T1" fmla="*/ 2147483646 h 571"/>
                <a:gd name="T2" fmla="*/ 2147483646 w 1735"/>
                <a:gd name="T3" fmla="*/ 2147483646 h 571"/>
                <a:gd name="T4" fmla="*/ 2147483646 w 1735"/>
                <a:gd name="T5" fmla="*/ 2147483646 h 571"/>
                <a:gd name="T6" fmla="*/ 2147483646 w 1735"/>
                <a:gd name="T7" fmla="*/ 2147483646 h 571"/>
                <a:gd name="T8" fmla="*/ 2147483646 w 1735"/>
                <a:gd name="T9" fmla="*/ 0 h 571"/>
                <a:gd name="T10" fmla="*/ 0 60000 65536"/>
                <a:gd name="T11" fmla="*/ 0 60000 65536"/>
                <a:gd name="T12" fmla="*/ 0 60000 65536"/>
                <a:gd name="T13" fmla="*/ 0 60000 65536"/>
                <a:gd name="T14" fmla="*/ 0 60000 65536"/>
                <a:gd name="T15" fmla="*/ 0 w 1735"/>
                <a:gd name="T16" fmla="*/ 0 h 571"/>
                <a:gd name="T17" fmla="*/ 1735 w 1735"/>
                <a:gd name="T18" fmla="*/ 571 h 571"/>
              </a:gdLst>
              <a:ahLst/>
              <a:cxnLst>
                <a:cxn ang="T10">
                  <a:pos x="T0" y="T1"/>
                </a:cxn>
                <a:cxn ang="T11">
                  <a:pos x="T2" y="T3"/>
                </a:cxn>
                <a:cxn ang="T12">
                  <a:pos x="T4" y="T5"/>
                </a:cxn>
                <a:cxn ang="T13">
                  <a:pos x="T6" y="T7"/>
                </a:cxn>
                <a:cxn ang="T14">
                  <a:pos x="T8" y="T9"/>
                </a:cxn>
              </a:cxnLst>
              <a:rect l="T15" t="T16" r="T17" b="T18"/>
              <a:pathLst>
                <a:path w="1735" h="571">
                  <a:moveTo>
                    <a:pt x="0" y="571"/>
                  </a:moveTo>
                  <a:lnTo>
                    <a:pt x="392" y="336"/>
                  </a:lnTo>
                  <a:lnTo>
                    <a:pt x="817" y="146"/>
                  </a:lnTo>
                  <a:lnTo>
                    <a:pt x="1265" y="34"/>
                  </a:lnTo>
                  <a:lnTo>
                    <a:pt x="1735" y="0"/>
                  </a:lnTo>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6111" name="Freeform 31">
              <a:extLst>
                <a:ext uri="{FF2B5EF4-FFF2-40B4-BE49-F238E27FC236}">
                  <a16:creationId xmlns:a16="http://schemas.microsoft.com/office/drawing/2014/main" id="{6DC003EE-4AC7-4822-9A1B-6B038D19E4E4}"/>
                </a:ext>
              </a:extLst>
            </p:cNvPr>
            <p:cNvSpPr>
              <a:spLocks/>
            </p:cNvSpPr>
            <p:nvPr/>
          </p:nvSpPr>
          <p:spPr bwMode="auto">
            <a:xfrm>
              <a:off x="3014663" y="3333750"/>
              <a:ext cx="2700337" cy="1314450"/>
            </a:xfrm>
            <a:custGeom>
              <a:avLst/>
              <a:gdLst>
                <a:gd name="T0" fmla="*/ 0 w 1701"/>
                <a:gd name="T1" fmla="*/ 2147483646 h 828"/>
                <a:gd name="T2" fmla="*/ 2147483646 w 1701"/>
                <a:gd name="T3" fmla="*/ 2147483646 h 828"/>
                <a:gd name="T4" fmla="*/ 2147483646 w 1701"/>
                <a:gd name="T5" fmla="*/ 2147483646 h 828"/>
                <a:gd name="T6" fmla="*/ 2147483646 w 1701"/>
                <a:gd name="T7" fmla="*/ 2147483646 h 828"/>
                <a:gd name="T8" fmla="*/ 2147483646 w 1701"/>
                <a:gd name="T9" fmla="*/ 2147483646 h 828"/>
                <a:gd name="T10" fmla="*/ 2147483646 w 1701"/>
                <a:gd name="T11" fmla="*/ 2147483646 h 828"/>
                <a:gd name="T12" fmla="*/ 2147483646 w 1701"/>
                <a:gd name="T13" fmla="*/ 0 h 828"/>
                <a:gd name="T14" fmla="*/ 0 60000 65536"/>
                <a:gd name="T15" fmla="*/ 0 60000 65536"/>
                <a:gd name="T16" fmla="*/ 0 60000 65536"/>
                <a:gd name="T17" fmla="*/ 0 60000 65536"/>
                <a:gd name="T18" fmla="*/ 0 60000 65536"/>
                <a:gd name="T19" fmla="*/ 0 60000 65536"/>
                <a:gd name="T20" fmla="*/ 0 60000 65536"/>
                <a:gd name="T21" fmla="*/ 0 w 1701"/>
                <a:gd name="T22" fmla="*/ 0 h 828"/>
                <a:gd name="T23" fmla="*/ 1701 w 1701"/>
                <a:gd name="T24" fmla="*/ 828 h 8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01" h="828">
                  <a:moveTo>
                    <a:pt x="0" y="828"/>
                  </a:moveTo>
                  <a:lnTo>
                    <a:pt x="190" y="660"/>
                  </a:lnTo>
                  <a:lnTo>
                    <a:pt x="380" y="515"/>
                  </a:lnTo>
                  <a:lnTo>
                    <a:pt x="582" y="381"/>
                  </a:lnTo>
                  <a:lnTo>
                    <a:pt x="794" y="269"/>
                  </a:lnTo>
                  <a:lnTo>
                    <a:pt x="1242" y="101"/>
                  </a:lnTo>
                  <a:lnTo>
                    <a:pt x="1701" y="0"/>
                  </a:lnTo>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6112" name="Rectangle 32">
              <a:extLst>
                <a:ext uri="{FF2B5EF4-FFF2-40B4-BE49-F238E27FC236}">
                  <a16:creationId xmlns:a16="http://schemas.microsoft.com/office/drawing/2014/main" id="{6925279D-EC73-4F9A-9064-B1C2CE9BD844}"/>
                </a:ext>
              </a:extLst>
            </p:cNvPr>
            <p:cNvSpPr>
              <a:spLocks noChangeArrowheads="1"/>
            </p:cNvSpPr>
            <p:nvPr/>
          </p:nvSpPr>
          <p:spPr bwMode="auto">
            <a:xfrm>
              <a:off x="5838825" y="4010025"/>
              <a:ext cx="6032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f</a:t>
              </a:r>
              <a:endParaRPr lang="en-US" altLang="tr-TR" sz="2400"/>
            </a:p>
          </p:txBody>
        </p:sp>
        <p:sp>
          <p:nvSpPr>
            <p:cNvPr id="46113" name="Rectangle 33">
              <a:extLst>
                <a:ext uri="{FF2B5EF4-FFF2-40B4-BE49-F238E27FC236}">
                  <a16:creationId xmlns:a16="http://schemas.microsoft.com/office/drawing/2014/main" id="{73C8D0A8-10ED-46A4-93D7-94623AE9AE47}"/>
                </a:ext>
              </a:extLst>
            </p:cNvPr>
            <p:cNvSpPr>
              <a:spLocks noChangeArrowheads="1"/>
            </p:cNvSpPr>
            <p:nvPr/>
          </p:nvSpPr>
          <p:spPr bwMode="auto">
            <a:xfrm>
              <a:off x="5892800" y="4010025"/>
              <a:ext cx="6794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 = 20%</a:t>
              </a:r>
              <a:endParaRPr lang="en-US" altLang="tr-TR" sz="2400"/>
            </a:p>
          </p:txBody>
        </p:sp>
        <p:sp>
          <p:nvSpPr>
            <p:cNvPr id="46114" name="Rectangle 34">
              <a:extLst>
                <a:ext uri="{FF2B5EF4-FFF2-40B4-BE49-F238E27FC236}">
                  <a16:creationId xmlns:a16="http://schemas.microsoft.com/office/drawing/2014/main" id="{5B71D4BB-C1E6-4FC0-A940-4230191D7C32}"/>
                </a:ext>
              </a:extLst>
            </p:cNvPr>
            <p:cNvSpPr>
              <a:spLocks noChangeArrowheads="1"/>
            </p:cNvSpPr>
            <p:nvPr/>
          </p:nvSpPr>
          <p:spPr bwMode="auto">
            <a:xfrm>
              <a:off x="5838825" y="3617913"/>
              <a:ext cx="6032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f</a:t>
              </a:r>
              <a:endParaRPr lang="en-US" altLang="tr-TR" sz="2400"/>
            </a:p>
          </p:txBody>
        </p:sp>
        <p:sp>
          <p:nvSpPr>
            <p:cNvPr id="46115" name="Rectangle 35">
              <a:extLst>
                <a:ext uri="{FF2B5EF4-FFF2-40B4-BE49-F238E27FC236}">
                  <a16:creationId xmlns:a16="http://schemas.microsoft.com/office/drawing/2014/main" id="{17E9211B-EDAC-4C47-A5E1-F2CA53E61868}"/>
                </a:ext>
              </a:extLst>
            </p:cNvPr>
            <p:cNvSpPr>
              <a:spLocks noChangeArrowheads="1"/>
            </p:cNvSpPr>
            <p:nvPr/>
          </p:nvSpPr>
          <p:spPr bwMode="auto">
            <a:xfrm>
              <a:off x="5892800" y="3617913"/>
              <a:ext cx="6794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 = 10%</a:t>
              </a:r>
              <a:endParaRPr lang="en-US" altLang="tr-TR" sz="2400"/>
            </a:p>
          </p:txBody>
        </p:sp>
        <p:sp>
          <p:nvSpPr>
            <p:cNvPr id="46116" name="Rectangle 36">
              <a:extLst>
                <a:ext uri="{FF2B5EF4-FFF2-40B4-BE49-F238E27FC236}">
                  <a16:creationId xmlns:a16="http://schemas.microsoft.com/office/drawing/2014/main" id="{E4513C61-EFDE-4F28-80BE-397C8B53C007}"/>
                </a:ext>
              </a:extLst>
            </p:cNvPr>
            <p:cNvSpPr>
              <a:spLocks noChangeArrowheads="1"/>
            </p:cNvSpPr>
            <p:nvPr/>
          </p:nvSpPr>
          <p:spPr bwMode="auto">
            <a:xfrm>
              <a:off x="5838825" y="3155950"/>
              <a:ext cx="6032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f</a:t>
              </a:r>
              <a:endParaRPr lang="en-US" altLang="tr-TR" sz="2400"/>
            </a:p>
          </p:txBody>
        </p:sp>
        <p:sp>
          <p:nvSpPr>
            <p:cNvPr id="46117" name="Rectangle 37">
              <a:extLst>
                <a:ext uri="{FF2B5EF4-FFF2-40B4-BE49-F238E27FC236}">
                  <a16:creationId xmlns:a16="http://schemas.microsoft.com/office/drawing/2014/main" id="{5962C3F8-A6CA-4396-A86D-2F9E04EB4FC2}"/>
                </a:ext>
              </a:extLst>
            </p:cNvPr>
            <p:cNvSpPr>
              <a:spLocks noChangeArrowheads="1"/>
            </p:cNvSpPr>
            <p:nvPr/>
          </p:nvSpPr>
          <p:spPr bwMode="auto">
            <a:xfrm>
              <a:off x="5892800" y="3155950"/>
              <a:ext cx="55880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 = 5%</a:t>
              </a:r>
              <a:endParaRPr lang="en-US" altLang="tr-TR" sz="2400"/>
            </a:p>
          </p:txBody>
        </p:sp>
        <p:sp>
          <p:nvSpPr>
            <p:cNvPr id="46118" name="Rectangle 38">
              <a:extLst>
                <a:ext uri="{FF2B5EF4-FFF2-40B4-BE49-F238E27FC236}">
                  <a16:creationId xmlns:a16="http://schemas.microsoft.com/office/drawing/2014/main" id="{FEC00899-A252-48FF-9DB6-607A9CDF65C1}"/>
                </a:ext>
              </a:extLst>
            </p:cNvPr>
            <p:cNvSpPr>
              <a:spLocks noChangeArrowheads="1"/>
            </p:cNvSpPr>
            <p:nvPr/>
          </p:nvSpPr>
          <p:spPr bwMode="auto">
            <a:xfrm>
              <a:off x="5838825" y="1770063"/>
              <a:ext cx="6032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f</a:t>
              </a:r>
              <a:endParaRPr lang="en-US" altLang="tr-TR" sz="2400"/>
            </a:p>
          </p:txBody>
        </p:sp>
        <p:sp>
          <p:nvSpPr>
            <p:cNvPr id="46119" name="Rectangle 39">
              <a:extLst>
                <a:ext uri="{FF2B5EF4-FFF2-40B4-BE49-F238E27FC236}">
                  <a16:creationId xmlns:a16="http://schemas.microsoft.com/office/drawing/2014/main" id="{A3E5264C-788D-4438-A3B3-0662A98C2CBE}"/>
                </a:ext>
              </a:extLst>
            </p:cNvPr>
            <p:cNvSpPr>
              <a:spLocks noChangeArrowheads="1"/>
            </p:cNvSpPr>
            <p:nvPr/>
          </p:nvSpPr>
          <p:spPr bwMode="auto">
            <a:xfrm>
              <a:off x="5892800" y="1770063"/>
              <a:ext cx="5588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 = 0%</a:t>
              </a:r>
              <a:endParaRPr lang="en-US" altLang="tr-TR" sz="2400"/>
            </a:p>
          </p:txBody>
        </p:sp>
        <p:sp>
          <p:nvSpPr>
            <p:cNvPr id="46120" name="Rectangle 41">
              <a:extLst>
                <a:ext uri="{FF2B5EF4-FFF2-40B4-BE49-F238E27FC236}">
                  <a16:creationId xmlns:a16="http://schemas.microsoft.com/office/drawing/2014/main" id="{CF0C7637-0FE6-4FE2-85E3-72A549B5071B}"/>
                </a:ext>
              </a:extLst>
            </p:cNvPr>
            <p:cNvSpPr>
              <a:spLocks noChangeArrowheads="1"/>
            </p:cNvSpPr>
            <p:nvPr/>
          </p:nvSpPr>
          <p:spPr bwMode="auto">
            <a:xfrm>
              <a:off x="4005413" y="5040313"/>
              <a:ext cx="844333" cy="182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 sayısı</a:t>
              </a:r>
              <a:endParaRPr lang="en-US" altLang="tr-TR" sz="2400"/>
            </a:p>
          </p:txBody>
        </p:sp>
        <p:sp>
          <p:nvSpPr>
            <p:cNvPr id="46121" name="Rectangle 42">
              <a:extLst>
                <a:ext uri="{FF2B5EF4-FFF2-40B4-BE49-F238E27FC236}">
                  <a16:creationId xmlns:a16="http://schemas.microsoft.com/office/drawing/2014/main" id="{1A4F9C4C-17FF-468A-AAC1-D7327AA01CC5}"/>
                </a:ext>
              </a:extLst>
            </p:cNvPr>
            <p:cNvSpPr>
              <a:spLocks noChangeArrowheads="1"/>
            </p:cNvSpPr>
            <p:nvPr/>
          </p:nvSpPr>
          <p:spPr bwMode="auto">
            <a:xfrm>
              <a:off x="5519738" y="5040313"/>
              <a:ext cx="1206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 </a:t>
              </a:r>
              <a:endParaRPr lang="en-US" altLang="tr-TR" sz="2400"/>
            </a:p>
          </p:txBody>
        </p:sp>
        <p:sp>
          <p:nvSpPr>
            <p:cNvPr id="46122" name="Rectangle 43">
              <a:extLst>
                <a:ext uri="{FF2B5EF4-FFF2-40B4-BE49-F238E27FC236}">
                  <a16:creationId xmlns:a16="http://schemas.microsoft.com/office/drawing/2014/main" id="{040D9DC1-D9E9-4BE9-8C66-DF1753580551}"/>
                </a:ext>
              </a:extLst>
            </p:cNvPr>
            <p:cNvSpPr>
              <a:spLocks noChangeArrowheads="1"/>
            </p:cNvSpPr>
            <p:nvPr/>
          </p:nvSpPr>
          <p:spPr bwMode="auto">
            <a:xfrm>
              <a:off x="5626100" y="5040313"/>
              <a:ext cx="1206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p</a:t>
              </a:r>
              <a:endParaRPr lang="en-US" altLang="tr-TR" sz="2400"/>
            </a:p>
          </p:txBody>
        </p:sp>
      </p:grpSp>
      <p:sp>
        <p:nvSpPr>
          <p:cNvPr id="46084" name="TextBox 1">
            <a:extLst>
              <a:ext uri="{FF2B5EF4-FFF2-40B4-BE49-F238E27FC236}">
                <a16:creationId xmlns:a16="http://schemas.microsoft.com/office/drawing/2014/main" id="{947CB50C-B276-4214-ABA6-0F89CBA4690E}"/>
              </a:ext>
            </a:extLst>
          </p:cNvPr>
          <p:cNvSpPr txBox="1">
            <a:spLocks noChangeArrowheads="1"/>
          </p:cNvSpPr>
          <p:nvPr/>
        </p:nvSpPr>
        <p:spPr bwMode="auto">
          <a:xfrm rot="-5400000">
            <a:off x="136525" y="3284538"/>
            <a:ext cx="25574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a:t>Hızlanma eğrisi ( S(p)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C5A8AB9-90BC-49E4-A3CF-C600DC62D879}"/>
              </a:ext>
            </a:extLst>
          </p:cNvPr>
          <p:cNvSpPr>
            <a:spLocks noGrp="1" noChangeArrowheads="1"/>
          </p:cNvSpPr>
          <p:nvPr>
            <p:ph type="title"/>
          </p:nvPr>
        </p:nvSpPr>
        <p:spPr/>
        <p:txBody>
          <a:bodyPr>
            <a:normAutofit/>
          </a:bodyPr>
          <a:lstStyle/>
          <a:p>
            <a:pPr>
              <a:defRPr/>
            </a:pPr>
            <a:r>
              <a:rPr lang="tr-TR" dirty="0"/>
              <a:t>Hızlanma Üst-Sınırı: </a:t>
            </a:r>
            <a:r>
              <a:rPr lang="en-US" altLang="en-US" sz="3600" dirty="0"/>
              <a:t>Amdahl</a:t>
            </a:r>
            <a:r>
              <a:rPr lang="tr-TR" altLang="en-US" sz="3600" dirty="0"/>
              <a:t> Yasası</a:t>
            </a:r>
            <a:endParaRPr lang="en-US" altLang="en-US" dirty="0"/>
          </a:p>
        </p:txBody>
      </p:sp>
      <p:sp>
        <p:nvSpPr>
          <p:cNvPr id="21507" name="Rectangle 1027">
            <a:extLst>
              <a:ext uri="{FF2B5EF4-FFF2-40B4-BE49-F238E27FC236}">
                <a16:creationId xmlns:a16="http://schemas.microsoft.com/office/drawing/2014/main" id="{421B0545-3457-47C8-9655-9AD579991DD2}"/>
              </a:ext>
            </a:extLst>
          </p:cNvPr>
          <p:cNvSpPr>
            <a:spLocks noGrp="1" noChangeArrowheads="1"/>
          </p:cNvSpPr>
          <p:nvPr>
            <p:ph sz="quarter" idx="1"/>
          </p:nvPr>
        </p:nvSpPr>
        <p:spPr/>
        <p:txBody>
          <a:bodyPr>
            <a:normAutofit/>
          </a:bodyPr>
          <a:lstStyle/>
          <a:p>
            <a:pPr>
              <a:defRPr/>
            </a:pPr>
            <a:r>
              <a:rPr lang="tr-TR" sz="2400" dirty="0" err="1"/>
              <a:t>Amdahl</a:t>
            </a:r>
            <a:r>
              <a:rPr lang="tr-TR" sz="2400" dirty="0"/>
              <a:t> Yasasının ifade ettiği hızlanma üst sınırı örneğin hesaplamanın %5’inin seri olması halinde (f = 0,05), işlemci sayısı ne olursa olsun en çok 20 </a:t>
            </a:r>
            <a:r>
              <a:rPr lang="tr-TR" sz="2400" dirty="0" err="1"/>
              <a:t>dir</a:t>
            </a:r>
            <a:r>
              <a:rPr lang="tr-TR" sz="2400" dirty="0"/>
              <a:t>.  </a:t>
            </a:r>
          </a:p>
          <a:p>
            <a:pPr>
              <a:defRPr/>
            </a:pPr>
            <a:r>
              <a:rPr lang="tr-TR" sz="2400" dirty="0" err="1"/>
              <a:t>Amdahl</a:t>
            </a:r>
            <a:r>
              <a:rPr lang="tr-TR" sz="2400" dirty="0"/>
              <a:t> Yasası hızlanma üst sınırları ile ilgili olarak son derece karamsar bir tablo çizer. </a:t>
            </a:r>
            <a:r>
              <a:rPr lang="tr-TR" sz="2400" dirty="0" err="1"/>
              <a:t>Amdahl</a:t>
            </a:r>
            <a:r>
              <a:rPr lang="tr-TR" sz="2400" dirty="0"/>
              <a:t> bu karamsar hızlanma tahminlerini 1960’larda süper hızlı tek işlemcili sistemlerin geliştirilmesi önerisine dayanak olarak kullanmıştır.</a:t>
            </a:r>
          </a:p>
          <a:p>
            <a:pPr>
              <a:defRPr/>
            </a:pPr>
            <a:r>
              <a:rPr lang="tr-TR" sz="2400" dirty="0" err="1"/>
              <a:t>Amdahl</a:t>
            </a:r>
            <a:r>
              <a:rPr lang="tr-TR" sz="2400" dirty="0"/>
              <a:t> yasasının yanılgısı verilen bir problemin seri kısmının (f) sabit olduğudur. Oysa problem boyu arttıkça (ki bu kullanılacak işlemci sayısının da (p) artmasını getirir) seri kısım oransal olarak çoğu problemde azalabilmektedir. </a:t>
            </a:r>
          </a:p>
          <a:p>
            <a:pPr marL="0" indent="0">
              <a:buFontTx/>
              <a:buNone/>
              <a:defRPr/>
            </a:pPr>
            <a:endParaRPr lang="en-US" altLang="tr-TR"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a:extLst>
              <a:ext uri="{FF2B5EF4-FFF2-40B4-BE49-F238E27FC236}">
                <a16:creationId xmlns:a16="http://schemas.microsoft.com/office/drawing/2014/main" id="{BEE0DCD0-1A2A-4319-B202-586536E2A287}"/>
              </a:ext>
            </a:extLst>
          </p:cNvPr>
          <p:cNvSpPr>
            <a:spLocks noGrp="1" noChangeArrowheads="1"/>
          </p:cNvSpPr>
          <p:nvPr>
            <p:ph type="title"/>
          </p:nvPr>
        </p:nvSpPr>
        <p:spPr/>
        <p:txBody>
          <a:bodyPr/>
          <a:lstStyle/>
          <a:p>
            <a:pPr>
              <a:defRPr/>
            </a:pPr>
            <a:r>
              <a:rPr lang="tr-TR" dirty="0"/>
              <a:t>Doğrusal Üstü Hızlanma Örneği: Arama</a:t>
            </a:r>
          </a:p>
        </p:txBody>
      </p:sp>
      <p:sp>
        <p:nvSpPr>
          <p:cNvPr id="48131" name="Rectangle 3">
            <a:extLst>
              <a:ext uri="{FF2B5EF4-FFF2-40B4-BE49-F238E27FC236}">
                <a16:creationId xmlns:a16="http://schemas.microsoft.com/office/drawing/2014/main" id="{A97F13BC-5977-461A-AE46-19B049D515D0}"/>
              </a:ext>
            </a:extLst>
          </p:cNvPr>
          <p:cNvSpPr>
            <a:spLocks noGrp="1" noChangeArrowheads="1"/>
          </p:cNvSpPr>
          <p:nvPr>
            <p:ph type="body" idx="1"/>
          </p:nvPr>
        </p:nvSpPr>
        <p:spPr/>
        <p:txBody>
          <a:bodyPr/>
          <a:lstStyle/>
          <a:p>
            <a:pPr>
              <a:buFontTx/>
              <a:buNone/>
            </a:pPr>
            <a:r>
              <a:rPr lang="en-US" altLang="en-US" sz="2400"/>
              <a:t>(a) </a:t>
            </a:r>
            <a:r>
              <a:rPr lang="tr-TR" altLang="tr-TR" sz="2400"/>
              <a:t>Her alt-uzayı seri olarak arama</a:t>
            </a:r>
          </a:p>
        </p:txBody>
      </p:sp>
      <p:grpSp>
        <p:nvGrpSpPr>
          <p:cNvPr id="48132" name="Group 90">
            <a:extLst>
              <a:ext uri="{FF2B5EF4-FFF2-40B4-BE49-F238E27FC236}">
                <a16:creationId xmlns:a16="http://schemas.microsoft.com/office/drawing/2014/main" id="{92E58769-5AB6-4A86-828A-79344B745486}"/>
              </a:ext>
            </a:extLst>
          </p:cNvPr>
          <p:cNvGrpSpPr>
            <a:grpSpLocks/>
          </p:cNvGrpSpPr>
          <p:nvPr/>
        </p:nvGrpSpPr>
        <p:grpSpPr bwMode="auto">
          <a:xfrm>
            <a:off x="735013" y="2514600"/>
            <a:ext cx="7756525" cy="3989388"/>
            <a:chOff x="1306638" y="2914650"/>
            <a:chExt cx="6651500" cy="3208338"/>
          </a:xfrm>
        </p:grpSpPr>
        <p:sp>
          <p:nvSpPr>
            <p:cNvPr id="48134" name="Rectangle 5">
              <a:extLst>
                <a:ext uri="{FF2B5EF4-FFF2-40B4-BE49-F238E27FC236}">
                  <a16:creationId xmlns:a16="http://schemas.microsoft.com/office/drawing/2014/main" id="{F52E8DDA-334C-4E40-8BE8-20E1000D2C1A}"/>
                </a:ext>
              </a:extLst>
            </p:cNvPr>
            <p:cNvSpPr>
              <a:spLocks noChangeArrowheads="1"/>
            </p:cNvSpPr>
            <p:nvPr/>
          </p:nvSpPr>
          <p:spPr bwMode="auto">
            <a:xfrm>
              <a:off x="4162425" y="4254500"/>
              <a:ext cx="730250" cy="7302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8135" name="Rectangle 6">
              <a:extLst>
                <a:ext uri="{FF2B5EF4-FFF2-40B4-BE49-F238E27FC236}">
                  <a16:creationId xmlns:a16="http://schemas.microsoft.com/office/drawing/2014/main" id="{DB15C0E6-99E1-4E2F-8866-5E355E94FFB8}"/>
                </a:ext>
              </a:extLst>
            </p:cNvPr>
            <p:cNvSpPr>
              <a:spLocks noChangeArrowheads="1"/>
            </p:cNvSpPr>
            <p:nvPr/>
          </p:nvSpPr>
          <p:spPr bwMode="auto">
            <a:xfrm>
              <a:off x="6081713" y="4254500"/>
              <a:ext cx="730250" cy="7302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8136" name="Rectangle 7">
              <a:extLst>
                <a:ext uri="{FF2B5EF4-FFF2-40B4-BE49-F238E27FC236}">
                  <a16:creationId xmlns:a16="http://schemas.microsoft.com/office/drawing/2014/main" id="{93D87A6B-CC66-4993-BF71-D6BDAE0CCCFA}"/>
                </a:ext>
              </a:extLst>
            </p:cNvPr>
            <p:cNvSpPr>
              <a:spLocks noChangeArrowheads="1"/>
            </p:cNvSpPr>
            <p:nvPr/>
          </p:nvSpPr>
          <p:spPr bwMode="auto">
            <a:xfrm>
              <a:off x="7040563" y="4254500"/>
              <a:ext cx="731837" cy="7302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8137" name="Rectangle 8">
              <a:extLst>
                <a:ext uri="{FF2B5EF4-FFF2-40B4-BE49-F238E27FC236}">
                  <a16:creationId xmlns:a16="http://schemas.microsoft.com/office/drawing/2014/main" id="{9F356EA9-8433-4259-B836-F30C226E8451}"/>
                </a:ext>
              </a:extLst>
            </p:cNvPr>
            <p:cNvSpPr>
              <a:spLocks noChangeArrowheads="1"/>
            </p:cNvSpPr>
            <p:nvPr/>
          </p:nvSpPr>
          <p:spPr bwMode="auto">
            <a:xfrm>
              <a:off x="3201988" y="4254500"/>
              <a:ext cx="731837" cy="7302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8138" name="Rectangle 9">
              <a:extLst>
                <a:ext uri="{FF2B5EF4-FFF2-40B4-BE49-F238E27FC236}">
                  <a16:creationId xmlns:a16="http://schemas.microsoft.com/office/drawing/2014/main" id="{61E3796D-D23D-42D3-98C8-1763A5B87CB2}"/>
                </a:ext>
              </a:extLst>
            </p:cNvPr>
            <p:cNvSpPr>
              <a:spLocks noChangeArrowheads="1"/>
            </p:cNvSpPr>
            <p:nvPr/>
          </p:nvSpPr>
          <p:spPr bwMode="auto">
            <a:xfrm>
              <a:off x="2243138" y="4254500"/>
              <a:ext cx="730250" cy="7302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8139" name="Line 10">
              <a:extLst>
                <a:ext uri="{FF2B5EF4-FFF2-40B4-BE49-F238E27FC236}">
                  <a16:creationId xmlns:a16="http://schemas.microsoft.com/office/drawing/2014/main" id="{F0CD4366-3BBD-4908-BE18-95D377F4058D}"/>
                </a:ext>
              </a:extLst>
            </p:cNvPr>
            <p:cNvSpPr>
              <a:spLocks noChangeShapeType="1"/>
            </p:cNvSpPr>
            <p:nvPr/>
          </p:nvSpPr>
          <p:spPr bwMode="auto">
            <a:xfrm>
              <a:off x="3070225" y="4656138"/>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40" name="Freeform 11">
              <a:extLst>
                <a:ext uri="{FF2B5EF4-FFF2-40B4-BE49-F238E27FC236}">
                  <a16:creationId xmlns:a16="http://schemas.microsoft.com/office/drawing/2014/main" id="{3135F338-0D70-4307-95C9-9B583AB59C8D}"/>
                </a:ext>
              </a:extLst>
            </p:cNvPr>
            <p:cNvSpPr>
              <a:spLocks/>
            </p:cNvSpPr>
            <p:nvPr/>
          </p:nvSpPr>
          <p:spPr bwMode="auto">
            <a:xfrm>
              <a:off x="3087688" y="4619625"/>
              <a:ext cx="71437"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41" name="Freeform 12">
              <a:extLst>
                <a:ext uri="{FF2B5EF4-FFF2-40B4-BE49-F238E27FC236}">
                  <a16:creationId xmlns:a16="http://schemas.microsoft.com/office/drawing/2014/main" id="{54D04CBA-AF8E-49EC-B4C7-193234D2D107}"/>
                </a:ext>
              </a:extLst>
            </p:cNvPr>
            <p:cNvSpPr>
              <a:spLocks/>
            </p:cNvSpPr>
            <p:nvPr/>
          </p:nvSpPr>
          <p:spPr bwMode="auto">
            <a:xfrm>
              <a:off x="3087688" y="4619625"/>
              <a:ext cx="71437"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42" name="Line 13">
              <a:extLst>
                <a:ext uri="{FF2B5EF4-FFF2-40B4-BE49-F238E27FC236}">
                  <a16:creationId xmlns:a16="http://schemas.microsoft.com/office/drawing/2014/main" id="{A9885302-55C4-48B2-9A20-A1D36D026C5C}"/>
                </a:ext>
              </a:extLst>
            </p:cNvPr>
            <p:cNvSpPr>
              <a:spLocks noChangeShapeType="1"/>
            </p:cNvSpPr>
            <p:nvPr/>
          </p:nvSpPr>
          <p:spPr bwMode="auto">
            <a:xfrm>
              <a:off x="2963863" y="4656138"/>
              <a:ext cx="10636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43" name="Line 14">
              <a:extLst>
                <a:ext uri="{FF2B5EF4-FFF2-40B4-BE49-F238E27FC236}">
                  <a16:creationId xmlns:a16="http://schemas.microsoft.com/office/drawing/2014/main" id="{39212D9F-9BB8-42A5-844C-23CFD2FF801C}"/>
                </a:ext>
              </a:extLst>
            </p:cNvPr>
            <p:cNvSpPr>
              <a:spLocks noChangeShapeType="1"/>
            </p:cNvSpPr>
            <p:nvPr/>
          </p:nvSpPr>
          <p:spPr bwMode="auto">
            <a:xfrm>
              <a:off x="4030663" y="4656138"/>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44" name="Freeform 15">
              <a:extLst>
                <a:ext uri="{FF2B5EF4-FFF2-40B4-BE49-F238E27FC236}">
                  <a16:creationId xmlns:a16="http://schemas.microsoft.com/office/drawing/2014/main" id="{10CC3FAD-75ED-414B-9EE9-C6D7D02D7084}"/>
                </a:ext>
              </a:extLst>
            </p:cNvPr>
            <p:cNvSpPr>
              <a:spLocks/>
            </p:cNvSpPr>
            <p:nvPr/>
          </p:nvSpPr>
          <p:spPr bwMode="auto">
            <a:xfrm>
              <a:off x="4048125" y="4619625"/>
              <a:ext cx="71438"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45" name="Freeform 16">
              <a:extLst>
                <a:ext uri="{FF2B5EF4-FFF2-40B4-BE49-F238E27FC236}">
                  <a16:creationId xmlns:a16="http://schemas.microsoft.com/office/drawing/2014/main" id="{166962F3-E8CF-4F4A-BECB-3CC13AF696E1}"/>
                </a:ext>
              </a:extLst>
            </p:cNvPr>
            <p:cNvSpPr>
              <a:spLocks/>
            </p:cNvSpPr>
            <p:nvPr/>
          </p:nvSpPr>
          <p:spPr bwMode="auto">
            <a:xfrm>
              <a:off x="4048125" y="4619625"/>
              <a:ext cx="71438"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46" name="Line 17">
              <a:extLst>
                <a:ext uri="{FF2B5EF4-FFF2-40B4-BE49-F238E27FC236}">
                  <a16:creationId xmlns:a16="http://schemas.microsoft.com/office/drawing/2014/main" id="{4DD89FBB-8E2A-483E-AD0B-F24636F75540}"/>
                </a:ext>
              </a:extLst>
            </p:cNvPr>
            <p:cNvSpPr>
              <a:spLocks noChangeShapeType="1"/>
            </p:cNvSpPr>
            <p:nvPr/>
          </p:nvSpPr>
          <p:spPr bwMode="auto">
            <a:xfrm>
              <a:off x="3922713" y="4656138"/>
              <a:ext cx="10795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47" name="Line 18">
              <a:extLst>
                <a:ext uri="{FF2B5EF4-FFF2-40B4-BE49-F238E27FC236}">
                  <a16:creationId xmlns:a16="http://schemas.microsoft.com/office/drawing/2014/main" id="{797D8A14-C957-467F-A1AF-338E60751706}"/>
                </a:ext>
              </a:extLst>
            </p:cNvPr>
            <p:cNvSpPr>
              <a:spLocks noChangeShapeType="1"/>
            </p:cNvSpPr>
            <p:nvPr/>
          </p:nvSpPr>
          <p:spPr bwMode="auto">
            <a:xfrm>
              <a:off x="4989513" y="4656138"/>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48" name="Freeform 19">
              <a:extLst>
                <a:ext uri="{FF2B5EF4-FFF2-40B4-BE49-F238E27FC236}">
                  <a16:creationId xmlns:a16="http://schemas.microsoft.com/office/drawing/2014/main" id="{7DC58E34-E686-4D09-AE64-F9788A580182}"/>
                </a:ext>
              </a:extLst>
            </p:cNvPr>
            <p:cNvSpPr>
              <a:spLocks/>
            </p:cNvSpPr>
            <p:nvPr/>
          </p:nvSpPr>
          <p:spPr bwMode="auto">
            <a:xfrm>
              <a:off x="5006975" y="4619625"/>
              <a:ext cx="71438"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49" name="Freeform 20">
              <a:extLst>
                <a:ext uri="{FF2B5EF4-FFF2-40B4-BE49-F238E27FC236}">
                  <a16:creationId xmlns:a16="http://schemas.microsoft.com/office/drawing/2014/main" id="{F437D1F8-927F-4708-B63F-0D6097304DA6}"/>
                </a:ext>
              </a:extLst>
            </p:cNvPr>
            <p:cNvSpPr>
              <a:spLocks/>
            </p:cNvSpPr>
            <p:nvPr/>
          </p:nvSpPr>
          <p:spPr bwMode="auto">
            <a:xfrm>
              <a:off x="5006975" y="4619625"/>
              <a:ext cx="71438"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50" name="Line 21">
              <a:extLst>
                <a:ext uri="{FF2B5EF4-FFF2-40B4-BE49-F238E27FC236}">
                  <a16:creationId xmlns:a16="http://schemas.microsoft.com/office/drawing/2014/main" id="{97F36323-E0B7-42B1-91F5-41A376BA0762}"/>
                </a:ext>
              </a:extLst>
            </p:cNvPr>
            <p:cNvSpPr>
              <a:spLocks noChangeShapeType="1"/>
            </p:cNvSpPr>
            <p:nvPr/>
          </p:nvSpPr>
          <p:spPr bwMode="auto">
            <a:xfrm>
              <a:off x="4883150" y="4656138"/>
              <a:ext cx="10636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51" name="Line 22">
              <a:extLst>
                <a:ext uri="{FF2B5EF4-FFF2-40B4-BE49-F238E27FC236}">
                  <a16:creationId xmlns:a16="http://schemas.microsoft.com/office/drawing/2014/main" id="{5B644A3E-B735-4B4C-B8D1-4E1B489D65A1}"/>
                </a:ext>
              </a:extLst>
            </p:cNvPr>
            <p:cNvSpPr>
              <a:spLocks noChangeShapeType="1"/>
            </p:cNvSpPr>
            <p:nvPr/>
          </p:nvSpPr>
          <p:spPr bwMode="auto">
            <a:xfrm>
              <a:off x="5949950" y="4656138"/>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52" name="Freeform 23">
              <a:extLst>
                <a:ext uri="{FF2B5EF4-FFF2-40B4-BE49-F238E27FC236}">
                  <a16:creationId xmlns:a16="http://schemas.microsoft.com/office/drawing/2014/main" id="{1898DF56-FB28-4D04-92B9-B022F9C48A6A}"/>
                </a:ext>
              </a:extLst>
            </p:cNvPr>
            <p:cNvSpPr>
              <a:spLocks/>
            </p:cNvSpPr>
            <p:nvPr/>
          </p:nvSpPr>
          <p:spPr bwMode="auto">
            <a:xfrm>
              <a:off x="5967413" y="4619625"/>
              <a:ext cx="71437"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53" name="Freeform 24">
              <a:extLst>
                <a:ext uri="{FF2B5EF4-FFF2-40B4-BE49-F238E27FC236}">
                  <a16:creationId xmlns:a16="http://schemas.microsoft.com/office/drawing/2014/main" id="{678887D0-19C8-4AF0-9871-342EC58511EA}"/>
                </a:ext>
              </a:extLst>
            </p:cNvPr>
            <p:cNvSpPr>
              <a:spLocks/>
            </p:cNvSpPr>
            <p:nvPr/>
          </p:nvSpPr>
          <p:spPr bwMode="auto">
            <a:xfrm>
              <a:off x="5967413" y="4619625"/>
              <a:ext cx="71437"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54" name="Line 25">
              <a:extLst>
                <a:ext uri="{FF2B5EF4-FFF2-40B4-BE49-F238E27FC236}">
                  <a16:creationId xmlns:a16="http://schemas.microsoft.com/office/drawing/2014/main" id="{FC3497E2-E5A8-42FA-86D6-0A17CC00C7A5}"/>
                </a:ext>
              </a:extLst>
            </p:cNvPr>
            <p:cNvSpPr>
              <a:spLocks noChangeShapeType="1"/>
            </p:cNvSpPr>
            <p:nvPr/>
          </p:nvSpPr>
          <p:spPr bwMode="auto">
            <a:xfrm>
              <a:off x="5842000" y="4656138"/>
              <a:ext cx="10795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55" name="Line 26">
              <a:extLst>
                <a:ext uri="{FF2B5EF4-FFF2-40B4-BE49-F238E27FC236}">
                  <a16:creationId xmlns:a16="http://schemas.microsoft.com/office/drawing/2014/main" id="{F1437F24-0BC4-4359-A8A3-1C041F557134}"/>
                </a:ext>
              </a:extLst>
            </p:cNvPr>
            <p:cNvSpPr>
              <a:spLocks noChangeShapeType="1"/>
            </p:cNvSpPr>
            <p:nvPr/>
          </p:nvSpPr>
          <p:spPr bwMode="auto">
            <a:xfrm>
              <a:off x="6908800" y="4656138"/>
              <a:ext cx="36513"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56" name="Freeform 27">
              <a:extLst>
                <a:ext uri="{FF2B5EF4-FFF2-40B4-BE49-F238E27FC236}">
                  <a16:creationId xmlns:a16="http://schemas.microsoft.com/office/drawing/2014/main" id="{16C3BB74-6F5A-46EB-BBF4-17156945252E}"/>
                </a:ext>
              </a:extLst>
            </p:cNvPr>
            <p:cNvSpPr>
              <a:spLocks/>
            </p:cNvSpPr>
            <p:nvPr/>
          </p:nvSpPr>
          <p:spPr bwMode="auto">
            <a:xfrm>
              <a:off x="6926263" y="4619625"/>
              <a:ext cx="71437"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2" y="23"/>
                  </a:moveTo>
                  <a:lnTo>
                    <a:pt x="0" y="0"/>
                  </a:lnTo>
                  <a:lnTo>
                    <a:pt x="45" y="23"/>
                  </a:lnTo>
                  <a:lnTo>
                    <a:pt x="0" y="34"/>
                  </a:lnTo>
                  <a:lnTo>
                    <a:pt x="12" y="2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57" name="Freeform 28">
              <a:extLst>
                <a:ext uri="{FF2B5EF4-FFF2-40B4-BE49-F238E27FC236}">
                  <a16:creationId xmlns:a16="http://schemas.microsoft.com/office/drawing/2014/main" id="{7490C82E-10ED-4AB2-9A8C-1A489826FABB}"/>
                </a:ext>
              </a:extLst>
            </p:cNvPr>
            <p:cNvSpPr>
              <a:spLocks/>
            </p:cNvSpPr>
            <p:nvPr/>
          </p:nvSpPr>
          <p:spPr bwMode="auto">
            <a:xfrm>
              <a:off x="6926263" y="4619625"/>
              <a:ext cx="71437"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2" y="23"/>
                  </a:moveTo>
                  <a:lnTo>
                    <a:pt x="0" y="0"/>
                  </a:lnTo>
                  <a:lnTo>
                    <a:pt x="45" y="23"/>
                  </a:lnTo>
                  <a:lnTo>
                    <a:pt x="0" y="34"/>
                  </a:lnTo>
                  <a:lnTo>
                    <a:pt x="12"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58" name="Line 29">
              <a:extLst>
                <a:ext uri="{FF2B5EF4-FFF2-40B4-BE49-F238E27FC236}">
                  <a16:creationId xmlns:a16="http://schemas.microsoft.com/office/drawing/2014/main" id="{9CF4A27C-65D0-437C-8539-7B0C349B9317}"/>
                </a:ext>
              </a:extLst>
            </p:cNvPr>
            <p:cNvSpPr>
              <a:spLocks noChangeShapeType="1"/>
            </p:cNvSpPr>
            <p:nvPr/>
          </p:nvSpPr>
          <p:spPr bwMode="auto">
            <a:xfrm>
              <a:off x="6802438" y="4656138"/>
              <a:ext cx="10636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59" name="Line 30">
              <a:extLst>
                <a:ext uri="{FF2B5EF4-FFF2-40B4-BE49-F238E27FC236}">
                  <a16:creationId xmlns:a16="http://schemas.microsoft.com/office/drawing/2014/main" id="{BA52FAC6-AC74-4246-8F22-071B4416261D}"/>
                </a:ext>
              </a:extLst>
            </p:cNvPr>
            <p:cNvSpPr>
              <a:spLocks noChangeShapeType="1"/>
            </p:cNvSpPr>
            <p:nvPr/>
          </p:nvSpPr>
          <p:spPr bwMode="auto">
            <a:xfrm>
              <a:off x="7869238" y="4656138"/>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60" name="Freeform 31">
              <a:extLst>
                <a:ext uri="{FF2B5EF4-FFF2-40B4-BE49-F238E27FC236}">
                  <a16:creationId xmlns:a16="http://schemas.microsoft.com/office/drawing/2014/main" id="{310F6560-01B0-4335-9E81-85AE702A139C}"/>
                </a:ext>
              </a:extLst>
            </p:cNvPr>
            <p:cNvSpPr>
              <a:spLocks/>
            </p:cNvSpPr>
            <p:nvPr/>
          </p:nvSpPr>
          <p:spPr bwMode="auto">
            <a:xfrm>
              <a:off x="7886700" y="4619625"/>
              <a:ext cx="71438"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61" name="Freeform 32">
              <a:extLst>
                <a:ext uri="{FF2B5EF4-FFF2-40B4-BE49-F238E27FC236}">
                  <a16:creationId xmlns:a16="http://schemas.microsoft.com/office/drawing/2014/main" id="{9E1A8420-D85D-4C1A-A6A8-1E896E804861}"/>
                </a:ext>
              </a:extLst>
            </p:cNvPr>
            <p:cNvSpPr>
              <a:spLocks/>
            </p:cNvSpPr>
            <p:nvPr/>
          </p:nvSpPr>
          <p:spPr bwMode="auto">
            <a:xfrm>
              <a:off x="7886700" y="4619625"/>
              <a:ext cx="71438"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62" name="Line 33">
              <a:extLst>
                <a:ext uri="{FF2B5EF4-FFF2-40B4-BE49-F238E27FC236}">
                  <a16:creationId xmlns:a16="http://schemas.microsoft.com/office/drawing/2014/main" id="{EB8A95AA-43DF-42F5-A842-C98341363E2F}"/>
                </a:ext>
              </a:extLst>
            </p:cNvPr>
            <p:cNvSpPr>
              <a:spLocks noChangeShapeType="1"/>
            </p:cNvSpPr>
            <p:nvPr/>
          </p:nvSpPr>
          <p:spPr bwMode="auto">
            <a:xfrm>
              <a:off x="7761288" y="4656138"/>
              <a:ext cx="10795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63" name="Line 34">
              <a:extLst>
                <a:ext uri="{FF2B5EF4-FFF2-40B4-BE49-F238E27FC236}">
                  <a16:creationId xmlns:a16="http://schemas.microsoft.com/office/drawing/2014/main" id="{42DB7F4E-64DD-43B7-9354-6BA89697DD92}"/>
                </a:ext>
              </a:extLst>
            </p:cNvPr>
            <p:cNvSpPr>
              <a:spLocks noChangeShapeType="1"/>
            </p:cNvSpPr>
            <p:nvPr/>
          </p:nvSpPr>
          <p:spPr bwMode="auto">
            <a:xfrm flipH="1">
              <a:off x="2324100" y="3767138"/>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64" name="Freeform 35">
              <a:extLst>
                <a:ext uri="{FF2B5EF4-FFF2-40B4-BE49-F238E27FC236}">
                  <a16:creationId xmlns:a16="http://schemas.microsoft.com/office/drawing/2014/main" id="{8B26D0B8-B81B-4F69-8468-5390D2249E53}"/>
                </a:ext>
              </a:extLst>
            </p:cNvPr>
            <p:cNvSpPr>
              <a:spLocks/>
            </p:cNvSpPr>
            <p:nvPr/>
          </p:nvSpPr>
          <p:spPr bwMode="auto">
            <a:xfrm>
              <a:off x="2270125" y="3748088"/>
              <a:ext cx="71438" cy="36512"/>
            </a:xfrm>
            <a:custGeom>
              <a:avLst/>
              <a:gdLst>
                <a:gd name="T0" fmla="*/ 2147483646 w 45"/>
                <a:gd name="T1" fmla="*/ 2147483646 h 23"/>
                <a:gd name="T2" fmla="*/ 2147483646 w 45"/>
                <a:gd name="T3" fmla="*/ 2147483646 h 23"/>
                <a:gd name="T4" fmla="*/ 0 w 45"/>
                <a:gd name="T5" fmla="*/ 2147483646 h 23"/>
                <a:gd name="T6" fmla="*/ 2147483646 w 45"/>
                <a:gd name="T7" fmla="*/ 0 h 23"/>
                <a:gd name="T8" fmla="*/ 2147483646 w 45"/>
                <a:gd name="T9" fmla="*/ 2147483646 h 23"/>
                <a:gd name="T10" fmla="*/ 0 60000 65536"/>
                <a:gd name="T11" fmla="*/ 0 60000 65536"/>
                <a:gd name="T12" fmla="*/ 0 60000 65536"/>
                <a:gd name="T13" fmla="*/ 0 60000 65536"/>
                <a:gd name="T14" fmla="*/ 0 60000 65536"/>
                <a:gd name="T15" fmla="*/ 0 w 45"/>
                <a:gd name="T16" fmla="*/ 0 h 23"/>
                <a:gd name="T17" fmla="*/ 45 w 45"/>
                <a:gd name="T18" fmla="*/ 23 h 23"/>
              </a:gdLst>
              <a:ahLst/>
              <a:cxnLst>
                <a:cxn ang="T10">
                  <a:pos x="T0" y="T1"/>
                </a:cxn>
                <a:cxn ang="T11">
                  <a:pos x="T2" y="T3"/>
                </a:cxn>
                <a:cxn ang="T12">
                  <a:pos x="T4" y="T5"/>
                </a:cxn>
                <a:cxn ang="T13">
                  <a:pos x="T6" y="T7"/>
                </a:cxn>
                <a:cxn ang="T14">
                  <a:pos x="T8" y="T9"/>
                </a:cxn>
              </a:cxnLst>
              <a:rect l="T15" t="T16" r="T17" b="T18"/>
              <a:pathLst>
                <a:path w="45" h="23">
                  <a:moveTo>
                    <a:pt x="34" y="12"/>
                  </a:moveTo>
                  <a:lnTo>
                    <a:pt x="45" y="23"/>
                  </a:lnTo>
                  <a:lnTo>
                    <a:pt x="0" y="12"/>
                  </a:lnTo>
                  <a:lnTo>
                    <a:pt x="45" y="0"/>
                  </a:lnTo>
                  <a:lnTo>
                    <a:pt x="34" y="1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65" name="Freeform 36">
              <a:extLst>
                <a:ext uri="{FF2B5EF4-FFF2-40B4-BE49-F238E27FC236}">
                  <a16:creationId xmlns:a16="http://schemas.microsoft.com/office/drawing/2014/main" id="{ABA45652-5134-4B79-A92F-3F118F1BF0B6}"/>
                </a:ext>
              </a:extLst>
            </p:cNvPr>
            <p:cNvSpPr>
              <a:spLocks/>
            </p:cNvSpPr>
            <p:nvPr/>
          </p:nvSpPr>
          <p:spPr bwMode="auto">
            <a:xfrm>
              <a:off x="2270125" y="3748088"/>
              <a:ext cx="71438" cy="36512"/>
            </a:xfrm>
            <a:custGeom>
              <a:avLst/>
              <a:gdLst>
                <a:gd name="T0" fmla="*/ 2147483646 w 45"/>
                <a:gd name="T1" fmla="*/ 2147483646 h 23"/>
                <a:gd name="T2" fmla="*/ 2147483646 w 45"/>
                <a:gd name="T3" fmla="*/ 2147483646 h 23"/>
                <a:gd name="T4" fmla="*/ 0 w 45"/>
                <a:gd name="T5" fmla="*/ 2147483646 h 23"/>
                <a:gd name="T6" fmla="*/ 2147483646 w 45"/>
                <a:gd name="T7" fmla="*/ 0 h 23"/>
                <a:gd name="T8" fmla="*/ 2147483646 w 45"/>
                <a:gd name="T9" fmla="*/ 2147483646 h 23"/>
                <a:gd name="T10" fmla="*/ 0 60000 65536"/>
                <a:gd name="T11" fmla="*/ 0 60000 65536"/>
                <a:gd name="T12" fmla="*/ 0 60000 65536"/>
                <a:gd name="T13" fmla="*/ 0 60000 65536"/>
                <a:gd name="T14" fmla="*/ 0 60000 65536"/>
                <a:gd name="T15" fmla="*/ 0 w 45"/>
                <a:gd name="T16" fmla="*/ 0 h 23"/>
                <a:gd name="T17" fmla="*/ 45 w 45"/>
                <a:gd name="T18" fmla="*/ 23 h 23"/>
              </a:gdLst>
              <a:ahLst/>
              <a:cxnLst>
                <a:cxn ang="T10">
                  <a:pos x="T0" y="T1"/>
                </a:cxn>
                <a:cxn ang="T11">
                  <a:pos x="T2" y="T3"/>
                </a:cxn>
                <a:cxn ang="T12">
                  <a:pos x="T4" y="T5"/>
                </a:cxn>
                <a:cxn ang="T13">
                  <a:pos x="T6" y="T7"/>
                </a:cxn>
                <a:cxn ang="T14">
                  <a:pos x="T8" y="T9"/>
                </a:cxn>
              </a:cxnLst>
              <a:rect l="T15" t="T16" r="T17" b="T18"/>
              <a:pathLst>
                <a:path w="45" h="23">
                  <a:moveTo>
                    <a:pt x="34" y="12"/>
                  </a:moveTo>
                  <a:lnTo>
                    <a:pt x="45" y="23"/>
                  </a:lnTo>
                  <a:lnTo>
                    <a:pt x="0" y="12"/>
                  </a:lnTo>
                  <a:lnTo>
                    <a:pt x="45" y="0"/>
                  </a:lnTo>
                  <a:lnTo>
                    <a:pt x="3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66" name="Line 37">
              <a:extLst>
                <a:ext uri="{FF2B5EF4-FFF2-40B4-BE49-F238E27FC236}">
                  <a16:creationId xmlns:a16="http://schemas.microsoft.com/office/drawing/2014/main" id="{CCBF8900-DDBC-4F4B-A5A2-277B1119F94F}"/>
                </a:ext>
              </a:extLst>
            </p:cNvPr>
            <p:cNvSpPr>
              <a:spLocks noChangeShapeType="1"/>
            </p:cNvSpPr>
            <p:nvPr/>
          </p:nvSpPr>
          <p:spPr bwMode="auto">
            <a:xfrm>
              <a:off x="7637463" y="3767138"/>
              <a:ext cx="3651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67" name="Freeform 38">
              <a:extLst>
                <a:ext uri="{FF2B5EF4-FFF2-40B4-BE49-F238E27FC236}">
                  <a16:creationId xmlns:a16="http://schemas.microsoft.com/office/drawing/2014/main" id="{6DD8A167-382D-47B2-8D49-9EE0C67AC092}"/>
                </a:ext>
              </a:extLst>
            </p:cNvPr>
            <p:cNvSpPr>
              <a:spLocks/>
            </p:cNvSpPr>
            <p:nvPr/>
          </p:nvSpPr>
          <p:spPr bwMode="auto">
            <a:xfrm>
              <a:off x="7637463" y="3748088"/>
              <a:ext cx="88900" cy="36512"/>
            </a:xfrm>
            <a:custGeom>
              <a:avLst/>
              <a:gdLst>
                <a:gd name="T0" fmla="*/ 2147483646 w 56"/>
                <a:gd name="T1" fmla="*/ 2147483646 h 23"/>
                <a:gd name="T2" fmla="*/ 0 w 56"/>
                <a:gd name="T3" fmla="*/ 0 h 23"/>
                <a:gd name="T4" fmla="*/ 2147483646 w 56"/>
                <a:gd name="T5" fmla="*/ 2147483646 h 23"/>
                <a:gd name="T6" fmla="*/ 0 w 56"/>
                <a:gd name="T7" fmla="*/ 2147483646 h 23"/>
                <a:gd name="T8" fmla="*/ 2147483646 w 56"/>
                <a:gd name="T9" fmla="*/ 2147483646 h 23"/>
                <a:gd name="T10" fmla="*/ 0 60000 65536"/>
                <a:gd name="T11" fmla="*/ 0 60000 65536"/>
                <a:gd name="T12" fmla="*/ 0 60000 65536"/>
                <a:gd name="T13" fmla="*/ 0 60000 65536"/>
                <a:gd name="T14" fmla="*/ 0 60000 65536"/>
                <a:gd name="T15" fmla="*/ 0 w 56"/>
                <a:gd name="T16" fmla="*/ 0 h 23"/>
                <a:gd name="T17" fmla="*/ 56 w 56"/>
                <a:gd name="T18" fmla="*/ 23 h 23"/>
              </a:gdLst>
              <a:ahLst/>
              <a:cxnLst>
                <a:cxn ang="T10">
                  <a:pos x="T0" y="T1"/>
                </a:cxn>
                <a:cxn ang="T11">
                  <a:pos x="T2" y="T3"/>
                </a:cxn>
                <a:cxn ang="T12">
                  <a:pos x="T4" y="T5"/>
                </a:cxn>
                <a:cxn ang="T13">
                  <a:pos x="T6" y="T7"/>
                </a:cxn>
                <a:cxn ang="T14">
                  <a:pos x="T8" y="T9"/>
                </a:cxn>
              </a:cxnLst>
              <a:rect l="T15" t="T16" r="T17" b="T18"/>
              <a:pathLst>
                <a:path w="56" h="23">
                  <a:moveTo>
                    <a:pt x="23" y="12"/>
                  </a:moveTo>
                  <a:lnTo>
                    <a:pt x="0" y="0"/>
                  </a:lnTo>
                  <a:lnTo>
                    <a:pt x="56" y="12"/>
                  </a:lnTo>
                  <a:lnTo>
                    <a:pt x="0" y="23"/>
                  </a:lnTo>
                  <a:lnTo>
                    <a:pt x="23" y="1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68" name="Freeform 39">
              <a:extLst>
                <a:ext uri="{FF2B5EF4-FFF2-40B4-BE49-F238E27FC236}">
                  <a16:creationId xmlns:a16="http://schemas.microsoft.com/office/drawing/2014/main" id="{6E71662D-7EB7-40B1-8480-211399D5CF22}"/>
                </a:ext>
              </a:extLst>
            </p:cNvPr>
            <p:cNvSpPr>
              <a:spLocks/>
            </p:cNvSpPr>
            <p:nvPr/>
          </p:nvSpPr>
          <p:spPr bwMode="auto">
            <a:xfrm>
              <a:off x="7637463" y="3748088"/>
              <a:ext cx="88900" cy="36512"/>
            </a:xfrm>
            <a:custGeom>
              <a:avLst/>
              <a:gdLst>
                <a:gd name="T0" fmla="*/ 2147483646 w 56"/>
                <a:gd name="T1" fmla="*/ 2147483646 h 23"/>
                <a:gd name="T2" fmla="*/ 0 w 56"/>
                <a:gd name="T3" fmla="*/ 0 h 23"/>
                <a:gd name="T4" fmla="*/ 2147483646 w 56"/>
                <a:gd name="T5" fmla="*/ 2147483646 h 23"/>
                <a:gd name="T6" fmla="*/ 0 w 56"/>
                <a:gd name="T7" fmla="*/ 2147483646 h 23"/>
                <a:gd name="T8" fmla="*/ 2147483646 w 56"/>
                <a:gd name="T9" fmla="*/ 2147483646 h 23"/>
                <a:gd name="T10" fmla="*/ 0 60000 65536"/>
                <a:gd name="T11" fmla="*/ 0 60000 65536"/>
                <a:gd name="T12" fmla="*/ 0 60000 65536"/>
                <a:gd name="T13" fmla="*/ 0 60000 65536"/>
                <a:gd name="T14" fmla="*/ 0 60000 65536"/>
                <a:gd name="T15" fmla="*/ 0 w 56"/>
                <a:gd name="T16" fmla="*/ 0 h 23"/>
                <a:gd name="T17" fmla="*/ 56 w 56"/>
                <a:gd name="T18" fmla="*/ 23 h 23"/>
              </a:gdLst>
              <a:ahLst/>
              <a:cxnLst>
                <a:cxn ang="T10">
                  <a:pos x="T0" y="T1"/>
                </a:cxn>
                <a:cxn ang="T11">
                  <a:pos x="T2" y="T3"/>
                </a:cxn>
                <a:cxn ang="T12">
                  <a:pos x="T4" y="T5"/>
                </a:cxn>
                <a:cxn ang="T13">
                  <a:pos x="T6" y="T7"/>
                </a:cxn>
                <a:cxn ang="T14">
                  <a:pos x="T8" y="T9"/>
                </a:cxn>
              </a:cxnLst>
              <a:rect l="T15" t="T16" r="T17" b="T18"/>
              <a:pathLst>
                <a:path w="56" h="23">
                  <a:moveTo>
                    <a:pt x="23" y="12"/>
                  </a:moveTo>
                  <a:lnTo>
                    <a:pt x="0" y="0"/>
                  </a:lnTo>
                  <a:lnTo>
                    <a:pt x="56" y="12"/>
                  </a:lnTo>
                  <a:lnTo>
                    <a:pt x="0" y="23"/>
                  </a:lnTo>
                  <a:lnTo>
                    <a:pt x="2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69" name="Line 40">
              <a:extLst>
                <a:ext uri="{FF2B5EF4-FFF2-40B4-BE49-F238E27FC236}">
                  <a16:creationId xmlns:a16="http://schemas.microsoft.com/office/drawing/2014/main" id="{D0FC23DD-D714-420F-96FC-059A6D5A9C48}"/>
                </a:ext>
              </a:extLst>
            </p:cNvPr>
            <p:cNvSpPr>
              <a:spLocks noChangeShapeType="1"/>
            </p:cNvSpPr>
            <p:nvPr/>
          </p:nvSpPr>
          <p:spPr bwMode="auto">
            <a:xfrm>
              <a:off x="2359025" y="3767138"/>
              <a:ext cx="5278438"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70" name="Rectangle 41">
              <a:extLst>
                <a:ext uri="{FF2B5EF4-FFF2-40B4-BE49-F238E27FC236}">
                  <a16:creationId xmlns:a16="http://schemas.microsoft.com/office/drawing/2014/main" id="{FA2A1C25-A2DB-4440-9D96-D9B29DA1896C}"/>
                </a:ext>
              </a:extLst>
            </p:cNvPr>
            <p:cNvSpPr>
              <a:spLocks noChangeArrowheads="1"/>
            </p:cNvSpPr>
            <p:nvPr/>
          </p:nvSpPr>
          <p:spPr bwMode="auto">
            <a:xfrm>
              <a:off x="4918075" y="3482975"/>
              <a:ext cx="6032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t</a:t>
              </a:r>
              <a:endParaRPr lang="en-US" altLang="tr-TR" sz="2400"/>
            </a:p>
          </p:txBody>
        </p:sp>
        <p:sp>
          <p:nvSpPr>
            <p:cNvPr id="48171" name="Rectangle 42">
              <a:extLst>
                <a:ext uri="{FF2B5EF4-FFF2-40B4-BE49-F238E27FC236}">
                  <a16:creationId xmlns:a16="http://schemas.microsoft.com/office/drawing/2014/main" id="{06BD0689-7771-472C-BB71-E98798681800}"/>
                </a:ext>
              </a:extLst>
            </p:cNvPr>
            <p:cNvSpPr>
              <a:spLocks noChangeArrowheads="1"/>
            </p:cNvSpPr>
            <p:nvPr/>
          </p:nvSpPr>
          <p:spPr bwMode="auto">
            <a:xfrm>
              <a:off x="4989513" y="3570288"/>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400">
                  <a:solidFill>
                    <a:srgbClr val="000000"/>
                  </a:solidFill>
                </a:rPr>
                <a:t>s</a:t>
              </a:r>
              <a:endParaRPr lang="en-US" altLang="tr-TR" sz="2400"/>
            </a:p>
          </p:txBody>
        </p:sp>
        <p:sp>
          <p:nvSpPr>
            <p:cNvPr id="48172" name="Line 43">
              <a:extLst>
                <a:ext uri="{FF2B5EF4-FFF2-40B4-BE49-F238E27FC236}">
                  <a16:creationId xmlns:a16="http://schemas.microsoft.com/office/drawing/2014/main" id="{18590508-3F1B-4B88-97BA-23CDEA25DC98}"/>
                </a:ext>
              </a:extLst>
            </p:cNvPr>
            <p:cNvSpPr>
              <a:spLocks noChangeShapeType="1"/>
            </p:cNvSpPr>
            <p:nvPr/>
          </p:nvSpPr>
          <p:spPr bwMode="auto">
            <a:xfrm flipH="1">
              <a:off x="2324100" y="4086225"/>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73" name="Freeform 44">
              <a:extLst>
                <a:ext uri="{FF2B5EF4-FFF2-40B4-BE49-F238E27FC236}">
                  <a16:creationId xmlns:a16="http://schemas.microsoft.com/office/drawing/2014/main" id="{817A88FB-4F58-4A0F-AC9E-D8B05B262298}"/>
                </a:ext>
              </a:extLst>
            </p:cNvPr>
            <p:cNvSpPr>
              <a:spLocks/>
            </p:cNvSpPr>
            <p:nvPr/>
          </p:nvSpPr>
          <p:spPr bwMode="auto">
            <a:xfrm>
              <a:off x="2270125" y="4068763"/>
              <a:ext cx="71438" cy="34925"/>
            </a:xfrm>
            <a:custGeom>
              <a:avLst/>
              <a:gdLst>
                <a:gd name="T0" fmla="*/ 2147483646 w 45"/>
                <a:gd name="T1" fmla="*/ 2147483646 h 22"/>
                <a:gd name="T2" fmla="*/ 2147483646 w 45"/>
                <a:gd name="T3" fmla="*/ 2147483646 h 22"/>
                <a:gd name="T4" fmla="*/ 0 w 45"/>
                <a:gd name="T5" fmla="*/ 2147483646 h 22"/>
                <a:gd name="T6" fmla="*/ 2147483646 w 45"/>
                <a:gd name="T7" fmla="*/ 0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34" y="11"/>
                  </a:moveTo>
                  <a:lnTo>
                    <a:pt x="45" y="22"/>
                  </a:lnTo>
                  <a:lnTo>
                    <a:pt x="0" y="11"/>
                  </a:lnTo>
                  <a:lnTo>
                    <a:pt x="45" y="0"/>
                  </a:lnTo>
                  <a:lnTo>
                    <a:pt x="34"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74" name="Freeform 45">
              <a:extLst>
                <a:ext uri="{FF2B5EF4-FFF2-40B4-BE49-F238E27FC236}">
                  <a16:creationId xmlns:a16="http://schemas.microsoft.com/office/drawing/2014/main" id="{711ABA79-59F5-4C5E-928D-55EF956C0CB8}"/>
                </a:ext>
              </a:extLst>
            </p:cNvPr>
            <p:cNvSpPr>
              <a:spLocks/>
            </p:cNvSpPr>
            <p:nvPr/>
          </p:nvSpPr>
          <p:spPr bwMode="auto">
            <a:xfrm>
              <a:off x="2270125" y="4068763"/>
              <a:ext cx="71438" cy="34925"/>
            </a:xfrm>
            <a:custGeom>
              <a:avLst/>
              <a:gdLst>
                <a:gd name="T0" fmla="*/ 2147483646 w 45"/>
                <a:gd name="T1" fmla="*/ 2147483646 h 22"/>
                <a:gd name="T2" fmla="*/ 2147483646 w 45"/>
                <a:gd name="T3" fmla="*/ 2147483646 h 22"/>
                <a:gd name="T4" fmla="*/ 0 w 45"/>
                <a:gd name="T5" fmla="*/ 2147483646 h 22"/>
                <a:gd name="T6" fmla="*/ 2147483646 w 45"/>
                <a:gd name="T7" fmla="*/ 0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34" y="11"/>
                  </a:moveTo>
                  <a:lnTo>
                    <a:pt x="45" y="22"/>
                  </a:lnTo>
                  <a:lnTo>
                    <a:pt x="0" y="11"/>
                  </a:lnTo>
                  <a:lnTo>
                    <a:pt x="45" y="0"/>
                  </a:lnTo>
                  <a:lnTo>
                    <a:pt x="34"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75" name="Line 46">
              <a:extLst>
                <a:ext uri="{FF2B5EF4-FFF2-40B4-BE49-F238E27FC236}">
                  <a16:creationId xmlns:a16="http://schemas.microsoft.com/office/drawing/2014/main" id="{EA5AE880-C809-4EA7-BDB2-C1548445D043}"/>
                </a:ext>
              </a:extLst>
            </p:cNvPr>
            <p:cNvSpPr>
              <a:spLocks noChangeShapeType="1"/>
            </p:cNvSpPr>
            <p:nvPr/>
          </p:nvSpPr>
          <p:spPr bwMode="auto">
            <a:xfrm>
              <a:off x="2838450" y="4086225"/>
              <a:ext cx="36513"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76" name="Freeform 47">
              <a:extLst>
                <a:ext uri="{FF2B5EF4-FFF2-40B4-BE49-F238E27FC236}">
                  <a16:creationId xmlns:a16="http://schemas.microsoft.com/office/drawing/2014/main" id="{1A69E786-DE84-43C8-9008-454C00860F7E}"/>
                </a:ext>
              </a:extLst>
            </p:cNvPr>
            <p:cNvSpPr>
              <a:spLocks/>
            </p:cNvSpPr>
            <p:nvPr/>
          </p:nvSpPr>
          <p:spPr bwMode="auto">
            <a:xfrm>
              <a:off x="2838450" y="4068763"/>
              <a:ext cx="88900" cy="34925"/>
            </a:xfrm>
            <a:custGeom>
              <a:avLst/>
              <a:gdLst>
                <a:gd name="T0" fmla="*/ 2147483646 w 56"/>
                <a:gd name="T1" fmla="*/ 2147483646 h 22"/>
                <a:gd name="T2" fmla="*/ 0 w 56"/>
                <a:gd name="T3" fmla="*/ 0 h 22"/>
                <a:gd name="T4" fmla="*/ 2147483646 w 56"/>
                <a:gd name="T5" fmla="*/ 2147483646 h 22"/>
                <a:gd name="T6" fmla="*/ 0 w 56"/>
                <a:gd name="T7" fmla="*/ 2147483646 h 22"/>
                <a:gd name="T8" fmla="*/ 2147483646 w 56"/>
                <a:gd name="T9" fmla="*/ 2147483646 h 22"/>
                <a:gd name="T10" fmla="*/ 0 60000 65536"/>
                <a:gd name="T11" fmla="*/ 0 60000 65536"/>
                <a:gd name="T12" fmla="*/ 0 60000 65536"/>
                <a:gd name="T13" fmla="*/ 0 60000 65536"/>
                <a:gd name="T14" fmla="*/ 0 60000 65536"/>
                <a:gd name="T15" fmla="*/ 0 w 56"/>
                <a:gd name="T16" fmla="*/ 0 h 22"/>
                <a:gd name="T17" fmla="*/ 56 w 56"/>
                <a:gd name="T18" fmla="*/ 22 h 22"/>
              </a:gdLst>
              <a:ahLst/>
              <a:cxnLst>
                <a:cxn ang="T10">
                  <a:pos x="T0" y="T1"/>
                </a:cxn>
                <a:cxn ang="T11">
                  <a:pos x="T2" y="T3"/>
                </a:cxn>
                <a:cxn ang="T12">
                  <a:pos x="T4" y="T5"/>
                </a:cxn>
                <a:cxn ang="T13">
                  <a:pos x="T6" y="T7"/>
                </a:cxn>
                <a:cxn ang="T14">
                  <a:pos x="T8" y="T9"/>
                </a:cxn>
              </a:cxnLst>
              <a:rect l="T15" t="T16" r="T17" b="T18"/>
              <a:pathLst>
                <a:path w="56" h="22">
                  <a:moveTo>
                    <a:pt x="23" y="11"/>
                  </a:moveTo>
                  <a:lnTo>
                    <a:pt x="0" y="0"/>
                  </a:lnTo>
                  <a:lnTo>
                    <a:pt x="56" y="11"/>
                  </a:lnTo>
                  <a:lnTo>
                    <a:pt x="0" y="22"/>
                  </a:lnTo>
                  <a:lnTo>
                    <a:pt x="23"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77" name="Freeform 48">
              <a:extLst>
                <a:ext uri="{FF2B5EF4-FFF2-40B4-BE49-F238E27FC236}">
                  <a16:creationId xmlns:a16="http://schemas.microsoft.com/office/drawing/2014/main" id="{94880886-74D7-4F3F-8F7E-31B5E186F807}"/>
                </a:ext>
              </a:extLst>
            </p:cNvPr>
            <p:cNvSpPr>
              <a:spLocks/>
            </p:cNvSpPr>
            <p:nvPr/>
          </p:nvSpPr>
          <p:spPr bwMode="auto">
            <a:xfrm>
              <a:off x="2838450" y="4068763"/>
              <a:ext cx="88900" cy="34925"/>
            </a:xfrm>
            <a:custGeom>
              <a:avLst/>
              <a:gdLst>
                <a:gd name="T0" fmla="*/ 2147483646 w 56"/>
                <a:gd name="T1" fmla="*/ 2147483646 h 22"/>
                <a:gd name="T2" fmla="*/ 0 w 56"/>
                <a:gd name="T3" fmla="*/ 0 h 22"/>
                <a:gd name="T4" fmla="*/ 2147483646 w 56"/>
                <a:gd name="T5" fmla="*/ 2147483646 h 22"/>
                <a:gd name="T6" fmla="*/ 0 w 56"/>
                <a:gd name="T7" fmla="*/ 2147483646 h 22"/>
                <a:gd name="T8" fmla="*/ 2147483646 w 56"/>
                <a:gd name="T9" fmla="*/ 2147483646 h 22"/>
                <a:gd name="T10" fmla="*/ 0 60000 65536"/>
                <a:gd name="T11" fmla="*/ 0 60000 65536"/>
                <a:gd name="T12" fmla="*/ 0 60000 65536"/>
                <a:gd name="T13" fmla="*/ 0 60000 65536"/>
                <a:gd name="T14" fmla="*/ 0 60000 65536"/>
                <a:gd name="T15" fmla="*/ 0 w 56"/>
                <a:gd name="T16" fmla="*/ 0 h 22"/>
                <a:gd name="T17" fmla="*/ 56 w 56"/>
                <a:gd name="T18" fmla="*/ 22 h 22"/>
              </a:gdLst>
              <a:ahLst/>
              <a:cxnLst>
                <a:cxn ang="T10">
                  <a:pos x="T0" y="T1"/>
                </a:cxn>
                <a:cxn ang="T11">
                  <a:pos x="T2" y="T3"/>
                </a:cxn>
                <a:cxn ang="T12">
                  <a:pos x="T4" y="T5"/>
                </a:cxn>
                <a:cxn ang="T13">
                  <a:pos x="T6" y="T7"/>
                </a:cxn>
                <a:cxn ang="T14">
                  <a:pos x="T8" y="T9"/>
                </a:cxn>
              </a:cxnLst>
              <a:rect l="T15" t="T16" r="T17" b="T18"/>
              <a:pathLst>
                <a:path w="56" h="22">
                  <a:moveTo>
                    <a:pt x="23" y="11"/>
                  </a:moveTo>
                  <a:lnTo>
                    <a:pt x="0" y="0"/>
                  </a:lnTo>
                  <a:lnTo>
                    <a:pt x="56" y="11"/>
                  </a:lnTo>
                  <a:lnTo>
                    <a:pt x="0" y="22"/>
                  </a:lnTo>
                  <a:lnTo>
                    <a:pt x="2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78" name="Line 49">
              <a:extLst>
                <a:ext uri="{FF2B5EF4-FFF2-40B4-BE49-F238E27FC236}">
                  <a16:creationId xmlns:a16="http://schemas.microsoft.com/office/drawing/2014/main" id="{BF51B361-C315-4C00-A9A9-D0457BC24FD7}"/>
                </a:ext>
              </a:extLst>
            </p:cNvPr>
            <p:cNvSpPr>
              <a:spLocks noChangeShapeType="1"/>
            </p:cNvSpPr>
            <p:nvPr/>
          </p:nvSpPr>
          <p:spPr bwMode="auto">
            <a:xfrm>
              <a:off x="2359025" y="4086225"/>
              <a:ext cx="4794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79" name="Rectangle 50">
              <a:extLst>
                <a:ext uri="{FF2B5EF4-FFF2-40B4-BE49-F238E27FC236}">
                  <a16:creationId xmlns:a16="http://schemas.microsoft.com/office/drawing/2014/main" id="{C0DB9E7A-87A5-4C05-AFDB-516EED0803C5}"/>
                </a:ext>
              </a:extLst>
            </p:cNvPr>
            <p:cNvSpPr>
              <a:spLocks noChangeArrowheads="1"/>
            </p:cNvSpPr>
            <p:nvPr/>
          </p:nvSpPr>
          <p:spPr bwMode="auto">
            <a:xfrm>
              <a:off x="2430463" y="3802063"/>
              <a:ext cx="6032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t</a:t>
              </a:r>
              <a:endParaRPr lang="en-US" altLang="tr-TR" sz="2400"/>
            </a:p>
          </p:txBody>
        </p:sp>
        <p:sp>
          <p:nvSpPr>
            <p:cNvPr id="48180" name="Rectangle 51">
              <a:extLst>
                <a:ext uri="{FF2B5EF4-FFF2-40B4-BE49-F238E27FC236}">
                  <a16:creationId xmlns:a16="http://schemas.microsoft.com/office/drawing/2014/main" id="{735307B7-29D0-4181-BC23-F8B01D9D605E}"/>
                </a:ext>
              </a:extLst>
            </p:cNvPr>
            <p:cNvSpPr>
              <a:spLocks noChangeArrowheads="1"/>
            </p:cNvSpPr>
            <p:nvPr/>
          </p:nvSpPr>
          <p:spPr bwMode="auto">
            <a:xfrm>
              <a:off x="2501900" y="3890963"/>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400">
                  <a:solidFill>
                    <a:srgbClr val="000000"/>
                  </a:solidFill>
                </a:rPr>
                <a:t>s</a:t>
              </a:r>
              <a:endParaRPr lang="en-US" altLang="tr-TR" sz="2400"/>
            </a:p>
          </p:txBody>
        </p:sp>
        <p:sp>
          <p:nvSpPr>
            <p:cNvPr id="48181" name="Rectangle 52">
              <a:extLst>
                <a:ext uri="{FF2B5EF4-FFF2-40B4-BE49-F238E27FC236}">
                  <a16:creationId xmlns:a16="http://schemas.microsoft.com/office/drawing/2014/main" id="{9AF318C7-E567-4FBB-A62A-09E860FC03BA}"/>
                </a:ext>
              </a:extLst>
            </p:cNvPr>
            <p:cNvSpPr>
              <a:spLocks noChangeArrowheads="1"/>
            </p:cNvSpPr>
            <p:nvPr/>
          </p:nvSpPr>
          <p:spPr bwMode="auto">
            <a:xfrm>
              <a:off x="2573338" y="3802063"/>
              <a:ext cx="18097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/p</a:t>
              </a:r>
              <a:endParaRPr lang="en-US" altLang="tr-TR" sz="2400"/>
            </a:p>
          </p:txBody>
        </p:sp>
        <p:sp>
          <p:nvSpPr>
            <p:cNvPr id="48182" name="Rectangle 53">
              <a:extLst>
                <a:ext uri="{FF2B5EF4-FFF2-40B4-BE49-F238E27FC236}">
                  <a16:creationId xmlns:a16="http://schemas.microsoft.com/office/drawing/2014/main" id="{6BEC24EF-1449-46B9-A2DE-B5CB81DCBB40}"/>
                </a:ext>
              </a:extLst>
            </p:cNvPr>
            <p:cNvSpPr>
              <a:spLocks noChangeArrowheads="1"/>
            </p:cNvSpPr>
            <p:nvPr/>
          </p:nvSpPr>
          <p:spPr bwMode="auto">
            <a:xfrm>
              <a:off x="2003425" y="2914650"/>
              <a:ext cx="823438" cy="21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Başlangıç</a:t>
              </a:r>
              <a:endParaRPr lang="en-US" altLang="tr-TR" sz="2400"/>
            </a:p>
          </p:txBody>
        </p:sp>
        <p:sp>
          <p:nvSpPr>
            <p:cNvPr id="48183" name="Line 55">
              <a:extLst>
                <a:ext uri="{FF2B5EF4-FFF2-40B4-BE49-F238E27FC236}">
                  <a16:creationId xmlns:a16="http://schemas.microsoft.com/office/drawing/2014/main" id="{4C77F826-D27C-4DA4-8749-14087DCE3A31}"/>
                </a:ext>
              </a:extLst>
            </p:cNvPr>
            <p:cNvSpPr>
              <a:spLocks noChangeShapeType="1"/>
            </p:cNvSpPr>
            <p:nvPr/>
          </p:nvSpPr>
          <p:spPr bwMode="auto">
            <a:xfrm>
              <a:off x="2235200" y="3482975"/>
              <a:ext cx="1588" cy="3492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84" name="Freeform 56">
              <a:extLst>
                <a:ext uri="{FF2B5EF4-FFF2-40B4-BE49-F238E27FC236}">
                  <a16:creationId xmlns:a16="http://schemas.microsoft.com/office/drawing/2014/main" id="{712F3D42-76A6-4798-969B-D43A4B4640C9}"/>
                </a:ext>
              </a:extLst>
            </p:cNvPr>
            <p:cNvSpPr>
              <a:spLocks/>
            </p:cNvSpPr>
            <p:nvPr/>
          </p:nvSpPr>
          <p:spPr bwMode="auto">
            <a:xfrm>
              <a:off x="2217738" y="3500438"/>
              <a:ext cx="34925" cy="71437"/>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1"/>
                  </a:moveTo>
                  <a:lnTo>
                    <a:pt x="22" y="0"/>
                  </a:lnTo>
                  <a:lnTo>
                    <a:pt x="11" y="45"/>
                  </a:lnTo>
                  <a:lnTo>
                    <a:pt x="0" y="0"/>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85" name="Freeform 57">
              <a:extLst>
                <a:ext uri="{FF2B5EF4-FFF2-40B4-BE49-F238E27FC236}">
                  <a16:creationId xmlns:a16="http://schemas.microsoft.com/office/drawing/2014/main" id="{C051FC58-57EB-4DE6-ADCB-CB0D525B1C1C}"/>
                </a:ext>
              </a:extLst>
            </p:cNvPr>
            <p:cNvSpPr>
              <a:spLocks/>
            </p:cNvSpPr>
            <p:nvPr/>
          </p:nvSpPr>
          <p:spPr bwMode="auto">
            <a:xfrm>
              <a:off x="2217738" y="3500438"/>
              <a:ext cx="34925" cy="71437"/>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1"/>
                  </a:moveTo>
                  <a:lnTo>
                    <a:pt x="22" y="0"/>
                  </a:lnTo>
                  <a:lnTo>
                    <a:pt x="11" y="45"/>
                  </a:lnTo>
                  <a:lnTo>
                    <a:pt x="0" y="0"/>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86" name="Line 58">
              <a:extLst>
                <a:ext uri="{FF2B5EF4-FFF2-40B4-BE49-F238E27FC236}">
                  <a16:creationId xmlns:a16="http://schemas.microsoft.com/office/drawing/2014/main" id="{5846C996-7CBE-484C-B35D-E2CB75DB036F}"/>
                </a:ext>
              </a:extLst>
            </p:cNvPr>
            <p:cNvSpPr>
              <a:spLocks noChangeShapeType="1"/>
            </p:cNvSpPr>
            <p:nvPr/>
          </p:nvSpPr>
          <p:spPr bwMode="auto">
            <a:xfrm>
              <a:off x="2235200" y="3216275"/>
              <a:ext cx="1588" cy="2667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87" name="Line 59">
              <a:extLst>
                <a:ext uri="{FF2B5EF4-FFF2-40B4-BE49-F238E27FC236}">
                  <a16:creationId xmlns:a16="http://schemas.microsoft.com/office/drawing/2014/main" id="{C1AB4168-29D0-417E-A66C-EB1E2E3F23C3}"/>
                </a:ext>
              </a:extLst>
            </p:cNvPr>
            <p:cNvSpPr>
              <a:spLocks noChangeShapeType="1"/>
            </p:cNvSpPr>
            <p:nvPr/>
          </p:nvSpPr>
          <p:spPr bwMode="auto">
            <a:xfrm>
              <a:off x="3549650" y="3286125"/>
              <a:ext cx="36513"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88" name="Freeform 60">
              <a:extLst>
                <a:ext uri="{FF2B5EF4-FFF2-40B4-BE49-F238E27FC236}">
                  <a16:creationId xmlns:a16="http://schemas.microsoft.com/office/drawing/2014/main" id="{F2060DC6-D64A-4132-B80D-9DE8E32F6E33}"/>
                </a:ext>
              </a:extLst>
            </p:cNvPr>
            <p:cNvSpPr>
              <a:spLocks/>
            </p:cNvSpPr>
            <p:nvPr/>
          </p:nvSpPr>
          <p:spPr bwMode="auto">
            <a:xfrm>
              <a:off x="3567113" y="3268663"/>
              <a:ext cx="71437" cy="36512"/>
            </a:xfrm>
            <a:custGeom>
              <a:avLst/>
              <a:gdLst>
                <a:gd name="T0" fmla="*/ 2147483646 w 45"/>
                <a:gd name="T1" fmla="*/ 2147483646 h 23"/>
                <a:gd name="T2" fmla="*/ 0 w 45"/>
                <a:gd name="T3" fmla="*/ 0 h 23"/>
                <a:gd name="T4" fmla="*/ 2147483646 w 45"/>
                <a:gd name="T5" fmla="*/ 2147483646 h 23"/>
                <a:gd name="T6" fmla="*/ 0 w 45"/>
                <a:gd name="T7" fmla="*/ 2147483646 h 23"/>
                <a:gd name="T8" fmla="*/ 2147483646 w 45"/>
                <a:gd name="T9" fmla="*/ 2147483646 h 23"/>
                <a:gd name="T10" fmla="*/ 0 60000 65536"/>
                <a:gd name="T11" fmla="*/ 0 60000 65536"/>
                <a:gd name="T12" fmla="*/ 0 60000 65536"/>
                <a:gd name="T13" fmla="*/ 0 60000 65536"/>
                <a:gd name="T14" fmla="*/ 0 60000 65536"/>
                <a:gd name="T15" fmla="*/ 0 w 45"/>
                <a:gd name="T16" fmla="*/ 0 h 23"/>
                <a:gd name="T17" fmla="*/ 45 w 45"/>
                <a:gd name="T18" fmla="*/ 23 h 23"/>
              </a:gdLst>
              <a:ahLst/>
              <a:cxnLst>
                <a:cxn ang="T10">
                  <a:pos x="T0" y="T1"/>
                </a:cxn>
                <a:cxn ang="T11">
                  <a:pos x="T2" y="T3"/>
                </a:cxn>
                <a:cxn ang="T12">
                  <a:pos x="T4" y="T5"/>
                </a:cxn>
                <a:cxn ang="T13">
                  <a:pos x="T6" y="T7"/>
                </a:cxn>
                <a:cxn ang="T14">
                  <a:pos x="T8" y="T9"/>
                </a:cxn>
              </a:cxnLst>
              <a:rect l="T15" t="T16" r="T17" b="T18"/>
              <a:pathLst>
                <a:path w="45" h="23">
                  <a:moveTo>
                    <a:pt x="12" y="11"/>
                  </a:moveTo>
                  <a:lnTo>
                    <a:pt x="0" y="0"/>
                  </a:lnTo>
                  <a:lnTo>
                    <a:pt x="45" y="11"/>
                  </a:lnTo>
                  <a:lnTo>
                    <a:pt x="0" y="23"/>
                  </a:lnTo>
                  <a:lnTo>
                    <a:pt x="12"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89" name="Freeform 61">
              <a:extLst>
                <a:ext uri="{FF2B5EF4-FFF2-40B4-BE49-F238E27FC236}">
                  <a16:creationId xmlns:a16="http://schemas.microsoft.com/office/drawing/2014/main" id="{CB02084E-28FC-460C-B812-609D302136C9}"/>
                </a:ext>
              </a:extLst>
            </p:cNvPr>
            <p:cNvSpPr>
              <a:spLocks/>
            </p:cNvSpPr>
            <p:nvPr/>
          </p:nvSpPr>
          <p:spPr bwMode="auto">
            <a:xfrm>
              <a:off x="3567113" y="3268663"/>
              <a:ext cx="71437" cy="36512"/>
            </a:xfrm>
            <a:custGeom>
              <a:avLst/>
              <a:gdLst>
                <a:gd name="T0" fmla="*/ 2147483646 w 45"/>
                <a:gd name="T1" fmla="*/ 2147483646 h 23"/>
                <a:gd name="T2" fmla="*/ 0 w 45"/>
                <a:gd name="T3" fmla="*/ 0 h 23"/>
                <a:gd name="T4" fmla="*/ 2147483646 w 45"/>
                <a:gd name="T5" fmla="*/ 2147483646 h 23"/>
                <a:gd name="T6" fmla="*/ 0 w 45"/>
                <a:gd name="T7" fmla="*/ 2147483646 h 23"/>
                <a:gd name="T8" fmla="*/ 2147483646 w 45"/>
                <a:gd name="T9" fmla="*/ 2147483646 h 23"/>
                <a:gd name="T10" fmla="*/ 0 60000 65536"/>
                <a:gd name="T11" fmla="*/ 0 60000 65536"/>
                <a:gd name="T12" fmla="*/ 0 60000 65536"/>
                <a:gd name="T13" fmla="*/ 0 60000 65536"/>
                <a:gd name="T14" fmla="*/ 0 60000 65536"/>
                <a:gd name="T15" fmla="*/ 0 w 45"/>
                <a:gd name="T16" fmla="*/ 0 h 23"/>
                <a:gd name="T17" fmla="*/ 45 w 45"/>
                <a:gd name="T18" fmla="*/ 23 h 23"/>
              </a:gdLst>
              <a:ahLst/>
              <a:cxnLst>
                <a:cxn ang="T10">
                  <a:pos x="T0" y="T1"/>
                </a:cxn>
                <a:cxn ang="T11">
                  <a:pos x="T2" y="T3"/>
                </a:cxn>
                <a:cxn ang="T12">
                  <a:pos x="T4" y="T5"/>
                </a:cxn>
                <a:cxn ang="T13">
                  <a:pos x="T6" y="T7"/>
                </a:cxn>
                <a:cxn ang="T14">
                  <a:pos x="T8" y="T9"/>
                </a:cxn>
              </a:cxnLst>
              <a:rect l="T15" t="T16" r="T17" b="T18"/>
              <a:pathLst>
                <a:path w="45" h="23">
                  <a:moveTo>
                    <a:pt x="12" y="11"/>
                  </a:moveTo>
                  <a:lnTo>
                    <a:pt x="0" y="0"/>
                  </a:lnTo>
                  <a:lnTo>
                    <a:pt x="45" y="11"/>
                  </a:lnTo>
                  <a:lnTo>
                    <a:pt x="0" y="23"/>
                  </a:lnTo>
                  <a:lnTo>
                    <a:pt x="12"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90" name="Line 62">
              <a:extLst>
                <a:ext uri="{FF2B5EF4-FFF2-40B4-BE49-F238E27FC236}">
                  <a16:creationId xmlns:a16="http://schemas.microsoft.com/office/drawing/2014/main" id="{44B74C2D-F307-4143-9B6C-DA4E8606CCCD}"/>
                </a:ext>
              </a:extLst>
            </p:cNvPr>
            <p:cNvSpPr>
              <a:spLocks noChangeShapeType="1"/>
            </p:cNvSpPr>
            <p:nvPr/>
          </p:nvSpPr>
          <p:spPr bwMode="auto">
            <a:xfrm>
              <a:off x="2235200" y="3286125"/>
              <a:ext cx="1314450"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91" name="Rectangle 63">
              <a:extLst>
                <a:ext uri="{FF2B5EF4-FFF2-40B4-BE49-F238E27FC236}">
                  <a16:creationId xmlns:a16="http://schemas.microsoft.com/office/drawing/2014/main" id="{6C6A9A78-3339-4696-9358-0A0BBBD5303A}"/>
                </a:ext>
              </a:extLst>
            </p:cNvPr>
            <p:cNvSpPr>
              <a:spLocks noChangeArrowheads="1"/>
            </p:cNvSpPr>
            <p:nvPr/>
          </p:nvSpPr>
          <p:spPr bwMode="auto">
            <a:xfrm>
              <a:off x="3099135" y="2914650"/>
              <a:ext cx="582867" cy="21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Zaman</a:t>
              </a:r>
              <a:endParaRPr lang="en-US" altLang="tr-TR" sz="2400"/>
            </a:p>
          </p:txBody>
        </p:sp>
        <p:sp>
          <p:nvSpPr>
            <p:cNvPr id="48192" name="Rectangle 64">
              <a:extLst>
                <a:ext uri="{FF2B5EF4-FFF2-40B4-BE49-F238E27FC236}">
                  <a16:creationId xmlns:a16="http://schemas.microsoft.com/office/drawing/2014/main" id="{6795B449-040C-4BD1-8A8D-0CFF05DD58A5}"/>
                </a:ext>
              </a:extLst>
            </p:cNvPr>
            <p:cNvSpPr>
              <a:spLocks noChangeArrowheads="1"/>
            </p:cNvSpPr>
            <p:nvPr/>
          </p:nvSpPr>
          <p:spPr bwMode="auto">
            <a:xfrm>
              <a:off x="5121275" y="4254500"/>
              <a:ext cx="731838" cy="7302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8193" name="Line 65">
              <a:extLst>
                <a:ext uri="{FF2B5EF4-FFF2-40B4-BE49-F238E27FC236}">
                  <a16:creationId xmlns:a16="http://schemas.microsoft.com/office/drawing/2014/main" id="{D15EF391-EFC7-4AE3-889B-C58B1D2F5E75}"/>
                </a:ext>
              </a:extLst>
            </p:cNvPr>
            <p:cNvSpPr>
              <a:spLocks noChangeShapeType="1"/>
            </p:cNvSpPr>
            <p:nvPr/>
          </p:nvSpPr>
          <p:spPr bwMode="auto">
            <a:xfrm>
              <a:off x="5238750" y="5402263"/>
              <a:ext cx="1588" cy="3492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94" name="Freeform 66">
              <a:extLst>
                <a:ext uri="{FF2B5EF4-FFF2-40B4-BE49-F238E27FC236}">
                  <a16:creationId xmlns:a16="http://schemas.microsoft.com/office/drawing/2014/main" id="{C0713190-E9EC-4A6C-B418-79652F9A3986}"/>
                </a:ext>
              </a:extLst>
            </p:cNvPr>
            <p:cNvSpPr>
              <a:spLocks/>
            </p:cNvSpPr>
            <p:nvPr/>
          </p:nvSpPr>
          <p:spPr bwMode="auto">
            <a:xfrm>
              <a:off x="5221288" y="5419725"/>
              <a:ext cx="34925" cy="71438"/>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1"/>
                  </a:moveTo>
                  <a:lnTo>
                    <a:pt x="22" y="0"/>
                  </a:lnTo>
                  <a:lnTo>
                    <a:pt x="11" y="45"/>
                  </a:lnTo>
                  <a:lnTo>
                    <a:pt x="0" y="0"/>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95" name="Freeform 67">
              <a:extLst>
                <a:ext uri="{FF2B5EF4-FFF2-40B4-BE49-F238E27FC236}">
                  <a16:creationId xmlns:a16="http://schemas.microsoft.com/office/drawing/2014/main" id="{86B244F1-229D-42F8-8716-73B518379D2D}"/>
                </a:ext>
              </a:extLst>
            </p:cNvPr>
            <p:cNvSpPr>
              <a:spLocks/>
            </p:cNvSpPr>
            <p:nvPr/>
          </p:nvSpPr>
          <p:spPr bwMode="auto">
            <a:xfrm>
              <a:off x="5221288" y="5419725"/>
              <a:ext cx="34925" cy="71438"/>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1"/>
                  </a:moveTo>
                  <a:lnTo>
                    <a:pt x="22" y="0"/>
                  </a:lnTo>
                  <a:lnTo>
                    <a:pt x="11" y="45"/>
                  </a:lnTo>
                  <a:lnTo>
                    <a:pt x="0" y="0"/>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96" name="Line 68">
              <a:extLst>
                <a:ext uri="{FF2B5EF4-FFF2-40B4-BE49-F238E27FC236}">
                  <a16:creationId xmlns:a16="http://schemas.microsoft.com/office/drawing/2014/main" id="{DA918A99-0AA8-41F9-A152-176CDE12C03C}"/>
                </a:ext>
              </a:extLst>
            </p:cNvPr>
            <p:cNvSpPr>
              <a:spLocks noChangeShapeType="1"/>
            </p:cNvSpPr>
            <p:nvPr/>
          </p:nvSpPr>
          <p:spPr bwMode="auto">
            <a:xfrm>
              <a:off x="5238750" y="4602163"/>
              <a:ext cx="1588" cy="8001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197" name="Oval 69">
              <a:extLst>
                <a:ext uri="{FF2B5EF4-FFF2-40B4-BE49-F238E27FC236}">
                  <a16:creationId xmlns:a16="http://schemas.microsoft.com/office/drawing/2014/main" id="{F384212A-75E4-4231-905C-7FD22D4064DA}"/>
                </a:ext>
              </a:extLst>
            </p:cNvPr>
            <p:cNvSpPr>
              <a:spLocks noChangeArrowheads="1"/>
            </p:cNvSpPr>
            <p:nvPr/>
          </p:nvSpPr>
          <p:spPr bwMode="auto">
            <a:xfrm>
              <a:off x="5210175" y="4575175"/>
              <a:ext cx="55563" cy="73025"/>
            </a:xfrm>
            <a:prstGeom prst="ellipse">
              <a:avLst/>
            </a:prstGeom>
            <a:solidFill>
              <a:srgbClr val="000000"/>
            </a:solidFill>
            <a:ln w="17463">
              <a:solidFill>
                <a:srgbClr val="000000"/>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8198" name="Freeform 70">
              <a:extLst>
                <a:ext uri="{FF2B5EF4-FFF2-40B4-BE49-F238E27FC236}">
                  <a16:creationId xmlns:a16="http://schemas.microsoft.com/office/drawing/2014/main" id="{F8A15383-8FB4-4E1A-BF32-464049C8D099}"/>
                </a:ext>
              </a:extLst>
            </p:cNvPr>
            <p:cNvSpPr>
              <a:spLocks/>
            </p:cNvSpPr>
            <p:nvPr/>
          </p:nvSpPr>
          <p:spPr bwMode="auto">
            <a:xfrm>
              <a:off x="5113338" y="4478338"/>
              <a:ext cx="36512" cy="17462"/>
            </a:xfrm>
            <a:custGeom>
              <a:avLst/>
              <a:gdLst>
                <a:gd name="T0" fmla="*/ 2147483646 w 23"/>
                <a:gd name="T1" fmla="*/ 0 h 11"/>
                <a:gd name="T2" fmla="*/ 2147483646 w 23"/>
                <a:gd name="T3" fmla="*/ 2147483646 h 11"/>
                <a:gd name="T4" fmla="*/ 0 w 23"/>
                <a:gd name="T5" fmla="*/ 2147483646 h 11"/>
                <a:gd name="T6" fmla="*/ 2147483646 w 23"/>
                <a:gd name="T7" fmla="*/ 0 h 11"/>
                <a:gd name="T8" fmla="*/ 0 60000 65536"/>
                <a:gd name="T9" fmla="*/ 0 60000 65536"/>
                <a:gd name="T10" fmla="*/ 0 60000 65536"/>
                <a:gd name="T11" fmla="*/ 0 60000 65536"/>
                <a:gd name="T12" fmla="*/ 0 w 23"/>
                <a:gd name="T13" fmla="*/ 0 h 11"/>
                <a:gd name="T14" fmla="*/ 23 w 23"/>
                <a:gd name="T15" fmla="*/ 11 h 11"/>
              </a:gdLst>
              <a:ahLst/>
              <a:cxnLst>
                <a:cxn ang="T8">
                  <a:pos x="T0" y="T1"/>
                </a:cxn>
                <a:cxn ang="T9">
                  <a:pos x="T2" y="T3"/>
                </a:cxn>
                <a:cxn ang="T10">
                  <a:pos x="T4" y="T5"/>
                </a:cxn>
                <a:cxn ang="T11">
                  <a:pos x="T6" y="T7"/>
                </a:cxn>
              </a:cxnLst>
              <a:rect l="T12" t="T13" r="T14" b="T15"/>
              <a:pathLst>
                <a:path w="23" h="11">
                  <a:moveTo>
                    <a:pt x="23" y="0"/>
                  </a:moveTo>
                  <a:lnTo>
                    <a:pt x="23" y="11"/>
                  </a:lnTo>
                  <a:lnTo>
                    <a:pt x="0" y="11"/>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199" name="Freeform 71">
              <a:extLst>
                <a:ext uri="{FF2B5EF4-FFF2-40B4-BE49-F238E27FC236}">
                  <a16:creationId xmlns:a16="http://schemas.microsoft.com/office/drawing/2014/main" id="{55217BD5-1E80-4691-81D3-33C1AEB3CACC}"/>
                </a:ext>
              </a:extLst>
            </p:cNvPr>
            <p:cNvSpPr>
              <a:spLocks/>
            </p:cNvSpPr>
            <p:nvPr/>
          </p:nvSpPr>
          <p:spPr bwMode="auto">
            <a:xfrm>
              <a:off x="5167313" y="4478338"/>
              <a:ext cx="34925" cy="17462"/>
            </a:xfrm>
            <a:custGeom>
              <a:avLst/>
              <a:gdLst>
                <a:gd name="T0" fmla="*/ 0 w 22"/>
                <a:gd name="T1" fmla="*/ 2147483646 h 11"/>
                <a:gd name="T2" fmla="*/ 0 w 22"/>
                <a:gd name="T3" fmla="*/ 0 h 11"/>
                <a:gd name="T4" fmla="*/ 2147483646 w 22"/>
                <a:gd name="T5" fmla="*/ 2147483646 h 11"/>
                <a:gd name="T6" fmla="*/ 0 w 22"/>
                <a:gd name="T7" fmla="*/ 2147483646 h 11"/>
                <a:gd name="T8" fmla="*/ 0 60000 65536"/>
                <a:gd name="T9" fmla="*/ 0 60000 65536"/>
                <a:gd name="T10" fmla="*/ 0 60000 65536"/>
                <a:gd name="T11" fmla="*/ 0 60000 65536"/>
                <a:gd name="T12" fmla="*/ 0 w 22"/>
                <a:gd name="T13" fmla="*/ 0 h 11"/>
                <a:gd name="T14" fmla="*/ 22 w 22"/>
                <a:gd name="T15" fmla="*/ 11 h 11"/>
              </a:gdLst>
              <a:ahLst/>
              <a:cxnLst>
                <a:cxn ang="T8">
                  <a:pos x="T0" y="T1"/>
                </a:cxn>
                <a:cxn ang="T9">
                  <a:pos x="T2" y="T3"/>
                </a:cxn>
                <a:cxn ang="T10">
                  <a:pos x="T4" y="T5"/>
                </a:cxn>
                <a:cxn ang="T11">
                  <a:pos x="T6" y="T7"/>
                </a:cxn>
              </a:cxnLst>
              <a:rect l="T12" t="T13" r="T14" b="T15"/>
              <a:pathLst>
                <a:path w="22" h="11">
                  <a:moveTo>
                    <a:pt x="0" y="11"/>
                  </a:moveTo>
                  <a:lnTo>
                    <a:pt x="0" y="0"/>
                  </a:lnTo>
                  <a:lnTo>
                    <a:pt x="22" y="11"/>
                  </a:lnTo>
                  <a:lnTo>
                    <a:pt x="0"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200" name="Line 72">
              <a:extLst>
                <a:ext uri="{FF2B5EF4-FFF2-40B4-BE49-F238E27FC236}">
                  <a16:creationId xmlns:a16="http://schemas.microsoft.com/office/drawing/2014/main" id="{85862AA3-76D9-4F56-BE46-BA3E7D6E5BA8}"/>
                </a:ext>
              </a:extLst>
            </p:cNvPr>
            <p:cNvSpPr>
              <a:spLocks noChangeShapeType="1"/>
            </p:cNvSpPr>
            <p:nvPr/>
          </p:nvSpPr>
          <p:spPr bwMode="auto">
            <a:xfrm>
              <a:off x="5149850" y="4495800"/>
              <a:ext cx="17463"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201" name="Rectangle 73">
              <a:extLst>
                <a:ext uri="{FF2B5EF4-FFF2-40B4-BE49-F238E27FC236}">
                  <a16:creationId xmlns:a16="http://schemas.microsoft.com/office/drawing/2014/main" id="{32447087-E9E9-4729-83A3-4BAEFB0B90A8}"/>
                </a:ext>
              </a:extLst>
            </p:cNvPr>
            <p:cNvSpPr>
              <a:spLocks noChangeArrowheads="1"/>
            </p:cNvSpPr>
            <p:nvPr/>
          </p:nvSpPr>
          <p:spPr bwMode="auto">
            <a:xfrm>
              <a:off x="5202238" y="4283075"/>
              <a:ext cx="13176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latin typeface="Symbol" panose="05050102010706020507" pitchFamily="18" charset="2"/>
                </a:rPr>
                <a:t>D</a:t>
              </a:r>
              <a:endParaRPr lang="en-US" altLang="tr-TR" sz="2400">
                <a:latin typeface="Symbol" panose="05050102010706020507" pitchFamily="18" charset="2"/>
              </a:endParaRPr>
            </a:p>
          </p:txBody>
        </p:sp>
        <p:sp>
          <p:nvSpPr>
            <p:cNvPr id="48202" name="Rectangle 74">
              <a:extLst>
                <a:ext uri="{FF2B5EF4-FFF2-40B4-BE49-F238E27FC236}">
                  <a16:creationId xmlns:a16="http://schemas.microsoft.com/office/drawing/2014/main" id="{7F1FA071-6DCB-493A-952B-174F696884BD}"/>
                </a:ext>
              </a:extLst>
            </p:cNvPr>
            <p:cNvSpPr>
              <a:spLocks noChangeArrowheads="1"/>
            </p:cNvSpPr>
            <p:nvPr/>
          </p:nvSpPr>
          <p:spPr bwMode="auto">
            <a:xfrm>
              <a:off x="5327650" y="4283075"/>
              <a:ext cx="6032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t</a:t>
              </a:r>
              <a:endParaRPr lang="en-US" altLang="tr-TR" sz="2400"/>
            </a:p>
          </p:txBody>
        </p:sp>
        <p:sp>
          <p:nvSpPr>
            <p:cNvPr id="48203" name="Rectangle 75">
              <a:extLst>
                <a:ext uri="{FF2B5EF4-FFF2-40B4-BE49-F238E27FC236}">
                  <a16:creationId xmlns:a16="http://schemas.microsoft.com/office/drawing/2014/main" id="{867EC539-1C06-4637-90B0-17074724DBC5}"/>
                </a:ext>
              </a:extLst>
            </p:cNvPr>
            <p:cNvSpPr>
              <a:spLocks noChangeArrowheads="1"/>
            </p:cNvSpPr>
            <p:nvPr/>
          </p:nvSpPr>
          <p:spPr bwMode="auto">
            <a:xfrm>
              <a:off x="5362575" y="5153025"/>
              <a:ext cx="1312112" cy="21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Çözüm bulunur</a:t>
              </a:r>
              <a:endParaRPr lang="en-US" altLang="tr-TR" sz="2400"/>
            </a:p>
          </p:txBody>
        </p:sp>
        <p:sp>
          <p:nvSpPr>
            <p:cNvPr id="48204" name="Line 77">
              <a:extLst>
                <a:ext uri="{FF2B5EF4-FFF2-40B4-BE49-F238E27FC236}">
                  <a16:creationId xmlns:a16="http://schemas.microsoft.com/office/drawing/2014/main" id="{DDCE0759-C1DB-40F6-98F5-46E15BFF635D}"/>
                </a:ext>
              </a:extLst>
            </p:cNvPr>
            <p:cNvSpPr>
              <a:spLocks noChangeShapeType="1"/>
            </p:cNvSpPr>
            <p:nvPr/>
          </p:nvSpPr>
          <p:spPr bwMode="auto">
            <a:xfrm flipH="1">
              <a:off x="2324100" y="5295900"/>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205" name="Freeform 78">
              <a:extLst>
                <a:ext uri="{FF2B5EF4-FFF2-40B4-BE49-F238E27FC236}">
                  <a16:creationId xmlns:a16="http://schemas.microsoft.com/office/drawing/2014/main" id="{7FBC88AE-B678-4A6A-9BCE-D0A9D754FDC5}"/>
                </a:ext>
              </a:extLst>
            </p:cNvPr>
            <p:cNvSpPr>
              <a:spLocks/>
            </p:cNvSpPr>
            <p:nvPr/>
          </p:nvSpPr>
          <p:spPr bwMode="auto">
            <a:xfrm>
              <a:off x="2270125" y="5259388"/>
              <a:ext cx="71438" cy="53975"/>
            </a:xfrm>
            <a:custGeom>
              <a:avLst/>
              <a:gdLst>
                <a:gd name="T0" fmla="*/ 2147483646 w 45"/>
                <a:gd name="T1" fmla="*/ 2147483646 h 34"/>
                <a:gd name="T2" fmla="*/ 2147483646 w 45"/>
                <a:gd name="T3" fmla="*/ 2147483646 h 34"/>
                <a:gd name="T4" fmla="*/ 0 w 45"/>
                <a:gd name="T5" fmla="*/ 2147483646 h 34"/>
                <a:gd name="T6" fmla="*/ 2147483646 w 45"/>
                <a:gd name="T7" fmla="*/ 0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34" y="23"/>
                  </a:moveTo>
                  <a:lnTo>
                    <a:pt x="45" y="34"/>
                  </a:lnTo>
                  <a:lnTo>
                    <a:pt x="0" y="23"/>
                  </a:lnTo>
                  <a:lnTo>
                    <a:pt x="45" y="0"/>
                  </a:lnTo>
                  <a:lnTo>
                    <a:pt x="34" y="2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206" name="Freeform 79">
              <a:extLst>
                <a:ext uri="{FF2B5EF4-FFF2-40B4-BE49-F238E27FC236}">
                  <a16:creationId xmlns:a16="http://schemas.microsoft.com/office/drawing/2014/main" id="{9992C782-94C9-438A-883F-DCD65B45EEF4}"/>
                </a:ext>
              </a:extLst>
            </p:cNvPr>
            <p:cNvSpPr>
              <a:spLocks/>
            </p:cNvSpPr>
            <p:nvPr/>
          </p:nvSpPr>
          <p:spPr bwMode="auto">
            <a:xfrm>
              <a:off x="2270125" y="5259388"/>
              <a:ext cx="71438" cy="53975"/>
            </a:xfrm>
            <a:custGeom>
              <a:avLst/>
              <a:gdLst>
                <a:gd name="T0" fmla="*/ 2147483646 w 45"/>
                <a:gd name="T1" fmla="*/ 2147483646 h 34"/>
                <a:gd name="T2" fmla="*/ 2147483646 w 45"/>
                <a:gd name="T3" fmla="*/ 2147483646 h 34"/>
                <a:gd name="T4" fmla="*/ 0 w 45"/>
                <a:gd name="T5" fmla="*/ 2147483646 h 34"/>
                <a:gd name="T6" fmla="*/ 2147483646 w 45"/>
                <a:gd name="T7" fmla="*/ 0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34" y="23"/>
                  </a:moveTo>
                  <a:lnTo>
                    <a:pt x="45" y="34"/>
                  </a:lnTo>
                  <a:lnTo>
                    <a:pt x="0" y="23"/>
                  </a:lnTo>
                  <a:lnTo>
                    <a:pt x="45" y="0"/>
                  </a:lnTo>
                  <a:lnTo>
                    <a:pt x="34"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207" name="Line 80">
              <a:extLst>
                <a:ext uri="{FF2B5EF4-FFF2-40B4-BE49-F238E27FC236}">
                  <a16:creationId xmlns:a16="http://schemas.microsoft.com/office/drawing/2014/main" id="{EFE7DD9C-2FEC-4E01-86A9-1EA457A6052E}"/>
                </a:ext>
              </a:extLst>
            </p:cNvPr>
            <p:cNvSpPr>
              <a:spLocks noChangeShapeType="1"/>
            </p:cNvSpPr>
            <p:nvPr/>
          </p:nvSpPr>
          <p:spPr bwMode="auto">
            <a:xfrm>
              <a:off x="4989513" y="5295900"/>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208" name="Freeform 81">
              <a:extLst>
                <a:ext uri="{FF2B5EF4-FFF2-40B4-BE49-F238E27FC236}">
                  <a16:creationId xmlns:a16="http://schemas.microsoft.com/office/drawing/2014/main" id="{7F66D686-1AF5-4DF2-AD2B-E7C06CBAF6C8}"/>
                </a:ext>
              </a:extLst>
            </p:cNvPr>
            <p:cNvSpPr>
              <a:spLocks/>
            </p:cNvSpPr>
            <p:nvPr/>
          </p:nvSpPr>
          <p:spPr bwMode="auto">
            <a:xfrm>
              <a:off x="5006975" y="5259388"/>
              <a:ext cx="71438"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209" name="Freeform 82">
              <a:extLst>
                <a:ext uri="{FF2B5EF4-FFF2-40B4-BE49-F238E27FC236}">
                  <a16:creationId xmlns:a16="http://schemas.microsoft.com/office/drawing/2014/main" id="{139C4D10-D0CF-44BF-8CE6-3BA2762D70F0}"/>
                </a:ext>
              </a:extLst>
            </p:cNvPr>
            <p:cNvSpPr>
              <a:spLocks/>
            </p:cNvSpPr>
            <p:nvPr/>
          </p:nvSpPr>
          <p:spPr bwMode="auto">
            <a:xfrm>
              <a:off x="5006975" y="5259388"/>
              <a:ext cx="71438" cy="53975"/>
            </a:xfrm>
            <a:custGeom>
              <a:avLst/>
              <a:gdLst>
                <a:gd name="T0" fmla="*/ 2147483646 w 45"/>
                <a:gd name="T1" fmla="*/ 2147483646 h 34"/>
                <a:gd name="T2" fmla="*/ 0 w 45"/>
                <a:gd name="T3" fmla="*/ 0 h 34"/>
                <a:gd name="T4" fmla="*/ 2147483646 w 45"/>
                <a:gd name="T5" fmla="*/ 2147483646 h 34"/>
                <a:gd name="T6" fmla="*/ 0 w 45"/>
                <a:gd name="T7" fmla="*/ 2147483646 h 34"/>
                <a:gd name="T8" fmla="*/ 2147483646 w 45"/>
                <a:gd name="T9" fmla="*/ 2147483646 h 34"/>
                <a:gd name="T10" fmla="*/ 0 60000 65536"/>
                <a:gd name="T11" fmla="*/ 0 60000 65536"/>
                <a:gd name="T12" fmla="*/ 0 60000 65536"/>
                <a:gd name="T13" fmla="*/ 0 60000 65536"/>
                <a:gd name="T14" fmla="*/ 0 60000 65536"/>
                <a:gd name="T15" fmla="*/ 0 w 45"/>
                <a:gd name="T16" fmla="*/ 0 h 34"/>
                <a:gd name="T17" fmla="*/ 45 w 45"/>
                <a:gd name="T18" fmla="*/ 34 h 34"/>
              </a:gdLst>
              <a:ahLst/>
              <a:cxnLst>
                <a:cxn ang="T10">
                  <a:pos x="T0" y="T1"/>
                </a:cxn>
                <a:cxn ang="T11">
                  <a:pos x="T2" y="T3"/>
                </a:cxn>
                <a:cxn ang="T12">
                  <a:pos x="T4" y="T5"/>
                </a:cxn>
                <a:cxn ang="T13">
                  <a:pos x="T6" y="T7"/>
                </a:cxn>
                <a:cxn ang="T14">
                  <a:pos x="T8" y="T9"/>
                </a:cxn>
              </a:cxnLst>
              <a:rect l="T15" t="T16" r="T17" b="T18"/>
              <a:pathLst>
                <a:path w="45" h="34">
                  <a:moveTo>
                    <a:pt x="11" y="23"/>
                  </a:moveTo>
                  <a:lnTo>
                    <a:pt x="0" y="0"/>
                  </a:lnTo>
                  <a:lnTo>
                    <a:pt x="45" y="23"/>
                  </a:lnTo>
                  <a:lnTo>
                    <a:pt x="0" y="34"/>
                  </a:lnTo>
                  <a:lnTo>
                    <a:pt x="11"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8210" name="Line 83">
              <a:extLst>
                <a:ext uri="{FF2B5EF4-FFF2-40B4-BE49-F238E27FC236}">
                  <a16:creationId xmlns:a16="http://schemas.microsoft.com/office/drawing/2014/main" id="{D4B920D4-ADE2-4A93-8A33-80903E383295}"/>
                </a:ext>
              </a:extLst>
            </p:cNvPr>
            <p:cNvSpPr>
              <a:spLocks noChangeShapeType="1"/>
            </p:cNvSpPr>
            <p:nvPr/>
          </p:nvSpPr>
          <p:spPr bwMode="auto">
            <a:xfrm>
              <a:off x="2359025" y="5295900"/>
              <a:ext cx="2630488"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211" name="Rectangle 84">
              <a:extLst>
                <a:ext uri="{FF2B5EF4-FFF2-40B4-BE49-F238E27FC236}">
                  <a16:creationId xmlns:a16="http://schemas.microsoft.com/office/drawing/2014/main" id="{D8288EE8-00D5-4F51-9FBD-4355764E6050}"/>
                </a:ext>
              </a:extLst>
            </p:cNvPr>
            <p:cNvSpPr>
              <a:spLocks noChangeArrowheads="1"/>
            </p:cNvSpPr>
            <p:nvPr/>
          </p:nvSpPr>
          <p:spPr bwMode="auto">
            <a:xfrm>
              <a:off x="3460750" y="4994275"/>
              <a:ext cx="1079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x</a:t>
              </a:r>
              <a:endParaRPr lang="en-US" altLang="tr-TR" sz="2400"/>
            </a:p>
          </p:txBody>
        </p:sp>
        <p:sp>
          <p:nvSpPr>
            <p:cNvPr id="48212" name="Rectangle 85">
              <a:extLst>
                <a:ext uri="{FF2B5EF4-FFF2-40B4-BE49-F238E27FC236}">
                  <a16:creationId xmlns:a16="http://schemas.microsoft.com/office/drawing/2014/main" id="{E7499693-8E07-4686-9786-D0964247FB11}"/>
                </a:ext>
              </a:extLst>
            </p:cNvPr>
            <p:cNvSpPr>
              <a:spLocks noChangeArrowheads="1"/>
            </p:cNvSpPr>
            <p:nvPr/>
          </p:nvSpPr>
          <p:spPr bwMode="auto">
            <a:xfrm>
              <a:off x="3567113" y="4994275"/>
              <a:ext cx="6032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t</a:t>
              </a:r>
              <a:endParaRPr lang="en-US" altLang="tr-TR" sz="2400"/>
            </a:p>
          </p:txBody>
        </p:sp>
        <p:sp>
          <p:nvSpPr>
            <p:cNvPr id="48213" name="Rectangle 86">
              <a:extLst>
                <a:ext uri="{FF2B5EF4-FFF2-40B4-BE49-F238E27FC236}">
                  <a16:creationId xmlns:a16="http://schemas.microsoft.com/office/drawing/2014/main" id="{80A3C286-837F-4B01-88C6-B4D97AF668E8}"/>
                </a:ext>
              </a:extLst>
            </p:cNvPr>
            <p:cNvSpPr>
              <a:spLocks noChangeArrowheads="1"/>
            </p:cNvSpPr>
            <p:nvPr/>
          </p:nvSpPr>
          <p:spPr bwMode="auto">
            <a:xfrm>
              <a:off x="3621088" y="5081588"/>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400">
                  <a:solidFill>
                    <a:srgbClr val="000000"/>
                  </a:solidFill>
                </a:rPr>
                <a:t>s</a:t>
              </a:r>
              <a:endParaRPr lang="en-US" altLang="tr-TR" sz="2400"/>
            </a:p>
          </p:txBody>
        </p:sp>
        <p:sp>
          <p:nvSpPr>
            <p:cNvPr id="48214" name="Rectangle 87">
              <a:extLst>
                <a:ext uri="{FF2B5EF4-FFF2-40B4-BE49-F238E27FC236}">
                  <a16:creationId xmlns:a16="http://schemas.microsoft.com/office/drawing/2014/main" id="{CC0AA67B-6361-4038-80BB-443EE6462518}"/>
                </a:ext>
              </a:extLst>
            </p:cNvPr>
            <p:cNvSpPr>
              <a:spLocks noChangeArrowheads="1"/>
            </p:cNvSpPr>
            <p:nvPr/>
          </p:nvSpPr>
          <p:spPr bwMode="auto">
            <a:xfrm>
              <a:off x="3709988" y="4994275"/>
              <a:ext cx="18097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/p</a:t>
              </a:r>
              <a:endParaRPr lang="en-US" altLang="tr-TR" sz="2400"/>
            </a:p>
          </p:txBody>
        </p:sp>
        <p:sp>
          <p:nvSpPr>
            <p:cNvPr id="48215" name="Rectangle 88">
              <a:extLst>
                <a:ext uri="{FF2B5EF4-FFF2-40B4-BE49-F238E27FC236}">
                  <a16:creationId xmlns:a16="http://schemas.microsoft.com/office/drawing/2014/main" id="{16DF8D28-BB38-43FB-A9FB-DC893CC87507}"/>
                </a:ext>
              </a:extLst>
            </p:cNvPr>
            <p:cNvSpPr>
              <a:spLocks noChangeArrowheads="1"/>
            </p:cNvSpPr>
            <p:nvPr/>
          </p:nvSpPr>
          <p:spPr bwMode="auto">
            <a:xfrm>
              <a:off x="1306638" y="4194175"/>
              <a:ext cx="676346" cy="420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Alt-uzay</a:t>
              </a:r>
            </a:p>
            <a:p>
              <a:pPr>
                <a:spcBef>
                  <a:spcPct val="0"/>
                </a:spcBef>
                <a:buFontTx/>
                <a:buNone/>
              </a:pPr>
              <a:r>
                <a:rPr lang="tr-TR" altLang="tr-TR" sz="1700">
                  <a:solidFill>
                    <a:srgbClr val="000000"/>
                  </a:solidFill>
                </a:rPr>
                <a:t>arama</a:t>
              </a:r>
              <a:endParaRPr lang="en-US" altLang="tr-TR" sz="2400"/>
            </a:p>
          </p:txBody>
        </p:sp>
        <p:sp>
          <p:nvSpPr>
            <p:cNvPr id="48216" name="Line 90">
              <a:extLst>
                <a:ext uri="{FF2B5EF4-FFF2-40B4-BE49-F238E27FC236}">
                  <a16:creationId xmlns:a16="http://schemas.microsoft.com/office/drawing/2014/main" id="{8E42B99F-2879-41C3-9AE6-F70AB34648DE}"/>
                </a:ext>
              </a:extLst>
            </p:cNvPr>
            <p:cNvSpPr>
              <a:spLocks noChangeShapeType="1"/>
            </p:cNvSpPr>
            <p:nvPr/>
          </p:nvSpPr>
          <p:spPr bwMode="auto">
            <a:xfrm>
              <a:off x="2074863" y="4495800"/>
              <a:ext cx="320675" cy="714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8217" name="Rectangle 91">
              <a:extLst>
                <a:ext uri="{FF2B5EF4-FFF2-40B4-BE49-F238E27FC236}">
                  <a16:creationId xmlns:a16="http://schemas.microsoft.com/office/drawing/2014/main" id="{1D2D7A08-C88E-47E3-BDF0-C3FB8ED302F9}"/>
                </a:ext>
              </a:extLst>
            </p:cNvPr>
            <p:cNvSpPr>
              <a:spLocks noChangeArrowheads="1"/>
            </p:cNvSpPr>
            <p:nvPr/>
          </p:nvSpPr>
          <p:spPr bwMode="auto">
            <a:xfrm>
              <a:off x="3833813" y="5864225"/>
              <a:ext cx="1079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i="1">
                  <a:solidFill>
                    <a:srgbClr val="000000"/>
                  </a:solidFill>
                </a:rPr>
                <a:t>x</a:t>
              </a:r>
              <a:endParaRPr lang="en-US" altLang="tr-TR" sz="2400"/>
            </a:p>
          </p:txBody>
        </p:sp>
        <p:sp>
          <p:nvSpPr>
            <p:cNvPr id="48218" name="Rectangle 92">
              <a:extLst>
                <a:ext uri="{FF2B5EF4-FFF2-40B4-BE49-F238E27FC236}">
                  <a16:creationId xmlns:a16="http://schemas.microsoft.com/office/drawing/2014/main" id="{35758B0E-8856-4B28-82B3-95ECE98449FD}"/>
                </a:ext>
              </a:extLst>
            </p:cNvPr>
            <p:cNvSpPr>
              <a:spLocks noChangeArrowheads="1"/>
            </p:cNvSpPr>
            <p:nvPr/>
          </p:nvSpPr>
          <p:spPr bwMode="auto">
            <a:xfrm>
              <a:off x="3941763" y="5864225"/>
              <a:ext cx="685970" cy="21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 </a:t>
              </a:r>
              <a:r>
                <a:rPr lang="tr-TR" altLang="tr-TR" sz="1700">
                  <a:solidFill>
                    <a:srgbClr val="000000"/>
                  </a:solidFill>
                </a:rPr>
                <a:t> belirsiz</a:t>
              </a:r>
              <a:endParaRPr lang="en-US" altLang="tr-TR" sz="240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a:extLst>
              <a:ext uri="{FF2B5EF4-FFF2-40B4-BE49-F238E27FC236}">
                <a16:creationId xmlns:a16="http://schemas.microsoft.com/office/drawing/2014/main" id="{8433A854-C4B0-4FF7-BBF3-3F20D19C1541}"/>
              </a:ext>
            </a:extLst>
          </p:cNvPr>
          <p:cNvSpPr>
            <a:spLocks noGrp="1" noChangeArrowheads="1"/>
          </p:cNvSpPr>
          <p:nvPr>
            <p:ph type="body" idx="1"/>
          </p:nvPr>
        </p:nvSpPr>
        <p:spPr>
          <a:xfrm>
            <a:off x="304800" y="990600"/>
            <a:ext cx="3505200" cy="990600"/>
          </a:xfrm>
        </p:spPr>
        <p:txBody>
          <a:bodyPr>
            <a:normAutofit/>
          </a:bodyPr>
          <a:lstStyle/>
          <a:p>
            <a:pPr>
              <a:buFontTx/>
              <a:buNone/>
            </a:pPr>
            <a:r>
              <a:rPr lang="en-US" altLang="en-US" sz="2400"/>
              <a:t>(b) </a:t>
            </a:r>
            <a:r>
              <a:rPr lang="tr-TR" altLang="tr-TR" sz="2400"/>
              <a:t>Alt-uzayları paralel olarak arama </a:t>
            </a:r>
            <a:endParaRPr lang="en-US" altLang="en-US" sz="2400"/>
          </a:p>
        </p:txBody>
      </p:sp>
      <p:grpSp>
        <p:nvGrpSpPr>
          <p:cNvPr id="49155" name="Group 49">
            <a:extLst>
              <a:ext uri="{FF2B5EF4-FFF2-40B4-BE49-F238E27FC236}">
                <a16:creationId xmlns:a16="http://schemas.microsoft.com/office/drawing/2014/main" id="{128082FC-DE9D-4F67-8699-395FE86EF126}"/>
              </a:ext>
            </a:extLst>
          </p:cNvPr>
          <p:cNvGrpSpPr>
            <a:grpSpLocks/>
          </p:cNvGrpSpPr>
          <p:nvPr/>
        </p:nvGrpSpPr>
        <p:grpSpPr bwMode="auto">
          <a:xfrm>
            <a:off x="4343400" y="381000"/>
            <a:ext cx="2443163" cy="5986463"/>
            <a:chOff x="3522663" y="1168400"/>
            <a:chExt cx="1850122" cy="5111750"/>
          </a:xfrm>
        </p:grpSpPr>
        <p:sp>
          <p:nvSpPr>
            <p:cNvPr id="49157" name="Rectangle 5">
              <a:extLst>
                <a:ext uri="{FF2B5EF4-FFF2-40B4-BE49-F238E27FC236}">
                  <a16:creationId xmlns:a16="http://schemas.microsoft.com/office/drawing/2014/main" id="{58C34F46-7903-40D9-B9B6-24084D85A3D7}"/>
                </a:ext>
              </a:extLst>
            </p:cNvPr>
            <p:cNvSpPr>
              <a:spLocks noChangeArrowheads="1"/>
            </p:cNvSpPr>
            <p:nvPr/>
          </p:nvSpPr>
          <p:spPr bwMode="auto">
            <a:xfrm>
              <a:off x="4010025" y="1168400"/>
              <a:ext cx="712788" cy="712788"/>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9158" name="Rectangle 6">
              <a:extLst>
                <a:ext uri="{FF2B5EF4-FFF2-40B4-BE49-F238E27FC236}">
                  <a16:creationId xmlns:a16="http://schemas.microsoft.com/office/drawing/2014/main" id="{F88F9000-C91C-4C57-957A-C61D68140979}"/>
                </a:ext>
              </a:extLst>
            </p:cNvPr>
            <p:cNvSpPr>
              <a:spLocks noChangeArrowheads="1"/>
            </p:cNvSpPr>
            <p:nvPr/>
          </p:nvSpPr>
          <p:spPr bwMode="auto">
            <a:xfrm>
              <a:off x="4010025" y="1985963"/>
              <a:ext cx="712788" cy="7127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9159" name="Rectangle 7">
              <a:extLst>
                <a:ext uri="{FF2B5EF4-FFF2-40B4-BE49-F238E27FC236}">
                  <a16:creationId xmlns:a16="http://schemas.microsoft.com/office/drawing/2014/main" id="{5CB6CBF9-C7EF-48EE-A2D3-52F8A3A78512}"/>
                </a:ext>
              </a:extLst>
            </p:cNvPr>
            <p:cNvSpPr>
              <a:spLocks noChangeArrowheads="1"/>
            </p:cNvSpPr>
            <p:nvPr/>
          </p:nvSpPr>
          <p:spPr bwMode="auto">
            <a:xfrm>
              <a:off x="4010025" y="2803525"/>
              <a:ext cx="712788" cy="712788"/>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9160" name="Rectangle 8">
              <a:extLst>
                <a:ext uri="{FF2B5EF4-FFF2-40B4-BE49-F238E27FC236}">
                  <a16:creationId xmlns:a16="http://schemas.microsoft.com/office/drawing/2014/main" id="{2BE5F129-0679-415F-86A4-11F0D6B3E96A}"/>
                </a:ext>
              </a:extLst>
            </p:cNvPr>
            <p:cNvSpPr>
              <a:spLocks noChangeArrowheads="1"/>
            </p:cNvSpPr>
            <p:nvPr/>
          </p:nvSpPr>
          <p:spPr bwMode="auto">
            <a:xfrm>
              <a:off x="4010025" y="3621088"/>
              <a:ext cx="712788" cy="7127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9161" name="Rectangle 9">
              <a:extLst>
                <a:ext uri="{FF2B5EF4-FFF2-40B4-BE49-F238E27FC236}">
                  <a16:creationId xmlns:a16="http://schemas.microsoft.com/office/drawing/2014/main" id="{C486BD75-7052-4AF9-8731-90DD9EAFEBBE}"/>
                </a:ext>
              </a:extLst>
            </p:cNvPr>
            <p:cNvSpPr>
              <a:spLocks noChangeArrowheads="1"/>
            </p:cNvSpPr>
            <p:nvPr/>
          </p:nvSpPr>
          <p:spPr bwMode="auto">
            <a:xfrm>
              <a:off x="4010025" y="4438650"/>
              <a:ext cx="712788" cy="712788"/>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9162" name="Rectangle 10">
              <a:extLst>
                <a:ext uri="{FF2B5EF4-FFF2-40B4-BE49-F238E27FC236}">
                  <a16:creationId xmlns:a16="http://schemas.microsoft.com/office/drawing/2014/main" id="{C4040F8F-4D80-4B06-9FD0-80905DDFA9B4}"/>
                </a:ext>
              </a:extLst>
            </p:cNvPr>
            <p:cNvSpPr>
              <a:spLocks noChangeArrowheads="1"/>
            </p:cNvSpPr>
            <p:nvPr/>
          </p:nvSpPr>
          <p:spPr bwMode="auto">
            <a:xfrm>
              <a:off x="4010025" y="5256213"/>
              <a:ext cx="712788" cy="7127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9163" name="Line 11">
              <a:extLst>
                <a:ext uri="{FF2B5EF4-FFF2-40B4-BE49-F238E27FC236}">
                  <a16:creationId xmlns:a16="http://schemas.microsoft.com/office/drawing/2014/main" id="{E9440BBC-58A9-45FC-A5E8-67F7F7598113}"/>
                </a:ext>
              </a:extLst>
            </p:cNvPr>
            <p:cNvSpPr>
              <a:spLocks noChangeShapeType="1"/>
            </p:cNvSpPr>
            <p:nvPr/>
          </p:nvSpPr>
          <p:spPr bwMode="auto">
            <a:xfrm>
              <a:off x="3878263" y="1516063"/>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64" name="Freeform 12">
              <a:extLst>
                <a:ext uri="{FF2B5EF4-FFF2-40B4-BE49-F238E27FC236}">
                  <a16:creationId xmlns:a16="http://schemas.microsoft.com/office/drawing/2014/main" id="{93E1725F-062A-4186-9E88-3781B30BC805}"/>
                </a:ext>
              </a:extLst>
            </p:cNvPr>
            <p:cNvSpPr>
              <a:spLocks/>
            </p:cNvSpPr>
            <p:nvPr/>
          </p:nvSpPr>
          <p:spPr bwMode="auto">
            <a:xfrm>
              <a:off x="3895725" y="1498600"/>
              <a:ext cx="71438" cy="34925"/>
            </a:xfrm>
            <a:custGeom>
              <a:avLst/>
              <a:gdLst>
                <a:gd name="T0" fmla="*/ 2147483646 w 45"/>
                <a:gd name="T1" fmla="*/ 2147483646 h 22"/>
                <a:gd name="T2" fmla="*/ 0 w 45"/>
                <a:gd name="T3" fmla="*/ 0 h 22"/>
                <a:gd name="T4" fmla="*/ 2147483646 w 45"/>
                <a:gd name="T5" fmla="*/ 2147483646 h 22"/>
                <a:gd name="T6" fmla="*/ 0 w 45"/>
                <a:gd name="T7" fmla="*/ 2147483646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11" y="11"/>
                  </a:moveTo>
                  <a:lnTo>
                    <a:pt x="0" y="0"/>
                  </a:lnTo>
                  <a:lnTo>
                    <a:pt x="45" y="11"/>
                  </a:lnTo>
                  <a:lnTo>
                    <a:pt x="0" y="22"/>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9165" name="Freeform 13">
              <a:extLst>
                <a:ext uri="{FF2B5EF4-FFF2-40B4-BE49-F238E27FC236}">
                  <a16:creationId xmlns:a16="http://schemas.microsoft.com/office/drawing/2014/main" id="{19134AB1-2A98-47C2-B16C-343B61121E3A}"/>
                </a:ext>
              </a:extLst>
            </p:cNvPr>
            <p:cNvSpPr>
              <a:spLocks/>
            </p:cNvSpPr>
            <p:nvPr/>
          </p:nvSpPr>
          <p:spPr bwMode="auto">
            <a:xfrm>
              <a:off x="3895725" y="1498600"/>
              <a:ext cx="71438" cy="34925"/>
            </a:xfrm>
            <a:custGeom>
              <a:avLst/>
              <a:gdLst>
                <a:gd name="T0" fmla="*/ 2147483646 w 45"/>
                <a:gd name="T1" fmla="*/ 2147483646 h 22"/>
                <a:gd name="T2" fmla="*/ 0 w 45"/>
                <a:gd name="T3" fmla="*/ 0 h 22"/>
                <a:gd name="T4" fmla="*/ 2147483646 w 45"/>
                <a:gd name="T5" fmla="*/ 2147483646 h 22"/>
                <a:gd name="T6" fmla="*/ 0 w 45"/>
                <a:gd name="T7" fmla="*/ 2147483646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11" y="11"/>
                  </a:moveTo>
                  <a:lnTo>
                    <a:pt x="0" y="0"/>
                  </a:lnTo>
                  <a:lnTo>
                    <a:pt x="45" y="11"/>
                  </a:lnTo>
                  <a:lnTo>
                    <a:pt x="0" y="22"/>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9166" name="Line 14">
              <a:extLst>
                <a:ext uri="{FF2B5EF4-FFF2-40B4-BE49-F238E27FC236}">
                  <a16:creationId xmlns:a16="http://schemas.microsoft.com/office/drawing/2014/main" id="{5D38EA53-B5BC-475A-9940-D526B3882625}"/>
                </a:ext>
              </a:extLst>
            </p:cNvPr>
            <p:cNvSpPr>
              <a:spLocks noChangeShapeType="1"/>
            </p:cNvSpPr>
            <p:nvPr/>
          </p:nvSpPr>
          <p:spPr bwMode="auto">
            <a:xfrm>
              <a:off x="3522663" y="1516063"/>
              <a:ext cx="35560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67" name="Line 15">
              <a:extLst>
                <a:ext uri="{FF2B5EF4-FFF2-40B4-BE49-F238E27FC236}">
                  <a16:creationId xmlns:a16="http://schemas.microsoft.com/office/drawing/2014/main" id="{83224B31-0C60-4648-9BEA-E46E52445084}"/>
                </a:ext>
              </a:extLst>
            </p:cNvPr>
            <p:cNvSpPr>
              <a:spLocks noChangeShapeType="1"/>
            </p:cNvSpPr>
            <p:nvPr/>
          </p:nvSpPr>
          <p:spPr bwMode="auto">
            <a:xfrm>
              <a:off x="3878263" y="2333625"/>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68" name="Freeform 16">
              <a:extLst>
                <a:ext uri="{FF2B5EF4-FFF2-40B4-BE49-F238E27FC236}">
                  <a16:creationId xmlns:a16="http://schemas.microsoft.com/office/drawing/2014/main" id="{4BACD916-A8C9-44DB-9E2A-611494592C95}"/>
                </a:ext>
              </a:extLst>
            </p:cNvPr>
            <p:cNvSpPr>
              <a:spLocks/>
            </p:cNvSpPr>
            <p:nvPr/>
          </p:nvSpPr>
          <p:spPr bwMode="auto">
            <a:xfrm>
              <a:off x="3895725" y="2316163"/>
              <a:ext cx="71438" cy="34925"/>
            </a:xfrm>
            <a:custGeom>
              <a:avLst/>
              <a:gdLst>
                <a:gd name="T0" fmla="*/ 2147483646 w 45"/>
                <a:gd name="T1" fmla="*/ 2147483646 h 22"/>
                <a:gd name="T2" fmla="*/ 0 w 45"/>
                <a:gd name="T3" fmla="*/ 0 h 22"/>
                <a:gd name="T4" fmla="*/ 2147483646 w 45"/>
                <a:gd name="T5" fmla="*/ 2147483646 h 22"/>
                <a:gd name="T6" fmla="*/ 0 w 45"/>
                <a:gd name="T7" fmla="*/ 2147483646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11" y="11"/>
                  </a:moveTo>
                  <a:lnTo>
                    <a:pt x="0" y="0"/>
                  </a:lnTo>
                  <a:lnTo>
                    <a:pt x="45" y="11"/>
                  </a:lnTo>
                  <a:lnTo>
                    <a:pt x="0" y="22"/>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9169" name="Freeform 17">
              <a:extLst>
                <a:ext uri="{FF2B5EF4-FFF2-40B4-BE49-F238E27FC236}">
                  <a16:creationId xmlns:a16="http://schemas.microsoft.com/office/drawing/2014/main" id="{78FA93C9-857C-42D1-97B0-1458F5BF3FD0}"/>
                </a:ext>
              </a:extLst>
            </p:cNvPr>
            <p:cNvSpPr>
              <a:spLocks/>
            </p:cNvSpPr>
            <p:nvPr/>
          </p:nvSpPr>
          <p:spPr bwMode="auto">
            <a:xfrm>
              <a:off x="3895725" y="2316163"/>
              <a:ext cx="71438" cy="34925"/>
            </a:xfrm>
            <a:custGeom>
              <a:avLst/>
              <a:gdLst>
                <a:gd name="T0" fmla="*/ 2147483646 w 45"/>
                <a:gd name="T1" fmla="*/ 2147483646 h 22"/>
                <a:gd name="T2" fmla="*/ 0 w 45"/>
                <a:gd name="T3" fmla="*/ 0 h 22"/>
                <a:gd name="T4" fmla="*/ 2147483646 w 45"/>
                <a:gd name="T5" fmla="*/ 2147483646 h 22"/>
                <a:gd name="T6" fmla="*/ 0 w 45"/>
                <a:gd name="T7" fmla="*/ 2147483646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11" y="11"/>
                  </a:moveTo>
                  <a:lnTo>
                    <a:pt x="0" y="0"/>
                  </a:lnTo>
                  <a:lnTo>
                    <a:pt x="45" y="11"/>
                  </a:lnTo>
                  <a:lnTo>
                    <a:pt x="0" y="22"/>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9170" name="Line 18">
              <a:extLst>
                <a:ext uri="{FF2B5EF4-FFF2-40B4-BE49-F238E27FC236}">
                  <a16:creationId xmlns:a16="http://schemas.microsoft.com/office/drawing/2014/main" id="{A2D0EF73-6502-4E97-A4F0-A06362D06026}"/>
                </a:ext>
              </a:extLst>
            </p:cNvPr>
            <p:cNvSpPr>
              <a:spLocks noChangeShapeType="1"/>
            </p:cNvSpPr>
            <p:nvPr/>
          </p:nvSpPr>
          <p:spPr bwMode="auto">
            <a:xfrm>
              <a:off x="3522663" y="2333625"/>
              <a:ext cx="355600"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71" name="Line 19">
              <a:extLst>
                <a:ext uri="{FF2B5EF4-FFF2-40B4-BE49-F238E27FC236}">
                  <a16:creationId xmlns:a16="http://schemas.microsoft.com/office/drawing/2014/main" id="{6760DFD0-6B9B-48B3-B52F-5A49E90F503B}"/>
                </a:ext>
              </a:extLst>
            </p:cNvPr>
            <p:cNvSpPr>
              <a:spLocks noChangeShapeType="1"/>
            </p:cNvSpPr>
            <p:nvPr/>
          </p:nvSpPr>
          <p:spPr bwMode="auto">
            <a:xfrm>
              <a:off x="3878263" y="3151188"/>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72" name="Freeform 20">
              <a:extLst>
                <a:ext uri="{FF2B5EF4-FFF2-40B4-BE49-F238E27FC236}">
                  <a16:creationId xmlns:a16="http://schemas.microsoft.com/office/drawing/2014/main" id="{DBB630B6-A011-4408-8401-CC8AE25D27B0}"/>
                </a:ext>
              </a:extLst>
            </p:cNvPr>
            <p:cNvSpPr>
              <a:spLocks/>
            </p:cNvSpPr>
            <p:nvPr/>
          </p:nvSpPr>
          <p:spPr bwMode="auto">
            <a:xfrm>
              <a:off x="3895725" y="3133725"/>
              <a:ext cx="71438" cy="34925"/>
            </a:xfrm>
            <a:custGeom>
              <a:avLst/>
              <a:gdLst>
                <a:gd name="T0" fmla="*/ 2147483646 w 45"/>
                <a:gd name="T1" fmla="*/ 2147483646 h 22"/>
                <a:gd name="T2" fmla="*/ 0 w 45"/>
                <a:gd name="T3" fmla="*/ 0 h 22"/>
                <a:gd name="T4" fmla="*/ 2147483646 w 45"/>
                <a:gd name="T5" fmla="*/ 2147483646 h 22"/>
                <a:gd name="T6" fmla="*/ 0 w 45"/>
                <a:gd name="T7" fmla="*/ 2147483646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11" y="11"/>
                  </a:moveTo>
                  <a:lnTo>
                    <a:pt x="0" y="0"/>
                  </a:lnTo>
                  <a:lnTo>
                    <a:pt x="45" y="11"/>
                  </a:lnTo>
                  <a:lnTo>
                    <a:pt x="0" y="22"/>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9173" name="Freeform 21">
              <a:extLst>
                <a:ext uri="{FF2B5EF4-FFF2-40B4-BE49-F238E27FC236}">
                  <a16:creationId xmlns:a16="http://schemas.microsoft.com/office/drawing/2014/main" id="{4CFA972C-49EB-45D0-BE64-AA0995807784}"/>
                </a:ext>
              </a:extLst>
            </p:cNvPr>
            <p:cNvSpPr>
              <a:spLocks/>
            </p:cNvSpPr>
            <p:nvPr/>
          </p:nvSpPr>
          <p:spPr bwMode="auto">
            <a:xfrm>
              <a:off x="3895725" y="3133725"/>
              <a:ext cx="71438" cy="34925"/>
            </a:xfrm>
            <a:custGeom>
              <a:avLst/>
              <a:gdLst>
                <a:gd name="T0" fmla="*/ 2147483646 w 45"/>
                <a:gd name="T1" fmla="*/ 2147483646 h 22"/>
                <a:gd name="T2" fmla="*/ 0 w 45"/>
                <a:gd name="T3" fmla="*/ 0 h 22"/>
                <a:gd name="T4" fmla="*/ 2147483646 w 45"/>
                <a:gd name="T5" fmla="*/ 2147483646 h 22"/>
                <a:gd name="T6" fmla="*/ 0 w 45"/>
                <a:gd name="T7" fmla="*/ 2147483646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11" y="11"/>
                  </a:moveTo>
                  <a:lnTo>
                    <a:pt x="0" y="0"/>
                  </a:lnTo>
                  <a:lnTo>
                    <a:pt x="45" y="11"/>
                  </a:lnTo>
                  <a:lnTo>
                    <a:pt x="0" y="22"/>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9174" name="Line 22">
              <a:extLst>
                <a:ext uri="{FF2B5EF4-FFF2-40B4-BE49-F238E27FC236}">
                  <a16:creationId xmlns:a16="http://schemas.microsoft.com/office/drawing/2014/main" id="{726C578D-E314-422F-89C4-D87923E808CB}"/>
                </a:ext>
              </a:extLst>
            </p:cNvPr>
            <p:cNvSpPr>
              <a:spLocks noChangeShapeType="1"/>
            </p:cNvSpPr>
            <p:nvPr/>
          </p:nvSpPr>
          <p:spPr bwMode="auto">
            <a:xfrm>
              <a:off x="3522663" y="3151188"/>
              <a:ext cx="35560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75" name="Line 23">
              <a:extLst>
                <a:ext uri="{FF2B5EF4-FFF2-40B4-BE49-F238E27FC236}">
                  <a16:creationId xmlns:a16="http://schemas.microsoft.com/office/drawing/2014/main" id="{8480C792-1B75-479C-8F4F-B9EC0C630BCA}"/>
                </a:ext>
              </a:extLst>
            </p:cNvPr>
            <p:cNvSpPr>
              <a:spLocks noChangeShapeType="1"/>
            </p:cNvSpPr>
            <p:nvPr/>
          </p:nvSpPr>
          <p:spPr bwMode="auto">
            <a:xfrm>
              <a:off x="3878263" y="3968750"/>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76" name="Freeform 24">
              <a:extLst>
                <a:ext uri="{FF2B5EF4-FFF2-40B4-BE49-F238E27FC236}">
                  <a16:creationId xmlns:a16="http://schemas.microsoft.com/office/drawing/2014/main" id="{BDC62658-3C92-4334-9DE1-08B00F6B0AB9}"/>
                </a:ext>
              </a:extLst>
            </p:cNvPr>
            <p:cNvSpPr>
              <a:spLocks/>
            </p:cNvSpPr>
            <p:nvPr/>
          </p:nvSpPr>
          <p:spPr bwMode="auto">
            <a:xfrm>
              <a:off x="3895725" y="3951288"/>
              <a:ext cx="71438" cy="34925"/>
            </a:xfrm>
            <a:custGeom>
              <a:avLst/>
              <a:gdLst>
                <a:gd name="T0" fmla="*/ 2147483646 w 45"/>
                <a:gd name="T1" fmla="*/ 2147483646 h 22"/>
                <a:gd name="T2" fmla="*/ 0 w 45"/>
                <a:gd name="T3" fmla="*/ 0 h 22"/>
                <a:gd name="T4" fmla="*/ 2147483646 w 45"/>
                <a:gd name="T5" fmla="*/ 2147483646 h 22"/>
                <a:gd name="T6" fmla="*/ 0 w 45"/>
                <a:gd name="T7" fmla="*/ 2147483646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11" y="11"/>
                  </a:moveTo>
                  <a:lnTo>
                    <a:pt x="0" y="0"/>
                  </a:lnTo>
                  <a:lnTo>
                    <a:pt x="45" y="11"/>
                  </a:lnTo>
                  <a:lnTo>
                    <a:pt x="0" y="22"/>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9177" name="Freeform 25">
              <a:extLst>
                <a:ext uri="{FF2B5EF4-FFF2-40B4-BE49-F238E27FC236}">
                  <a16:creationId xmlns:a16="http://schemas.microsoft.com/office/drawing/2014/main" id="{1BD1C7D3-BDA9-45B5-8686-F703402FFC5A}"/>
                </a:ext>
              </a:extLst>
            </p:cNvPr>
            <p:cNvSpPr>
              <a:spLocks/>
            </p:cNvSpPr>
            <p:nvPr/>
          </p:nvSpPr>
          <p:spPr bwMode="auto">
            <a:xfrm>
              <a:off x="3895725" y="3951288"/>
              <a:ext cx="71438" cy="34925"/>
            </a:xfrm>
            <a:custGeom>
              <a:avLst/>
              <a:gdLst>
                <a:gd name="T0" fmla="*/ 2147483646 w 45"/>
                <a:gd name="T1" fmla="*/ 2147483646 h 22"/>
                <a:gd name="T2" fmla="*/ 0 w 45"/>
                <a:gd name="T3" fmla="*/ 0 h 22"/>
                <a:gd name="T4" fmla="*/ 2147483646 w 45"/>
                <a:gd name="T5" fmla="*/ 2147483646 h 22"/>
                <a:gd name="T6" fmla="*/ 0 w 45"/>
                <a:gd name="T7" fmla="*/ 2147483646 h 22"/>
                <a:gd name="T8" fmla="*/ 2147483646 w 45"/>
                <a:gd name="T9" fmla="*/ 2147483646 h 22"/>
                <a:gd name="T10" fmla="*/ 0 60000 65536"/>
                <a:gd name="T11" fmla="*/ 0 60000 65536"/>
                <a:gd name="T12" fmla="*/ 0 60000 65536"/>
                <a:gd name="T13" fmla="*/ 0 60000 65536"/>
                <a:gd name="T14" fmla="*/ 0 60000 65536"/>
                <a:gd name="T15" fmla="*/ 0 w 45"/>
                <a:gd name="T16" fmla="*/ 0 h 22"/>
                <a:gd name="T17" fmla="*/ 45 w 45"/>
                <a:gd name="T18" fmla="*/ 22 h 22"/>
              </a:gdLst>
              <a:ahLst/>
              <a:cxnLst>
                <a:cxn ang="T10">
                  <a:pos x="T0" y="T1"/>
                </a:cxn>
                <a:cxn ang="T11">
                  <a:pos x="T2" y="T3"/>
                </a:cxn>
                <a:cxn ang="T12">
                  <a:pos x="T4" y="T5"/>
                </a:cxn>
                <a:cxn ang="T13">
                  <a:pos x="T6" y="T7"/>
                </a:cxn>
                <a:cxn ang="T14">
                  <a:pos x="T8" y="T9"/>
                </a:cxn>
              </a:cxnLst>
              <a:rect l="T15" t="T16" r="T17" b="T18"/>
              <a:pathLst>
                <a:path w="45" h="22">
                  <a:moveTo>
                    <a:pt x="11" y="11"/>
                  </a:moveTo>
                  <a:lnTo>
                    <a:pt x="0" y="0"/>
                  </a:lnTo>
                  <a:lnTo>
                    <a:pt x="45" y="11"/>
                  </a:lnTo>
                  <a:lnTo>
                    <a:pt x="0" y="22"/>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9178" name="Line 26">
              <a:extLst>
                <a:ext uri="{FF2B5EF4-FFF2-40B4-BE49-F238E27FC236}">
                  <a16:creationId xmlns:a16="http://schemas.microsoft.com/office/drawing/2014/main" id="{109A442F-C682-4AA9-A2EF-030F6ACAB6FF}"/>
                </a:ext>
              </a:extLst>
            </p:cNvPr>
            <p:cNvSpPr>
              <a:spLocks noChangeShapeType="1"/>
            </p:cNvSpPr>
            <p:nvPr/>
          </p:nvSpPr>
          <p:spPr bwMode="auto">
            <a:xfrm>
              <a:off x="3522663" y="3968750"/>
              <a:ext cx="355600"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79" name="Line 27">
              <a:extLst>
                <a:ext uri="{FF2B5EF4-FFF2-40B4-BE49-F238E27FC236}">
                  <a16:creationId xmlns:a16="http://schemas.microsoft.com/office/drawing/2014/main" id="{88543CDD-79AC-420E-B625-941BBE3D8E33}"/>
                </a:ext>
              </a:extLst>
            </p:cNvPr>
            <p:cNvSpPr>
              <a:spLocks noChangeShapeType="1"/>
            </p:cNvSpPr>
            <p:nvPr/>
          </p:nvSpPr>
          <p:spPr bwMode="auto">
            <a:xfrm>
              <a:off x="3878263" y="4786313"/>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80" name="Freeform 28">
              <a:extLst>
                <a:ext uri="{FF2B5EF4-FFF2-40B4-BE49-F238E27FC236}">
                  <a16:creationId xmlns:a16="http://schemas.microsoft.com/office/drawing/2014/main" id="{08FEE043-5016-43C6-884B-16C05C951C55}"/>
                </a:ext>
              </a:extLst>
            </p:cNvPr>
            <p:cNvSpPr>
              <a:spLocks/>
            </p:cNvSpPr>
            <p:nvPr/>
          </p:nvSpPr>
          <p:spPr bwMode="auto">
            <a:xfrm>
              <a:off x="3895725" y="4768850"/>
              <a:ext cx="71438" cy="36513"/>
            </a:xfrm>
            <a:custGeom>
              <a:avLst/>
              <a:gdLst>
                <a:gd name="T0" fmla="*/ 2147483646 w 45"/>
                <a:gd name="T1" fmla="*/ 2147483646 h 23"/>
                <a:gd name="T2" fmla="*/ 0 w 45"/>
                <a:gd name="T3" fmla="*/ 0 h 23"/>
                <a:gd name="T4" fmla="*/ 2147483646 w 45"/>
                <a:gd name="T5" fmla="*/ 2147483646 h 23"/>
                <a:gd name="T6" fmla="*/ 0 w 45"/>
                <a:gd name="T7" fmla="*/ 2147483646 h 23"/>
                <a:gd name="T8" fmla="*/ 2147483646 w 45"/>
                <a:gd name="T9" fmla="*/ 2147483646 h 23"/>
                <a:gd name="T10" fmla="*/ 0 60000 65536"/>
                <a:gd name="T11" fmla="*/ 0 60000 65536"/>
                <a:gd name="T12" fmla="*/ 0 60000 65536"/>
                <a:gd name="T13" fmla="*/ 0 60000 65536"/>
                <a:gd name="T14" fmla="*/ 0 60000 65536"/>
                <a:gd name="T15" fmla="*/ 0 w 45"/>
                <a:gd name="T16" fmla="*/ 0 h 23"/>
                <a:gd name="T17" fmla="*/ 45 w 45"/>
                <a:gd name="T18" fmla="*/ 23 h 23"/>
              </a:gdLst>
              <a:ahLst/>
              <a:cxnLst>
                <a:cxn ang="T10">
                  <a:pos x="T0" y="T1"/>
                </a:cxn>
                <a:cxn ang="T11">
                  <a:pos x="T2" y="T3"/>
                </a:cxn>
                <a:cxn ang="T12">
                  <a:pos x="T4" y="T5"/>
                </a:cxn>
                <a:cxn ang="T13">
                  <a:pos x="T6" y="T7"/>
                </a:cxn>
                <a:cxn ang="T14">
                  <a:pos x="T8" y="T9"/>
                </a:cxn>
              </a:cxnLst>
              <a:rect l="T15" t="T16" r="T17" b="T18"/>
              <a:pathLst>
                <a:path w="45" h="23">
                  <a:moveTo>
                    <a:pt x="11" y="11"/>
                  </a:moveTo>
                  <a:lnTo>
                    <a:pt x="0" y="0"/>
                  </a:lnTo>
                  <a:lnTo>
                    <a:pt x="45" y="11"/>
                  </a:lnTo>
                  <a:lnTo>
                    <a:pt x="0" y="23"/>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9181" name="Freeform 29">
              <a:extLst>
                <a:ext uri="{FF2B5EF4-FFF2-40B4-BE49-F238E27FC236}">
                  <a16:creationId xmlns:a16="http://schemas.microsoft.com/office/drawing/2014/main" id="{7D634D8D-B403-45B1-9031-C7ED845CE23F}"/>
                </a:ext>
              </a:extLst>
            </p:cNvPr>
            <p:cNvSpPr>
              <a:spLocks/>
            </p:cNvSpPr>
            <p:nvPr/>
          </p:nvSpPr>
          <p:spPr bwMode="auto">
            <a:xfrm>
              <a:off x="3895725" y="4768850"/>
              <a:ext cx="71438" cy="36513"/>
            </a:xfrm>
            <a:custGeom>
              <a:avLst/>
              <a:gdLst>
                <a:gd name="T0" fmla="*/ 2147483646 w 45"/>
                <a:gd name="T1" fmla="*/ 2147483646 h 23"/>
                <a:gd name="T2" fmla="*/ 0 w 45"/>
                <a:gd name="T3" fmla="*/ 0 h 23"/>
                <a:gd name="T4" fmla="*/ 2147483646 w 45"/>
                <a:gd name="T5" fmla="*/ 2147483646 h 23"/>
                <a:gd name="T6" fmla="*/ 0 w 45"/>
                <a:gd name="T7" fmla="*/ 2147483646 h 23"/>
                <a:gd name="T8" fmla="*/ 2147483646 w 45"/>
                <a:gd name="T9" fmla="*/ 2147483646 h 23"/>
                <a:gd name="T10" fmla="*/ 0 60000 65536"/>
                <a:gd name="T11" fmla="*/ 0 60000 65536"/>
                <a:gd name="T12" fmla="*/ 0 60000 65536"/>
                <a:gd name="T13" fmla="*/ 0 60000 65536"/>
                <a:gd name="T14" fmla="*/ 0 60000 65536"/>
                <a:gd name="T15" fmla="*/ 0 w 45"/>
                <a:gd name="T16" fmla="*/ 0 h 23"/>
                <a:gd name="T17" fmla="*/ 45 w 45"/>
                <a:gd name="T18" fmla="*/ 23 h 23"/>
              </a:gdLst>
              <a:ahLst/>
              <a:cxnLst>
                <a:cxn ang="T10">
                  <a:pos x="T0" y="T1"/>
                </a:cxn>
                <a:cxn ang="T11">
                  <a:pos x="T2" y="T3"/>
                </a:cxn>
                <a:cxn ang="T12">
                  <a:pos x="T4" y="T5"/>
                </a:cxn>
                <a:cxn ang="T13">
                  <a:pos x="T6" y="T7"/>
                </a:cxn>
                <a:cxn ang="T14">
                  <a:pos x="T8" y="T9"/>
                </a:cxn>
              </a:cxnLst>
              <a:rect l="T15" t="T16" r="T17" b="T18"/>
              <a:pathLst>
                <a:path w="45" h="23">
                  <a:moveTo>
                    <a:pt x="11" y="11"/>
                  </a:moveTo>
                  <a:lnTo>
                    <a:pt x="0" y="0"/>
                  </a:lnTo>
                  <a:lnTo>
                    <a:pt x="45" y="11"/>
                  </a:lnTo>
                  <a:lnTo>
                    <a:pt x="0" y="23"/>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9182" name="Line 30">
              <a:extLst>
                <a:ext uri="{FF2B5EF4-FFF2-40B4-BE49-F238E27FC236}">
                  <a16:creationId xmlns:a16="http://schemas.microsoft.com/office/drawing/2014/main" id="{B768B9E5-1833-4630-BF04-8BCC50743434}"/>
                </a:ext>
              </a:extLst>
            </p:cNvPr>
            <p:cNvSpPr>
              <a:spLocks noChangeShapeType="1"/>
            </p:cNvSpPr>
            <p:nvPr/>
          </p:nvSpPr>
          <p:spPr bwMode="auto">
            <a:xfrm>
              <a:off x="3522663" y="4786313"/>
              <a:ext cx="355600"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83" name="Line 31">
              <a:extLst>
                <a:ext uri="{FF2B5EF4-FFF2-40B4-BE49-F238E27FC236}">
                  <a16:creationId xmlns:a16="http://schemas.microsoft.com/office/drawing/2014/main" id="{56357640-0D88-4C92-B803-E28C21B58E07}"/>
                </a:ext>
              </a:extLst>
            </p:cNvPr>
            <p:cNvSpPr>
              <a:spLocks noChangeShapeType="1"/>
            </p:cNvSpPr>
            <p:nvPr/>
          </p:nvSpPr>
          <p:spPr bwMode="auto">
            <a:xfrm>
              <a:off x="3878263" y="5603875"/>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84" name="Freeform 32">
              <a:extLst>
                <a:ext uri="{FF2B5EF4-FFF2-40B4-BE49-F238E27FC236}">
                  <a16:creationId xmlns:a16="http://schemas.microsoft.com/office/drawing/2014/main" id="{3D1C4ADB-227A-4D80-82CB-8EA87E1C4843}"/>
                </a:ext>
              </a:extLst>
            </p:cNvPr>
            <p:cNvSpPr>
              <a:spLocks/>
            </p:cNvSpPr>
            <p:nvPr/>
          </p:nvSpPr>
          <p:spPr bwMode="auto">
            <a:xfrm>
              <a:off x="3895725" y="5586413"/>
              <a:ext cx="71438" cy="36512"/>
            </a:xfrm>
            <a:custGeom>
              <a:avLst/>
              <a:gdLst>
                <a:gd name="T0" fmla="*/ 2147483646 w 45"/>
                <a:gd name="T1" fmla="*/ 2147483646 h 23"/>
                <a:gd name="T2" fmla="*/ 0 w 45"/>
                <a:gd name="T3" fmla="*/ 0 h 23"/>
                <a:gd name="T4" fmla="*/ 2147483646 w 45"/>
                <a:gd name="T5" fmla="*/ 2147483646 h 23"/>
                <a:gd name="T6" fmla="*/ 0 w 45"/>
                <a:gd name="T7" fmla="*/ 2147483646 h 23"/>
                <a:gd name="T8" fmla="*/ 2147483646 w 45"/>
                <a:gd name="T9" fmla="*/ 2147483646 h 23"/>
                <a:gd name="T10" fmla="*/ 0 60000 65536"/>
                <a:gd name="T11" fmla="*/ 0 60000 65536"/>
                <a:gd name="T12" fmla="*/ 0 60000 65536"/>
                <a:gd name="T13" fmla="*/ 0 60000 65536"/>
                <a:gd name="T14" fmla="*/ 0 60000 65536"/>
                <a:gd name="T15" fmla="*/ 0 w 45"/>
                <a:gd name="T16" fmla="*/ 0 h 23"/>
                <a:gd name="T17" fmla="*/ 45 w 45"/>
                <a:gd name="T18" fmla="*/ 23 h 23"/>
              </a:gdLst>
              <a:ahLst/>
              <a:cxnLst>
                <a:cxn ang="T10">
                  <a:pos x="T0" y="T1"/>
                </a:cxn>
                <a:cxn ang="T11">
                  <a:pos x="T2" y="T3"/>
                </a:cxn>
                <a:cxn ang="T12">
                  <a:pos x="T4" y="T5"/>
                </a:cxn>
                <a:cxn ang="T13">
                  <a:pos x="T6" y="T7"/>
                </a:cxn>
                <a:cxn ang="T14">
                  <a:pos x="T8" y="T9"/>
                </a:cxn>
              </a:cxnLst>
              <a:rect l="T15" t="T16" r="T17" b="T18"/>
              <a:pathLst>
                <a:path w="45" h="23">
                  <a:moveTo>
                    <a:pt x="11" y="11"/>
                  </a:moveTo>
                  <a:lnTo>
                    <a:pt x="0" y="0"/>
                  </a:lnTo>
                  <a:lnTo>
                    <a:pt x="45" y="11"/>
                  </a:lnTo>
                  <a:lnTo>
                    <a:pt x="0" y="23"/>
                  </a:lnTo>
                  <a:lnTo>
                    <a:pt x="11"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9185" name="Freeform 33">
              <a:extLst>
                <a:ext uri="{FF2B5EF4-FFF2-40B4-BE49-F238E27FC236}">
                  <a16:creationId xmlns:a16="http://schemas.microsoft.com/office/drawing/2014/main" id="{653EC8F6-A81F-4663-8CF4-295977D9C280}"/>
                </a:ext>
              </a:extLst>
            </p:cNvPr>
            <p:cNvSpPr>
              <a:spLocks/>
            </p:cNvSpPr>
            <p:nvPr/>
          </p:nvSpPr>
          <p:spPr bwMode="auto">
            <a:xfrm>
              <a:off x="3895725" y="5586413"/>
              <a:ext cx="71438" cy="36512"/>
            </a:xfrm>
            <a:custGeom>
              <a:avLst/>
              <a:gdLst>
                <a:gd name="T0" fmla="*/ 2147483646 w 45"/>
                <a:gd name="T1" fmla="*/ 2147483646 h 23"/>
                <a:gd name="T2" fmla="*/ 0 w 45"/>
                <a:gd name="T3" fmla="*/ 0 h 23"/>
                <a:gd name="T4" fmla="*/ 2147483646 w 45"/>
                <a:gd name="T5" fmla="*/ 2147483646 h 23"/>
                <a:gd name="T6" fmla="*/ 0 w 45"/>
                <a:gd name="T7" fmla="*/ 2147483646 h 23"/>
                <a:gd name="T8" fmla="*/ 2147483646 w 45"/>
                <a:gd name="T9" fmla="*/ 2147483646 h 23"/>
                <a:gd name="T10" fmla="*/ 0 60000 65536"/>
                <a:gd name="T11" fmla="*/ 0 60000 65536"/>
                <a:gd name="T12" fmla="*/ 0 60000 65536"/>
                <a:gd name="T13" fmla="*/ 0 60000 65536"/>
                <a:gd name="T14" fmla="*/ 0 60000 65536"/>
                <a:gd name="T15" fmla="*/ 0 w 45"/>
                <a:gd name="T16" fmla="*/ 0 h 23"/>
                <a:gd name="T17" fmla="*/ 45 w 45"/>
                <a:gd name="T18" fmla="*/ 23 h 23"/>
              </a:gdLst>
              <a:ahLst/>
              <a:cxnLst>
                <a:cxn ang="T10">
                  <a:pos x="T0" y="T1"/>
                </a:cxn>
                <a:cxn ang="T11">
                  <a:pos x="T2" y="T3"/>
                </a:cxn>
                <a:cxn ang="T12">
                  <a:pos x="T4" y="T5"/>
                </a:cxn>
                <a:cxn ang="T13">
                  <a:pos x="T6" y="T7"/>
                </a:cxn>
                <a:cxn ang="T14">
                  <a:pos x="T8" y="T9"/>
                </a:cxn>
              </a:cxnLst>
              <a:rect l="T15" t="T16" r="T17" b="T18"/>
              <a:pathLst>
                <a:path w="45" h="23">
                  <a:moveTo>
                    <a:pt x="11" y="11"/>
                  </a:moveTo>
                  <a:lnTo>
                    <a:pt x="0" y="0"/>
                  </a:lnTo>
                  <a:lnTo>
                    <a:pt x="45" y="11"/>
                  </a:lnTo>
                  <a:lnTo>
                    <a:pt x="0" y="23"/>
                  </a:ln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9186" name="Line 34">
              <a:extLst>
                <a:ext uri="{FF2B5EF4-FFF2-40B4-BE49-F238E27FC236}">
                  <a16:creationId xmlns:a16="http://schemas.microsoft.com/office/drawing/2014/main" id="{F6F892B2-C78D-441C-909F-D1E8B719BF60}"/>
                </a:ext>
              </a:extLst>
            </p:cNvPr>
            <p:cNvSpPr>
              <a:spLocks noChangeShapeType="1"/>
            </p:cNvSpPr>
            <p:nvPr/>
          </p:nvSpPr>
          <p:spPr bwMode="auto">
            <a:xfrm>
              <a:off x="3522663" y="5603875"/>
              <a:ext cx="355600"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87" name="Line 35">
              <a:extLst>
                <a:ext uri="{FF2B5EF4-FFF2-40B4-BE49-F238E27FC236}">
                  <a16:creationId xmlns:a16="http://schemas.microsoft.com/office/drawing/2014/main" id="{677EBADC-E55E-4A3C-9F1E-58641FFF47F4}"/>
                </a:ext>
              </a:extLst>
            </p:cNvPr>
            <p:cNvSpPr>
              <a:spLocks noChangeShapeType="1"/>
            </p:cNvSpPr>
            <p:nvPr/>
          </p:nvSpPr>
          <p:spPr bwMode="auto">
            <a:xfrm>
              <a:off x="4127500" y="6191250"/>
              <a:ext cx="1588" cy="1746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88" name="Freeform 36">
              <a:extLst>
                <a:ext uri="{FF2B5EF4-FFF2-40B4-BE49-F238E27FC236}">
                  <a16:creationId xmlns:a16="http://schemas.microsoft.com/office/drawing/2014/main" id="{4A846BBE-48AB-4586-B9C4-4DBABC844228}"/>
                </a:ext>
              </a:extLst>
            </p:cNvPr>
            <p:cNvSpPr>
              <a:spLocks/>
            </p:cNvSpPr>
            <p:nvPr/>
          </p:nvSpPr>
          <p:spPr bwMode="auto">
            <a:xfrm>
              <a:off x="4090988" y="6191250"/>
              <a:ext cx="53975" cy="88900"/>
            </a:xfrm>
            <a:custGeom>
              <a:avLst/>
              <a:gdLst>
                <a:gd name="T0" fmla="*/ 2147483646 w 34"/>
                <a:gd name="T1" fmla="*/ 2147483646 h 56"/>
                <a:gd name="T2" fmla="*/ 2147483646 w 34"/>
                <a:gd name="T3" fmla="*/ 0 h 56"/>
                <a:gd name="T4" fmla="*/ 2147483646 w 34"/>
                <a:gd name="T5" fmla="*/ 2147483646 h 56"/>
                <a:gd name="T6" fmla="*/ 0 w 34"/>
                <a:gd name="T7" fmla="*/ 0 h 56"/>
                <a:gd name="T8" fmla="*/ 2147483646 w 34"/>
                <a:gd name="T9" fmla="*/ 2147483646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23" y="11"/>
                  </a:moveTo>
                  <a:lnTo>
                    <a:pt x="34" y="0"/>
                  </a:lnTo>
                  <a:lnTo>
                    <a:pt x="23" y="56"/>
                  </a:lnTo>
                  <a:lnTo>
                    <a:pt x="0" y="0"/>
                  </a:lnTo>
                  <a:lnTo>
                    <a:pt x="23" y="11"/>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9189" name="Freeform 37">
              <a:extLst>
                <a:ext uri="{FF2B5EF4-FFF2-40B4-BE49-F238E27FC236}">
                  <a16:creationId xmlns:a16="http://schemas.microsoft.com/office/drawing/2014/main" id="{32948669-4995-48C6-B758-78448147C18F}"/>
                </a:ext>
              </a:extLst>
            </p:cNvPr>
            <p:cNvSpPr>
              <a:spLocks/>
            </p:cNvSpPr>
            <p:nvPr/>
          </p:nvSpPr>
          <p:spPr bwMode="auto">
            <a:xfrm>
              <a:off x="4090988" y="6191250"/>
              <a:ext cx="53975" cy="88900"/>
            </a:xfrm>
            <a:custGeom>
              <a:avLst/>
              <a:gdLst>
                <a:gd name="T0" fmla="*/ 2147483646 w 34"/>
                <a:gd name="T1" fmla="*/ 2147483646 h 56"/>
                <a:gd name="T2" fmla="*/ 2147483646 w 34"/>
                <a:gd name="T3" fmla="*/ 0 h 56"/>
                <a:gd name="T4" fmla="*/ 2147483646 w 34"/>
                <a:gd name="T5" fmla="*/ 2147483646 h 56"/>
                <a:gd name="T6" fmla="*/ 0 w 34"/>
                <a:gd name="T7" fmla="*/ 0 h 56"/>
                <a:gd name="T8" fmla="*/ 2147483646 w 34"/>
                <a:gd name="T9" fmla="*/ 2147483646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23" y="11"/>
                  </a:moveTo>
                  <a:lnTo>
                    <a:pt x="34" y="0"/>
                  </a:lnTo>
                  <a:lnTo>
                    <a:pt x="23" y="56"/>
                  </a:lnTo>
                  <a:lnTo>
                    <a:pt x="0" y="0"/>
                  </a:lnTo>
                  <a:lnTo>
                    <a:pt x="2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9190" name="Line 38">
              <a:extLst>
                <a:ext uri="{FF2B5EF4-FFF2-40B4-BE49-F238E27FC236}">
                  <a16:creationId xmlns:a16="http://schemas.microsoft.com/office/drawing/2014/main" id="{5116E496-076D-44C4-B78D-0692DBFDF6BF}"/>
                </a:ext>
              </a:extLst>
            </p:cNvPr>
            <p:cNvSpPr>
              <a:spLocks noChangeShapeType="1"/>
            </p:cNvSpPr>
            <p:nvPr/>
          </p:nvSpPr>
          <p:spPr bwMode="auto">
            <a:xfrm>
              <a:off x="4127500" y="5603875"/>
              <a:ext cx="1588" cy="5873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91" name="Oval 39">
              <a:extLst>
                <a:ext uri="{FF2B5EF4-FFF2-40B4-BE49-F238E27FC236}">
                  <a16:creationId xmlns:a16="http://schemas.microsoft.com/office/drawing/2014/main" id="{BE7206C9-08D8-42C5-984A-4576C5C14953}"/>
                </a:ext>
              </a:extLst>
            </p:cNvPr>
            <p:cNvSpPr>
              <a:spLocks noChangeArrowheads="1"/>
            </p:cNvSpPr>
            <p:nvPr/>
          </p:nvSpPr>
          <p:spPr bwMode="auto">
            <a:xfrm>
              <a:off x="4081463" y="5576888"/>
              <a:ext cx="73025" cy="55562"/>
            </a:xfrm>
            <a:prstGeom prst="ellipse">
              <a:avLst/>
            </a:prstGeom>
            <a:solidFill>
              <a:srgbClr val="000000"/>
            </a:solidFill>
            <a:ln w="17463">
              <a:solidFill>
                <a:srgbClr val="000000"/>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9192" name="Rectangle 40">
              <a:extLst>
                <a:ext uri="{FF2B5EF4-FFF2-40B4-BE49-F238E27FC236}">
                  <a16:creationId xmlns:a16="http://schemas.microsoft.com/office/drawing/2014/main" id="{CCBEACBC-4FA0-4D1B-B859-2D4B1273FBA4}"/>
                </a:ext>
              </a:extLst>
            </p:cNvPr>
            <p:cNvSpPr>
              <a:spLocks noChangeArrowheads="1"/>
            </p:cNvSpPr>
            <p:nvPr/>
          </p:nvSpPr>
          <p:spPr bwMode="auto">
            <a:xfrm>
              <a:off x="4251325" y="6049963"/>
              <a:ext cx="1121460" cy="22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latin typeface="Helvetica" panose="020B0604020202020204" pitchFamily="34" charset="0"/>
                </a:rPr>
                <a:t>Çözüm bulunur</a:t>
              </a:r>
              <a:endParaRPr lang="en-US" altLang="tr-TR" sz="2400"/>
            </a:p>
          </p:txBody>
        </p:sp>
        <p:sp>
          <p:nvSpPr>
            <p:cNvPr id="49193" name="Rectangle 42">
              <a:extLst>
                <a:ext uri="{FF2B5EF4-FFF2-40B4-BE49-F238E27FC236}">
                  <a16:creationId xmlns:a16="http://schemas.microsoft.com/office/drawing/2014/main" id="{B5776400-4654-4C6B-8031-4943E2198E33}"/>
                </a:ext>
              </a:extLst>
            </p:cNvPr>
            <p:cNvSpPr>
              <a:spLocks noChangeArrowheads="1"/>
            </p:cNvSpPr>
            <p:nvPr/>
          </p:nvSpPr>
          <p:spPr bwMode="auto">
            <a:xfrm>
              <a:off x="3646488" y="5070475"/>
              <a:ext cx="3016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a:solidFill>
                    <a:srgbClr val="000000"/>
                  </a:solidFill>
                  <a:latin typeface="Symbol" panose="05050102010706020507" pitchFamily="18" charset="2"/>
                </a:rPr>
                <a:t>D</a:t>
              </a:r>
              <a:endParaRPr lang="en-US" altLang="tr-TR" sz="2400"/>
            </a:p>
          </p:txBody>
        </p:sp>
        <p:sp>
          <p:nvSpPr>
            <p:cNvPr id="49194" name="Rectangle 43">
              <a:extLst>
                <a:ext uri="{FF2B5EF4-FFF2-40B4-BE49-F238E27FC236}">
                  <a16:creationId xmlns:a16="http://schemas.microsoft.com/office/drawing/2014/main" id="{71057AE3-3B03-4413-8F42-A91F34E50AD1}"/>
                </a:ext>
              </a:extLst>
            </p:cNvPr>
            <p:cNvSpPr>
              <a:spLocks noChangeArrowheads="1"/>
            </p:cNvSpPr>
            <p:nvPr/>
          </p:nvSpPr>
          <p:spPr bwMode="auto">
            <a:xfrm>
              <a:off x="3789363" y="5087938"/>
              <a:ext cx="177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a:solidFill>
                    <a:srgbClr val="000000"/>
                  </a:solidFill>
                  <a:latin typeface="Times" panose="02020603050405020304" pitchFamily="18" charset="0"/>
                </a:rPr>
                <a:t>t</a:t>
              </a:r>
              <a:endParaRPr lang="en-US" altLang="tr-TR" sz="2400"/>
            </a:p>
          </p:txBody>
        </p:sp>
        <p:sp>
          <p:nvSpPr>
            <p:cNvPr id="49195" name="Line 44">
              <a:extLst>
                <a:ext uri="{FF2B5EF4-FFF2-40B4-BE49-F238E27FC236}">
                  <a16:creationId xmlns:a16="http://schemas.microsoft.com/office/drawing/2014/main" id="{BA3621C9-7A69-4BDE-B812-3D9EDB628C8A}"/>
                </a:ext>
              </a:extLst>
            </p:cNvPr>
            <p:cNvSpPr>
              <a:spLocks noChangeShapeType="1"/>
            </p:cNvSpPr>
            <p:nvPr/>
          </p:nvSpPr>
          <p:spPr bwMode="auto">
            <a:xfrm>
              <a:off x="3717925" y="5319713"/>
              <a:ext cx="338138" cy="1778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96" name="Line 45">
              <a:extLst>
                <a:ext uri="{FF2B5EF4-FFF2-40B4-BE49-F238E27FC236}">
                  <a16:creationId xmlns:a16="http://schemas.microsoft.com/office/drawing/2014/main" id="{749052DF-7FBD-4F64-B8F3-264F5FD5C592}"/>
                </a:ext>
              </a:extLst>
            </p:cNvPr>
            <p:cNvSpPr>
              <a:spLocks noChangeShapeType="1"/>
            </p:cNvSpPr>
            <p:nvPr/>
          </p:nvSpPr>
          <p:spPr bwMode="auto">
            <a:xfrm flipH="1">
              <a:off x="4038600" y="5514975"/>
              <a:ext cx="17463"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197" name="Rectangle 46">
              <a:extLst>
                <a:ext uri="{FF2B5EF4-FFF2-40B4-BE49-F238E27FC236}">
                  <a16:creationId xmlns:a16="http://schemas.microsoft.com/office/drawing/2014/main" id="{99EEC63F-ECBB-47C4-BCDA-EAC985C89210}"/>
                </a:ext>
              </a:extLst>
            </p:cNvPr>
            <p:cNvSpPr>
              <a:spLocks noChangeArrowheads="1"/>
            </p:cNvSpPr>
            <p:nvPr/>
          </p:nvSpPr>
          <p:spPr bwMode="auto">
            <a:xfrm>
              <a:off x="4038600" y="5514975"/>
              <a:ext cx="1588" cy="1588"/>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9198" name="Rectangle 47">
              <a:extLst>
                <a:ext uri="{FF2B5EF4-FFF2-40B4-BE49-F238E27FC236}">
                  <a16:creationId xmlns:a16="http://schemas.microsoft.com/office/drawing/2014/main" id="{E2310332-4C13-49A5-82B0-A8357EAF4B9C}"/>
                </a:ext>
              </a:extLst>
            </p:cNvPr>
            <p:cNvSpPr>
              <a:spLocks noChangeArrowheads="1"/>
            </p:cNvSpPr>
            <p:nvPr/>
          </p:nvSpPr>
          <p:spPr bwMode="auto">
            <a:xfrm>
              <a:off x="4038600" y="5514975"/>
              <a:ext cx="1588"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49199" name="Line 48">
              <a:extLst>
                <a:ext uri="{FF2B5EF4-FFF2-40B4-BE49-F238E27FC236}">
                  <a16:creationId xmlns:a16="http://schemas.microsoft.com/office/drawing/2014/main" id="{34D5EFD3-32FA-4CE0-95E5-521D10541B15}"/>
                </a:ext>
              </a:extLst>
            </p:cNvPr>
            <p:cNvSpPr>
              <a:spLocks noChangeShapeType="1"/>
            </p:cNvSpPr>
            <p:nvPr/>
          </p:nvSpPr>
          <p:spPr bwMode="auto">
            <a:xfrm>
              <a:off x="4073525" y="5514975"/>
              <a:ext cx="1588"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49200" name="Freeform 49">
              <a:extLst>
                <a:ext uri="{FF2B5EF4-FFF2-40B4-BE49-F238E27FC236}">
                  <a16:creationId xmlns:a16="http://schemas.microsoft.com/office/drawing/2014/main" id="{06020222-9CE3-4488-9DB5-5F14711A1965}"/>
                </a:ext>
              </a:extLst>
            </p:cNvPr>
            <p:cNvSpPr>
              <a:spLocks/>
            </p:cNvSpPr>
            <p:nvPr/>
          </p:nvSpPr>
          <p:spPr bwMode="auto">
            <a:xfrm>
              <a:off x="4073525" y="5514975"/>
              <a:ext cx="17463" cy="1588"/>
            </a:xfrm>
            <a:custGeom>
              <a:avLst/>
              <a:gdLst>
                <a:gd name="T0" fmla="*/ 0 w 11"/>
                <a:gd name="T1" fmla="*/ 0 h 1588"/>
                <a:gd name="T2" fmla="*/ 0 w 11"/>
                <a:gd name="T3" fmla="*/ 0 h 1588"/>
                <a:gd name="T4" fmla="*/ 2147483646 w 11"/>
                <a:gd name="T5" fmla="*/ 0 h 1588"/>
                <a:gd name="T6" fmla="*/ 0 w 11"/>
                <a:gd name="T7" fmla="*/ 0 h 1588"/>
                <a:gd name="T8" fmla="*/ 0 w 11"/>
                <a:gd name="T9" fmla="*/ 0 h 1588"/>
                <a:gd name="T10" fmla="*/ 0 60000 65536"/>
                <a:gd name="T11" fmla="*/ 0 60000 65536"/>
                <a:gd name="T12" fmla="*/ 0 60000 65536"/>
                <a:gd name="T13" fmla="*/ 0 60000 65536"/>
                <a:gd name="T14" fmla="*/ 0 60000 65536"/>
                <a:gd name="T15" fmla="*/ 0 w 11"/>
                <a:gd name="T16" fmla="*/ 0 h 1588"/>
                <a:gd name="T17" fmla="*/ 11 w 11"/>
                <a:gd name="T18" fmla="*/ 1588 h 1588"/>
              </a:gdLst>
              <a:ahLst/>
              <a:cxnLst>
                <a:cxn ang="T10">
                  <a:pos x="T0" y="T1"/>
                </a:cxn>
                <a:cxn ang="T11">
                  <a:pos x="T2" y="T3"/>
                </a:cxn>
                <a:cxn ang="T12">
                  <a:pos x="T4" y="T5"/>
                </a:cxn>
                <a:cxn ang="T13">
                  <a:pos x="T6" y="T7"/>
                </a:cxn>
                <a:cxn ang="T14">
                  <a:pos x="T8" y="T9"/>
                </a:cxn>
              </a:cxnLst>
              <a:rect l="T15" t="T16" r="T17" b="T18"/>
              <a:pathLst>
                <a:path w="11" h="1588">
                  <a:moveTo>
                    <a:pt x="0" y="0"/>
                  </a:moveTo>
                  <a:lnTo>
                    <a:pt x="0" y="0"/>
                  </a:lnTo>
                  <a:lnTo>
                    <a:pt x="11" y="0"/>
                  </a:lnTo>
                  <a:lnTo>
                    <a:pt x="0" y="0"/>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9201" name="Freeform 50">
              <a:extLst>
                <a:ext uri="{FF2B5EF4-FFF2-40B4-BE49-F238E27FC236}">
                  <a16:creationId xmlns:a16="http://schemas.microsoft.com/office/drawing/2014/main" id="{AADE9B47-C5E2-4C28-AA83-F0BCDBA1B4AC}"/>
                </a:ext>
              </a:extLst>
            </p:cNvPr>
            <p:cNvSpPr>
              <a:spLocks/>
            </p:cNvSpPr>
            <p:nvPr/>
          </p:nvSpPr>
          <p:spPr bwMode="auto">
            <a:xfrm>
              <a:off x="4073525" y="5514975"/>
              <a:ext cx="17463" cy="1588"/>
            </a:xfrm>
            <a:custGeom>
              <a:avLst/>
              <a:gdLst>
                <a:gd name="T0" fmla="*/ 0 w 11"/>
                <a:gd name="T1" fmla="*/ 0 h 1588"/>
                <a:gd name="T2" fmla="*/ 0 w 11"/>
                <a:gd name="T3" fmla="*/ 0 h 1588"/>
                <a:gd name="T4" fmla="*/ 2147483646 w 11"/>
                <a:gd name="T5" fmla="*/ 0 h 1588"/>
                <a:gd name="T6" fmla="*/ 0 w 11"/>
                <a:gd name="T7" fmla="*/ 0 h 1588"/>
                <a:gd name="T8" fmla="*/ 0 w 11"/>
                <a:gd name="T9" fmla="*/ 0 h 1588"/>
                <a:gd name="T10" fmla="*/ 0 60000 65536"/>
                <a:gd name="T11" fmla="*/ 0 60000 65536"/>
                <a:gd name="T12" fmla="*/ 0 60000 65536"/>
                <a:gd name="T13" fmla="*/ 0 60000 65536"/>
                <a:gd name="T14" fmla="*/ 0 60000 65536"/>
                <a:gd name="T15" fmla="*/ 0 w 11"/>
                <a:gd name="T16" fmla="*/ 0 h 1588"/>
                <a:gd name="T17" fmla="*/ 11 w 11"/>
                <a:gd name="T18" fmla="*/ 1588 h 1588"/>
              </a:gdLst>
              <a:ahLst/>
              <a:cxnLst>
                <a:cxn ang="T10">
                  <a:pos x="T0" y="T1"/>
                </a:cxn>
                <a:cxn ang="T11">
                  <a:pos x="T2" y="T3"/>
                </a:cxn>
                <a:cxn ang="T12">
                  <a:pos x="T4" y="T5"/>
                </a:cxn>
                <a:cxn ang="T13">
                  <a:pos x="T6" y="T7"/>
                </a:cxn>
                <a:cxn ang="T14">
                  <a:pos x="T8" y="T9"/>
                </a:cxn>
              </a:cxnLst>
              <a:rect l="T15" t="T16" r="T17" b="T18"/>
              <a:pathLst>
                <a:path w="11" h="1588">
                  <a:moveTo>
                    <a:pt x="0" y="0"/>
                  </a:moveTo>
                  <a:lnTo>
                    <a:pt x="0" y="0"/>
                  </a:lnTo>
                  <a:lnTo>
                    <a:pt x="11"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49202" name="Line 51">
              <a:extLst>
                <a:ext uri="{FF2B5EF4-FFF2-40B4-BE49-F238E27FC236}">
                  <a16:creationId xmlns:a16="http://schemas.microsoft.com/office/drawing/2014/main" id="{C8C3FE11-925F-43C5-AB49-D644320C4307}"/>
                </a:ext>
              </a:extLst>
            </p:cNvPr>
            <p:cNvSpPr>
              <a:spLocks noChangeShapeType="1"/>
            </p:cNvSpPr>
            <p:nvPr/>
          </p:nvSpPr>
          <p:spPr bwMode="auto">
            <a:xfrm>
              <a:off x="4056063" y="5514975"/>
              <a:ext cx="17462"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a:extLst>
              <a:ext uri="{FF2B5EF4-FFF2-40B4-BE49-F238E27FC236}">
                <a16:creationId xmlns:a16="http://schemas.microsoft.com/office/drawing/2014/main" id="{802EA7D7-58DA-4429-827D-429973DB689C}"/>
              </a:ext>
            </a:extLst>
          </p:cNvPr>
          <p:cNvSpPr>
            <a:spLocks noGrp="1" noChangeArrowheads="1"/>
          </p:cNvSpPr>
          <p:nvPr>
            <p:ph type="title"/>
          </p:nvPr>
        </p:nvSpPr>
        <p:spPr/>
        <p:txBody>
          <a:bodyPr>
            <a:normAutofit/>
          </a:bodyPr>
          <a:lstStyle/>
          <a:p>
            <a:pPr>
              <a:defRPr/>
            </a:pPr>
            <a:r>
              <a:rPr lang="tr-TR" dirty="0"/>
              <a:t>Doğrusal Üstü Hızlanma Örneği: Arama</a:t>
            </a:r>
          </a:p>
        </p:txBody>
      </p:sp>
      <p:sp>
        <p:nvSpPr>
          <p:cNvPr id="50178" name="Rectangle 3">
            <a:extLst>
              <a:ext uri="{FF2B5EF4-FFF2-40B4-BE49-F238E27FC236}">
                <a16:creationId xmlns:a16="http://schemas.microsoft.com/office/drawing/2014/main" id="{DB917EF9-6606-4750-8047-4B9B49D2743A}"/>
              </a:ext>
            </a:extLst>
          </p:cNvPr>
          <p:cNvSpPr>
            <a:spLocks noGrp="1" noChangeArrowheads="1"/>
          </p:cNvSpPr>
          <p:nvPr>
            <p:ph sz="quarter" idx="1"/>
          </p:nvPr>
        </p:nvSpPr>
        <p:spPr/>
        <p:txBody>
          <a:bodyPr/>
          <a:lstStyle/>
          <a:p>
            <a:pPr>
              <a:buFontTx/>
              <a:buNone/>
            </a:pPr>
            <a:r>
              <a:rPr lang="tr-TR" altLang="tr-TR" dirty="0"/>
              <a:t>Bu durumda hızlanma</a:t>
            </a:r>
          </a:p>
          <a:p>
            <a:pPr>
              <a:buFontTx/>
              <a:buNone/>
            </a:pPr>
            <a:endParaRPr lang="tr-TR" altLang="tr-TR" dirty="0"/>
          </a:p>
          <a:p>
            <a:pPr>
              <a:buFontTx/>
              <a:buNone/>
            </a:pPr>
            <a:endParaRPr lang="tr-TR" altLang="tr-TR" dirty="0"/>
          </a:p>
          <a:p>
            <a:pPr>
              <a:buFontTx/>
              <a:buNone/>
            </a:pPr>
            <a:endParaRPr lang="tr-TR" altLang="tr-TR" dirty="0"/>
          </a:p>
          <a:p>
            <a:pPr>
              <a:buFontTx/>
              <a:buNone/>
            </a:pPr>
            <a:endParaRPr lang="tr-TR" altLang="tr-TR" dirty="0"/>
          </a:p>
          <a:p>
            <a:pPr>
              <a:buFontTx/>
              <a:buNone/>
            </a:pPr>
            <a:endParaRPr lang="tr-TR" altLang="tr-TR" dirty="0"/>
          </a:p>
          <a:p>
            <a:pPr>
              <a:buFontTx/>
              <a:buNone/>
            </a:pPr>
            <a:r>
              <a:rPr lang="tr-TR" altLang="tr-TR" dirty="0"/>
              <a:t>olur. </a:t>
            </a:r>
            <a:endParaRPr lang="en-US" altLang="en-US" dirty="0"/>
          </a:p>
        </p:txBody>
      </p:sp>
      <p:grpSp>
        <p:nvGrpSpPr>
          <p:cNvPr id="2" name="Group 1">
            <a:extLst>
              <a:ext uri="{FF2B5EF4-FFF2-40B4-BE49-F238E27FC236}">
                <a16:creationId xmlns:a16="http://schemas.microsoft.com/office/drawing/2014/main" id="{C4AB814C-0B95-450A-8ADD-74E6A3973233}"/>
              </a:ext>
            </a:extLst>
          </p:cNvPr>
          <p:cNvGrpSpPr/>
          <p:nvPr/>
        </p:nvGrpSpPr>
        <p:grpSpPr>
          <a:xfrm>
            <a:off x="2576513" y="1752600"/>
            <a:ext cx="4090987" cy="2008188"/>
            <a:chOff x="2576513" y="2997200"/>
            <a:chExt cx="4090987" cy="2008188"/>
          </a:xfrm>
        </p:grpSpPr>
        <p:sp>
          <p:nvSpPr>
            <p:cNvPr id="50179" name="Rectangle 5">
              <a:extLst>
                <a:ext uri="{FF2B5EF4-FFF2-40B4-BE49-F238E27FC236}">
                  <a16:creationId xmlns:a16="http://schemas.microsoft.com/office/drawing/2014/main" id="{DFD45A9E-3F0A-4305-B253-2F1E7FDA8357}"/>
                </a:ext>
              </a:extLst>
            </p:cNvPr>
            <p:cNvSpPr>
              <a:spLocks noChangeArrowheads="1"/>
            </p:cNvSpPr>
            <p:nvPr/>
          </p:nvSpPr>
          <p:spPr bwMode="auto">
            <a:xfrm>
              <a:off x="2576513" y="3887788"/>
              <a:ext cx="7620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dirty="0">
                  <a:solidFill>
                    <a:srgbClr val="000000"/>
                  </a:solidFill>
                  <a:latin typeface="Times" panose="02020603050405020304" pitchFamily="18" charset="0"/>
                </a:rPr>
                <a:t>S</a:t>
              </a:r>
              <a:r>
                <a:rPr lang="en-US" altLang="tr-TR" sz="3600" dirty="0">
                  <a:solidFill>
                    <a:srgbClr val="000000"/>
                  </a:solidFill>
                  <a:latin typeface="Times" panose="02020603050405020304" pitchFamily="18" charset="0"/>
                </a:rPr>
                <a:t>(</a:t>
              </a:r>
              <a:r>
                <a:rPr lang="en-US" altLang="tr-TR" sz="3600" i="1" dirty="0">
                  <a:solidFill>
                    <a:srgbClr val="000000"/>
                  </a:solidFill>
                  <a:latin typeface="Times" panose="02020603050405020304" pitchFamily="18" charset="0"/>
                </a:rPr>
                <a:t>p</a:t>
              </a:r>
              <a:r>
                <a:rPr lang="en-US" altLang="tr-TR" sz="3600" dirty="0">
                  <a:solidFill>
                    <a:srgbClr val="000000"/>
                  </a:solidFill>
                  <a:latin typeface="Times" panose="02020603050405020304" pitchFamily="18" charset="0"/>
                </a:rPr>
                <a:t>)</a:t>
              </a:r>
              <a:endParaRPr lang="en-US" altLang="tr-TR" sz="2400" dirty="0"/>
            </a:p>
          </p:txBody>
        </p:sp>
        <p:sp>
          <p:nvSpPr>
            <p:cNvPr id="50180" name="Rectangle 7">
              <a:extLst>
                <a:ext uri="{FF2B5EF4-FFF2-40B4-BE49-F238E27FC236}">
                  <a16:creationId xmlns:a16="http://schemas.microsoft.com/office/drawing/2014/main" id="{DFE7BEA5-A30B-4899-B184-1523962FEB73}"/>
                </a:ext>
              </a:extLst>
            </p:cNvPr>
            <p:cNvSpPr>
              <a:spLocks noChangeArrowheads="1"/>
            </p:cNvSpPr>
            <p:nvPr/>
          </p:nvSpPr>
          <p:spPr bwMode="auto">
            <a:xfrm>
              <a:off x="4379913" y="3327400"/>
              <a:ext cx="406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x</a:t>
              </a:r>
              <a:endParaRPr lang="en-US" altLang="tr-TR" sz="2400"/>
            </a:p>
          </p:txBody>
        </p:sp>
        <p:sp>
          <p:nvSpPr>
            <p:cNvPr id="50181" name="Rectangle 8">
              <a:extLst>
                <a:ext uri="{FF2B5EF4-FFF2-40B4-BE49-F238E27FC236}">
                  <a16:creationId xmlns:a16="http://schemas.microsoft.com/office/drawing/2014/main" id="{B5CD0CE3-B19E-4B9C-A510-8DB19A2CA7DE}"/>
                </a:ext>
              </a:extLst>
            </p:cNvPr>
            <p:cNvSpPr>
              <a:spLocks noChangeArrowheads="1"/>
            </p:cNvSpPr>
            <p:nvPr/>
          </p:nvSpPr>
          <p:spPr bwMode="auto">
            <a:xfrm>
              <a:off x="5092700" y="2997200"/>
              <a:ext cx="304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t</a:t>
              </a:r>
              <a:endParaRPr lang="en-US" altLang="tr-TR" sz="2400"/>
            </a:p>
          </p:txBody>
        </p:sp>
        <p:sp>
          <p:nvSpPr>
            <p:cNvPr id="50182" name="Rectangle 9">
              <a:extLst>
                <a:ext uri="{FF2B5EF4-FFF2-40B4-BE49-F238E27FC236}">
                  <a16:creationId xmlns:a16="http://schemas.microsoft.com/office/drawing/2014/main" id="{5987A26C-5CA7-4447-8CD2-38B0DFDEF97A}"/>
                </a:ext>
              </a:extLst>
            </p:cNvPr>
            <p:cNvSpPr>
              <a:spLocks noChangeArrowheads="1"/>
            </p:cNvSpPr>
            <p:nvPr/>
          </p:nvSpPr>
          <p:spPr bwMode="auto">
            <a:xfrm>
              <a:off x="5245100" y="3225800"/>
              <a:ext cx="355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s</a:t>
              </a:r>
              <a:endParaRPr lang="en-US" altLang="tr-TR" sz="2400"/>
            </a:p>
          </p:txBody>
        </p:sp>
        <p:sp>
          <p:nvSpPr>
            <p:cNvPr id="50183" name="Rectangle 10">
              <a:extLst>
                <a:ext uri="{FF2B5EF4-FFF2-40B4-BE49-F238E27FC236}">
                  <a16:creationId xmlns:a16="http://schemas.microsoft.com/office/drawing/2014/main" id="{0BE75DB7-50CA-4F80-B8AB-FEE2BD6DF470}"/>
                </a:ext>
              </a:extLst>
            </p:cNvPr>
            <p:cNvSpPr>
              <a:spLocks noChangeArrowheads="1"/>
            </p:cNvSpPr>
            <p:nvPr/>
          </p:nvSpPr>
          <p:spPr bwMode="auto">
            <a:xfrm>
              <a:off x="5143500" y="3735388"/>
              <a:ext cx="406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p</a:t>
              </a:r>
              <a:endParaRPr lang="en-US" altLang="tr-TR" sz="2400"/>
            </a:p>
          </p:txBody>
        </p:sp>
        <p:sp>
          <p:nvSpPr>
            <p:cNvPr id="50184" name="Rectangle 15">
              <a:extLst>
                <a:ext uri="{FF2B5EF4-FFF2-40B4-BE49-F238E27FC236}">
                  <a16:creationId xmlns:a16="http://schemas.microsoft.com/office/drawing/2014/main" id="{634A2F31-9D0E-4798-B285-11257A1F6B89}"/>
                </a:ext>
              </a:extLst>
            </p:cNvPr>
            <p:cNvSpPr>
              <a:spLocks noChangeArrowheads="1"/>
            </p:cNvSpPr>
            <p:nvPr/>
          </p:nvSpPr>
          <p:spPr bwMode="auto">
            <a:xfrm>
              <a:off x="4711700" y="3276600"/>
              <a:ext cx="5334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Symbol" panose="05050102010706020507" pitchFamily="18" charset="2"/>
                </a:rPr>
                <a:t>´</a:t>
              </a:r>
              <a:endParaRPr lang="en-US" altLang="tr-TR" sz="2400"/>
            </a:p>
          </p:txBody>
        </p:sp>
        <p:sp>
          <p:nvSpPr>
            <p:cNvPr id="50185" name="Rectangle 18">
              <a:extLst>
                <a:ext uri="{FF2B5EF4-FFF2-40B4-BE49-F238E27FC236}">
                  <a16:creationId xmlns:a16="http://schemas.microsoft.com/office/drawing/2014/main" id="{AD0C52BD-15C2-4153-8640-C78D6A086EED}"/>
                </a:ext>
              </a:extLst>
            </p:cNvPr>
            <p:cNvSpPr>
              <a:spLocks noChangeArrowheads="1"/>
            </p:cNvSpPr>
            <p:nvPr/>
          </p:nvSpPr>
          <p:spPr bwMode="auto">
            <a:xfrm>
              <a:off x="6362700" y="3327400"/>
              <a:ext cx="304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t</a:t>
              </a:r>
              <a:endParaRPr lang="en-US" altLang="tr-TR" sz="2400"/>
            </a:p>
          </p:txBody>
        </p:sp>
        <p:sp>
          <p:nvSpPr>
            <p:cNvPr id="50186" name="Rectangle 19">
              <a:extLst>
                <a:ext uri="{FF2B5EF4-FFF2-40B4-BE49-F238E27FC236}">
                  <a16:creationId xmlns:a16="http://schemas.microsoft.com/office/drawing/2014/main" id="{FE148AAD-7370-4E38-A7EC-AD5456A8E604}"/>
                </a:ext>
              </a:extLst>
            </p:cNvPr>
            <p:cNvSpPr>
              <a:spLocks noChangeArrowheads="1"/>
            </p:cNvSpPr>
            <p:nvPr/>
          </p:nvSpPr>
          <p:spPr bwMode="auto">
            <a:xfrm>
              <a:off x="6083300" y="3276600"/>
              <a:ext cx="5588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Symbol" panose="05050102010706020507" pitchFamily="18" charset="2"/>
                </a:rPr>
                <a:t>D</a:t>
              </a:r>
              <a:endParaRPr lang="en-US" altLang="tr-TR" sz="2400"/>
            </a:p>
          </p:txBody>
        </p:sp>
        <p:sp>
          <p:nvSpPr>
            <p:cNvPr id="50187" name="Rectangle 20">
              <a:extLst>
                <a:ext uri="{FF2B5EF4-FFF2-40B4-BE49-F238E27FC236}">
                  <a16:creationId xmlns:a16="http://schemas.microsoft.com/office/drawing/2014/main" id="{9AEC206A-AB74-4515-846E-B65320B8D65C}"/>
                </a:ext>
              </a:extLst>
            </p:cNvPr>
            <p:cNvSpPr>
              <a:spLocks noChangeArrowheads="1"/>
            </p:cNvSpPr>
            <p:nvPr/>
          </p:nvSpPr>
          <p:spPr bwMode="auto">
            <a:xfrm>
              <a:off x="5727700" y="3327400"/>
              <a:ext cx="431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Times" panose="02020603050405020304" pitchFamily="18" charset="0"/>
                </a:rPr>
                <a:t>+</a:t>
              </a:r>
              <a:endParaRPr lang="en-US" altLang="tr-TR" sz="2400"/>
            </a:p>
          </p:txBody>
        </p:sp>
        <p:sp>
          <p:nvSpPr>
            <p:cNvPr id="50188" name="Rectangle 21">
              <a:extLst>
                <a:ext uri="{FF2B5EF4-FFF2-40B4-BE49-F238E27FC236}">
                  <a16:creationId xmlns:a16="http://schemas.microsoft.com/office/drawing/2014/main" id="{ED1461C1-7D7E-499B-9C41-F5236FD45517}"/>
                </a:ext>
              </a:extLst>
            </p:cNvPr>
            <p:cNvSpPr>
              <a:spLocks noChangeArrowheads="1"/>
            </p:cNvSpPr>
            <p:nvPr/>
          </p:nvSpPr>
          <p:spPr bwMode="auto">
            <a:xfrm>
              <a:off x="5422900" y="4395788"/>
              <a:ext cx="304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t</a:t>
              </a:r>
              <a:endParaRPr lang="en-US" altLang="tr-TR" sz="2400"/>
            </a:p>
          </p:txBody>
        </p:sp>
        <p:sp>
          <p:nvSpPr>
            <p:cNvPr id="50189" name="Rectangle 22">
              <a:extLst>
                <a:ext uri="{FF2B5EF4-FFF2-40B4-BE49-F238E27FC236}">
                  <a16:creationId xmlns:a16="http://schemas.microsoft.com/office/drawing/2014/main" id="{A4AA6A2A-5BF7-4828-B0D5-2DBC0B52E86C}"/>
                </a:ext>
              </a:extLst>
            </p:cNvPr>
            <p:cNvSpPr>
              <a:spLocks noChangeArrowheads="1"/>
            </p:cNvSpPr>
            <p:nvPr/>
          </p:nvSpPr>
          <p:spPr bwMode="auto">
            <a:xfrm>
              <a:off x="5143500" y="4344988"/>
              <a:ext cx="5588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Symbol" panose="05050102010706020507" pitchFamily="18" charset="2"/>
                </a:rPr>
                <a:t>D</a:t>
              </a:r>
              <a:endParaRPr lang="en-US" altLang="tr-TR" sz="2400"/>
            </a:p>
          </p:txBody>
        </p:sp>
        <p:sp>
          <p:nvSpPr>
            <p:cNvPr id="50190" name="Rectangle 53">
              <a:extLst>
                <a:ext uri="{FF2B5EF4-FFF2-40B4-BE49-F238E27FC236}">
                  <a16:creationId xmlns:a16="http://schemas.microsoft.com/office/drawing/2014/main" id="{B9C26672-9E86-4760-960B-065161A7A372}"/>
                </a:ext>
              </a:extLst>
            </p:cNvPr>
            <p:cNvSpPr>
              <a:spLocks noChangeArrowheads="1"/>
            </p:cNvSpPr>
            <p:nvPr/>
          </p:nvSpPr>
          <p:spPr bwMode="auto">
            <a:xfrm>
              <a:off x="3694113" y="3887788"/>
              <a:ext cx="431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Times" panose="02020603050405020304" pitchFamily="18" charset="0"/>
                </a:rPr>
                <a:t>=</a:t>
              </a:r>
              <a:endParaRPr lang="en-US" altLang="tr-TR" sz="2400"/>
            </a:p>
          </p:txBody>
        </p:sp>
        <p:sp>
          <p:nvSpPr>
            <p:cNvPr id="50191" name="Line 54">
              <a:extLst>
                <a:ext uri="{FF2B5EF4-FFF2-40B4-BE49-F238E27FC236}">
                  <a16:creationId xmlns:a16="http://schemas.microsoft.com/office/drawing/2014/main" id="{59DCC208-74DC-4F8E-A520-5C2F48238421}"/>
                </a:ext>
              </a:extLst>
            </p:cNvPr>
            <p:cNvSpPr>
              <a:spLocks noChangeShapeType="1"/>
            </p:cNvSpPr>
            <p:nvPr/>
          </p:nvSpPr>
          <p:spPr bwMode="auto">
            <a:xfrm>
              <a:off x="4343400" y="4419600"/>
              <a:ext cx="2209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0192" name="Line 55">
              <a:extLst>
                <a:ext uri="{FF2B5EF4-FFF2-40B4-BE49-F238E27FC236}">
                  <a16:creationId xmlns:a16="http://schemas.microsoft.com/office/drawing/2014/main" id="{5B241316-50FA-4A30-9737-B74099DD80F1}"/>
                </a:ext>
              </a:extLst>
            </p:cNvPr>
            <p:cNvSpPr>
              <a:spLocks noChangeShapeType="1"/>
            </p:cNvSpPr>
            <p:nvPr/>
          </p:nvSpPr>
          <p:spPr bwMode="auto">
            <a:xfrm>
              <a:off x="5029200" y="3810000"/>
              <a:ext cx="304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0193" name="AutoShape 56">
              <a:extLst>
                <a:ext uri="{FF2B5EF4-FFF2-40B4-BE49-F238E27FC236}">
                  <a16:creationId xmlns:a16="http://schemas.microsoft.com/office/drawing/2014/main" id="{A0F9C28C-01CC-4DE6-B24F-B4D5628603B2}"/>
                </a:ext>
              </a:extLst>
            </p:cNvPr>
            <p:cNvSpPr>
              <a:spLocks/>
            </p:cNvSpPr>
            <p:nvPr/>
          </p:nvSpPr>
          <p:spPr bwMode="auto">
            <a:xfrm>
              <a:off x="4191000" y="3276600"/>
              <a:ext cx="76200" cy="914400"/>
            </a:xfrm>
            <a:prstGeom prst="leftBracket">
              <a:avLst>
                <a:gd name="adj" fmla="val 10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50194" name="AutoShape 57">
              <a:extLst>
                <a:ext uri="{FF2B5EF4-FFF2-40B4-BE49-F238E27FC236}">
                  <a16:creationId xmlns:a16="http://schemas.microsoft.com/office/drawing/2014/main" id="{1082BFFF-540D-4F01-99E5-F6F06C70283F}"/>
                </a:ext>
              </a:extLst>
            </p:cNvPr>
            <p:cNvSpPr>
              <a:spLocks/>
            </p:cNvSpPr>
            <p:nvPr/>
          </p:nvSpPr>
          <p:spPr bwMode="auto">
            <a:xfrm>
              <a:off x="5486400" y="3276600"/>
              <a:ext cx="76200" cy="914400"/>
            </a:xfrm>
            <a:prstGeom prst="rightBracket">
              <a:avLst>
                <a:gd name="adj" fmla="val 10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
            <a:extLst>
              <a:ext uri="{FF2B5EF4-FFF2-40B4-BE49-F238E27FC236}">
                <a16:creationId xmlns:a16="http://schemas.microsoft.com/office/drawing/2014/main" id="{473B0F6F-4FD4-459B-94D2-3F8AC24075F0}"/>
              </a:ext>
            </a:extLst>
          </p:cNvPr>
          <p:cNvSpPr>
            <a:spLocks noGrp="1" noChangeArrowheads="1"/>
          </p:cNvSpPr>
          <p:nvPr>
            <p:ph type="title"/>
          </p:nvPr>
        </p:nvSpPr>
        <p:spPr/>
        <p:txBody>
          <a:bodyPr>
            <a:normAutofit/>
          </a:bodyPr>
          <a:lstStyle/>
          <a:p>
            <a:pPr>
              <a:defRPr/>
            </a:pPr>
            <a:r>
              <a:rPr lang="tr-TR" dirty="0"/>
              <a:t>Doğrusal Üstü Hızlanma Örneği Arama</a:t>
            </a:r>
          </a:p>
        </p:txBody>
      </p:sp>
      <p:sp>
        <p:nvSpPr>
          <p:cNvPr id="51202" name="Rectangle 3">
            <a:extLst>
              <a:ext uri="{FF2B5EF4-FFF2-40B4-BE49-F238E27FC236}">
                <a16:creationId xmlns:a16="http://schemas.microsoft.com/office/drawing/2014/main" id="{0DDBA2CA-9017-4BD6-A0FB-5C35BDD14835}"/>
              </a:ext>
            </a:extLst>
          </p:cNvPr>
          <p:cNvSpPr>
            <a:spLocks noGrp="1" noChangeArrowheads="1"/>
          </p:cNvSpPr>
          <p:nvPr>
            <p:ph sz="quarter" idx="1"/>
          </p:nvPr>
        </p:nvSpPr>
        <p:spPr/>
        <p:txBody>
          <a:bodyPr>
            <a:normAutofit/>
          </a:bodyPr>
          <a:lstStyle/>
          <a:p>
            <a:pPr marL="457200" indent="-320040"/>
            <a:r>
              <a:rPr lang="tr-TR" altLang="tr-TR" sz="2800" dirty="0"/>
              <a:t>Hızlanma değeri açısından en iyi durum (seri algoritma için ise en kötü durum) çözümün (aranan değerin) seri aramanın en son bakacağı alt-uzayda bulunma durumudur. </a:t>
            </a:r>
          </a:p>
          <a:p>
            <a:pPr marL="457200" indent="-320040"/>
            <a:r>
              <a:rPr lang="tr-TR" altLang="tr-TR" sz="2800" dirty="0"/>
              <a:t>Bu durumda paralel algoritma en büyük faydayı sağlar. </a:t>
            </a:r>
          </a:p>
          <a:p>
            <a:pPr marL="457200" indent="-320040"/>
            <a:r>
              <a:rPr lang="tr-TR" altLang="tr-TR" sz="2800" dirty="0"/>
              <a:t>Yani </a:t>
            </a:r>
            <a:r>
              <a:rPr lang="tr-TR" altLang="tr-TR" sz="2800" dirty="0" err="1"/>
              <a:t>Δt</a:t>
            </a:r>
            <a:r>
              <a:rPr lang="tr-TR" altLang="tr-TR" sz="2800" dirty="0"/>
              <a:t> sıfıra giderken :</a:t>
            </a:r>
            <a:endParaRPr lang="en-US" altLang="en-US" sz="2800" dirty="0"/>
          </a:p>
        </p:txBody>
      </p:sp>
      <p:sp>
        <p:nvSpPr>
          <p:cNvPr id="51203" name="Rectangle 77">
            <a:extLst>
              <a:ext uri="{FF2B5EF4-FFF2-40B4-BE49-F238E27FC236}">
                <a16:creationId xmlns:a16="http://schemas.microsoft.com/office/drawing/2014/main" id="{607F68CB-5AE0-498C-B05B-FE729FA60528}"/>
              </a:ext>
            </a:extLst>
          </p:cNvPr>
          <p:cNvSpPr>
            <a:spLocks noChangeArrowheads="1"/>
          </p:cNvSpPr>
          <p:nvPr/>
        </p:nvSpPr>
        <p:spPr bwMode="auto">
          <a:xfrm>
            <a:off x="4027488" y="4868863"/>
            <a:ext cx="25400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a:solidFill>
                  <a:srgbClr val="000000"/>
                </a:solidFill>
                <a:latin typeface="Times" panose="02020603050405020304" pitchFamily="18" charset="0"/>
              </a:rPr>
              <a:t>  </a:t>
            </a:r>
            <a:endParaRPr lang="en-US" altLang="tr-TR" sz="2400"/>
          </a:p>
        </p:txBody>
      </p:sp>
      <p:grpSp>
        <p:nvGrpSpPr>
          <p:cNvPr id="51204" name="Group 1">
            <a:extLst>
              <a:ext uri="{FF2B5EF4-FFF2-40B4-BE49-F238E27FC236}">
                <a16:creationId xmlns:a16="http://schemas.microsoft.com/office/drawing/2014/main" id="{11E7D7A1-8FBB-45E2-91EE-51A6C363B1B5}"/>
              </a:ext>
            </a:extLst>
          </p:cNvPr>
          <p:cNvGrpSpPr>
            <a:grpSpLocks/>
          </p:cNvGrpSpPr>
          <p:nvPr/>
        </p:nvGrpSpPr>
        <p:grpSpPr bwMode="auto">
          <a:xfrm>
            <a:off x="1570038" y="4114800"/>
            <a:ext cx="5953125" cy="1925637"/>
            <a:chOff x="1570038" y="2387600"/>
            <a:chExt cx="5953125" cy="1925638"/>
          </a:xfrm>
        </p:grpSpPr>
        <p:sp>
          <p:nvSpPr>
            <p:cNvPr id="51207" name="Rectangle 6">
              <a:extLst>
                <a:ext uri="{FF2B5EF4-FFF2-40B4-BE49-F238E27FC236}">
                  <a16:creationId xmlns:a16="http://schemas.microsoft.com/office/drawing/2014/main" id="{CD2D3AD2-F7E4-488C-B5C6-AFB8740170B7}"/>
                </a:ext>
              </a:extLst>
            </p:cNvPr>
            <p:cNvSpPr>
              <a:spLocks noChangeArrowheads="1"/>
            </p:cNvSpPr>
            <p:nvPr/>
          </p:nvSpPr>
          <p:spPr bwMode="auto">
            <a:xfrm>
              <a:off x="1570038" y="3413125"/>
              <a:ext cx="7620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S</a:t>
              </a:r>
              <a:r>
                <a:rPr lang="en-US" altLang="tr-TR" sz="3600">
                  <a:solidFill>
                    <a:srgbClr val="000000"/>
                  </a:solidFill>
                  <a:latin typeface="Times" panose="02020603050405020304" pitchFamily="18" charset="0"/>
                </a:rPr>
                <a:t>(</a:t>
              </a:r>
              <a:r>
                <a:rPr lang="en-US" altLang="tr-TR" sz="3600" i="1">
                  <a:solidFill>
                    <a:srgbClr val="000000"/>
                  </a:solidFill>
                  <a:latin typeface="Times" panose="02020603050405020304" pitchFamily="18" charset="0"/>
                </a:rPr>
                <a:t>p</a:t>
              </a:r>
              <a:r>
                <a:rPr lang="en-US" altLang="tr-TR" sz="3600">
                  <a:solidFill>
                    <a:srgbClr val="000000"/>
                  </a:solidFill>
                  <a:latin typeface="Times" panose="02020603050405020304" pitchFamily="18" charset="0"/>
                </a:rPr>
                <a:t>)</a:t>
              </a:r>
              <a:endParaRPr lang="en-US" altLang="tr-TR" sz="2400"/>
            </a:p>
          </p:txBody>
        </p:sp>
        <p:sp>
          <p:nvSpPr>
            <p:cNvPr id="51208" name="Rectangle 8">
              <a:extLst>
                <a:ext uri="{FF2B5EF4-FFF2-40B4-BE49-F238E27FC236}">
                  <a16:creationId xmlns:a16="http://schemas.microsoft.com/office/drawing/2014/main" id="{6E0E27AF-B461-49A5-A7B7-134A509E7C69}"/>
                </a:ext>
              </a:extLst>
            </p:cNvPr>
            <p:cNvSpPr>
              <a:spLocks noChangeArrowheads="1"/>
            </p:cNvSpPr>
            <p:nvPr/>
          </p:nvSpPr>
          <p:spPr bwMode="auto">
            <a:xfrm>
              <a:off x="3394075" y="2387600"/>
              <a:ext cx="40481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p</a:t>
              </a:r>
              <a:endParaRPr lang="en-US" altLang="tr-TR" sz="2400"/>
            </a:p>
          </p:txBody>
        </p:sp>
        <p:sp>
          <p:nvSpPr>
            <p:cNvPr id="51209" name="Rectangle 9">
              <a:extLst>
                <a:ext uri="{FF2B5EF4-FFF2-40B4-BE49-F238E27FC236}">
                  <a16:creationId xmlns:a16="http://schemas.microsoft.com/office/drawing/2014/main" id="{0F27F5CD-4FDC-4AA9-BA8F-BC7ACCB4D58C}"/>
                </a:ext>
              </a:extLst>
            </p:cNvPr>
            <p:cNvSpPr>
              <a:spLocks noChangeArrowheads="1"/>
            </p:cNvSpPr>
            <p:nvPr/>
          </p:nvSpPr>
          <p:spPr bwMode="auto">
            <a:xfrm>
              <a:off x="4078288" y="2387600"/>
              <a:ext cx="404812"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dirty="0">
                  <a:solidFill>
                    <a:srgbClr val="000000"/>
                  </a:solidFill>
                  <a:latin typeface="Times" panose="02020603050405020304" pitchFamily="18" charset="0"/>
                </a:rPr>
                <a:t>1</a:t>
              </a:r>
              <a:endParaRPr lang="en-US" altLang="tr-TR" sz="2400" dirty="0"/>
            </a:p>
          </p:txBody>
        </p:sp>
        <p:sp>
          <p:nvSpPr>
            <p:cNvPr id="51210" name="Rectangle 10">
              <a:extLst>
                <a:ext uri="{FF2B5EF4-FFF2-40B4-BE49-F238E27FC236}">
                  <a16:creationId xmlns:a16="http://schemas.microsoft.com/office/drawing/2014/main" id="{10F24EE1-7102-48BF-8180-1731F0C0D71D}"/>
                </a:ext>
              </a:extLst>
            </p:cNvPr>
            <p:cNvSpPr>
              <a:spLocks noChangeArrowheads="1"/>
            </p:cNvSpPr>
            <p:nvPr/>
          </p:nvSpPr>
          <p:spPr bwMode="auto">
            <a:xfrm>
              <a:off x="3748088" y="2387600"/>
              <a:ext cx="404812"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Times" panose="02020603050405020304" pitchFamily="18" charset="0"/>
                </a:rPr>
                <a:t>–</a:t>
              </a:r>
              <a:endParaRPr lang="en-US" altLang="tr-TR" sz="2400"/>
            </a:p>
          </p:txBody>
        </p:sp>
        <p:sp>
          <p:nvSpPr>
            <p:cNvPr id="51211" name="Rectangle 11">
              <a:extLst>
                <a:ext uri="{FF2B5EF4-FFF2-40B4-BE49-F238E27FC236}">
                  <a16:creationId xmlns:a16="http://schemas.microsoft.com/office/drawing/2014/main" id="{699AFBF7-99DB-4CDA-8601-76C7DD2AA965}"/>
                </a:ext>
              </a:extLst>
            </p:cNvPr>
            <p:cNvSpPr>
              <a:spLocks noChangeArrowheads="1"/>
            </p:cNvSpPr>
            <p:nvPr/>
          </p:nvSpPr>
          <p:spPr bwMode="auto">
            <a:xfrm>
              <a:off x="3748088" y="2970213"/>
              <a:ext cx="404812"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p</a:t>
              </a:r>
              <a:endParaRPr lang="en-US" altLang="tr-TR" sz="2400"/>
            </a:p>
          </p:txBody>
        </p:sp>
        <p:sp>
          <p:nvSpPr>
            <p:cNvPr id="51212" name="Rectangle 26">
              <a:extLst>
                <a:ext uri="{FF2B5EF4-FFF2-40B4-BE49-F238E27FC236}">
                  <a16:creationId xmlns:a16="http://schemas.microsoft.com/office/drawing/2014/main" id="{9335964A-2AC2-4085-AFB5-24073B68AFB3}"/>
                </a:ext>
              </a:extLst>
            </p:cNvPr>
            <p:cNvSpPr>
              <a:spLocks noChangeArrowheads="1"/>
            </p:cNvSpPr>
            <p:nvPr/>
          </p:nvSpPr>
          <p:spPr bwMode="auto">
            <a:xfrm>
              <a:off x="4989513" y="2514600"/>
              <a:ext cx="304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t</a:t>
              </a:r>
              <a:endParaRPr lang="en-US" altLang="tr-TR" sz="2400"/>
            </a:p>
          </p:txBody>
        </p:sp>
        <p:sp>
          <p:nvSpPr>
            <p:cNvPr id="51213" name="Rectangle 27">
              <a:extLst>
                <a:ext uri="{FF2B5EF4-FFF2-40B4-BE49-F238E27FC236}">
                  <a16:creationId xmlns:a16="http://schemas.microsoft.com/office/drawing/2014/main" id="{129FDDC6-2C9B-42BE-B3A1-D86C74569D07}"/>
                </a:ext>
              </a:extLst>
            </p:cNvPr>
            <p:cNvSpPr>
              <a:spLocks noChangeArrowheads="1"/>
            </p:cNvSpPr>
            <p:nvPr/>
          </p:nvSpPr>
          <p:spPr bwMode="auto">
            <a:xfrm>
              <a:off x="5141913" y="2743200"/>
              <a:ext cx="379412"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s</a:t>
              </a:r>
              <a:endParaRPr lang="en-US" altLang="tr-TR" sz="2400"/>
            </a:p>
          </p:txBody>
        </p:sp>
        <p:sp>
          <p:nvSpPr>
            <p:cNvPr id="51214" name="Rectangle 28">
              <a:extLst>
                <a:ext uri="{FF2B5EF4-FFF2-40B4-BE49-F238E27FC236}">
                  <a16:creationId xmlns:a16="http://schemas.microsoft.com/office/drawing/2014/main" id="{C7CBC7DE-8653-43BE-9EE6-0D45C76C362A}"/>
                </a:ext>
              </a:extLst>
            </p:cNvPr>
            <p:cNvSpPr>
              <a:spLocks noChangeArrowheads="1"/>
            </p:cNvSpPr>
            <p:nvPr/>
          </p:nvSpPr>
          <p:spPr bwMode="auto">
            <a:xfrm>
              <a:off x="6080125" y="2514600"/>
              <a:ext cx="304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t</a:t>
              </a:r>
              <a:endParaRPr lang="en-US" altLang="tr-TR" sz="2400"/>
            </a:p>
          </p:txBody>
        </p:sp>
        <p:sp>
          <p:nvSpPr>
            <p:cNvPr id="51215" name="Rectangle 29">
              <a:extLst>
                <a:ext uri="{FF2B5EF4-FFF2-40B4-BE49-F238E27FC236}">
                  <a16:creationId xmlns:a16="http://schemas.microsoft.com/office/drawing/2014/main" id="{EB64ED93-8A58-463D-91D6-F155F901E7F7}"/>
                </a:ext>
              </a:extLst>
            </p:cNvPr>
            <p:cNvSpPr>
              <a:spLocks noChangeArrowheads="1"/>
            </p:cNvSpPr>
            <p:nvPr/>
          </p:nvSpPr>
          <p:spPr bwMode="auto">
            <a:xfrm>
              <a:off x="5800725" y="2463800"/>
              <a:ext cx="557213"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Symbol" panose="05050102010706020507" pitchFamily="18" charset="2"/>
                </a:rPr>
                <a:t>D</a:t>
              </a:r>
              <a:endParaRPr lang="en-US" altLang="tr-TR" sz="2400"/>
            </a:p>
          </p:txBody>
        </p:sp>
        <p:sp>
          <p:nvSpPr>
            <p:cNvPr id="51216" name="Rectangle 30">
              <a:extLst>
                <a:ext uri="{FF2B5EF4-FFF2-40B4-BE49-F238E27FC236}">
                  <a16:creationId xmlns:a16="http://schemas.microsoft.com/office/drawing/2014/main" id="{BB4DBF63-FB66-474A-B4F6-F6066EEDEE52}"/>
                </a:ext>
              </a:extLst>
            </p:cNvPr>
            <p:cNvSpPr>
              <a:spLocks noChangeArrowheads="1"/>
            </p:cNvSpPr>
            <p:nvPr/>
          </p:nvSpPr>
          <p:spPr bwMode="auto">
            <a:xfrm>
              <a:off x="5421313" y="2514600"/>
              <a:ext cx="430212"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Times" panose="02020603050405020304" pitchFamily="18" charset="0"/>
                </a:rPr>
                <a:t>+</a:t>
              </a:r>
              <a:endParaRPr lang="en-US" altLang="tr-TR" sz="2400"/>
            </a:p>
          </p:txBody>
        </p:sp>
        <p:sp>
          <p:nvSpPr>
            <p:cNvPr id="51217" name="Rectangle 31">
              <a:extLst>
                <a:ext uri="{FF2B5EF4-FFF2-40B4-BE49-F238E27FC236}">
                  <a16:creationId xmlns:a16="http://schemas.microsoft.com/office/drawing/2014/main" id="{E9F9A5D5-0FA6-4352-9101-156DA9DB8A0A}"/>
                </a:ext>
              </a:extLst>
            </p:cNvPr>
            <p:cNvSpPr>
              <a:spLocks noChangeArrowheads="1"/>
            </p:cNvSpPr>
            <p:nvPr/>
          </p:nvSpPr>
          <p:spPr bwMode="auto">
            <a:xfrm>
              <a:off x="4635500" y="2463800"/>
              <a:ext cx="531813"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Symbol" panose="05050102010706020507" pitchFamily="18" charset="2"/>
                </a:rPr>
                <a:t>´</a:t>
              </a:r>
              <a:endParaRPr lang="en-US" altLang="tr-TR" sz="2400"/>
            </a:p>
          </p:txBody>
        </p:sp>
        <p:sp>
          <p:nvSpPr>
            <p:cNvPr id="51218" name="Rectangle 32">
              <a:extLst>
                <a:ext uri="{FF2B5EF4-FFF2-40B4-BE49-F238E27FC236}">
                  <a16:creationId xmlns:a16="http://schemas.microsoft.com/office/drawing/2014/main" id="{8D4F292D-32CF-4EF1-83DF-2B3782D0CA95}"/>
                </a:ext>
              </a:extLst>
            </p:cNvPr>
            <p:cNvSpPr>
              <a:spLocks noChangeArrowheads="1"/>
            </p:cNvSpPr>
            <p:nvPr/>
          </p:nvSpPr>
          <p:spPr bwMode="auto">
            <a:xfrm>
              <a:off x="4762500" y="3705225"/>
              <a:ext cx="304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i="1">
                  <a:solidFill>
                    <a:srgbClr val="000000"/>
                  </a:solidFill>
                  <a:latin typeface="Times" panose="02020603050405020304" pitchFamily="18" charset="0"/>
                </a:rPr>
                <a:t>t</a:t>
              </a:r>
              <a:endParaRPr lang="en-US" altLang="tr-TR" sz="2400"/>
            </a:p>
          </p:txBody>
        </p:sp>
        <p:sp>
          <p:nvSpPr>
            <p:cNvPr id="51219" name="Rectangle 33">
              <a:extLst>
                <a:ext uri="{FF2B5EF4-FFF2-40B4-BE49-F238E27FC236}">
                  <a16:creationId xmlns:a16="http://schemas.microsoft.com/office/drawing/2014/main" id="{F08DEA25-BFC6-4A0E-BC12-75E11ABBB70B}"/>
                </a:ext>
              </a:extLst>
            </p:cNvPr>
            <p:cNvSpPr>
              <a:spLocks noChangeArrowheads="1"/>
            </p:cNvSpPr>
            <p:nvPr/>
          </p:nvSpPr>
          <p:spPr bwMode="auto">
            <a:xfrm>
              <a:off x="4483100" y="3654425"/>
              <a:ext cx="557213"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Symbol" panose="05050102010706020507" pitchFamily="18" charset="2"/>
                </a:rPr>
                <a:t>D</a:t>
              </a:r>
              <a:endParaRPr lang="en-US" altLang="tr-TR" sz="2400"/>
            </a:p>
          </p:txBody>
        </p:sp>
        <p:sp>
          <p:nvSpPr>
            <p:cNvPr id="51220" name="Rectangle 74">
              <a:extLst>
                <a:ext uri="{FF2B5EF4-FFF2-40B4-BE49-F238E27FC236}">
                  <a16:creationId xmlns:a16="http://schemas.microsoft.com/office/drawing/2014/main" id="{A7D06400-9199-4DB6-B77F-3A060ABA7C0C}"/>
                </a:ext>
              </a:extLst>
            </p:cNvPr>
            <p:cNvSpPr>
              <a:spLocks noChangeArrowheads="1"/>
            </p:cNvSpPr>
            <p:nvPr/>
          </p:nvSpPr>
          <p:spPr bwMode="auto">
            <a:xfrm>
              <a:off x="6915150" y="3379788"/>
              <a:ext cx="608013"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Symbol" panose="05050102010706020507" pitchFamily="18" charset="2"/>
                </a:rPr>
                <a:t>¥</a:t>
              </a:r>
              <a:endParaRPr lang="en-US" altLang="tr-TR" sz="2400"/>
            </a:p>
          </p:txBody>
        </p:sp>
        <p:sp>
          <p:nvSpPr>
            <p:cNvPr id="51221" name="Rectangle 75">
              <a:extLst>
                <a:ext uri="{FF2B5EF4-FFF2-40B4-BE49-F238E27FC236}">
                  <a16:creationId xmlns:a16="http://schemas.microsoft.com/office/drawing/2014/main" id="{B0F59C45-DEA2-441E-850A-330E41CF7DDD}"/>
                </a:ext>
              </a:extLst>
            </p:cNvPr>
            <p:cNvSpPr>
              <a:spLocks noChangeArrowheads="1"/>
            </p:cNvSpPr>
            <p:nvPr/>
          </p:nvSpPr>
          <p:spPr bwMode="auto">
            <a:xfrm>
              <a:off x="6332538" y="3379788"/>
              <a:ext cx="735012"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Symbol" panose="05050102010706020507" pitchFamily="18" charset="2"/>
                </a:rPr>
                <a:t>®</a:t>
              </a:r>
              <a:endParaRPr lang="en-US" altLang="tr-TR" sz="2400"/>
            </a:p>
          </p:txBody>
        </p:sp>
        <p:sp>
          <p:nvSpPr>
            <p:cNvPr id="51222" name="Rectangle 76">
              <a:extLst>
                <a:ext uri="{FF2B5EF4-FFF2-40B4-BE49-F238E27FC236}">
                  <a16:creationId xmlns:a16="http://schemas.microsoft.com/office/drawing/2014/main" id="{29902D50-1C9E-4511-BAF8-8E3AB95CEF00}"/>
                </a:ext>
              </a:extLst>
            </p:cNvPr>
            <p:cNvSpPr>
              <a:spLocks noChangeArrowheads="1"/>
            </p:cNvSpPr>
            <p:nvPr/>
          </p:nvSpPr>
          <p:spPr bwMode="auto">
            <a:xfrm>
              <a:off x="2684463" y="3430588"/>
              <a:ext cx="430212"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3600">
                  <a:solidFill>
                    <a:srgbClr val="000000"/>
                  </a:solidFill>
                  <a:latin typeface="Times" panose="02020603050405020304" pitchFamily="18" charset="0"/>
                </a:rPr>
                <a:t>=</a:t>
              </a:r>
              <a:endParaRPr lang="en-US" altLang="tr-TR" sz="2400"/>
            </a:p>
          </p:txBody>
        </p:sp>
        <p:sp>
          <p:nvSpPr>
            <p:cNvPr id="51223" name="Line 82">
              <a:extLst>
                <a:ext uri="{FF2B5EF4-FFF2-40B4-BE49-F238E27FC236}">
                  <a16:creationId xmlns:a16="http://schemas.microsoft.com/office/drawing/2014/main" id="{659F3BE9-034C-4E5E-AC5C-DAAB2974B440}"/>
                </a:ext>
              </a:extLst>
            </p:cNvPr>
            <p:cNvSpPr>
              <a:spLocks noChangeShapeType="1"/>
            </p:cNvSpPr>
            <p:nvPr/>
          </p:nvSpPr>
          <p:spPr bwMode="auto">
            <a:xfrm>
              <a:off x="3352800" y="3124200"/>
              <a:ext cx="8382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1224" name="Line 83">
              <a:extLst>
                <a:ext uri="{FF2B5EF4-FFF2-40B4-BE49-F238E27FC236}">
                  <a16:creationId xmlns:a16="http://schemas.microsoft.com/office/drawing/2014/main" id="{2A52256E-84F3-40B9-97D8-0845473E681A}"/>
                </a:ext>
              </a:extLst>
            </p:cNvPr>
            <p:cNvSpPr>
              <a:spLocks noChangeShapeType="1"/>
            </p:cNvSpPr>
            <p:nvPr/>
          </p:nvSpPr>
          <p:spPr bwMode="auto">
            <a:xfrm>
              <a:off x="3276600" y="3733800"/>
              <a:ext cx="2895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1225" name="AutoShape 84">
              <a:extLst>
                <a:ext uri="{FF2B5EF4-FFF2-40B4-BE49-F238E27FC236}">
                  <a16:creationId xmlns:a16="http://schemas.microsoft.com/office/drawing/2014/main" id="{71F5BC27-A3D9-40ED-A639-F097B1647BC2}"/>
                </a:ext>
              </a:extLst>
            </p:cNvPr>
            <p:cNvSpPr>
              <a:spLocks/>
            </p:cNvSpPr>
            <p:nvPr/>
          </p:nvSpPr>
          <p:spPr bwMode="auto">
            <a:xfrm>
              <a:off x="3200400" y="2514600"/>
              <a:ext cx="76200" cy="914400"/>
            </a:xfrm>
            <a:prstGeom prst="leftBracket">
              <a:avLst>
                <a:gd name="adj" fmla="val 10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sp>
          <p:nvSpPr>
            <p:cNvPr id="51226" name="AutoShape 85">
              <a:extLst>
                <a:ext uri="{FF2B5EF4-FFF2-40B4-BE49-F238E27FC236}">
                  <a16:creationId xmlns:a16="http://schemas.microsoft.com/office/drawing/2014/main" id="{3CF31768-06A7-4301-A988-BF85DEDE7A89}"/>
                </a:ext>
              </a:extLst>
            </p:cNvPr>
            <p:cNvSpPr>
              <a:spLocks/>
            </p:cNvSpPr>
            <p:nvPr/>
          </p:nvSpPr>
          <p:spPr bwMode="auto">
            <a:xfrm>
              <a:off x="4343400" y="2514600"/>
              <a:ext cx="76200" cy="914400"/>
            </a:xfrm>
            <a:prstGeom prst="rightBracket">
              <a:avLst>
                <a:gd name="adj" fmla="val 10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9196A271-F200-4DF0-BA7B-5A682791BB39}"/>
              </a:ext>
            </a:extLst>
          </p:cNvPr>
          <p:cNvSpPr>
            <a:spLocks noGrp="1" noChangeArrowheads="1"/>
          </p:cNvSpPr>
          <p:nvPr>
            <p:ph type="title"/>
          </p:nvPr>
        </p:nvSpPr>
        <p:spPr/>
        <p:txBody>
          <a:bodyPr>
            <a:normAutofit/>
          </a:bodyPr>
          <a:lstStyle/>
          <a:p>
            <a:pPr>
              <a:defRPr/>
            </a:pPr>
            <a:r>
              <a:rPr lang="tr-TR" dirty="0"/>
              <a:t>Doğrusal Üstü Hızlanma Örneği Arama</a:t>
            </a:r>
          </a:p>
        </p:txBody>
      </p:sp>
      <p:sp>
        <p:nvSpPr>
          <p:cNvPr id="52228" name="Content Placeholder 1">
            <a:extLst>
              <a:ext uri="{FF2B5EF4-FFF2-40B4-BE49-F238E27FC236}">
                <a16:creationId xmlns:a16="http://schemas.microsoft.com/office/drawing/2014/main" id="{E5CA9489-9907-43D9-A481-246DE4BF419C}"/>
              </a:ext>
            </a:extLst>
          </p:cNvPr>
          <p:cNvSpPr>
            <a:spLocks noGrp="1" noChangeArrowheads="1"/>
          </p:cNvSpPr>
          <p:nvPr>
            <p:ph sz="quarter" idx="1"/>
          </p:nvPr>
        </p:nvSpPr>
        <p:spPr/>
        <p:txBody>
          <a:bodyPr>
            <a:normAutofit/>
          </a:bodyPr>
          <a:lstStyle/>
          <a:p>
            <a:r>
              <a:rPr lang="tr-TR" altLang="tr-TR" sz="2800" dirty="0"/>
              <a:t>Paralel algoritma için en az avantajlı durum seri aramada çözümün ilk alt-uzayda bulunması </a:t>
            </a:r>
            <a:br>
              <a:rPr lang="tr-TR" altLang="tr-TR" sz="2800" dirty="0"/>
            </a:br>
            <a:r>
              <a:rPr lang="tr-TR" altLang="tr-TR" sz="2800" dirty="0"/>
              <a:t>(x = 0) durumudur. Bu halde</a:t>
            </a:r>
          </a:p>
          <a:p>
            <a:endParaRPr lang="tr-TR" altLang="tr-TR" sz="2800" dirty="0"/>
          </a:p>
          <a:p>
            <a:endParaRPr lang="tr-TR" altLang="tr-TR" sz="2800" dirty="0"/>
          </a:p>
          <a:p>
            <a:endParaRPr lang="tr-TR" altLang="tr-TR" sz="2800" dirty="0"/>
          </a:p>
          <a:p>
            <a:r>
              <a:rPr lang="tr-TR" altLang="tr-TR" sz="2800" dirty="0"/>
              <a:t>Gerçek hızlanma değeri çözümün bulunduğu </a:t>
            </a:r>
            <a:br>
              <a:rPr lang="tr-TR" altLang="tr-TR" sz="2800" dirty="0"/>
            </a:br>
            <a:r>
              <a:rPr lang="tr-TR" altLang="tr-TR" sz="2800" dirty="0"/>
              <a:t>alt-uzaya bağlıdır ve fazlası ile büyük olabilir.</a:t>
            </a:r>
          </a:p>
          <a:p>
            <a:endParaRPr lang="tr-TR" altLang="tr-TR" sz="2800" dirty="0"/>
          </a:p>
        </p:txBody>
      </p:sp>
      <p:pic>
        <p:nvPicPr>
          <p:cNvPr id="52227" name="Picture 5">
            <a:extLst>
              <a:ext uri="{FF2B5EF4-FFF2-40B4-BE49-F238E27FC236}">
                <a16:creationId xmlns:a16="http://schemas.microsoft.com/office/drawing/2014/main" id="{349644B5-D21E-42E1-9306-A2C00682DD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2925" y="2362200"/>
            <a:ext cx="250825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45CB8303-39C8-4B92-AA2C-3030B89A625D}"/>
              </a:ext>
            </a:extLst>
          </p:cNvPr>
          <p:cNvSpPr>
            <a:spLocks noGrp="1" noChangeArrowheads="1"/>
          </p:cNvSpPr>
          <p:nvPr>
            <p:ph type="title"/>
          </p:nvPr>
        </p:nvSpPr>
        <p:spPr/>
        <p:txBody>
          <a:bodyPr/>
          <a:lstStyle/>
          <a:p>
            <a:pPr>
              <a:defRPr/>
            </a:pPr>
            <a:r>
              <a:rPr lang="tr-TR" dirty="0"/>
              <a:t>Soru  </a:t>
            </a:r>
            <a:endParaRPr lang="en-US" altLang="en-US" sz="5400" dirty="0"/>
          </a:p>
        </p:txBody>
      </p:sp>
      <p:sp>
        <p:nvSpPr>
          <p:cNvPr id="53250" name="Rectangle 3">
            <a:extLst>
              <a:ext uri="{FF2B5EF4-FFF2-40B4-BE49-F238E27FC236}">
                <a16:creationId xmlns:a16="http://schemas.microsoft.com/office/drawing/2014/main" id="{C8B96570-A324-41CB-8C96-0F78ECACE8D7}"/>
              </a:ext>
            </a:extLst>
          </p:cNvPr>
          <p:cNvSpPr>
            <a:spLocks noGrp="1" noChangeArrowheads="1"/>
          </p:cNvSpPr>
          <p:nvPr>
            <p:ph sz="quarter" idx="1"/>
          </p:nvPr>
        </p:nvSpPr>
        <p:spPr/>
        <p:txBody>
          <a:bodyPr/>
          <a:lstStyle/>
          <a:p>
            <a:pPr marL="548640" indent="-320040"/>
            <a:r>
              <a:rPr lang="tr-TR" altLang="tr-TR" dirty="0"/>
              <a:t>Hızlanma elde edebilmek için çoklu-işlemcili bir bilgisayar sistemini nasıl oluşturabiliriz?</a:t>
            </a:r>
          </a:p>
        </p:txBody>
      </p:sp>
      <p:pic>
        <p:nvPicPr>
          <p:cNvPr id="53251" name="Picture 7" descr="C:\Documents and Settings\Barry Wilkinson.BARRY\Local Settings\Temporary Internet Files\Content.IE5\I5N9KGGT\MCj00788110000[1].wmf">
            <a:extLst>
              <a:ext uri="{FF2B5EF4-FFF2-40B4-BE49-F238E27FC236}">
                <a16:creationId xmlns:a16="http://schemas.microsoft.com/office/drawing/2014/main" id="{B8F82CF5-5766-4B9B-9213-64EFD0DA71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2225" y="2209800"/>
            <a:ext cx="3762375"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a:extLst>
              <a:ext uri="{FF2B5EF4-FFF2-40B4-BE49-F238E27FC236}">
                <a16:creationId xmlns:a16="http://schemas.microsoft.com/office/drawing/2014/main" id="{744B441E-B966-425D-AE1C-73903DC02F65}"/>
              </a:ext>
            </a:extLst>
          </p:cNvPr>
          <p:cNvSpPr>
            <a:spLocks noGrp="1" noChangeArrowheads="1"/>
          </p:cNvSpPr>
          <p:nvPr>
            <p:ph type="ctrTitle"/>
          </p:nvPr>
        </p:nvSpPr>
        <p:spPr/>
        <p:txBody>
          <a:bodyPr/>
          <a:lstStyle/>
          <a:p>
            <a:pPr>
              <a:defRPr/>
            </a:pPr>
            <a:r>
              <a:rPr lang="en-US" altLang="en-US" b="1" dirty="0" err="1">
                <a:solidFill>
                  <a:schemeClr val="bg1"/>
                </a:solidFill>
                <a:effectLst>
                  <a:outerShdw blurRad="38100" dist="38100" dir="2700000" algn="tl">
                    <a:srgbClr val="000000">
                      <a:alpha val="43137"/>
                    </a:srgbClr>
                  </a:outerShdw>
                </a:effectLst>
              </a:rPr>
              <a:t>Paralel</a:t>
            </a:r>
            <a:r>
              <a:rPr lang="en-US" altLang="en-US" b="1" dirty="0">
                <a:solidFill>
                  <a:schemeClr val="bg1"/>
                </a:solidFill>
                <a:effectLst>
                  <a:outerShdw blurRad="38100" dist="38100" dir="2700000" algn="tl">
                    <a:srgbClr val="000000">
                      <a:alpha val="43137"/>
                    </a:srgbClr>
                  </a:outerShdw>
                </a:effectLst>
              </a:rPr>
              <a:t> </a:t>
            </a:r>
            <a:r>
              <a:rPr lang="tr-TR" altLang="en-US" b="1" dirty="0">
                <a:solidFill>
                  <a:schemeClr val="bg1"/>
                </a:solidFill>
                <a:effectLst>
                  <a:outerShdw blurRad="38100" dist="38100" dir="2700000" algn="tl">
                    <a:srgbClr val="000000">
                      <a:alpha val="43137"/>
                    </a:srgbClr>
                  </a:outerShdw>
                </a:effectLst>
              </a:rPr>
              <a:t>Bilgisayarların Türleri</a:t>
            </a:r>
            <a:endParaRPr lang="en-US" altLang="en-US" b="1" dirty="0">
              <a:solidFill>
                <a:schemeClr val="bg1"/>
              </a:solidFill>
              <a:effectLst>
                <a:outerShdw blurRad="38100" dist="38100" dir="2700000" algn="tl">
                  <a:srgbClr val="000000">
                    <a:alpha val="43137"/>
                  </a:srgbClr>
                </a:outerShdw>
              </a:effectLst>
            </a:endParaRPr>
          </a:p>
        </p:txBody>
      </p:sp>
      <p:sp>
        <p:nvSpPr>
          <p:cNvPr id="2" name="Subtitle 1">
            <a:extLst>
              <a:ext uri="{FF2B5EF4-FFF2-40B4-BE49-F238E27FC236}">
                <a16:creationId xmlns:a16="http://schemas.microsoft.com/office/drawing/2014/main" id="{FF5FC641-74AB-45DB-B18F-F19B03CEEF6F}"/>
              </a:ext>
            </a:extLst>
          </p:cNvPr>
          <p:cNvSpPr>
            <a:spLocks noGrp="1"/>
          </p:cNvSpPr>
          <p:nvPr>
            <p:ph type="subTitle" idx="1"/>
          </p:nvPr>
        </p:nvSpPr>
        <p:spPr/>
        <p:txBody>
          <a:bodyPr/>
          <a:lstStyle/>
          <a:p>
            <a:endParaRPr lang="tr-T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A7753-4145-4AEF-9371-4456E296CD7F}"/>
              </a:ext>
            </a:extLst>
          </p:cNvPr>
          <p:cNvSpPr>
            <a:spLocks noGrp="1"/>
          </p:cNvSpPr>
          <p:nvPr>
            <p:ph type="title"/>
          </p:nvPr>
        </p:nvSpPr>
        <p:spPr/>
        <p:txBody>
          <a:bodyPr/>
          <a:lstStyle/>
          <a:p>
            <a:pPr>
              <a:defRPr/>
            </a:pPr>
            <a:r>
              <a:rPr lang="tr-TR" dirty="0"/>
              <a:t>Bu Dersin Konuları</a:t>
            </a:r>
          </a:p>
        </p:txBody>
      </p:sp>
      <p:sp>
        <p:nvSpPr>
          <p:cNvPr id="56323" name="Content Placeholder 2">
            <a:extLst>
              <a:ext uri="{FF2B5EF4-FFF2-40B4-BE49-F238E27FC236}">
                <a16:creationId xmlns:a16="http://schemas.microsoft.com/office/drawing/2014/main" id="{AC339BD1-A416-4D8E-B600-DF5516C51530}"/>
              </a:ext>
            </a:extLst>
          </p:cNvPr>
          <p:cNvSpPr>
            <a:spLocks noGrp="1" noChangeArrowheads="1"/>
          </p:cNvSpPr>
          <p:nvPr>
            <p:ph sz="quarter" idx="1"/>
          </p:nvPr>
        </p:nvSpPr>
        <p:spPr/>
        <p:txBody>
          <a:bodyPr/>
          <a:lstStyle/>
          <a:p>
            <a:r>
              <a:rPr lang="tr-TR" altLang="tr-TR"/>
              <a:t>Tek işlemcili bilgisayarlar</a:t>
            </a:r>
          </a:p>
          <a:p>
            <a:r>
              <a:rPr lang="tr-TR" altLang="tr-TR"/>
              <a:t>Ortak Bellek Çoklu-işlemciler</a:t>
            </a:r>
          </a:p>
          <a:p>
            <a:r>
              <a:rPr lang="tr-TR" altLang="tr-TR"/>
              <a:t>Dağıtık Bellek Çoklu-işlemciler</a:t>
            </a:r>
          </a:p>
          <a:p>
            <a:r>
              <a:rPr lang="tr-TR" altLang="tr-TR"/>
              <a:t>Ara-bağlayıcı Ağlar</a:t>
            </a:r>
          </a:p>
          <a:p>
            <a:endParaRPr lang="tr-TR" altLang="tr-T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46DEE-F96A-4537-995A-2466648022B1}"/>
              </a:ext>
            </a:extLst>
          </p:cNvPr>
          <p:cNvSpPr>
            <a:spLocks noGrp="1"/>
          </p:cNvSpPr>
          <p:nvPr>
            <p:ph type="title"/>
          </p:nvPr>
        </p:nvSpPr>
        <p:spPr/>
        <p:txBody>
          <a:bodyPr/>
          <a:lstStyle/>
          <a:p>
            <a:pPr>
              <a:defRPr/>
            </a:pPr>
            <a:r>
              <a:rPr lang="tr-TR" dirty="0"/>
              <a:t>Tek İşlemcili Bilgisayarlar</a:t>
            </a:r>
          </a:p>
        </p:txBody>
      </p:sp>
      <p:sp>
        <p:nvSpPr>
          <p:cNvPr id="57347" name="Content Placeholder 2">
            <a:extLst>
              <a:ext uri="{FF2B5EF4-FFF2-40B4-BE49-F238E27FC236}">
                <a16:creationId xmlns:a16="http://schemas.microsoft.com/office/drawing/2014/main" id="{0993FDC7-3B20-41D3-8A32-BBDDA043A3A4}"/>
              </a:ext>
            </a:extLst>
          </p:cNvPr>
          <p:cNvSpPr>
            <a:spLocks noGrp="1" noChangeArrowheads="1"/>
          </p:cNvSpPr>
          <p:nvPr>
            <p:ph idx="1"/>
          </p:nvPr>
        </p:nvSpPr>
        <p:spPr/>
        <p:txBody>
          <a:bodyPr/>
          <a:lstStyle/>
          <a:p>
            <a:r>
              <a:rPr lang="tr-TR" altLang="tr-TR" sz="2400"/>
              <a:t>Seri bilgisayarlar olarak da bilinen tek işlemcili bilgisayarlar ana bellekte depolanmış bir programı koşturan tek bir işlemci ve girdi/çıktı </a:t>
            </a:r>
            <a:br>
              <a:rPr lang="tr-TR" altLang="tr-TR" sz="2400"/>
            </a:br>
            <a:r>
              <a:rPr lang="tr-TR" altLang="tr-TR" sz="2400"/>
              <a:t>(ing. input/output) birimlerinden oluşur.</a:t>
            </a:r>
          </a:p>
        </p:txBody>
      </p:sp>
      <p:pic>
        <p:nvPicPr>
          <p:cNvPr id="57348" name="Picture 4">
            <a:extLst>
              <a:ext uri="{FF2B5EF4-FFF2-40B4-BE49-F238E27FC236}">
                <a16:creationId xmlns:a16="http://schemas.microsoft.com/office/drawing/2014/main" id="{C3DA92AE-E4FC-44B4-A73F-6EBC510566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971800"/>
            <a:ext cx="5181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E50FC-3AC0-4082-BEC3-9F75EAB0024F}"/>
              </a:ext>
            </a:extLst>
          </p:cNvPr>
          <p:cNvSpPr>
            <a:spLocks noGrp="1"/>
          </p:cNvSpPr>
          <p:nvPr>
            <p:ph type="title"/>
          </p:nvPr>
        </p:nvSpPr>
        <p:spPr/>
        <p:txBody>
          <a:bodyPr/>
          <a:lstStyle/>
          <a:p>
            <a:pPr>
              <a:defRPr/>
            </a:pPr>
            <a:r>
              <a:rPr lang="tr-TR" dirty="0"/>
              <a:t>Tek İşlemcili Bilgisayarlar</a:t>
            </a:r>
          </a:p>
        </p:txBody>
      </p:sp>
      <p:sp>
        <p:nvSpPr>
          <p:cNvPr id="58371" name="Content Placeholder 2">
            <a:extLst>
              <a:ext uri="{FF2B5EF4-FFF2-40B4-BE49-F238E27FC236}">
                <a16:creationId xmlns:a16="http://schemas.microsoft.com/office/drawing/2014/main" id="{2DF5BD04-D383-429F-A78D-D7FA659263E8}"/>
              </a:ext>
            </a:extLst>
          </p:cNvPr>
          <p:cNvSpPr>
            <a:spLocks noGrp="1" noChangeArrowheads="1"/>
          </p:cNvSpPr>
          <p:nvPr>
            <p:ph idx="1"/>
          </p:nvPr>
        </p:nvSpPr>
        <p:spPr/>
        <p:txBody>
          <a:bodyPr/>
          <a:lstStyle/>
          <a:p>
            <a:r>
              <a:rPr lang="tr-TR" altLang="tr-TR" sz="2800"/>
              <a:t>Bu tek işlemcili yapı Von Neumann Mimarisi olarak bilinir. Bellekteki program komutlarının ve verilerin işlemciye ve işlemcideki verilerin belleğe aktarıldığı İşlemci (CPU) ile bellek arasındaki kanal  Von Neumann darboğazı olarak adlandırılır.</a:t>
            </a:r>
          </a:p>
          <a:p>
            <a:r>
              <a:rPr lang="tr-TR" altLang="tr-TR" sz="2800"/>
              <a:t>Ana bellekteki her bir hücre (içinde bir kelime (ing. word) barındırır) bir adrese sahiptir. Adresler sıfırdan başlar ve b-bit'lik (b adet iki tabanlı) adresler için 2</a:t>
            </a:r>
            <a:r>
              <a:rPr lang="tr-TR" altLang="tr-TR" sz="2800" baseline="30000"/>
              <a:t>b</a:t>
            </a:r>
            <a:r>
              <a:rPr lang="tr-TR" altLang="tr-TR" sz="2800"/>
              <a:t>-1 ‘e kadar gider.</a:t>
            </a:r>
          </a:p>
          <a:p>
            <a:endParaRPr lang="tr-TR" altLang="tr-TR" sz="2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a:extLst>
              <a:ext uri="{FF2B5EF4-FFF2-40B4-BE49-F238E27FC236}">
                <a16:creationId xmlns:a16="http://schemas.microsoft.com/office/drawing/2014/main" id="{31FC297C-9FEB-46F3-B325-C14150A547B7}"/>
              </a:ext>
            </a:extLst>
          </p:cNvPr>
          <p:cNvSpPr>
            <a:spLocks noGrp="1" noChangeArrowheads="1"/>
          </p:cNvSpPr>
          <p:nvPr>
            <p:ph type="title"/>
          </p:nvPr>
        </p:nvSpPr>
        <p:spPr/>
        <p:txBody>
          <a:bodyPr>
            <a:normAutofit/>
          </a:bodyPr>
          <a:lstStyle/>
          <a:p>
            <a:pPr>
              <a:defRPr/>
            </a:pPr>
            <a:r>
              <a:rPr lang="tr-TR" altLang="tr-TR" sz="3600" dirty="0"/>
              <a:t>Ortak Bellekli Çoklu-işlemci Sistemi</a:t>
            </a:r>
            <a:endParaRPr lang="en-US" altLang="en-US" sz="3600" dirty="0"/>
          </a:p>
        </p:txBody>
      </p:sp>
      <p:sp>
        <p:nvSpPr>
          <p:cNvPr id="60419" name="Rectangle 3">
            <a:extLst>
              <a:ext uri="{FF2B5EF4-FFF2-40B4-BE49-F238E27FC236}">
                <a16:creationId xmlns:a16="http://schemas.microsoft.com/office/drawing/2014/main" id="{9E731143-ED31-474C-95AE-D5FB20804AF3}"/>
              </a:ext>
            </a:extLst>
          </p:cNvPr>
          <p:cNvSpPr>
            <a:spLocks noGrp="1" noChangeArrowheads="1"/>
          </p:cNvSpPr>
          <p:nvPr>
            <p:ph sz="quarter" idx="1"/>
          </p:nvPr>
        </p:nvSpPr>
        <p:spPr/>
        <p:txBody>
          <a:bodyPr>
            <a:normAutofit/>
          </a:bodyPr>
          <a:lstStyle/>
          <a:p>
            <a:pPr indent="-342900"/>
            <a:r>
              <a:rPr lang="tr-TR" altLang="tr-TR" sz="2400" dirty="0"/>
              <a:t>Tek işlemcili yapının doğal bir uzantısıdır. Çoklu-işlemciler her işlemci her bir bellek birimine erişebilecek şekilde çoklu-bellek birimlerine bağlanmıştır.</a:t>
            </a:r>
            <a:endParaRPr lang="en-US" altLang="en-US" sz="2400" dirty="0"/>
          </a:p>
        </p:txBody>
      </p:sp>
      <p:grpSp>
        <p:nvGrpSpPr>
          <p:cNvPr id="60420" name="Group 1">
            <a:extLst>
              <a:ext uri="{FF2B5EF4-FFF2-40B4-BE49-F238E27FC236}">
                <a16:creationId xmlns:a16="http://schemas.microsoft.com/office/drawing/2014/main" id="{6A2A6F15-EDA0-4032-9259-495EEC9FD292}"/>
              </a:ext>
            </a:extLst>
          </p:cNvPr>
          <p:cNvGrpSpPr>
            <a:grpSpLocks/>
          </p:cNvGrpSpPr>
          <p:nvPr/>
        </p:nvGrpSpPr>
        <p:grpSpPr bwMode="auto">
          <a:xfrm>
            <a:off x="2362200" y="2667000"/>
            <a:ext cx="4876800" cy="3733800"/>
            <a:chOff x="2362200" y="2667000"/>
            <a:chExt cx="4876800" cy="3733800"/>
          </a:xfrm>
        </p:grpSpPr>
        <p:sp>
          <p:nvSpPr>
            <p:cNvPr id="60422" name="Rectangle 5">
              <a:extLst>
                <a:ext uri="{FF2B5EF4-FFF2-40B4-BE49-F238E27FC236}">
                  <a16:creationId xmlns:a16="http://schemas.microsoft.com/office/drawing/2014/main" id="{AE865D7C-8ABB-4433-8CF3-1CD8F1F2EDCE}"/>
                </a:ext>
              </a:extLst>
            </p:cNvPr>
            <p:cNvSpPr>
              <a:spLocks noChangeArrowheads="1"/>
            </p:cNvSpPr>
            <p:nvPr/>
          </p:nvSpPr>
          <p:spPr bwMode="auto">
            <a:xfrm>
              <a:off x="3590925" y="3189288"/>
              <a:ext cx="482600" cy="4826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0423" name="Rectangle 6">
              <a:extLst>
                <a:ext uri="{FF2B5EF4-FFF2-40B4-BE49-F238E27FC236}">
                  <a16:creationId xmlns:a16="http://schemas.microsoft.com/office/drawing/2014/main" id="{EBAD1FA8-6943-4D5A-B75C-C7544F2BE763}"/>
                </a:ext>
              </a:extLst>
            </p:cNvPr>
            <p:cNvSpPr>
              <a:spLocks noChangeArrowheads="1"/>
            </p:cNvSpPr>
            <p:nvPr/>
          </p:nvSpPr>
          <p:spPr bwMode="auto">
            <a:xfrm>
              <a:off x="3590925" y="4151313"/>
              <a:ext cx="2887663" cy="73183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0424" name="Rectangle 7">
              <a:extLst>
                <a:ext uri="{FF2B5EF4-FFF2-40B4-BE49-F238E27FC236}">
                  <a16:creationId xmlns:a16="http://schemas.microsoft.com/office/drawing/2014/main" id="{2881283C-DB73-4924-8259-B04ED2D76F3C}"/>
                </a:ext>
              </a:extLst>
            </p:cNvPr>
            <p:cNvSpPr>
              <a:spLocks noChangeArrowheads="1"/>
            </p:cNvSpPr>
            <p:nvPr/>
          </p:nvSpPr>
          <p:spPr bwMode="auto">
            <a:xfrm>
              <a:off x="5995988" y="3189288"/>
              <a:ext cx="482600" cy="4826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0425" name="Rectangle 8">
              <a:extLst>
                <a:ext uri="{FF2B5EF4-FFF2-40B4-BE49-F238E27FC236}">
                  <a16:creationId xmlns:a16="http://schemas.microsoft.com/office/drawing/2014/main" id="{817B2FD9-8BB8-4E42-B17C-07F59920C8A8}"/>
                </a:ext>
              </a:extLst>
            </p:cNvPr>
            <p:cNvSpPr>
              <a:spLocks noChangeArrowheads="1"/>
            </p:cNvSpPr>
            <p:nvPr/>
          </p:nvSpPr>
          <p:spPr bwMode="auto">
            <a:xfrm>
              <a:off x="3590925" y="5362575"/>
              <a:ext cx="482600" cy="4826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0426" name="Rectangle 9">
              <a:extLst>
                <a:ext uri="{FF2B5EF4-FFF2-40B4-BE49-F238E27FC236}">
                  <a16:creationId xmlns:a16="http://schemas.microsoft.com/office/drawing/2014/main" id="{15E727A4-D669-455D-810B-E804FB4BED7B}"/>
                </a:ext>
              </a:extLst>
            </p:cNvPr>
            <p:cNvSpPr>
              <a:spLocks noChangeArrowheads="1"/>
            </p:cNvSpPr>
            <p:nvPr/>
          </p:nvSpPr>
          <p:spPr bwMode="auto">
            <a:xfrm>
              <a:off x="5995988" y="5362575"/>
              <a:ext cx="482600" cy="4826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0427" name="Line 10">
              <a:extLst>
                <a:ext uri="{FF2B5EF4-FFF2-40B4-BE49-F238E27FC236}">
                  <a16:creationId xmlns:a16="http://schemas.microsoft.com/office/drawing/2014/main" id="{E22AE329-D5E8-4BF1-813E-5497E53A1F24}"/>
                </a:ext>
              </a:extLst>
            </p:cNvPr>
            <p:cNvSpPr>
              <a:spLocks noChangeShapeType="1"/>
            </p:cNvSpPr>
            <p:nvPr/>
          </p:nvSpPr>
          <p:spPr bwMode="auto">
            <a:xfrm flipV="1">
              <a:off x="3814763" y="3751263"/>
              <a:ext cx="1587" cy="3492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28" name="Freeform 11">
              <a:extLst>
                <a:ext uri="{FF2B5EF4-FFF2-40B4-BE49-F238E27FC236}">
                  <a16:creationId xmlns:a16="http://schemas.microsoft.com/office/drawing/2014/main" id="{40F51BC4-D0F3-44A4-8310-DD948BC43AA6}"/>
                </a:ext>
              </a:extLst>
            </p:cNvPr>
            <p:cNvSpPr>
              <a:spLocks/>
            </p:cNvSpPr>
            <p:nvPr/>
          </p:nvSpPr>
          <p:spPr bwMode="auto">
            <a:xfrm>
              <a:off x="3795713" y="3697288"/>
              <a:ext cx="53975" cy="71437"/>
            </a:xfrm>
            <a:custGeom>
              <a:avLst/>
              <a:gdLst>
                <a:gd name="T0" fmla="*/ 2147483646 w 34"/>
                <a:gd name="T1" fmla="*/ 2147483646 h 45"/>
                <a:gd name="T2" fmla="*/ 0 w 34"/>
                <a:gd name="T3" fmla="*/ 2147483646 h 45"/>
                <a:gd name="T4" fmla="*/ 2147483646 w 34"/>
                <a:gd name="T5" fmla="*/ 0 h 45"/>
                <a:gd name="T6" fmla="*/ 2147483646 w 34"/>
                <a:gd name="T7" fmla="*/ 2147483646 h 45"/>
                <a:gd name="T8" fmla="*/ 2147483646 w 34"/>
                <a:gd name="T9" fmla="*/ 2147483646 h 45"/>
                <a:gd name="T10" fmla="*/ 0 60000 65536"/>
                <a:gd name="T11" fmla="*/ 0 60000 65536"/>
                <a:gd name="T12" fmla="*/ 0 60000 65536"/>
                <a:gd name="T13" fmla="*/ 0 60000 65536"/>
                <a:gd name="T14" fmla="*/ 0 60000 65536"/>
                <a:gd name="T15" fmla="*/ 0 w 34"/>
                <a:gd name="T16" fmla="*/ 0 h 45"/>
                <a:gd name="T17" fmla="*/ 34 w 34"/>
                <a:gd name="T18" fmla="*/ 45 h 45"/>
              </a:gdLst>
              <a:ahLst/>
              <a:cxnLst>
                <a:cxn ang="T10">
                  <a:pos x="T0" y="T1"/>
                </a:cxn>
                <a:cxn ang="T11">
                  <a:pos x="T2" y="T3"/>
                </a:cxn>
                <a:cxn ang="T12">
                  <a:pos x="T4" y="T5"/>
                </a:cxn>
                <a:cxn ang="T13">
                  <a:pos x="T6" y="T7"/>
                </a:cxn>
                <a:cxn ang="T14">
                  <a:pos x="T8" y="T9"/>
                </a:cxn>
              </a:cxnLst>
              <a:rect l="T15" t="T16" r="T17" b="T18"/>
              <a:pathLst>
                <a:path w="34" h="45">
                  <a:moveTo>
                    <a:pt x="12" y="34"/>
                  </a:moveTo>
                  <a:lnTo>
                    <a:pt x="0" y="45"/>
                  </a:lnTo>
                  <a:lnTo>
                    <a:pt x="12" y="0"/>
                  </a:lnTo>
                  <a:lnTo>
                    <a:pt x="34" y="45"/>
                  </a:lnTo>
                  <a:lnTo>
                    <a:pt x="12" y="34"/>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0429" name="Freeform 12">
              <a:extLst>
                <a:ext uri="{FF2B5EF4-FFF2-40B4-BE49-F238E27FC236}">
                  <a16:creationId xmlns:a16="http://schemas.microsoft.com/office/drawing/2014/main" id="{CBBEDEB0-6708-48DD-B452-7FBBDF5E20C2}"/>
                </a:ext>
              </a:extLst>
            </p:cNvPr>
            <p:cNvSpPr>
              <a:spLocks/>
            </p:cNvSpPr>
            <p:nvPr/>
          </p:nvSpPr>
          <p:spPr bwMode="auto">
            <a:xfrm>
              <a:off x="3795713" y="3697288"/>
              <a:ext cx="53975" cy="71437"/>
            </a:xfrm>
            <a:custGeom>
              <a:avLst/>
              <a:gdLst>
                <a:gd name="T0" fmla="*/ 2147483646 w 34"/>
                <a:gd name="T1" fmla="*/ 2147483646 h 45"/>
                <a:gd name="T2" fmla="*/ 0 w 34"/>
                <a:gd name="T3" fmla="*/ 2147483646 h 45"/>
                <a:gd name="T4" fmla="*/ 2147483646 w 34"/>
                <a:gd name="T5" fmla="*/ 0 h 45"/>
                <a:gd name="T6" fmla="*/ 2147483646 w 34"/>
                <a:gd name="T7" fmla="*/ 2147483646 h 45"/>
                <a:gd name="T8" fmla="*/ 2147483646 w 34"/>
                <a:gd name="T9" fmla="*/ 2147483646 h 45"/>
                <a:gd name="T10" fmla="*/ 0 60000 65536"/>
                <a:gd name="T11" fmla="*/ 0 60000 65536"/>
                <a:gd name="T12" fmla="*/ 0 60000 65536"/>
                <a:gd name="T13" fmla="*/ 0 60000 65536"/>
                <a:gd name="T14" fmla="*/ 0 60000 65536"/>
                <a:gd name="T15" fmla="*/ 0 w 34"/>
                <a:gd name="T16" fmla="*/ 0 h 45"/>
                <a:gd name="T17" fmla="*/ 34 w 34"/>
                <a:gd name="T18" fmla="*/ 45 h 45"/>
              </a:gdLst>
              <a:ahLst/>
              <a:cxnLst>
                <a:cxn ang="T10">
                  <a:pos x="T0" y="T1"/>
                </a:cxn>
                <a:cxn ang="T11">
                  <a:pos x="T2" y="T3"/>
                </a:cxn>
                <a:cxn ang="T12">
                  <a:pos x="T4" y="T5"/>
                </a:cxn>
                <a:cxn ang="T13">
                  <a:pos x="T6" y="T7"/>
                </a:cxn>
                <a:cxn ang="T14">
                  <a:pos x="T8" y="T9"/>
                </a:cxn>
              </a:cxnLst>
              <a:rect l="T15" t="T16" r="T17" b="T18"/>
              <a:pathLst>
                <a:path w="34" h="45">
                  <a:moveTo>
                    <a:pt x="12" y="34"/>
                  </a:moveTo>
                  <a:lnTo>
                    <a:pt x="0" y="45"/>
                  </a:lnTo>
                  <a:lnTo>
                    <a:pt x="12" y="0"/>
                  </a:lnTo>
                  <a:lnTo>
                    <a:pt x="34" y="45"/>
                  </a:lnTo>
                  <a:lnTo>
                    <a:pt x="12"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430" name="Line 13">
              <a:extLst>
                <a:ext uri="{FF2B5EF4-FFF2-40B4-BE49-F238E27FC236}">
                  <a16:creationId xmlns:a16="http://schemas.microsoft.com/office/drawing/2014/main" id="{233F4BB4-50C8-40C2-8E82-9978ACE5759A}"/>
                </a:ext>
              </a:extLst>
            </p:cNvPr>
            <p:cNvSpPr>
              <a:spLocks noChangeShapeType="1"/>
            </p:cNvSpPr>
            <p:nvPr/>
          </p:nvSpPr>
          <p:spPr bwMode="auto">
            <a:xfrm>
              <a:off x="3814763" y="4017963"/>
              <a:ext cx="1587" cy="3651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31" name="Freeform 14">
              <a:extLst>
                <a:ext uri="{FF2B5EF4-FFF2-40B4-BE49-F238E27FC236}">
                  <a16:creationId xmlns:a16="http://schemas.microsoft.com/office/drawing/2014/main" id="{21A00D45-B146-4FF0-9EA5-8591E3A6F61E}"/>
                </a:ext>
              </a:extLst>
            </p:cNvPr>
            <p:cNvSpPr>
              <a:spLocks/>
            </p:cNvSpPr>
            <p:nvPr/>
          </p:nvSpPr>
          <p:spPr bwMode="auto">
            <a:xfrm>
              <a:off x="3795713" y="4035425"/>
              <a:ext cx="53975" cy="71438"/>
            </a:xfrm>
            <a:custGeom>
              <a:avLst/>
              <a:gdLst>
                <a:gd name="T0" fmla="*/ 2147483646 w 34"/>
                <a:gd name="T1" fmla="*/ 2147483646 h 45"/>
                <a:gd name="T2" fmla="*/ 2147483646 w 34"/>
                <a:gd name="T3" fmla="*/ 0 h 45"/>
                <a:gd name="T4" fmla="*/ 2147483646 w 34"/>
                <a:gd name="T5" fmla="*/ 2147483646 h 45"/>
                <a:gd name="T6" fmla="*/ 0 w 34"/>
                <a:gd name="T7" fmla="*/ 0 h 45"/>
                <a:gd name="T8" fmla="*/ 2147483646 w 34"/>
                <a:gd name="T9" fmla="*/ 2147483646 h 45"/>
                <a:gd name="T10" fmla="*/ 0 60000 65536"/>
                <a:gd name="T11" fmla="*/ 0 60000 65536"/>
                <a:gd name="T12" fmla="*/ 0 60000 65536"/>
                <a:gd name="T13" fmla="*/ 0 60000 65536"/>
                <a:gd name="T14" fmla="*/ 0 60000 65536"/>
                <a:gd name="T15" fmla="*/ 0 w 34"/>
                <a:gd name="T16" fmla="*/ 0 h 45"/>
                <a:gd name="T17" fmla="*/ 34 w 34"/>
                <a:gd name="T18" fmla="*/ 45 h 45"/>
              </a:gdLst>
              <a:ahLst/>
              <a:cxnLst>
                <a:cxn ang="T10">
                  <a:pos x="T0" y="T1"/>
                </a:cxn>
                <a:cxn ang="T11">
                  <a:pos x="T2" y="T3"/>
                </a:cxn>
                <a:cxn ang="T12">
                  <a:pos x="T4" y="T5"/>
                </a:cxn>
                <a:cxn ang="T13">
                  <a:pos x="T6" y="T7"/>
                </a:cxn>
                <a:cxn ang="T14">
                  <a:pos x="T8" y="T9"/>
                </a:cxn>
              </a:cxnLst>
              <a:rect l="T15" t="T16" r="T17" b="T18"/>
              <a:pathLst>
                <a:path w="34" h="45">
                  <a:moveTo>
                    <a:pt x="12" y="12"/>
                  </a:moveTo>
                  <a:lnTo>
                    <a:pt x="34" y="0"/>
                  </a:lnTo>
                  <a:lnTo>
                    <a:pt x="12" y="45"/>
                  </a:lnTo>
                  <a:lnTo>
                    <a:pt x="0" y="0"/>
                  </a:lnTo>
                  <a:lnTo>
                    <a:pt x="12" y="1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0432" name="Freeform 15">
              <a:extLst>
                <a:ext uri="{FF2B5EF4-FFF2-40B4-BE49-F238E27FC236}">
                  <a16:creationId xmlns:a16="http://schemas.microsoft.com/office/drawing/2014/main" id="{4305D18C-B09B-4B2E-8BC1-C4548E35F950}"/>
                </a:ext>
              </a:extLst>
            </p:cNvPr>
            <p:cNvSpPr>
              <a:spLocks/>
            </p:cNvSpPr>
            <p:nvPr/>
          </p:nvSpPr>
          <p:spPr bwMode="auto">
            <a:xfrm>
              <a:off x="3795713" y="4035425"/>
              <a:ext cx="53975" cy="71438"/>
            </a:xfrm>
            <a:custGeom>
              <a:avLst/>
              <a:gdLst>
                <a:gd name="T0" fmla="*/ 2147483646 w 34"/>
                <a:gd name="T1" fmla="*/ 2147483646 h 45"/>
                <a:gd name="T2" fmla="*/ 2147483646 w 34"/>
                <a:gd name="T3" fmla="*/ 0 h 45"/>
                <a:gd name="T4" fmla="*/ 2147483646 w 34"/>
                <a:gd name="T5" fmla="*/ 2147483646 h 45"/>
                <a:gd name="T6" fmla="*/ 0 w 34"/>
                <a:gd name="T7" fmla="*/ 0 h 45"/>
                <a:gd name="T8" fmla="*/ 2147483646 w 34"/>
                <a:gd name="T9" fmla="*/ 2147483646 h 45"/>
                <a:gd name="T10" fmla="*/ 0 60000 65536"/>
                <a:gd name="T11" fmla="*/ 0 60000 65536"/>
                <a:gd name="T12" fmla="*/ 0 60000 65536"/>
                <a:gd name="T13" fmla="*/ 0 60000 65536"/>
                <a:gd name="T14" fmla="*/ 0 60000 65536"/>
                <a:gd name="T15" fmla="*/ 0 w 34"/>
                <a:gd name="T16" fmla="*/ 0 h 45"/>
                <a:gd name="T17" fmla="*/ 34 w 34"/>
                <a:gd name="T18" fmla="*/ 45 h 45"/>
              </a:gdLst>
              <a:ahLst/>
              <a:cxnLst>
                <a:cxn ang="T10">
                  <a:pos x="T0" y="T1"/>
                </a:cxn>
                <a:cxn ang="T11">
                  <a:pos x="T2" y="T3"/>
                </a:cxn>
                <a:cxn ang="T12">
                  <a:pos x="T4" y="T5"/>
                </a:cxn>
                <a:cxn ang="T13">
                  <a:pos x="T6" y="T7"/>
                </a:cxn>
                <a:cxn ang="T14">
                  <a:pos x="T8" y="T9"/>
                </a:cxn>
              </a:cxnLst>
              <a:rect l="T15" t="T16" r="T17" b="T18"/>
              <a:pathLst>
                <a:path w="34" h="45">
                  <a:moveTo>
                    <a:pt x="12" y="12"/>
                  </a:moveTo>
                  <a:lnTo>
                    <a:pt x="34" y="0"/>
                  </a:lnTo>
                  <a:lnTo>
                    <a:pt x="12" y="45"/>
                  </a:lnTo>
                  <a:lnTo>
                    <a:pt x="0" y="0"/>
                  </a:ln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433" name="Line 16">
              <a:extLst>
                <a:ext uri="{FF2B5EF4-FFF2-40B4-BE49-F238E27FC236}">
                  <a16:creationId xmlns:a16="http://schemas.microsoft.com/office/drawing/2014/main" id="{90A55880-6290-430D-BCBA-7292DEA0CE84}"/>
                </a:ext>
              </a:extLst>
            </p:cNvPr>
            <p:cNvSpPr>
              <a:spLocks noChangeShapeType="1"/>
            </p:cNvSpPr>
            <p:nvPr/>
          </p:nvSpPr>
          <p:spPr bwMode="auto">
            <a:xfrm>
              <a:off x="3814763" y="3786188"/>
              <a:ext cx="1587" cy="2317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34" name="Line 17">
              <a:extLst>
                <a:ext uri="{FF2B5EF4-FFF2-40B4-BE49-F238E27FC236}">
                  <a16:creationId xmlns:a16="http://schemas.microsoft.com/office/drawing/2014/main" id="{0056E36E-1DB5-4669-87A1-AA37D7F1CF72}"/>
                </a:ext>
              </a:extLst>
            </p:cNvPr>
            <p:cNvSpPr>
              <a:spLocks noChangeShapeType="1"/>
            </p:cNvSpPr>
            <p:nvPr/>
          </p:nvSpPr>
          <p:spPr bwMode="auto">
            <a:xfrm flipV="1">
              <a:off x="6219825" y="3751263"/>
              <a:ext cx="1588" cy="3492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35" name="Freeform 18">
              <a:extLst>
                <a:ext uri="{FF2B5EF4-FFF2-40B4-BE49-F238E27FC236}">
                  <a16:creationId xmlns:a16="http://schemas.microsoft.com/office/drawing/2014/main" id="{42FFBA76-CC90-46FC-B7A2-0736473472CE}"/>
                </a:ext>
              </a:extLst>
            </p:cNvPr>
            <p:cNvSpPr>
              <a:spLocks/>
            </p:cNvSpPr>
            <p:nvPr/>
          </p:nvSpPr>
          <p:spPr bwMode="auto">
            <a:xfrm>
              <a:off x="6200775" y="3697288"/>
              <a:ext cx="53975" cy="71437"/>
            </a:xfrm>
            <a:custGeom>
              <a:avLst/>
              <a:gdLst>
                <a:gd name="T0" fmla="*/ 2147483646 w 34"/>
                <a:gd name="T1" fmla="*/ 2147483646 h 45"/>
                <a:gd name="T2" fmla="*/ 0 w 34"/>
                <a:gd name="T3" fmla="*/ 2147483646 h 45"/>
                <a:gd name="T4" fmla="*/ 2147483646 w 34"/>
                <a:gd name="T5" fmla="*/ 0 h 45"/>
                <a:gd name="T6" fmla="*/ 2147483646 w 34"/>
                <a:gd name="T7" fmla="*/ 2147483646 h 45"/>
                <a:gd name="T8" fmla="*/ 2147483646 w 34"/>
                <a:gd name="T9" fmla="*/ 2147483646 h 45"/>
                <a:gd name="T10" fmla="*/ 0 60000 65536"/>
                <a:gd name="T11" fmla="*/ 0 60000 65536"/>
                <a:gd name="T12" fmla="*/ 0 60000 65536"/>
                <a:gd name="T13" fmla="*/ 0 60000 65536"/>
                <a:gd name="T14" fmla="*/ 0 60000 65536"/>
                <a:gd name="T15" fmla="*/ 0 w 34"/>
                <a:gd name="T16" fmla="*/ 0 h 45"/>
                <a:gd name="T17" fmla="*/ 34 w 34"/>
                <a:gd name="T18" fmla="*/ 45 h 45"/>
              </a:gdLst>
              <a:ahLst/>
              <a:cxnLst>
                <a:cxn ang="T10">
                  <a:pos x="T0" y="T1"/>
                </a:cxn>
                <a:cxn ang="T11">
                  <a:pos x="T2" y="T3"/>
                </a:cxn>
                <a:cxn ang="T12">
                  <a:pos x="T4" y="T5"/>
                </a:cxn>
                <a:cxn ang="T13">
                  <a:pos x="T6" y="T7"/>
                </a:cxn>
                <a:cxn ang="T14">
                  <a:pos x="T8" y="T9"/>
                </a:cxn>
              </a:cxnLst>
              <a:rect l="T15" t="T16" r="T17" b="T18"/>
              <a:pathLst>
                <a:path w="34" h="45">
                  <a:moveTo>
                    <a:pt x="12" y="34"/>
                  </a:moveTo>
                  <a:lnTo>
                    <a:pt x="0" y="45"/>
                  </a:lnTo>
                  <a:lnTo>
                    <a:pt x="12" y="0"/>
                  </a:lnTo>
                  <a:lnTo>
                    <a:pt x="34" y="45"/>
                  </a:lnTo>
                  <a:lnTo>
                    <a:pt x="12" y="34"/>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0436" name="Freeform 19">
              <a:extLst>
                <a:ext uri="{FF2B5EF4-FFF2-40B4-BE49-F238E27FC236}">
                  <a16:creationId xmlns:a16="http://schemas.microsoft.com/office/drawing/2014/main" id="{D884300E-8426-4738-820E-709DB8965656}"/>
                </a:ext>
              </a:extLst>
            </p:cNvPr>
            <p:cNvSpPr>
              <a:spLocks/>
            </p:cNvSpPr>
            <p:nvPr/>
          </p:nvSpPr>
          <p:spPr bwMode="auto">
            <a:xfrm>
              <a:off x="6200775" y="3697288"/>
              <a:ext cx="53975" cy="71437"/>
            </a:xfrm>
            <a:custGeom>
              <a:avLst/>
              <a:gdLst>
                <a:gd name="T0" fmla="*/ 2147483646 w 34"/>
                <a:gd name="T1" fmla="*/ 2147483646 h 45"/>
                <a:gd name="T2" fmla="*/ 0 w 34"/>
                <a:gd name="T3" fmla="*/ 2147483646 h 45"/>
                <a:gd name="T4" fmla="*/ 2147483646 w 34"/>
                <a:gd name="T5" fmla="*/ 0 h 45"/>
                <a:gd name="T6" fmla="*/ 2147483646 w 34"/>
                <a:gd name="T7" fmla="*/ 2147483646 h 45"/>
                <a:gd name="T8" fmla="*/ 2147483646 w 34"/>
                <a:gd name="T9" fmla="*/ 2147483646 h 45"/>
                <a:gd name="T10" fmla="*/ 0 60000 65536"/>
                <a:gd name="T11" fmla="*/ 0 60000 65536"/>
                <a:gd name="T12" fmla="*/ 0 60000 65536"/>
                <a:gd name="T13" fmla="*/ 0 60000 65536"/>
                <a:gd name="T14" fmla="*/ 0 60000 65536"/>
                <a:gd name="T15" fmla="*/ 0 w 34"/>
                <a:gd name="T16" fmla="*/ 0 h 45"/>
                <a:gd name="T17" fmla="*/ 34 w 34"/>
                <a:gd name="T18" fmla="*/ 45 h 45"/>
              </a:gdLst>
              <a:ahLst/>
              <a:cxnLst>
                <a:cxn ang="T10">
                  <a:pos x="T0" y="T1"/>
                </a:cxn>
                <a:cxn ang="T11">
                  <a:pos x="T2" y="T3"/>
                </a:cxn>
                <a:cxn ang="T12">
                  <a:pos x="T4" y="T5"/>
                </a:cxn>
                <a:cxn ang="T13">
                  <a:pos x="T6" y="T7"/>
                </a:cxn>
                <a:cxn ang="T14">
                  <a:pos x="T8" y="T9"/>
                </a:cxn>
              </a:cxnLst>
              <a:rect l="T15" t="T16" r="T17" b="T18"/>
              <a:pathLst>
                <a:path w="34" h="45">
                  <a:moveTo>
                    <a:pt x="12" y="34"/>
                  </a:moveTo>
                  <a:lnTo>
                    <a:pt x="0" y="45"/>
                  </a:lnTo>
                  <a:lnTo>
                    <a:pt x="12" y="0"/>
                  </a:lnTo>
                  <a:lnTo>
                    <a:pt x="34" y="45"/>
                  </a:lnTo>
                  <a:lnTo>
                    <a:pt x="12"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437" name="Line 20">
              <a:extLst>
                <a:ext uri="{FF2B5EF4-FFF2-40B4-BE49-F238E27FC236}">
                  <a16:creationId xmlns:a16="http://schemas.microsoft.com/office/drawing/2014/main" id="{772FB5F6-17F2-4B5F-8EA4-7C86FBF8474F}"/>
                </a:ext>
              </a:extLst>
            </p:cNvPr>
            <p:cNvSpPr>
              <a:spLocks noChangeShapeType="1"/>
            </p:cNvSpPr>
            <p:nvPr/>
          </p:nvSpPr>
          <p:spPr bwMode="auto">
            <a:xfrm>
              <a:off x="6219825" y="4017963"/>
              <a:ext cx="1588" cy="3651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38" name="Freeform 21">
              <a:extLst>
                <a:ext uri="{FF2B5EF4-FFF2-40B4-BE49-F238E27FC236}">
                  <a16:creationId xmlns:a16="http://schemas.microsoft.com/office/drawing/2014/main" id="{1469A0F1-CF3F-485A-AA82-FD890785AFE6}"/>
                </a:ext>
              </a:extLst>
            </p:cNvPr>
            <p:cNvSpPr>
              <a:spLocks/>
            </p:cNvSpPr>
            <p:nvPr/>
          </p:nvSpPr>
          <p:spPr bwMode="auto">
            <a:xfrm>
              <a:off x="6200775" y="4035425"/>
              <a:ext cx="53975" cy="71438"/>
            </a:xfrm>
            <a:custGeom>
              <a:avLst/>
              <a:gdLst>
                <a:gd name="T0" fmla="*/ 2147483646 w 34"/>
                <a:gd name="T1" fmla="*/ 2147483646 h 45"/>
                <a:gd name="T2" fmla="*/ 2147483646 w 34"/>
                <a:gd name="T3" fmla="*/ 0 h 45"/>
                <a:gd name="T4" fmla="*/ 2147483646 w 34"/>
                <a:gd name="T5" fmla="*/ 2147483646 h 45"/>
                <a:gd name="T6" fmla="*/ 0 w 34"/>
                <a:gd name="T7" fmla="*/ 0 h 45"/>
                <a:gd name="T8" fmla="*/ 2147483646 w 34"/>
                <a:gd name="T9" fmla="*/ 2147483646 h 45"/>
                <a:gd name="T10" fmla="*/ 0 60000 65536"/>
                <a:gd name="T11" fmla="*/ 0 60000 65536"/>
                <a:gd name="T12" fmla="*/ 0 60000 65536"/>
                <a:gd name="T13" fmla="*/ 0 60000 65536"/>
                <a:gd name="T14" fmla="*/ 0 60000 65536"/>
                <a:gd name="T15" fmla="*/ 0 w 34"/>
                <a:gd name="T16" fmla="*/ 0 h 45"/>
                <a:gd name="T17" fmla="*/ 34 w 34"/>
                <a:gd name="T18" fmla="*/ 45 h 45"/>
              </a:gdLst>
              <a:ahLst/>
              <a:cxnLst>
                <a:cxn ang="T10">
                  <a:pos x="T0" y="T1"/>
                </a:cxn>
                <a:cxn ang="T11">
                  <a:pos x="T2" y="T3"/>
                </a:cxn>
                <a:cxn ang="T12">
                  <a:pos x="T4" y="T5"/>
                </a:cxn>
                <a:cxn ang="T13">
                  <a:pos x="T6" y="T7"/>
                </a:cxn>
                <a:cxn ang="T14">
                  <a:pos x="T8" y="T9"/>
                </a:cxn>
              </a:cxnLst>
              <a:rect l="T15" t="T16" r="T17" b="T18"/>
              <a:pathLst>
                <a:path w="34" h="45">
                  <a:moveTo>
                    <a:pt x="12" y="12"/>
                  </a:moveTo>
                  <a:lnTo>
                    <a:pt x="34" y="0"/>
                  </a:lnTo>
                  <a:lnTo>
                    <a:pt x="12" y="45"/>
                  </a:lnTo>
                  <a:lnTo>
                    <a:pt x="0" y="0"/>
                  </a:lnTo>
                  <a:lnTo>
                    <a:pt x="12" y="1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0439" name="Freeform 22">
              <a:extLst>
                <a:ext uri="{FF2B5EF4-FFF2-40B4-BE49-F238E27FC236}">
                  <a16:creationId xmlns:a16="http://schemas.microsoft.com/office/drawing/2014/main" id="{C057D7D5-4EDC-4138-A403-85BD39CD8873}"/>
                </a:ext>
              </a:extLst>
            </p:cNvPr>
            <p:cNvSpPr>
              <a:spLocks/>
            </p:cNvSpPr>
            <p:nvPr/>
          </p:nvSpPr>
          <p:spPr bwMode="auto">
            <a:xfrm>
              <a:off x="6200775" y="4035425"/>
              <a:ext cx="53975" cy="71438"/>
            </a:xfrm>
            <a:custGeom>
              <a:avLst/>
              <a:gdLst>
                <a:gd name="T0" fmla="*/ 2147483646 w 34"/>
                <a:gd name="T1" fmla="*/ 2147483646 h 45"/>
                <a:gd name="T2" fmla="*/ 2147483646 w 34"/>
                <a:gd name="T3" fmla="*/ 0 h 45"/>
                <a:gd name="T4" fmla="*/ 2147483646 w 34"/>
                <a:gd name="T5" fmla="*/ 2147483646 h 45"/>
                <a:gd name="T6" fmla="*/ 0 w 34"/>
                <a:gd name="T7" fmla="*/ 0 h 45"/>
                <a:gd name="T8" fmla="*/ 2147483646 w 34"/>
                <a:gd name="T9" fmla="*/ 2147483646 h 45"/>
                <a:gd name="T10" fmla="*/ 0 60000 65536"/>
                <a:gd name="T11" fmla="*/ 0 60000 65536"/>
                <a:gd name="T12" fmla="*/ 0 60000 65536"/>
                <a:gd name="T13" fmla="*/ 0 60000 65536"/>
                <a:gd name="T14" fmla="*/ 0 60000 65536"/>
                <a:gd name="T15" fmla="*/ 0 w 34"/>
                <a:gd name="T16" fmla="*/ 0 h 45"/>
                <a:gd name="T17" fmla="*/ 34 w 34"/>
                <a:gd name="T18" fmla="*/ 45 h 45"/>
              </a:gdLst>
              <a:ahLst/>
              <a:cxnLst>
                <a:cxn ang="T10">
                  <a:pos x="T0" y="T1"/>
                </a:cxn>
                <a:cxn ang="T11">
                  <a:pos x="T2" y="T3"/>
                </a:cxn>
                <a:cxn ang="T12">
                  <a:pos x="T4" y="T5"/>
                </a:cxn>
                <a:cxn ang="T13">
                  <a:pos x="T6" y="T7"/>
                </a:cxn>
                <a:cxn ang="T14">
                  <a:pos x="T8" y="T9"/>
                </a:cxn>
              </a:cxnLst>
              <a:rect l="T15" t="T16" r="T17" b="T18"/>
              <a:pathLst>
                <a:path w="34" h="45">
                  <a:moveTo>
                    <a:pt x="12" y="12"/>
                  </a:moveTo>
                  <a:lnTo>
                    <a:pt x="34" y="0"/>
                  </a:lnTo>
                  <a:lnTo>
                    <a:pt x="12" y="45"/>
                  </a:lnTo>
                  <a:lnTo>
                    <a:pt x="0" y="0"/>
                  </a:ln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440" name="Line 23">
              <a:extLst>
                <a:ext uri="{FF2B5EF4-FFF2-40B4-BE49-F238E27FC236}">
                  <a16:creationId xmlns:a16="http://schemas.microsoft.com/office/drawing/2014/main" id="{AC6D3210-1E8B-49F8-9D8E-8D57450AAF5B}"/>
                </a:ext>
              </a:extLst>
            </p:cNvPr>
            <p:cNvSpPr>
              <a:spLocks noChangeShapeType="1"/>
            </p:cNvSpPr>
            <p:nvPr/>
          </p:nvSpPr>
          <p:spPr bwMode="auto">
            <a:xfrm>
              <a:off x="6219825" y="3786188"/>
              <a:ext cx="1588" cy="2317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41" name="Line 24">
              <a:extLst>
                <a:ext uri="{FF2B5EF4-FFF2-40B4-BE49-F238E27FC236}">
                  <a16:creationId xmlns:a16="http://schemas.microsoft.com/office/drawing/2014/main" id="{8146FF90-A06D-4255-88C2-9F3A51197427}"/>
                </a:ext>
              </a:extLst>
            </p:cNvPr>
            <p:cNvSpPr>
              <a:spLocks noChangeShapeType="1"/>
            </p:cNvSpPr>
            <p:nvPr/>
          </p:nvSpPr>
          <p:spPr bwMode="auto">
            <a:xfrm flipV="1">
              <a:off x="3814763" y="4962525"/>
              <a:ext cx="1587" cy="1746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42" name="Freeform 25">
              <a:extLst>
                <a:ext uri="{FF2B5EF4-FFF2-40B4-BE49-F238E27FC236}">
                  <a16:creationId xmlns:a16="http://schemas.microsoft.com/office/drawing/2014/main" id="{8472ECD3-3ECC-4503-8A12-EA9C97F2B855}"/>
                </a:ext>
              </a:extLst>
            </p:cNvPr>
            <p:cNvSpPr>
              <a:spLocks/>
            </p:cNvSpPr>
            <p:nvPr/>
          </p:nvSpPr>
          <p:spPr bwMode="auto">
            <a:xfrm>
              <a:off x="3795713" y="4891088"/>
              <a:ext cx="53975" cy="88900"/>
            </a:xfrm>
            <a:custGeom>
              <a:avLst/>
              <a:gdLst>
                <a:gd name="T0" fmla="*/ 2147483646 w 34"/>
                <a:gd name="T1" fmla="*/ 2147483646 h 56"/>
                <a:gd name="T2" fmla="*/ 0 w 34"/>
                <a:gd name="T3" fmla="*/ 2147483646 h 56"/>
                <a:gd name="T4" fmla="*/ 2147483646 w 34"/>
                <a:gd name="T5" fmla="*/ 0 h 56"/>
                <a:gd name="T6" fmla="*/ 2147483646 w 34"/>
                <a:gd name="T7" fmla="*/ 2147483646 h 56"/>
                <a:gd name="T8" fmla="*/ 2147483646 w 34"/>
                <a:gd name="T9" fmla="*/ 2147483646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12" y="45"/>
                  </a:moveTo>
                  <a:lnTo>
                    <a:pt x="0" y="56"/>
                  </a:lnTo>
                  <a:lnTo>
                    <a:pt x="12" y="0"/>
                  </a:lnTo>
                  <a:lnTo>
                    <a:pt x="34" y="56"/>
                  </a:lnTo>
                  <a:lnTo>
                    <a:pt x="12" y="45"/>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0443" name="Freeform 26">
              <a:extLst>
                <a:ext uri="{FF2B5EF4-FFF2-40B4-BE49-F238E27FC236}">
                  <a16:creationId xmlns:a16="http://schemas.microsoft.com/office/drawing/2014/main" id="{5AB6074A-1E62-405C-819F-550BC84777C1}"/>
                </a:ext>
              </a:extLst>
            </p:cNvPr>
            <p:cNvSpPr>
              <a:spLocks/>
            </p:cNvSpPr>
            <p:nvPr/>
          </p:nvSpPr>
          <p:spPr bwMode="auto">
            <a:xfrm>
              <a:off x="3795713" y="4891088"/>
              <a:ext cx="53975" cy="88900"/>
            </a:xfrm>
            <a:custGeom>
              <a:avLst/>
              <a:gdLst>
                <a:gd name="T0" fmla="*/ 2147483646 w 34"/>
                <a:gd name="T1" fmla="*/ 2147483646 h 56"/>
                <a:gd name="T2" fmla="*/ 0 w 34"/>
                <a:gd name="T3" fmla="*/ 2147483646 h 56"/>
                <a:gd name="T4" fmla="*/ 2147483646 w 34"/>
                <a:gd name="T5" fmla="*/ 0 h 56"/>
                <a:gd name="T6" fmla="*/ 2147483646 w 34"/>
                <a:gd name="T7" fmla="*/ 2147483646 h 56"/>
                <a:gd name="T8" fmla="*/ 2147483646 w 34"/>
                <a:gd name="T9" fmla="*/ 2147483646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12" y="45"/>
                  </a:moveTo>
                  <a:lnTo>
                    <a:pt x="0" y="56"/>
                  </a:lnTo>
                  <a:lnTo>
                    <a:pt x="12" y="0"/>
                  </a:lnTo>
                  <a:lnTo>
                    <a:pt x="34" y="56"/>
                  </a:lnTo>
                  <a:lnTo>
                    <a:pt x="12"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444" name="Line 27">
              <a:extLst>
                <a:ext uri="{FF2B5EF4-FFF2-40B4-BE49-F238E27FC236}">
                  <a16:creationId xmlns:a16="http://schemas.microsoft.com/office/drawing/2014/main" id="{7F19DB50-739B-41E8-86E9-A23E0C751AE1}"/>
                </a:ext>
              </a:extLst>
            </p:cNvPr>
            <p:cNvSpPr>
              <a:spLocks noChangeShapeType="1"/>
            </p:cNvSpPr>
            <p:nvPr/>
          </p:nvSpPr>
          <p:spPr bwMode="auto">
            <a:xfrm>
              <a:off x="3814763" y="5229225"/>
              <a:ext cx="1587" cy="365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45" name="Freeform 28">
              <a:extLst>
                <a:ext uri="{FF2B5EF4-FFF2-40B4-BE49-F238E27FC236}">
                  <a16:creationId xmlns:a16="http://schemas.microsoft.com/office/drawing/2014/main" id="{7CA39A56-C2E8-4B19-92E4-E52358E30F61}"/>
                </a:ext>
              </a:extLst>
            </p:cNvPr>
            <p:cNvSpPr>
              <a:spLocks/>
            </p:cNvSpPr>
            <p:nvPr/>
          </p:nvSpPr>
          <p:spPr bwMode="auto">
            <a:xfrm>
              <a:off x="3795713" y="5229225"/>
              <a:ext cx="53975" cy="88900"/>
            </a:xfrm>
            <a:custGeom>
              <a:avLst/>
              <a:gdLst>
                <a:gd name="T0" fmla="*/ 2147483646 w 34"/>
                <a:gd name="T1" fmla="*/ 2147483646 h 56"/>
                <a:gd name="T2" fmla="*/ 2147483646 w 34"/>
                <a:gd name="T3" fmla="*/ 0 h 56"/>
                <a:gd name="T4" fmla="*/ 2147483646 w 34"/>
                <a:gd name="T5" fmla="*/ 2147483646 h 56"/>
                <a:gd name="T6" fmla="*/ 0 w 34"/>
                <a:gd name="T7" fmla="*/ 0 h 56"/>
                <a:gd name="T8" fmla="*/ 2147483646 w 34"/>
                <a:gd name="T9" fmla="*/ 2147483646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12" y="23"/>
                  </a:moveTo>
                  <a:lnTo>
                    <a:pt x="34" y="0"/>
                  </a:lnTo>
                  <a:lnTo>
                    <a:pt x="12" y="56"/>
                  </a:lnTo>
                  <a:lnTo>
                    <a:pt x="0" y="0"/>
                  </a:lnTo>
                  <a:lnTo>
                    <a:pt x="12" y="2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0446" name="Freeform 29">
              <a:extLst>
                <a:ext uri="{FF2B5EF4-FFF2-40B4-BE49-F238E27FC236}">
                  <a16:creationId xmlns:a16="http://schemas.microsoft.com/office/drawing/2014/main" id="{D2C9824F-EFFC-402B-B40C-325661328EA1}"/>
                </a:ext>
              </a:extLst>
            </p:cNvPr>
            <p:cNvSpPr>
              <a:spLocks/>
            </p:cNvSpPr>
            <p:nvPr/>
          </p:nvSpPr>
          <p:spPr bwMode="auto">
            <a:xfrm>
              <a:off x="3795713" y="5229225"/>
              <a:ext cx="53975" cy="88900"/>
            </a:xfrm>
            <a:custGeom>
              <a:avLst/>
              <a:gdLst>
                <a:gd name="T0" fmla="*/ 2147483646 w 34"/>
                <a:gd name="T1" fmla="*/ 2147483646 h 56"/>
                <a:gd name="T2" fmla="*/ 2147483646 w 34"/>
                <a:gd name="T3" fmla="*/ 0 h 56"/>
                <a:gd name="T4" fmla="*/ 2147483646 w 34"/>
                <a:gd name="T5" fmla="*/ 2147483646 h 56"/>
                <a:gd name="T6" fmla="*/ 0 w 34"/>
                <a:gd name="T7" fmla="*/ 0 h 56"/>
                <a:gd name="T8" fmla="*/ 2147483646 w 34"/>
                <a:gd name="T9" fmla="*/ 2147483646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12" y="23"/>
                  </a:moveTo>
                  <a:lnTo>
                    <a:pt x="34" y="0"/>
                  </a:lnTo>
                  <a:lnTo>
                    <a:pt x="12" y="56"/>
                  </a:lnTo>
                  <a:lnTo>
                    <a:pt x="0" y="0"/>
                  </a:lnTo>
                  <a:lnTo>
                    <a:pt x="12"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447" name="Line 30">
              <a:extLst>
                <a:ext uri="{FF2B5EF4-FFF2-40B4-BE49-F238E27FC236}">
                  <a16:creationId xmlns:a16="http://schemas.microsoft.com/office/drawing/2014/main" id="{23A9C4CB-1872-49A4-AC66-850149F1B7A2}"/>
                </a:ext>
              </a:extLst>
            </p:cNvPr>
            <p:cNvSpPr>
              <a:spLocks noChangeShapeType="1"/>
            </p:cNvSpPr>
            <p:nvPr/>
          </p:nvSpPr>
          <p:spPr bwMode="auto">
            <a:xfrm>
              <a:off x="3814763" y="4979988"/>
              <a:ext cx="1587" cy="24923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48" name="Line 31">
              <a:extLst>
                <a:ext uri="{FF2B5EF4-FFF2-40B4-BE49-F238E27FC236}">
                  <a16:creationId xmlns:a16="http://schemas.microsoft.com/office/drawing/2014/main" id="{A97910DB-FFF2-4044-97D8-19140446732D}"/>
                </a:ext>
              </a:extLst>
            </p:cNvPr>
            <p:cNvSpPr>
              <a:spLocks noChangeShapeType="1"/>
            </p:cNvSpPr>
            <p:nvPr/>
          </p:nvSpPr>
          <p:spPr bwMode="auto">
            <a:xfrm flipV="1">
              <a:off x="6219825" y="4962525"/>
              <a:ext cx="1588" cy="1746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49" name="Freeform 32">
              <a:extLst>
                <a:ext uri="{FF2B5EF4-FFF2-40B4-BE49-F238E27FC236}">
                  <a16:creationId xmlns:a16="http://schemas.microsoft.com/office/drawing/2014/main" id="{9561A420-3741-4483-B8E5-8CE3333F4362}"/>
                </a:ext>
              </a:extLst>
            </p:cNvPr>
            <p:cNvSpPr>
              <a:spLocks/>
            </p:cNvSpPr>
            <p:nvPr/>
          </p:nvSpPr>
          <p:spPr bwMode="auto">
            <a:xfrm>
              <a:off x="6200775" y="4891088"/>
              <a:ext cx="53975" cy="88900"/>
            </a:xfrm>
            <a:custGeom>
              <a:avLst/>
              <a:gdLst>
                <a:gd name="T0" fmla="*/ 2147483646 w 34"/>
                <a:gd name="T1" fmla="*/ 2147483646 h 56"/>
                <a:gd name="T2" fmla="*/ 0 w 34"/>
                <a:gd name="T3" fmla="*/ 2147483646 h 56"/>
                <a:gd name="T4" fmla="*/ 2147483646 w 34"/>
                <a:gd name="T5" fmla="*/ 0 h 56"/>
                <a:gd name="T6" fmla="*/ 2147483646 w 34"/>
                <a:gd name="T7" fmla="*/ 2147483646 h 56"/>
                <a:gd name="T8" fmla="*/ 2147483646 w 34"/>
                <a:gd name="T9" fmla="*/ 2147483646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12" y="45"/>
                  </a:moveTo>
                  <a:lnTo>
                    <a:pt x="0" y="56"/>
                  </a:lnTo>
                  <a:lnTo>
                    <a:pt x="12" y="0"/>
                  </a:lnTo>
                  <a:lnTo>
                    <a:pt x="34" y="56"/>
                  </a:lnTo>
                  <a:lnTo>
                    <a:pt x="12" y="45"/>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0450" name="Freeform 33">
              <a:extLst>
                <a:ext uri="{FF2B5EF4-FFF2-40B4-BE49-F238E27FC236}">
                  <a16:creationId xmlns:a16="http://schemas.microsoft.com/office/drawing/2014/main" id="{D308C1EC-0431-4FC6-8E8F-7F3BE00B183F}"/>
                </a:ext>
              </a:extLst>
            </p:cNvPr>
            <p:cNvSpPr>
              <a:spLocks/>
            </p:cNvSpPr>
            <p:nvPr/>
          </p:nvSpPr>
          <p:spPr bwMode="auto">
            <a:xfrm>
              <a:off x="6200775" y="4891088"/>
              <a:ext cx="53975" cy="88900"/>
            </a:xfrm>
            <a:custGeom>
              <a:avLst/>
              <a:gdLst>
                <a:gd name="T0" fmla="*/ 2147483646 w 34"/>
                <a:gd name="T1" fmla="*/ 2147483646 h 56"/>
                <a:gd name="T2" fmla="*/ 0 w 34"/>
                <a:gd name="T3" fmla="*/ 2147483646 h 56"/>
                <a:gd name="T4" fmla="*/ 2147483646 w 34"/>
                <a:gd name="T5" fmla="*/ 0 h 56"/>
                <a:gd name="T6" fmla="*/ 2147483646 w 34"/>
                <a:gd name="T7" fmla="*/ 2147483646 h 56"/>
                <a:gd name="T8" fmla="*/ 2147483646 w 34"/>
                <a:gd name="T9" fmla="*/ 2147483646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12" y="45"/>
                  </a:moveTo>
                  <a:lnTo>
                    <a:pt x="0" y="56"/>
                  </a:lnTo>
                  <a:lnTo>
                    <a:pt x="12" y="0"/>
                  </a:lnTo>
                  <a:lnTo>
                    <a:pt x="34" y="56"/>
                  </a:lnTo>
                  <a:lnTo>
                    <a:pt x="12"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451" name="Line 34">
              <a:extLst>
                <a:ext uri="{FF2B5EF4-FFF2-40B4-BE49-F238E27FC236}">
                  <a16:creationId xmlns:a16="http://schemas.microsoft.com/office/drawing/2014/main" id="{53EF13AA-DA40-41BB-93CF-07CCFB283971}"/>
                </a:ext>
              </a:extLst>
            </p:cNvPr>
            <p:cNvSpPr>
              <a:spLocks noChangeShapeType="1"/>
            </p:cNvSpPr>
            <p:nvPr/>
          </p:nvSpPr>
          <p:spPr bwMode="auto">
            <a:xfrm>
              <a:off x="6219825" y="5229225"/>
              <a:ext cx="1588" cy="365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52" name="Freeform 35">
              <a:extLst>
                <a:ext uri="{FF2B5EF4-FFF2-40B4-BE49-F238E27FC236}">
                  <a16:creationId xmlns:a16="http://schemas.microsoft.com/office/drawing/2014/main" id="{12C36856-5956-4DAA-A30C-945A3F2D6030}"/>
                </a:ext>
              </a:extLst>
            </p:cNvPr>
            <p:cNvSpPr>
              <a:spLocks/>
            </p:cNvSpPr>
            <p:nvPr/>
          </p:nvSpPr>
          <p:spPr bwMode="auto">
            <a:xfrm>
              <a:off x="6200775" y="5229225"/>
              <a:ext cx="53975" cy="88900"/>
            </a:xfrm>
            <a:custGeom>
              <a:avLst/>
              <a:gdLst>
                <a:gd name="T0" fmla="*/ 2147483646 w 34"/>
                <a:gd name="T1" fmla="*/ 2147483646 h 56"/>
                <a:gd name="T2" fmla="*/ 2147483646 w 34"/>
                <a:gd name="T3" fmla="*/ 0 h 56"/>
                <a:gd name="T4" fmla="*/ 2147483646 w 34"/>
                <a:gd name="T5" fmla="*/ 2147483646 h 56"/>
                <a:gd name="T6" fmla="*/ 0 w 34"/>
                <a:gd name="T7" fmla="*/ 0 h 56"/>
                <a:gd name="T8" fmla="*/ 2147483646 w 34"/>
                <a:gd name="T9" fmla="*/ 2147483646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12" y="23"/>
                  </a:moveTo>
                  <a:lnTo>
                    <a:pt x="34" y="0"/>
                  </a:lnTo>
                  <a:lnTo>
                    <a:pt x="12" y="56"/>
                  </a:lnTo>
                  <a:lnTo>
                    <a:pt x="0" y="0"/>
                  </a:lnTo>
                  <a:lnTo>
                    <a:pt x="12" y="2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0453" name="Freeform 36">
              <a:extLst>
                <a:ext uri="{FF2B5EF4-FFF2-40B4-BE49-F238E27FC236}">
                  <a16:creationId xmlns:a16="http://schemas.microsoft.com/office/drawing/2014/main" id="{27AD3895-F9D6-4B04-B9A8-A639373895BB}"/>
                </a:ext>
              </a:extLst>
            </p:cNvPr>
            <p:cNvSpPr>
              <a:spLocks/>
            </p:cNvSpPr>
            <p:nvPr/>
          </p:nvSpPr>
          <p:spPr bwMode="auto">
            <a:xfrm>
              <a:off x="6200775" y="5229225"/>
              <a:ext cx="53975" cy="88900"/>
            </a:xfrm>
            <a:custGeom>
              <a:avLst/>
              <a:gdLst>
                <a:gd name="T0" fmla="*/ 2147483646 w 34"/>
                <a:gd name="T1" fmla="*/ 2147483646 h 56"/>
                <a:gd name="T2" fmla="*/ 2147483646 w 34"/>
                <a:gd name="T3" fmla="*/ 0 h 56"/>
                <a:gd name="T4" fmla="*/ 2147483646 w 34"/>
                <a:gd name="T5" fmla="*/ 2147483646 h 56"/>
                <a:gd name="T6" fmla="*/ 0 w 34"/>
                <a:gd name="T7" fmla="*/ 0 h 56"/>
                <a:gd name="T8" fmla="*/ 2147483646 w 34"/>
                <a:gd name="T9" fmla="*/ 2147483646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12" y="23"/>
                  </a:moveTo>
                  <a:lnTo>
                    <a:pt x="34" y="0"/>
                  </a:lnTo>
                  <a:lnTo>
                    <a:pt x="12" y="56"/>
                  </a:lnTo>
                  <a:lnTo>
                    <a:pt x="0" y="0"/>
                  </a:lnTo>
                  <a:lnTo>
                    <a:pt x="12"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60454" name="Line 37">
              <a:extLst>
                <a:ext uri="{FF2B5EF4-FFF2-40B4-BE49-F238E27FC236}">
                  <a16:creationId xmlns:a16="http://schemas.microsoft.com/office/drawing/2014/main" id="{4B4C6AA8-B035-4534-A88C-29A77C5C7DCC}"/>
                </a:ext>
              </a:extLst>
            </p:cNvPr>
            <p:cNvSpPr>
              <a:spLocks noChangeShapeType="1"/>
            </p:cNvSpPr>
            <p:nvPr/>
          </p:nvSpPr>
          <p:spPr bwMode="auto">
            <a:xfrm>
              <a:off x="6219825" y="4979988"/>
              <a:ext cx="1588" cy="24923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55" name="Line 38">
              <a:extLst>
                <a:ext uri="{FF2B5EF4-FFF2-40B4-BE49-F238E27FC236}">
                  <a16:creationId xmlns:a16="http://schemas.microsoft.com/office/drawing/2014/main" id="{F67CA6D3-29D9-46E4-86E5-D363B66A567F}"/>
                </a:ext>
              </a:extLst>
            </p:cNvPr>
            <p:cNvSpPr>
              <a:spLocks noChangeShapeType="1"/>
            </p:cNvSpPr>
            <p:nvPr/>
          </p:nvSpPr>
          <p:spPr bwMode="auto">
            <a:xfrm>
              <a:off x="4064000" y="3430588"/>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56" name="Line 39">
              <a:extLst>
                <a:ext uri="{FF2B5EF4-FFF2-40B4-BE49-F238E27FC236}">
                  <a16:creationId xmlns:a16="http://schemas.microsoft.com/office/drawing/2014/main" id="{897645C4-87A5-4433-84EE-41750FA7817E}"/>
                </a:ext>
              </a:extLst>
            </p:cNvPr>
            <p:cNvSpPr>
              <a:spLocks noChangeShapeType="1"/>
            </p:cNvSpPr>
            <p:nvPr/>
          </p:nvSpPr>
          <p:spPr bwMode="auto">
            <a:xfrm>
              <a:off x="4170363" y="3430588"/>
              <a:ext cx="5397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57" name="Line 40">
              <a:extLst>
                <a:ext uri="{FF2B5EF4-FFF2-40B4-BE49-F238E27FC236}">
                  <a16:creationId xmlns:a16="http://schemas.microsoft.com/office/drawing/2014/main" id="{F5FF232B-D70B-40D8-AA8E-78206D73BA21}"/>
                </a:ext>
              </a:extLst>
            </p:cNvPr>
            <p:cNvSpPr>
              <a:spLocks noChangeShapeType="1"/>
            </p:cNvSpPr>
            <p:nvPr/>
          </p:nvSpPr>
          <p:spPr bwMode="auto">
            <a:xfrm>
              <a:off x="4313238" y="3430588"/>
              <a:ext cx="5238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58" name="Line 41">
              <a:extLst>
                <a:ext uri="{FF2B5EF4-FFF2-40B4-BE49-F238E27FC236}">
                  <a16:creationId xmlns:a16="http://schemas.microsoft.com/office/drawing/2014/main" id="{C3A8ABEC-7A3F-43A2-83CF-02E2EFC00692}"/>
                </a:ext>
              </a:extLst>
            </p:cNvPr>
            <p:cNvSpPr>
              <a:spLocks noChangeShapeType="1"/>
            </p:cNvSpPr>
            <p:nvPr/>
          </p:nvSpPr>
          <p:spPr bwMode="auto">
            <a:xfrm>
              <a:off x="4437063" y="3430588"/>
              <a:ext cx="7143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59" name="Line 42">
              <a:extLst>
                <a:ext uri="{FF2B5EF4-FFF2-40B4-BE49-F238E27FC236}">
                  <a16:creationId xmlns:a16="http://schemas.microsoft.com/office/drawing/2014/main" id="{7F342DE6-BFDE-489B-A84B-0688A3ACFED8}"/>
                </a:ext>
              </a:extLst>
            </p:cNvPr>
            <p:cNvSpPr>
              <a:spLocks noChangeShapeType="1"/>
            </p:cNvSpPr>
            <p:nvPr/>
          </p:nvSpPr>
          <p:spPr bwMode="auto">
            <a:xfrm>
              <a:off x="4579938" y="3430588"/>
              <a:ext cx="7143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60" name="Line 43">
              <a:extLst>
                <a:ext uri="{FF2B5EF4-FFF2-40B4-BE49-F238E27FC236}">
                  <a16:creationId xmlns:a16="http://schemas.microsoft.com/office/drawing/2014/main" id="{4724ED2E-8D06-4192-9A65-80A163FDF207}"/>
                </a:ext>
              </a:extLst>
            </p:cNvPr>
            <p:cNvSpPr>
              <a:spLocks noChangeShapeType="1"/>
            </p:cNvSpPr>
            <p:nvPr/>
          </p:nvSpPr>
          <p:spPr bwMode="auto">
            <a:xfrm>
              <a:off x="4722813" y="3430588"/>
              <a:ext cx="5397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61" name="Line 44">
              <a:extLst>
                <a:ext uri="{FF2B5EF4-FFF2-40B4-BE49-F238E27FC236}">
                  <a16:creationId xmlns:a16="http://schemas.microsoft.com/office/drawing/2014/main" id="{E2F1A870-B9CB-4DFF-9A1B-972E07A7046C}"/>
                </a:ext>
              </a:extLst>
            </p:cNvPr>
            <p:cNvSpPr>
              <a:spLocks noChangeShapeType="1"/>
            </p:cNvSpPr>
            <p:nvPr/>
          </p:nvSpPr>
          <p:spPr bwMode="auto">
            <a:xfrm>
              <a:off x="4865688" y="3430588"/>
              <a:ext cx="5238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62" name="Line 45">
              <a:extLst>
                <a:ext uri="{FF2B5EF4-FFF2-40B4-BE49-F238E27FC236}">
                  <a16:creationId xmlns:a16="http://schemas.microsoft.com/office/drawing/2014/main" id="{E9F8A128-9943-45A6-BB57-DDE704F21F38}"/>
                </a:ext>
              </a:extLst>
            </p:cNvPr>
            <p:cNvSpPr>
              <a:spLocks noChangeShapeType="1"/>
            </p:cNvSpPr>
            <p:nvPr/>
          </p:nvSpPr>
          <p:spPr bwMode="auto">
            <a:xfrm>
              <a:off x="4989513" y="3430588"/>
              <a:ext cx="7143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63" name="Line 46">
              <a:extLst>
                <a:ext uri="{FF2B5EF4-FFF2-40B4-BE49-F238E27FC236}">
                  <a16:creationId xmlns:a16="http://schemas.microsoft.com/office/drawing/2014/main" id="{1A66B78E-F055-42A9-A438-67C6E464897C}"/>
                </a:ext>
              </a:extLst>
            </p:cNvPr>
            <p:cNvSpPr>
              <a:spLocks noChangeShapeType="1"/>
            </p:cNvSpPr>
            <p:nvPr/>
          </p:nvSpPr>
          <p:spPr bwMode="auto">
            <a:xfrm>
              <a:off x="5132388" y="3430588"/>
              <a:ext cx="5397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64" name="Line 47">
              <a:extLst>
                <a:ext uri="{FF2B5EF4-FFF2-40B4-BE49-F238E27FC236}">
                  <a16:creationId xmlns:a16="http://schemas.microsoft.com/office/drawing/2014/main" id="{E52ABA0F-5FCF-4C2D-9405-AC06ADBBA237}"/>
                </a:ext>
              </a:extLst>
            </p:cNvPr>
            <p:cNvSpPr>
              <a:spLocks noChangeShapeType="1"/>
            </p:cNvSpPr>
            <p:nvPr/>
          </p:nvSpPr>
          <p:spPr bwMode="auto">
            <a:xfrm>
              <a:off x="5275263" y="3430588"/>
              <a:ext cx="5238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65" name="Line 48">
              <a:extLst>
                <a:ext uri="{FF2B5EF4-FFF2-40B4-BE49-F238E27FC236}">
                  <a16:creationId xmlns:a16="http://schemas.microsoft.com/office/drawing/2014/main" id="{2504F104-A3E7-41E3-AE83-4B34414640E8}"/>
                </a:ext>
              </a:extLst>
            </p:cNvPr>
            <p:cNvSpPr>
              <a:spLocks noChangeShapeType="1"/>
            </p:cNvSpPr>
            <p:nvPr/>
          </p:nvSpPr>
          <p:spPr bwMode="auto">
            <a:xfrm>
              <a:off x="5399088" y="3430588"/>
              <a:ext cx="7143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66" name="Line 49">
              <a:extLst>
                <a:ext uri="{FF2B5EF4-FFF2-40B4-BE49-F238E27FC236}">
                  <a16:creationId xmlns:a16="http://schemas.microsoft.com/office/drawing/2014/main" id="{1D4C51C9-AC15-40F8-8E84-D05150954ACD}"/>
                </a:ext>
              </a:extLst>
            </p:cNvPr>
            <p:cNvSpPr>
              <a:spLocks noChangeShapeType="1"/>
            </p:cNvSpPr>
            <p:nvPr/>
          </p:nvSpPr>
          <p:spPr bwMode="auto">
            <a:xfrm>
              <a:off x="5541963" y="3430588"/>
              <a:ext cx="5397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67" name="Line 50">
              <a:extLst>
                <a:ext uri="{FF2B5EF4-FFF2-40B4-BE49-F238E27FC236}">
                  <a16:creationId xmlns:a16="http://schemas.microsoft.com/office/drawing/2014/main" id="{617A9BDA-62FE-4910-BCE2-66A4F1FA7217}"/>
                </a:ext>
              </a:extLst>
            </p:cNvPr>
            <p:cNvSpPr>
              <a:spLocks noChangeShapeType="1"/>
            </p:cNvSpPr>
            <p:nvPr/>
          </p:nvSpPr>
          <p:spPr bwMode="auto">
            <a:xfrm>
              <a:off x="5684838" y="3430588"/>
              <a:ext cx="5397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68" name="Line 51">
              <a:extLst>
                <a:ext uri="{FF2B5EF4-FFF2-40B4-BE49-F238E27FC236}">
                  <a16:creationId xmlns:a16="http://schemas.microsoft.com/office/drawing/2014/main" id="{76A5FD4D-C228-4B35-AFF2-EEAE007066D6}"/>
                </a:ext>
              </a:extLst>
            </p:cNvPr>
            <p:cNvSpPr>
              <a:spLocks noChangeShapeType="1"/>
            </p:cNvSpPr>
            <p:nvPr/>
          </p:nvSpPr>
          <p:spPr bwMode="auto">
            <a:xfrm>
              <a:off x="5827713" y="3430588"/>
              <a:ext cx="5238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69" name="Line 52">
              <a:extLst>
                <a:ext uri="{FF2B5EF4-FFF2-40B4-BE49-F238E27FC236}">
                  <a16:creationId xmlns:a16="http://schemas.microsoft.com/office/drawing/2014/main" id="{6387DBBB-2DBD-45DC-92E0-B645F4FED4C8}"/>
                </a:ext>
              </a:extLst>
            </p:cNvPr>
            <p:cNvSpPr>
              <a:spLocks noChangeShapeType="1"/>
            </p:cNvSpPr>
            <p:nvPr/>
          </p:nvSpPr>
          <p:spPr bwMode="auto">
            <a:xfrm>
              <a:off x="5951538" y="3430588"/>
              <a:ext cx="3651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70" name="Line 53">
              <a:extLst>
                <a:ext uri="{FF2B5EF4-FFF2-40B4-BE49-F238E27FC236}">
                  <a16:creationId xmlns:a16="http://schemas.microsoft.com/office/drawing/2014/main" id="{21DA758E-5C24-4C79-AC68-66CE7B9F7374}"/>
                </a:ext>
              </a:extLst>
            </p:cNvPr>
            <p:cNvSpPr>
              <a:spLocks noChangeShapeType="1"/>
            </p:cNvSpPr>
            <p:nvPr/>
          </p:nvSpPr>
          <p:spPr bwMode="auto">
            <a:xfrm>
              <a:off x="4064000" y="5586413"/>
              <a:ext cx="349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71" name="Line 54">
              <a:extLst>
                <a:ext uri="{FF2B5EF4-FFF2-40B4-BE49-F238E27FC236}">
                  <a16:creationId xmlns:a16="http://schemas.microsoft.com/office/drawing/2014/main" id="{00EAA63E-73FA-476E-944F-1C0D0B4DDCA9}"/>
                </a:ext>
              </a:extLst>
            </p:cNvPr>
            <p:cNvSpPr>
              <a:spLocks noChangeShapeType="1"/>
            </p:cNvSpPr>
            <p:nvPr/>
          </p:nvSpPr>
          <p:spPr bwMode="auto">
            <a:xfrm>
              <a:off x="4170363" y="5586413"/>
              <a:ext cx="5397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72" name="Line 55">
              <a:extLst>
                <a:ext uri="{FF2B5EF4-FFF2-40B4-BE49-F238E27FC236}">
                  <a16:creationId xmlns:a16="http://schemas.microsoft.com/office/drawing/2014/main" id="{0CC3D2D7-CDD9-4926-BC0B-B4AE0E1F2449}"/>
                </a:ext>
              </a:extLst>
            </p:cNvPr>
            <p:cNvSpPr>
              <a:spLocks noChangeShapeType="1"/>
            </p:cNvSpPr>
            <p:nvPr/>
          </p:nvSpPr>
          <p:spPr bwMode="auto">
            <a:xfrm>
              <a:off x="4313238" y="5586413"/>
              <a:ext cx="5238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73" name="Line 56">
              <a:extLst>
                <a:ext uri="{FF2B5EF4-FFF2-40B4-BE49-F238E27FC236}">
                  <a16:creationId xmlns:a16="http://schemas.microsoft.com/office/drawing/2014/main" id="{F1B1A1C6-F436-4910-8BF6-9EF633215472}"/>
                </a:ext>
              </a:extLst>
            </p:cNvPr>
            <p:cNvSpPr>
              <a:spLocks noChangeShapeType="1"/>
            </p:cNvSpPr>
            <p:nvPr/>
          </p:nvSpPr>
          <p:spPr bwMode="auto">
            <a:xfrm>
              <a:off x="4437063" y="5586413"/>
              <a:ext cx="7143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74" name="Line 57">
              <a:extLst>
                <a:ext uri="{FF2B5EF4-FFF2-40B4-BE49-F238E27FC236}">
                  <a16:creationId xmlns:a16="http://schemas.microsoft.com/office/drawing/2014/main" id="{EA9F76E2-6FB8-4FB9-9F18-DA7CD8308F80}"/>
                </a:ext>
              </a:extLst>
            </p:cNvPr>
            <p:cNvSpPr>
              <a:spLocks noChangeShapeType="1"/>
            </p:cNvSpPr>
            <p:nvPr/>
          </p:nvSpPr>
          <p:spPr bwMode="auto">
            <a:xfrm>
              <a:off x="4579938" y="5586413"/>
              <a:ext cx="7143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75" name="Line 58">
              <a:extLst>
                <a:ext uri="{FF2B5EF4-FFF2-40B4-BE49-F238E27FC236}">
                  <a16:creationId xmlns:a16="http://schemas.microsoft.com/office/drawing/2014/main" id="{000F5320-9118-4CC4-A21B-EC90ECFC7C2B}"/>
                </a:ext>
              </a:extLst>
            </p:cNvPr>
            <p:cNvSpPr>
              <a:spLocks noChangeShapeType="1"/>
            </p:cNvSpPr>
            <p:nvPr/>
          </p:nvSpPr>
          <p:spPr bwMode="auto">
            <a:xfrm>
              <a:off x="4722813" y="5586413"/>
              <a:ext cx="5397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76" name="Line 59">
              <a:extLst>
                <a:ext uri="{FF2B5EF4-FFF2-40B4-BE49-F238E27FC236}">
                  <a16:creationId xmlns:a16="http://schemas.microsoft.com/office/drawing/2014/main" id="{A3EEE4F7-C104-4714-8498-197BC5DD3FBC}"/>
                </a:ext>
              </a:extLst>
            </p:cNvPr>
            <p:cNvSpPr>
              <a:spLocks noChangeShapeType="1"/>
            </p:cNvSpPr>
            <p:nvPr/>
          </p:nvSpPr>
          <p:spPr bwMode="auto">
            <a:xfrm>
              <a:off x="4865688" y="5586413"/>
              <a:ext cx="5238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77" name="Line 60">
              <a:extLst>
                <a:ext uri="{FF2B5EF4-FFF2-40B4-BE49-F238E27FC236}">
                  <a16:creationId xmlns:a16="http://schemas.microsoft.com/office/drawing/2014/main" id="{FE573D28-FDAA-42FB-AA59-BCCA9F6FE9D3}"/>
                </a:ext>
              </a:extLst>
            </p:cNvPr>
            <p:cNvSpPr>
              <a:spLocks noChangeShapeType="1"/>
            </p:cNvSpPr>
            <p:nvPr/>
          </p:nvSpPr>
          <p:spPr bwMode="auto">
            <a:xfrm>
              <a:off x="4989513" y="5586413"/>
              <a:ext cx="7143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78" name="Line 61">
              <a:extLst>
                <a:ext uri="{FF2B5EF4-FFF2-40B4-BE49-F238E27FC236}">
                  <a16:creationId xmlns:a16="http://schemas.microsoft.com/office/drawing/2014/main" id="{77131B13-9320-4812-9A86-28E65CEB44CD}"/>
                </a:ext>
              </a:extLst>
            </p:cNvPr>
            <p:cNvSpPr>
              <a:spLocks noChangeShapeType="1"/>
            </p:cNvSpPr>
            <p:nvPr/>
          </p:nvSpPr>
          <p:spPr bwMode="auto">
            <a:xfrm>
              <a:off x="5132388" y="5586413"/>
              <a:ext cx="5397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79" name="Line 62">
              <a:extLst>
                <a:ext uri="{FF2B5EF4-FFF2-40B4-BE49-F238E27FC236}">
                  <a16:creationId xmlns:a16="http://schemas.microsoft.com/office/drawing/2014/main" id="{B331DD49-0117-49A2-8726-C293CEA8F38D}"/>
                </a:ext>
              </a:extLst>
            </p:cNvPr>
            <p:cNvSpPr>
              <a:spLocks noChangeShapeType="1"/>
            </p:cNvSpPr>
            <p:nvPr/>
          </p:nvSpPr>
          <p:spPr bwMode="auto">
            <a:xfrm>
              <a:off x="5275263" y="5586413"/>
              <a:ext cx="5238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80" name="Line 63">
              <a:extLst>
                <a:ext uri="{FF2B5EF4-FFF2-40B4-BE49-F238E27FC236}">
                  <a16:creationId xmlns:a16="http://schemas.microsoft.com/office/drawing/2014/main" id="{EE80A875-01BF-4D4B-91AE-15EAF393C092}"/>
                </a:ext>
              </a:extLst>
            </p:cNvPr>
            <p:cNvSpPr>
              <a:spLocks noChangeShapeType="1"/>
            </p:cNvSpPr>
            <p:nvPr/>
          </p:nvSpPr>
          <p:spPr bwMode="auto">
            <a:xfrm>
              <a:off x="5399088" y="5586413"/>
              <a:ext cx="7143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81" name="Line 64">
              <a:extLst>
                <a:ext uri="{FF2B5EF4-FFF2-40B4-BE49-F238E27FC236}">
                  <a16:creationId xmlns:a16="http://schemas.microsoft.com/office/drawing/2014/main" id="{1DC1227B-6702-40D8-925F-5901D783F58E}"/>
                </a:ext>
              </a:extLst>
            </p:cNvPr>
            <p:cNvSpPr>
              <a:spLocks noChangeShapeType="1"/>
            </p:cNvSpPr>
            <p:nvPr/>
          </p:nvSpPr>
          <p:spPr bwMode="auto">
            <a:xfrm>
              <a:off x="5541963" y="5586413"/>
              <a:ext cx="5397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82" name="Line 65">
              <a:extLst>
                <a:ext uri="{FF2B5EF4-FFF2-40B4-BE49-F238E27FC236}">
                  <a16:creationId xmlns:a16="http://schemas.microsoft.com/office/drawing/2014/main" id="{7E2232DE-4AEE-41B7-AB5A-487774CD0090}"/>
                </a:ext>
              </a:extLst>
            </p:cNvPr>
            <p:cNvSpPr>
              <a:spLocks noChangeShapeType="1"/>
            </p:cNvSpPr>
            <p:nvPr/>
          </p:nvSpPr>
          <p:spPr bwMode="auto">
            <a:xfrm>
              <a:off x="5684838" y="5586413"/>
              <a:ext cx="5397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83" name="Line 66">
              <a:extLst>
                <a:ext uri="{FF2B5EF4-FFF2-40B4-BE49-F238E27FC236}">
                  <a16:creationId xmlns:a16="http://schemas.microsoft.com/office/drawing/2014/main" id="{277B8C35-B337-4073-8326-CB1EC8E6FD14}"/>
                </a:ext>
              </a:extLst>
            </p:cNvPr>
            <p:cNvSpPr>
              <a:spLocks noChangeShapeType="1"/>
            </p:cNvSpPr>
            <p:nvPr/>
          </p:nvSpPr>
          <p:spPr bwMode="auto">
            <a:xfrm>
              <a:off x="5827713" y="5586413"/>
              <a:ext cx="52387"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84" name="Line 67">
              <a:extLst>
                <a:ext uri="{FF2B5EF4-FFF2-40B4-BE49-F238E27FC236}">
                  <a16:creationId xmlns:a16="http://schemas.microsoft.com/office/drawing/2014/main" id="{9B7FA5D7-6A2B-4840-914E-523C66D58E55}"/>
                </a:ext>
              </a:extLst>
            </p:cNvPr>
            <p:cNvSpPr>
              <a:spLocks noChangeShapeType="1"/>
            </p:cNvSpPr>
            <p:nvPr/>
          </p:nvSpPr>
          <p:spPr bwMode="auto">
            <a:xfrm>
              <a:off x="5951538" y="5586413"/>
              <a:ext cx="3651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85" name="Rectangle 68">
              <a:extLst>
                <a:ext uri="{FF2B5EF4-FFF2-40B4-BE49-F238E27FC236}">
                  <a16:creationId xmlns:a16="http://schemas.microsoft.com/office/drawing/2014/main" id="{9D9FB17E-0E6F-4F98-9107-7C14EA29B15E}"/>
                </a:ext>
              </a:extLst>
            </p:cNvPr>
            <p:cNvSpPr>
              <a:spLocks noChangeArrowheads="1"/>
            </p:cNvSpPr>
            <p:nvPr/>
          </p:nvSpPr>
          <p:spPr bwMode="auto">
            <a:xfrm>
              <a:off x="4566276" y="5888038"/>
              <a:ext cx="9201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İşlemciler</a:t>
              </a:r>
              <a:endParaRPr lang="en-US" altLang="tr-TR" sz="2400">
                <a:solidFill>
                  <a:srgbClr val="000000"/>
                </a:solidFill>
              </a:endParaRPr>
            </a:p>
          </p:txBody>
        </p:sp>
        <p:sp>
          <p:nvSpPr>
            <p:cNvPr id="60486" name="Rectangle 69">
              <a:extLst>
                <a:ext uri="{FF2B5EF4-FFF2-40B4-BE49-F238E27FC236}">
                  <a16:creationId xmlns:a16="http://schemas.microsoft.com/office/drawing/2014/main" id="{4960DE1D-7D5C-4E3C-96DF-356648F66D7A}"/>
                </a:ext>
              </a:extLst>
            </p:cNvPr>
            <p:cNvSpPr>
              <a:spLocks noChangeArrowheads="1"/>
            </p:cNvSpPr>
            <p:nvPr/>
          </p:nvSpPr>
          <p:spPr bwMode="auto">
            <a:xfrm>
              <a:off x="4038600" y="4267200"/>
              <a:ext cx="19526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700">
                  <a:solidFill>
                    <a:srgbClr val="000000"/>
                  </a:solidFill>
                </a:rPr>
                <a:t>İşlemci</a:t>
              </a:r>
              <a:r>
                <a:rPr lang="en-US" altLang="tr-TR" sz="1700">
                  <a:solidFill>
                    <a:srgbClr val="000000"/>
                  </a:solidFill>
                </a:rPr>
                <a:t>-</a:t>
              </a:r>
              <a:r>
                <a:rPr lang="tr-TR" altLang="tr-TR" sz="1700">
                  <a:solidFill>
                    <a:srgbClr val="000000"/>
                  </a:solidFill>
                </a:rPr>
                <a:t>bellek</a:t>
              </a:r>
              <a:br>
                <a:rPr lang="tr-TR" altLang="tr-TR" sz="1700">
                  <a:solidFill>
                    <a:srgbClr val="000000"/>
                  </a:solidFill>
                </a:rPr>
              </a:br>
              <a:r>
                <a:rPr lang="tr-TR" altLang="tr-TR" sz="1700">
                  <a:solidFill>
                    <a:srgbClr val="000000"/>
                  </a:solidFill>
                </a:rPr>
                <a:t>ara bağlantıları</a:t>
              </a:r>
              <a:endParaRPr lang="en-US" altLang="tr-TR" sz="2400">
                <a:solidFill>
                  <a:srgbClr val="000000"/>
                </a:solidFill>
              </a:endParaRPr>
            </a:p>
          </p:txBody>
        </p:sp>
        <p:sp>
          <p:nvSpPr>
            <p:cNvPr id="60487" name="Rectangle 73">
              <a:extLst>
                <a:ext uri="{FF2B5EF4-FFF2-40B4-BE49-F238E27FC236}">
                  <a16:creationId xmlns:a16="http://schemas.microsoft.com/office/drawing/2014/main" id="{D36EAEE1-025F-42C4-8730-8757BFF359E6}"/>
                </a:ext>
              </a:extLst>
            </p:cNvPr>
            <p:cNvSpPr>
              <a:spLocks noChangeArrowheads="1"/>
            </p:cNvSpPr>
            <p:nvPr/>
          </p:nvSpPr>
          <p:spPr bwMode="auto">
            <a:xfrm>
              <a:off x="4439754" y="2859088"/>
              <a:ext cx="11990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Bellek Birimi</a:t>
              </a:r>
              <a:endParaRPr lang="en-US" altLang="tr-TR" sz="2400">
                <a:solidFill>
                  <a:srgbClr val="000000"/>
                </a:solidFill>
              </a:endParaRPr>
            </a:p>
          </p:txBody>
        </p:sp>
        <p:sp>
          <p:nvSpPr>
            <p:cNvPr id="60488" name="Rectangle 75">
              <a:extLst>
                <a:ext uri="{FF2B5EF4-FFF2-40B4-BE49-F238E27FC236}">
                  <a16:creationId xmlns:a16="http://schemas.microsoft.com/office/drawing/2014/main" id="{943E52AF-978F-423D-B481-56521776D961}"/>
                </a:ext>
              </a:extLst>
            </p:cNvPr>
            <p:cNvSpPr>
              <a:spLocks noChangeArrowheads="1"/>
            </p:cNvSpPr>
            <p:nvPr/>
          </p:nvSpPr>
          <p:spPr bwMode="auto">
            <a:xfrm>
              <a:off x="2727325" y="3036888"/>
              <a:ext cx="2660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Bir</a:t>
              </a:r>
              <a:endParaRPr lang="en-US" altLang="tr-TR" sz="2400">
                <a:solidFill>
                  <a:srgbClr val="000000"/>
                </a:solidFill>
              </a:endParaRPr>
            </a:p>
          </p:txBody>
        </p:sp>
        <p:sp>
          <p:nvSpPr>
            <p:cNvPr id="60489" name="Rectangle 76">
              <a:extLst>
                <a:ext uri="{FF2B5EF4-FFF2-40B4-BE49-F238E27FC236}">
                  <a16:creationId xmlns:a16="http://schemas.microsoft.com/office/drawing/2014/main" id="{46CC49C3-3443-4B43-BDD4-04B5473388F7}"/>
                </a:ext>
              </a:extLst>
            </p:cNvPr>
            <p:cNvSpPr>
              <a:spLocks noChangeArrowheads="1"/>
            </p:cNvSpPr>
            <p:nvPr/>
          </p:nvSpPr>
          <p:spPr bwMode="auto">
            <a:xfrm>
              <a:off x="2727325" y="3287713"/>
              <a:ext cx="5466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700">
                  <a:solidFill>
                    <a:srgbClr val="000000"/>
                  </a:solidFill>
                </a:rPr>
                <a:t>adres</a:t>
              </a:r>
              <a:endParaRPr lang="en-US" altLang="tr-TR" sz="2400">
                <a:solidFill>
                  <a:srgbClr val="000000"/>
                </a:solidFill>
              </a:endParaRPr>
            </a:p>
          </p:txBody>
        </p:sp>
        <p:sp>
          <p:nvSpPr>
            <p:cNvPr id="60490" name="Rectangle 77">
              <a:extLst>
                <a:ext uri="{FF2B5EF4-FFF2-40B4-BE49-F238E27FC236}">
                  <a16:creationId xmlns:a16="http://schemas.microsoft.com/office/drawing/2014/main" id="{E435EF62-E9D9-43C6-8742-E2658EF03DEF}"/>
                </a:ext>
              </a:extLst>
            </p:cNvPr>
            <p:cNvSpPr>
              <a:spLocks noChangeArrowheads="1"/>
            </p:cNvSpPr>
            <p:nvPr/>
          </p:nvSpPr>
          <p:spPr bwMode="auto">
            <a:xfrm>
              <a:off x="2727325" y="3519488"/>
              <a:ext cx="5225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uzayı</a:t>
              </a:r>
              <a:endParaRPr lang="en-US" altLang="tr-TR" sz="2400">
                <a:solidFill>
                  <a:srgbClr val="000000"/>
                </a:solidFill>
              </a:endParaRPr>
            </a:p>
          </p:txBody>
        </p:sp>
        <p:sp>
          <p:nvSpPr>
            <p:cNvPr id="60491" name="Rectangle 78">
              <a:extLst>
                <a:ext uri="{FF2B5EF4-FFF2-40B4-BE49-F238E27FC236}">
                  <a16:creationId xmlns:a16="http://schemas.microsoft.com/office/drawing/2014/main" id="{5F0ED858-13E9-46A0-BA21-EFB0CF66E068}"/>
                </a:ext>
              </a:extLst>
            </p:cNvPr>
            <p:cNvSpPr>
              <a:spLocks noChangeArrowheads="1"/>
            </p:cNvSpPr>
            <p:nvPr/>
          </p:nvSpPr>
          <p:spPr bwMode="auto">
            <a:xfrm>
              <a:off x="2362200" y="2667000"/>
              <a:ext cx="4876800" cy="3733800"/>
            </a:xfrm>
            <a:prstGeom prst="rect">
              <a:avLst/>
            </a:prstGeom>
            <a:noFill/>
            <a:ln w="9525" cap="rnd">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a:extLst>
              <a:ext uri="{FF2B5EF4-FFF2-40B4-BE49-F238E27FC236}">
                <a16:creationId xmlns:a16="http://schemas.microsoft.com/office/drawing/2014/main" id="{69142DC2-F64A-4595-9FDE-201D0D50C7CA}"/>
              </a:ext>
            </a:extLst>
          </p:cNvPr>
          <p:cNvSpPr>
            <a:spLocks noGrp="1" noChangeArrowheads="1"/>
          </p:cNvSpPr>
          <p:nvPr>
            <p:ph type="title"/>
          </p:nvPr>
        </p:nvSpPr>
        <p:spPr/>
        <p:txBody>
          <a:bodyPr>
            <a:noAutofit/>
          </a:bodyPr>
          <a:lstStyle/>
          <a:p>
            <a:pPr>
              <a:defRPr/>
            </a:pPr>
            <a:r>
              <a:rPr lang="tr-TR" altLang="en-US" sz="2800" dirty="0"/>
              <a:t>Ortak Bellekli Çoklu-İşlemcilerin Basitçe Görünüşü</a:t>
            </a:r>
            <a:endParaRPr lang="en-US" altLang="en-US" sz="2800" dirty="0"/>
          </a:p>
        </p:txBody>
      </p:sp>
      <p:sp>
        <p:nvSpPr>
          <p:cNvPr id="61443" name="Rectangle 3">
            <a:extLst>
              <a:ext uri="{FF2B5EF4-FFF2-40B4-BE49-F238E27FC236}">
                <a16:creationId xmlns:a16="http://schemas.microsoft.com/office/drawing/2014/main" id="{E3666641-B985-4938-B6DB-69A94AC6BC17}"/>
              </a:ext>
            </a:extLst>
          </p:cNvPr>
          <p:cNvSpPr>
            <a:spLocks noGrp="1" noChangeArrowheads="1"/>
          </p:cNvSpPr>
          <p:nvPr>
            <p:ph type="body" idx="1"/>
          </p:nvPr>
        </p:nvSpPr>
        <p:spPr/>
        <p:txBody>
          <a:bodyPr>
            <a:normAutofit/>
          </a:bodyPr>
          <a:lstStyle/>
          <a:p>
            <a:r>
              <a:rPr lang="tr-TR" altLang="tr-TR" sz="2400"/>
              <a:t>Ortak bellek çok-işlemcili sistemlerde işlemci sayısı birkaç (2 veya 4) dan başlayıp yüzlere kadar gidebilir Yukarıda küçük (az sayıda işlemcisi olan) ortak bellekli çoklu-işlemcilerin basitleştirilmiş bir modeli gösterilmektedir.</a:t>
            </a:r>
          </a:p>
          <a:p>
            <a:r>
              <a:rPr lang="tr-TR" altLang="tr-TR" sz="2400"/>
              <a:t>Ortak bellekli çoklu-işlemcilere örnekler:</a:t>
            </a:r>
          </a:p>
          <a:p>
            <a:pPr lvl="1"/>
            <a:r>
              <a:rPr lang="tr-TR" altLang="tr-TR" sz="2000"/>
              <a:t>İkili (ing. dual) Pentium işlemci</a:t>
            </a:r>
          </a:p>
          <a:p>
            <a:pPr lvl="1"/>
            <a:r>
              <a:rPr lang="tr-TR" altLang="tr-TR" sz="2000"/>
              <a:t>Dörtlü (ing. quad) Pentium işlemci</a:t>
            </a:r>
          </a:p>
        </p:txBody>
      </p:sp>
      <p:grpSp>
        <p:nvGrpSpPr>
          <p:cNvPr id="61444" name="Group 1">
            <a:extLst>
              <a:ext uri="{FF2B5EF4-FFF2-40B4-BE49-F238E27FC236}">
                <a16:creationId xmlns:a16="http://schemas.microsoft.com/office/drawing/2014/main" id="{1D7060AF-FDC5-4804-9BAF-D385DFD3E6A3}"/>
              </a:ext>
            </a:extLst>
          </p:cNvPr>
          <p:cNvGrpSpPr>
            <a:grpSpLocks/>
          </p:cNvGrpSpPr>
          <p:nvPr/>
        </p:nvGrpSpPr>
        <p:grpSpPr bwMode="auto">
          <a:xfrm>
            <a:off x="687388" y="3760787"/>
            <a:ext cx="7618412" cy="1573213"/>
            <a:chOff x="533400" y="2579688"/>
            <a:chExt cx="7618413" cy="1573212"/>
          </a:xfrm>
        </p:grpSpPr>
        <p:sp>
          <p:nvSpPr>
            <p:cNvPr id="61446" name="Rectangle 5">
              <a:extLst>
                <a:ext uri="{FF2B5EF4-FFF2-40B4-BE49-F238E27FC236}">
                  <a16:creationId xmlns:a16="http://schemas.microsoft.com/office/drawing/2014/main" id="{D8595EEB-3C57-4C27-B15E-7D3A6BA74209}"/>
                </a:ext>
              </a:extLst>
            </p:cNvPr>
            <p:cNvSpPr>
              <a:spLocks noChangeArrowheads="1"/>
            </p:cNvSpPr>
            <p:nvPr/>
          </p:nvSpPr>
          <p:spPr bwMode="auto">
            <a:xfrm>
              <a:off x="1643063" y="2944813"/>
              <a:ext cx="966787" cy="4841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1447" name="Rectangle 6">
              <a:extLst>
                <a:ext uri="{FF2B5EF4-FFF2-40B4-BE49-F238E27FC236}">
                  <a16:creationId xmlns:a16="http://schemas.microsoft.com/office/drawing/2014/main" id="{6CA741AF-4902-4A07-8265-6D1009D17638}"/>
                </a:ext>
              </a:extLst>
            </p:cNvPr>
            <p:cNvSpPr>
              <a:spLocks noChangeArrowheads="1"/>
            </p:cNvSpPr>
            <p:nvPr/>
          </p:nvSpPr>
          <p:spPr bwMode="auto">
            <a:xfrm>
              <a:off x="3571875" y="2944813"/>
              <a:ext cx="965200" cy="4841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1448" name="Rectangle 7">
              <a:extLst>
                <a:ext uri="{FF2B5EF4-FFF2-40B4-BE49-F238E27FC236}">
                  <a16:creationId xmlns:a16="http://schemas.microsoft.com/office/drawing/2014/main" id="{C6C35B34-CE1B-4540-BD84-1BAFD1FB1F3F}"/>
                </a:ext>
              </a:extLst>
            </p:cNvPr>
            <p:cNvSpPr>
              <a:spLocks noChangeArrowheads="1"/>
            </p:cNvSpPr>
            <p:nvPr/>
          </p:nvSpPr>
          <p:spPr bwMode="auto">
            <a:xfrm>
              <a:off x="5018088" y="2944813"/>
              <a:ext cx="965200" cy="4841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1449" name="Rectangle 8">
              <a:extLst>
                <a:ext uri="{FF2B5EF4-FFF2-40B4-BE49-F238E27FC236}">
                  <a16:creationId xmlns:a16="http://schemas.microsoft.com/office/drawing/2014/main" id="{F93381DA-20E9-469A-B093-D95AD9A5515A}"/>
                </a:ext>
              </a:extLst>
            </p:cNvPr>
            <p:cNvSpPr>
              <a:spLocks noChangeArrowheads="1"/>
            </p:cNvSpPr>
            <p:nvPr/>
          </p:nvSpPr>
          <p:spPr bwMode="auto">
            <a:xfrm>
              <a:off x="6945313" y="2944813"/>
              <a:ext cx="966787" cy="4841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1450" name="Line 9">
              <a:extLst>
                <a:ext uri="{FF2B5EF4-FFF2-40B4-BE49-F238E27FC236}">
                  <a16:creationId xmlns:a16="http://schemas.microsoft.com/office/drawing/2014/main" id="{45477E56-85B4-4F7E-A597-FF295C48C014}"/>
                </a:ext>
              </a:extLst>
            </p:cNvPr>
            <p:cNvSpPr>
              <a:spLocks noChangeShapeType="1"/>
            </p:cNvSpPr>
            <p:nvPr/>
          </p:nvSpPr>
          <p:spPr bwMode="auto">
            <a:xfrm>
              <a:off x="1474788" y="4151313"/>
              <a:ext cx="6677025"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51" name="Line 10">
              <a:extLst>
                <a:ext uri="{FF2B5EF4-FFF2-40B4-BE49-F238E27FC236}">
                  <a16:creationId xmlns:a16="http://schemas.microsoft.com/office/drawing/2014/main" id="{9032BF22-543C-40E6-8751-A9846EE5B53A}"/>
                </a:ext>
              </a:extLst>
            </p:cNvPr>
            <p:cNvSpPr>
              <a:spLocks noChangeShapeType="1"/>
            </p:cNvSpPr>
            <p:nvPr/>
          </p:nvSpPr>
          <p:spPr bwMode="auto">
            <a:xfrm>
              <a:off x="2117725" y="3419475"/>
              <a:ext cx="1588" cy="7318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52" name="Line 11">
              <a:extLst>
                <a:ext uri="{FF2B5EF4-FFF2-40B4-BE49-F238E27FC236}">
                  <a16:creationId xmlns:a16="http://schemas.microsoft.com/office/drawing/2014/main" id="{BCF393CA-9BE4-4E78-8A9C-6BE7065C30B3}"/>
                </a:ext>
              </a:extLst>
            </p:cNvPr>
            <p:cNvSpPr>
              <a:spLocks noChangeShapeType="1"/>
            </p:cNvSpPr>
            <p:nvPr/>
          </p:nvSpPr>
          <p:spPr bwMode="auto">
            <a:xfrm>
              <a:off x="4044950" y="3419475"/>
              <a:ext cx="1588" cy="7318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53" name="Line 12">
              <a:extLst>
                <a:ext uri="{FF2B5EF4-FFF2-40B4-BE49-F238E27FC236}">
                  <a16:creationId xmlns:a16="http://schemas.microsoft.com/office/drawing/2014/main" id="{A5A49965-49E6-403A-8F29-A9A277EA2962}"/>
                </a:ext>
              </a:extLst>
            </p:cNvPr>
            <p:cNvSpPr>
              <a:spLocks noChangeShapeType="1"/>
            </p:cNvSpPr>
            <p:nvPr/>
          </p:nvSpPr>
          <p:spPr bwMode="auto">
            <a:xfrm>
              <a:off x="5491163" y="3419475"/>
              <a:ext cx="1587" cy="7318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54" name="Line 13">
              <a:extLst>
                <a:ext uri="{FF2B5EF4-FFF2-40B4-BE49-F238E27FC236}">
                  <a16:creationId xmlns:a16="http://schemas.microsoft.com/office/drawing/2014/main" id="{56C6AC7C-B2AF-43B3-88EE-D14E62DA1579}"/>
                </a:ext>
              </a:extLst>
            </p:cNvPr>
            <p:cNvSpPr>
              <a:spLocks noChangeShapeType="1"/>
            </p:cNvSpPr>
            <p:nvPr/>
          </p:nvSpPr>
          <p:spPr bwMode="auto">
            <a:xfrm>
              <a:off x="7419975" y="3419475"/>
              <a:ext cx="1588" cy="7318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55" name="Rectangle 14">
              <a:extLst>
                <a:ext uri="{FF2B5EF4-FFF2-40B4-BE49-F238E27FC236}">
                  <a16:creationId xmlns:a16="http://schemas.microsoft.com/office/drawing/2014/main" id="{FF2F7EF5-1336-4792-9F2E-A2F142600079}"/>
                </a:ext>
              </a:extLst>
            </p:cNvPr>
            <p:cNvSpPr>
              <a:spLocks noChangeArrowheads="1"/>
            </p:cNvSpPr>
            <p:nvPr/>
          </p:nvSpPr>
          <p:spPr bwMode="auto">
            <a:xfrm>
              <a:off x="2585076" y="2579688"/>
              <a:ext cx="9201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İşlemciler	</a:t>
              </a:r>
              <a:endParaRPr lang="en-US" altLang="tr-TR" sz="2400">
                <a:solidFill>
                  <a:srgbClr val="000000"/>
                </a:solidFill>
              </a:endParaRPr>
            </a:p>
          </p:txBody>
        </p:sp>
        <p:sp>
          <p:nvSpPr>
            <p:cNvPr id="61456" name="Rectangle 15">
              <a:extLst>
                <a:ext uri="{FF2B5EF4-FFF2-40B4-BE49-F238E27FC236}">
                  <a16:creationId xmlns:a16="http://schemas.microsoft.com/office/drawing/2014/main" id="{AB67C58E-C856-4AB9-BAE3-2C9E0B29555D}"/>
                </a:ext>
              </a:extLst>
            </p:cNvPr>
            <p:cNvSpPr>
              <a:spLocks noChangeArrowheads="1"/>
            </p:cNvSpPr>
            <p:nvPr/>
          </p:nvSpPr>
          <p:spPr bwMode="auto">
            <a:xfrm>
              <a:off x="5688013" y="2579688"/>
              <a:ext cx="166231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Paylaşımlı Bellek</a:t>
              </a:r>
              <a:endParaRPr lang="en-US" altLang="tr-TR" sz="2400">
                <a:solidFill>
                  <a:srgbClr val="000000"/>
                </a:solidFill>
              </a:endParaRPr>
            </a:p>
          </p:txBody>
        </p:sp>
        <p:sp>
          <p:nvSpPr>
            <p:cNvPr id="61457" name="Line 17">
              <a:extLst>
                <a:ext uri="{FF2B5EF4-FFF2-40B4-BE49-F238E27FC236}">
                  <a16:creationId xmlns:a16="http://schemas.microsoft.com/office/drawing/2014/main" id="{D62A2344-2EEB-4695-9A39-167E0B4148E3}"/>
                </a:ext>
              </a:extLst>
            </p:cNvPr>
            <p:cNvSpPr>
              <a:spLocks noChangeShapeType="1"/>
            </p:cNvSpPr>
            <p:nvPr/>
          </p:nvSpPr>
          <p:spPr bwMode="auto">
            <a:xfrm>
              <a:off x="2598738" y="3187700"/>
              <a:ext cx="36512"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58" name="Line 18">
              <a:extLst>
                <a:ext uri="{FF2B5EF4-FFF2-40B4-BE49-F238E27FC236}">
                  <a16:creationId xmlns:a16="http://schemas.microsoft.com/office/drawing/2014/main" id="{A41AA2CD-7A8C-44A2-A8D1-FCEE27DA0A1D}"/>
                </a:ext>
              </a:extLst>
            </p:cNvPr>
            <p:cNvSpPr>
              <a:spLocks noChangeShapeType="1"/>
            </p:cNvSpPr>
            <p:nvPr/>
          </p:nvSpPr>
          <p:spPr bwMode="auto">
            <a:xfrm>
              <a:off x="2706688" y="3187700"/>
              <a:ext cx="71437"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59" name="Line 19">
              <a:extLst>
                <a:ext uri="{FF2B5EF4-FFF2-40B4-BE49-F238E27FC236}">
                  <a16:creationId xmlns:a16="http://schemas.microsoft.com/office/drawing/2014/main" id="{7FEF517F-89F6-4B14-82C6-CDDEEE72C210}"/>
                </a:ext>
              </a:extLst>
            </p:cNvPr>
            <p:cNvSpPr>
              <a:spLocks noChangeShapeType="1"/>
            </p:cNvSpPr>
            <p:nvPr/>
          </p:nvSpPr>
          <p:spPr bwMode="auto">
            <a:xfrm>
              <a:off x="2849563" y="3187700"/>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60" name="Line 20">
              <a:extLst>
                <a:ext uri="{FF2B5EF4-FFF2-40B4-BE49-F238E27FC236}">
                  <a16:creationId xmlns:a16="http://schemas.microsoft.com/office/drawing/2014/main" id="{AB4C9516-81B6-436B-B8A9-DFAB30CEAC3C}"/>
                </a:ext>
              </a:extLst>
            </p:cNvPr>
            <p:cNvSpPr>
              <a:spLocks noChangeShapeType="1"/>
            </p:cNvSpPr>
            <p:nvPr/>
          </p:nvSpPr>
          <p:spPr bwMode="auto">
            <a:xfrm>
              <a:off x="2992438" y="3187700"/>
              <a:ext cx="52387"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61" name="Line 21">
              <a:extLst>
                <a:ext uri="{FF2B5EF4-FFF2-40B4-BE49-F238E27FC236}">
                  <a16:creationId xmlns:a16="http://schemas.microsoft.com/office/drawing/2014/main" id="{36DCB326-B0B3-4DD8-9ADB-1C3CC7A9E64A}"/>
                </a:ext>
              </a:extLst>
            </p:cNvPr>
            <p:cNvSpPr>
              <a:spLocks noChangeShapeType="1"/>
            </p:cNvSpPr>
            <p:nvPr/>
          </p:nvSpPr>
          <p:spPr bwMode="auto">
            <a:xfrm>
              <a:off x="3116263" y="3187700"/>
              <a:ext cx="71437"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62" name="Line 22">
              <a:extLst>
                <a:ext uri="{FF2B5EF4-FFF2-40B4-BE49-F238E27FC236}">
                  <a16:creationId xmlns:a16="http://schemas.microsoft.com/office/drawing/2014/main" id="{72B95AAF-5DAF-4BD1-9DFE-EB7C6B9F199E}"/>
                </a:ext>
              </a:extLst>
            </p:cNvPr>
            <p:cNvSpPr>
              <a:spLocks noChangeShapeType="1"/>
            </p:cNvSpPr>
            <p:nvPr/>
          </p:nvSpPr>
          <p:spPr bwMode="auto">
            <a:xfrm>
              <a:off x="3259138" y="3187700"/>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63" name="Line 23">
              <a:extLst>
                <a:ext uri="{FF2B5EF4-FFF2-40B4-BE49-F238E27FC236}">
                  <a16:creationId xmlns:a16="http://schemas.microsoft.com/office/drawing/2014/main" id="{89B1B021-E065-481B-B4F9-DB377017A933}"/>
                </a:ext>
              </a:extLst>
            </p:cNvPr>
            <p:cNvSpPr>
              <a:spLocks noChangeShapeType="1"/>
            </p:cNvSpPr>
            <p:nvPr/>
          </p:nvSpPr>
          <p:spPr bwMode="auto">
            <a:xfrm>
              <a:off x="3402013" y="3187700"/>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64" name="Line 24">
              <a:extLst>
                <a:ext uri="{FF2B5EF4-FFF2-40B4-BE49-F238E27FC236}">
                  <a16:creationId xmlns:a16="http://schemas.microsoft.com/office/drawing/2014/main" id="{65A92BE0-8985-4BF5-A508-219C6B9B0F8D}"/>
                </a:ext>
              </a:extLst>
            </p:cNvPr>
            <p:cNvSpPr>
              <a:spLocks noChangeShapeType="1"/>
            </p:cNvSpPr>
            <p:nvPr/>
          </p:nvSpPr>
          <p:spPr bwMode="auto">
            <a:xfrm>
              <a:off x="3527425" y="3187700"/>
              <a:ext cx="36513"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65" name="Line 25">
              <a:extLst>
                <a:ext uri="{FF2B5EF4-FFF2-40B4-BE49-F238E27FC236}">
                  <a16:creationId xmlns:a16="http://schemas.microsoft.com/office/drawing/2014/main" id="{B48F1AE4-7F72-4E05-8F89-46A838BA7690}"/>
                </a:ext>
              </a:extLst>
            </p:cNvPr>
            <p:cNvSpPr>
              <a:spLocks noChangeShapeType="1"/>
            </p:cNvSpPr>
            <p:nvPr/>
          </p:nvSpPr>
          <p:spPr bwMode="auto">
            <a:xfrm>
              <a:off x="5973763" y="3187700"/>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66" name="Line 26">
              <a:extLst>
                <a:ext uri="{FF2B5EF4-FFF2-40B4-BE49-F238E27FC236}">
                  <a16:creationId xmlns:a16="http://schemas.microsoft.com/office/drawing/2014/main" id="{12D5ED36-F7F9-4158-8E09-DE0D111736AA}"/>
                </a:ext>
              </a:extLst>
            </p:cNvPr>
            <p:cNvSpPr>
              <a:spLocks noChangeShapeType="1"/>
            </p:cNvSpPr>
            <p:nvPr/>
          </p:nvSpPr>
          <p:spPr bwMode="auto">
            <a:xfrm>
              <a:off x="6080125" y="3187700"/>
              <a:ext cx="71438"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67" name="Line 27">
              <a:extLst>
                <a:ext uri="{FF2B5EF4-FFF2-40B4-BE49-F238E27FC236}">
                  <a16:creationId xmlns:a16="http://schemas.microsoft.com/office/drawing/2014/main" id="{B77E39D0-9AAC-4C51-96D8-2FA463E7845A}"/>
                </a:ext>
              </a:extLst>
            </p:cNvPr>
            <p:cNvSpPr>
              <a:spLocks noChangeShapeType="1"/>
            </p:cNvSpPr>
            <p:nvPr/>
          </p:nvSpPr>
          <p:spPr bwMode="auto">
            <a:xfrm>
              <a:off x="6223000" y="3187700"/>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68" name="Line 28">
              <a:extLst>
                <a:ext uri="{FF2B5EF4-FFF2-40B4-BE49-F238E27FC236}">
                  <a16:creationId xmlns:a16="http://schemas.microsoft.com/office/drawing/2014/main" id="{621EDABA-63DA-4055-B5B0-4A1589899D1D}"/>
                </a:ext>
              </a:extLst>
            </p:cNvPr>
            <p:cNvSpPr>
              <a:spLocks noChangeShapeType="1"/>
            </p:cNvSpPr>
            <p:nvPr/>
          </p:nvSpPr>
          <p:spPr bwMode="auto">
            <a:xfrm>
              <a:off x="6365875" y="3187700"/>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69" name="Line 29">
              <a:extLst>
                <a:ext uri="{FF2B5EF4-FFF2-40B4-BE49-F238E27FC236}">
                  <a16:creationId xmlns:a16="http://schemas.microsoft.com/office/drawing/2014/main" id="{1199C021-7C3D-470F-BAD7-494BEDDE2D1E}"/>
                </a:ext>
              </a:extLst>
            </p:cNvPr>
            <p:cNvSpPr>
              <a:spLocks noChangeShapeType="1"/>
            </p:cNvSpPr>
            <p:nvPr/>
          </p:nvSpPr>
          <p:spPr bwMode="auto">
            <a:xfrm>
              <a:off x="6491288" y="3187700"/>
              <a:ext cx="71437"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70" name="Line 30">
              <a:extLst>
                <a:ext uri="{FF2B5EF4-FFF2-40B4-BE49-F238E27FC236}">
                  <a16:creationId xmlns:a16="http://schemas.microsoft.com/office/drawing/2014/main" id="{A01F275D-1071-4B1C-A31D-10D00F8164D3}"/>
                </a:ext>
              </a:extLst>
            </p:cNvPr>
            <p:cNvSpPr>
              <a:spLocks noChangeShapeType="1"/>
            </p:cNvSpPr>
            <p:nvPr/>
          </p:nvSpPr>
          <p:spPr bwMode="auto">
            <a:xfrm>
              <a:off x="6634163" y="3187700"/>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71" name="Line 31">
              <a:extLst>
                <a:ext uri="{FF2B5EF4-FFF2-40B4-BE49-F238E27FC236}">
                  <a16:creationId xmlns:a16="http://schemas.microsoft.com/office/drawing/2014/main" id="{F9FA3800-668C-4A8F-AEBA-C503F5C8E911}"/>
                </a:ext>
              </a:extLst>
            </p:cNvPr>
            <p:cNvSpPr>
              <a:spLocks noChangeShapeType="1"/>
            </p:cNvSpPr>
            <p:nvPr/>
          </p:nvSpPr>
          <p:spPr bwMode="auto">
            <a:xfrm>
              <a:off x="6777038" y="3187700"/>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72" name="Line 32">
              <a:extLst>
                <a:ext uri="{FF2B5EF4-FFF2-40B4-BE49-F238E27FC236}">
                  <a16:creationId xmlns:a16="http://schemas.microsoft.com/office/drawing/2014/main" id="{695A6162-3364-44BA-9DDF-158DB070BBC4}"/>
                </a:ext>
              </a:extLst>
            </p:cNvPr>
            <p:cNvSpPr>
              <a:spLocks noChangeShapeType="1"/>
            </p:cNvSpPr>
            <p:nvPr/>
          </p:nvSpPr>
          <p:spPr bwMode="auto">
            <a:xfrm>
              <a:off x="6902450" y="3187700"/>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473" name="Rectangle 33">
              <a:extLst>
                <a:ext uri="{FF2B5EF4-FFF2-40B4-BE49-F238E27FC236}">
                  <a16:creationId xmlns:a16="http://schemas.microsoft.com/office/drawing/2014/main" id="{F1657A41-4C93-4DEE-9744-42159FFE5055}"/>
                </a:ext>
              </a:extLst>
            </p:cNvPr>
            <p:cNvSpPr>
              <a:spLocks noChangeArrowheads="1"/>
            </p:cNvSpPr>
            <p:nvPr/>
          </p:nvSpPr>
          <p:spPr bwMode="auto">
            <a:xfrm>
              <a:off x="533400" y="3853190"/>
              <a:ext cx="148034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Veri Hattı (</a:t>
              </a:r>
              <a:r>
                <a:rPr lang="en-US" altLang="tr-TR" sz="1700">
                  <a:solidFill>
                    <a:srgbClr val="000000"/>
                  </a:solidFill>
                </a:rPr>
                <a:t>Bus</a:t>
              </a:r>
              <a:r>
                <a:rPr lang="tr-TR" altLang="tr-TR" sz="1700">
                  <a:solidFill>
                    <a:srgbClr val="000000"/>
                  </a:solidFill>
                </a:rPr>
                <a:t>)</a:t>
              </a:r>
              <a:endParaRPr lang="en-US" altLang="tr-TR" sz="2400">
                <a:solidFill>
                  <a:srgbClr val="000000"/>
                </a:solidFill>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B877EC30-E875-439F-B68A-8F24B08F750C}"/>
              </a:ext>
            </a:extLst>
          </p:cNvPr>
          <p:cNvSpPr>
            <a:spLocks noGrp="1" noChangeArrowheads="1"/>
          </p:cNvSpPr>
          <p:nvPr>
            <p:ph type="title"/>
          </p:nvPr>
        </p:nvSpPr>
        <p:spPr/>
        <p:txBody>
          <a:bodyPr>
            <a:normAutofit/>
          </a:bodyPr>
          <a:lstStyle/>
          <a:p>
            <a:pPr>
              <a:defRPr/>
            </a:pPr>
            <a:r>
              <a:rPr lang="tr-TR" dirty="0">
                <a:solidFill>
                  <a:schemeClr val="bg1"/>
                </a:solidFill>
                <a:effectLst/>
              </a:rPr>
              <a:t>Örnek Dörtlü Ortak Bellek Çoklu-işlemci</a:t>
            </a:r>
            <a:endParaRPr lang="tr-TR" sz="3600" dirty="0">
              <a:solidFill>
                <a:schemeClr val="bg1"/>
              </a:solidFill>
              <a:effectLst/>
            </a:endParaRPr>
          </a:p>
        </p:txBody>
      </p:sp>
      <p:sp>
        <p:nvSpPr>
          <p:cNvPr id="2" name="Text Placeholder 1">
            <a:extLst>
              <a:ext uri="{FF2B5EF4-FFF2-40B4-BE49-F238E27FC236}">
                <a16:creationId xmlns:a16="http://schemas.microsoft.com/office/drawing/2014/main" id="{AC01F291-9FB7-4733-BB16-58D6257A6876}"/>
              </a:ext>
            </a:extLst>
          </p:cNvPr>
          <p:cNvSpPr>
            <a:spLocks noGrp="1"/>
          </p:cNvSpPr>
          <p:nvPr>
            <p:ph type="body" idx="1"/>
          </p:nvPr>
        </p:nvSpPr>
        <p:spPr>
          <a:xfrm>
            <a:off x="457200" y="838200"/>
            <a:ext cx="8229600" cy="1506537"/>
          </a:xfrm>
        </p:spPr>
        <p:txBody>
          <a:bodyPr/>
          <a:lstStyle/>
          <a:p>
            <a:r>
              <a:rPr lang="tr-TR" sz="2800" dirty="0"/>
              <a:t>Gerçek bilgisayar sistemleri ana bellek ile işlemciler arasında yer alan önbelleklere sahiptir (Seviye 1 (L1) ve  seviye 2 (L2) önbellekler)</a:t>
            </a:r>
            <a:endParaRPr lang="tr-TR" dirty="0"/>
          </a:p>
        </p:txBody>
      </p:sp>
      <p:sp>
        <p:nvSpPr>
          <p:cNvPr id="62467" name="Line 53">
            <a:extLst>
              <a:ext uri="{FF2B5EF4-FFF2-40B4-BE49-F238E27FC236}">
                <a16:creationId xmlns:a16="http://schemas.microsoft.com/office/drawing/2014/main" id="{01229B70-691F-420B-89FE-E500241EBE55}"/>
              </a:ext>
            </a:extLst>
          </p:cNvPr>
          <p:cNvSpPr>
            <a:spLocks noChangeShapeType="1"/>
          </p:cNvSpPr>
          <p:nvPr/>
        </p:nvSpPr>
        <p:spPr bwMode="auto">
          <a:xfrm>
            <a:off x="1673225" y="4343400"/>
            <a:ext cx="6259513"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68" name="Rectangle 54">
            <a:extLst>
              <a:ext uri="{FF2B5EF4-FFF2-40B4-BE49-F238E27FC236}">
                <a16:creationId xmlns:a16="http://schemas.microsoft.com/office/drawing/2014/main" id="{BCCE1550-0D5E-4AF4-9E79-01AE458AD01B}"/>
              </a:ext>
            </a:extLst>
          </p:cNvPr>
          <p:cNvSpPr>
            <a:spLocks noChangeArrowheads="1"/>
          </p:cNvSpPr>
          <p:nvPr/>
        </p:nvSpPr>
        <p:spPr bwMode="auto">
          <a:xfrm>
            <a:off x="3670300" y="4797425"/>
            <a:ext cx="2455863" cy="446088"/>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469" name="Rectangle 55">
            <a:extLst>
              <a:ext uri="{FF2B5EF4-FFF2-40B4-BE49-F238E27FC236}">
                <a16:creationId xmlns:a16="http://schemas.microsoft.com/office/drawing/2014/main" id="{A7CA43BB-9938-4695-8634-64E1DC522B18}"/>
              </a:ext>
            </a:extLst>
          </p:cNvPr>
          <p:cNvSpPr>
            <a:spLocks noChangeArrowheads="1"/>
          </p:cNvSpPr>
          <p:nvPr/>
        </p:nvSpPr>
        <p:spPr bwMode="auto">
          <a:xfrm>
            <a:off x="3670300" y="5472113"/>
            <a:ext cx="446088"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470" name="Rectangle 56">
            <a:extLst>
              <a:ext uri="{FF2B5EF4-FFF2-40B4-BE49-F238E27FC236}">
                <a16:creationId xmlns:a16="http://schemas.microsoft.com/office/drawing/2014/main" id="{09B33DAA-14DB-4A83-B6C4-54BDA41C3167}"/>
              </a:ext>
            </a:extLst>
          </p:cNvPr>
          <p:cNvSpPr>
            <a:spLocks noChangeArrowheads="1"/>
          </p:cNvSpPr>
          <p:nvPr/>
        </p:nvSpPr>
        <p:spPr bwMode="auto">
          <a:xfrm>
            <a:off x="5003800" y="5472113"/>
            <a:ext cx="446088"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471" name="Rectangle 57">
            <a:extLst>
              <a:ext uri="{FF2B5EF4-FFF2-40B4-BE49-F238E27FC236}">
                <a16:creationId xmlns:a16="http://schemas.microsoft.com/office/drawing/2014/main" id="{BA7B5400-2188-412F-A178-6F3AD66E99E2}"/>
              </a:ext>
            </a:extLst>
          </p:cNvPr>
          <p:cNvSpPr>
            <a:spLocks noChangeArrowheads="1"/>
          </p:cNvSpPr>
          <p:nvPr/>
        </p:nvSpPr>
        <p:spPr bwMode="auto">
          <a:xfrm>
            <a:off x="5678488" y="5472113"/>
            <a:ext cx="447675"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472" name="Rectangle 58">
            <a:extLst>
              <a:ext uri="{FF2B5EF4-FFF2-40B4-BE49-F238E27FC236}">
                <a16:creationId xmlns:a16="http://schemas.microsoft.com/office/drawing/2014/main" id="{33F75B95-87C8-4064-8013-F0042DB81A64}"/>
              </a:ext>
            </a:extLst>
          </p:cNvPr>
          <p:cNvSpPr>
            <a:spLocks noChangeArrowheads="1"/>
          </p:cNvSpPr>
          <p:nvPr/>
        </p:nvSpPr>
        <p:spPr bwMode="auto">
          <a:xfrm>
            <a:off x="4327525" y="5472113"/>
            <a:ext cx="465138"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473" name="Line 59">
            <a:extLst>
              <a:ext uri="{FF2B5EF4-FFF2-40B4-BE49-F238E27FC236}">
                <a16:creationId xmlns:a16="http://schemas.microsoft.com/office/drawing/2014/main" id="{CFF7D0CF-6CB0-45AD-8B53-951BA2FEB397}"/>
              </a:ext>
            </a:extLst>
          </p:cNvPr>
          <p:cNvSpPr>
            <a:spLocks noChangeShapeType="1"/>
          </p:cNvSpPr>
          <p:nvPr/>
        </p:nvSpPr>
        <p:spPr bwMode="auto">
          <a:xfrm>
            <a:off x="4852988" y="4343400"/>
            <a:ext cx="1587" cy="4460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74" name="Line 60">
            <a:extLst>
              <a:ext uri="{FF2B5EF4-FFF2-40B4-BE49-F238E27FC236}">
                <a16:creationId xmlns:a16="http://schemas.microsoft.com/office/drawing/2014/main" id="{CAAFC2F2-D70C-4205-BB63-19D0AE7178CB}"/>
              </a:ext>
            </a:extLst>
          </p:cNvPr>
          <p:cNvSpPr>
            <a:spLocks noChangeShapeType="1"/>
          </p:cNvSpPr>
          <p:nvPr/>
        </p:nvSpPr>
        <p:spPr bwMode="auto">
          <a:xfrm>
            <a:off x="3875088" y="5233988"/>
            <a:ext cx="1587"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75" name="Line 61">
            <a:extLst>
              <a:ext uri="{FF2B5EF4-FFF2-40B4-BE49-F238E27FC236}">
                <a16:creationId xmlns:a16="http://schemas.microsoft.com/office/drawing/2014/main" id="{5C014F77-B397-4069-B077-E4F20CAD35D5}"/>
              </a:ext>
            </a:extLst>
          </p:cNvPr>
          <p:cNvSpPr>
            <a:spLocks noChangeShapeType="1"/>
          </p:cNvSpPr>
          <p:nvPr/>
        </p:nvSpPr>
        <p:spPr bwMode="auto">
          <a:xfrm>
            <a:off x="4551363" y="5233988"/>
            <a:ext cx="1587"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76" name="Line 62">
            <a:extLst>
              <a:ext uri="{FF2B5EF4-FFF2-40B4-BE49-F238E27FC236}">
                <a16:creationId xmlns:a16="http://schemas.microsoft.com/office/drawing/2014/main" id="{5E5DBCD1-5822-449F-BB7E-53124FD36DC3}"/>
              </a:ext>
            </a:extLst>
          </p:cNvPr>
          <p:cNvSpPr>
            <a:spLocks noChangeShapeType="1"/>
          </p:cNvSpPr>
          <p:nvPr/>
        </p:nvSpPr>
        <p:spPr bwMode="auto">
          <a:xfrm>
            <a:off x="5226050" y="5233988"/>
            <a:ext cx="1588"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77" name="Line 63">
            <a:extLst>
              <a:ext uri="{FF2B5EF4-FFF2-40B4-BE49-F238E27FC236}">
                <a16:creationId xmlns:a16="http://schemas.microsoft.com/office/drawing/2014/main" id="{FE49E2DA-05F9-47D7-872A-7F31E5B45C75}"/>
              </a:ext>
            </a:extLst>
          </p:cNvPr>
          <p:cNvSpPr>
            <a:spLocks noChangeShapeType="1"/>
          </p:cNvSpPr>
          <p:nvPr/>
        </p:nvSpPr>
        <p:spPr bwMode="auto">
          <a:xfrm>
            <a:off x="5902325" y="5233988"/>
            <a:ext cx="1588"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78" name="Rectangle 64">
            <a:extLst>
              <a:ext uri="{FF2B5EF4-FFF2-40B4-BE49-F238E27FC236}">
                <a16:creationId xmlns:a16="http://schemas.microsoft.com/office/drawing/2014/main" id="{9AD11998-6FF7-4860-AA70-1FC38576DB7B}"/>
              </a:ext>
            </a:extLst>
          </p:cNvPr>
          <p:cNvSpPr>
            <a:spLocks noChangeArrowheads="1"/>
          </p:cNvSpPr>
          <p:nvPr/>
        </p:nvSpPr>
        <p:spPr bwMode="auto">
          <a:xfrm>
            <a:off x="4102100" y="4878388"/>
            <a:ext cx="15176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Bellek</a:t>
            </a:r>
            <a:r>
              <a:rPr lang="en-US" altLang="tr-TR" sz="1700">
                <a:solidFill>
                  <a:srgbClr val="000000"/>
                </a:solidFill>
              </a:rPr>
              <a:t> </a:t>
            </a:r>
            <a:r>
              <a:rPr lang="tr-TR" altLang="tr-TR" sz="1700">
                <a:solidFill>
                  <a:srgbClr val="000000"/>
                </a:solidFill>
              </a:rPr>
              <a:t>denetçisi</a:t>
            </a:r>
            <a:endParaRPr lang="en-US" altLang="tr-TR" sz="2400">
              <a:solidFill>
                <a:srgbClr val="000000"/>
              </a:solidFill>
            </a:endParaRPr>
          </a:p>
        </p:txBody>
      </p:sp>
      <p:sp>
        <p:nvSpPr>
          <p:cNvPr id="62479" name="Rectangle 66">
            <a:extLst>
              <a:ext uri="{FF2B5EF4-FFF2-40B4-BE49-F238E27FC236}">
                <a16:creationId xmlns:a16="http://schemas.microsoft.com/office/drawing/2014/main" id="{30FEE3AA-E10C-4E59-9051-D2F71327588F}"/>
              </a:ext>
            </a:extLst>
          </p:cNvPr>
          <p:cNvSpPr>
            <a:spLocks noChangeArrowheads="1"/>
          </p:cNvSpPr>
          <p:nvPr/>
        </p:nvSpPr>
        <p:spPr bwMode="auto">
          <a:xfrm>
            <a:off x="4598988" y="6389688"/>
            <a:ext cx="5953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Bellek</a:t>
            </a:r>
            <a:endParaRPr lang="en-US" altLang="tr-TR" sz="2400">
              <a:solidFill>
                <a:srgbClr val="000000"/>
              </a:solidFill>
            </a:endParaRPr>
          </a:p>
        </p:txBody>
      </p:sp>
      <p:sp>
        <p:nvSpPr>
          <p:cNvPr id="62480" name="Line 75">
            <a:extLst>
              <a:ext uri="{FF2B5EF4-FFF2-40B4-BE49-F238E27FC236}">
                <a16:creationId xmlns:a16="http://schemas.microsoft.com/office/drawing/2014/main" id="{7F1E58B2-A3A7-4E07-9D47-35212BEA3340}"/>
              </a:ext>
            </a:extLst>
          </p:cNvPr>
          <p:cNvSpPr>
            <a:spLocks noChangeShapeType="1"/>
          </p:cNvSpPr>
          <p:nvPr/>
        </p:nvSpPr>
        <p:spPr bwMode="auto">
          <a:xfrm>
            <a:off x="2322513" y="3902075"/>
            <a:ext cx="1587" cy="4445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81" name="Line 76">
            <a:extLst>
              <a:ext uri="{FF2B5EF4-FFF2-40B4-BE49-F238E27FC236}">
                <a16:creationId xmlns:a16="http://schemas.microsoft.com/office/drawing/2014/main" id="{AF3C6D9D-26D4-4A24-AF8A-6840BC67C584}"/>
              </a:ext>
            </a:extLst>
          </p:cNvPr>
          <p:cNvSpPr>
            <a:spLocks noChangeShapeType="1"/>
          </p:cNvSpPr>
          <p:nvPr/>
        </p:nvSpPr>
        <p:spPr bwMode="auto">
          <a:xfrm>
            <a:off x="4075113" y="3902075"/>
            <a:ext cx="1587" cy="4445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82" name="Line 77">
            <a:extLst>
              <a:ext uri="{FF2B5EF4-FFF2-40B4-BE49-F238E27FC236}">
                <a16:creationId xmlns:a16="http://schemas.microsoft.com/office/drawing/2014/main" id="{D178F7ED-E1E3-4A8E-8BD6-B837606BF2B4}"/>
              </a:ext>
            </a:extLst>
          </p:cNvPr>
          <p:cNvSpPr>
            <a:spLocks noChangeShapeType="1"/>
          </p:cNvSpPr>
          <p:nvPr/>
        </p:nvSpPr>
        <p:spPr bwMode="auto">
          <a:xfrm>
            <a:off x="5829300" y="3902075"/>
            <a:ext cx="1588" cy="4445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83" name="Line 78">
            <a:extLst>
              <a:ext uri="{FF2B5EF4-FFF2-40B4-BE49-F238E27FC236}">
                <a16:creationId xmlns:a16="http://schemas.microsoft.com/office/drawing/2014/main" id="{3264B5E8-6C51-4FCF-88C9-6BD161CDB9E4}"/>
              </a:ext>
            </a:extLst>
          </p:cNvPr>
          <p:cNvSpPr>
            <a:spLocks noChangeShapeType="1"/>
          </p:cNvSpPr>
          <p:nvPr/>
        </p:nvSpPr>
        <p:spPr bwMode="auto">
          <a:xfrm>
            <a:off x="7620000" y="3902075"/>
            <a:ext cx="1588" cy="4445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84" name="Rectangle 79">
            <a:extLst>
              <a:ext uri="{FF2B5EF4-FFF2-40B4-BE49-F238E27FC236}">
                <a16:creationId xmlns:a16="http://schemas.microsoft.com/office/drawing/2014/main" id="{EA2997A4-E2A2-4B6B-81A9-AC228FD12356}"/>
              </a:ext>
            </a:extLst>
          </p:cNvPr>
          <p:cNvSpPr>
            <a:spLocks noChangeArrowheads="1"/>
          </p:cNvSpPr>
          <p:nvPr/>
        </p:nvSpPr>
        <p:spPr bwMode="auto">
          <a:xfrm>
            <a:off x="836613" y="3989388"/>
            <a:ext cx="7397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r>
              <a:rPr lang="en-US" altLang="tr-TR" sz="1700">
                <a:solidFill>
                  <a:srgbClr val="000000"/>
                </a:solidFill>
              </a:rPr>
              <a:t>/</a:t>
            </a:r>
            <a:endParaRPr lang="en-US" altLang="tr-TR" sz="2400">
              <a:solidFill>
                <a:srgbClr val="000000"/>
              </a:solidFill>
            </a:endParaRPr>
          </a:p>
        </p:txBody>
      </p:sp>
      <p:sp>
        <p:nvSpPr>
          <p:cNvPr id="62485" name="Rectangle 80">
            <a:extLst>
              <a:ext uri="{FF2B5EF4-FFF2-40B4-BE49-F238E27FC236}">
                <a16:creationId xmlns:a16="http://schemas.microsoft.com/office/drawing/2014/main" id="{9BEA592D-6F89-454D-B70B-11DFCB34FE2D}"/>
              </a:ext>
            </a:extLst>
          </p:cNvPr>
          <p:cNvSpPr>
            <a:spLocks noChangeArrowheads="1"/>
          </p:cNvSpPr>
          <p:nvPr/>
        </p:nvSpPr>
        <p:spPr bwMode="auto">
          <a:xfrm>
            <a:off x="836613" y="4184650"/>
            <a:ext cx="5699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bellek</a:t>
            </a:r>
            <a:endParaRPr lang="en-US" altLang="tr-TR" sz="2400">
              <a:solidFill>
                <a:srgbClr val="000000"/>
              </a:solidFill>
            </a:endParaRPr>
          </a:p>
        </p:txBody>
      </p:sp>
      <p:sp>
        <p:nvSpPr>
          <p:cNvPr id="62486" name="Rectangle 83">
            <a:extLst>
              <a:ext uri="{FF2B5EF4-FFF2-40B4-BE49-F238E27FC236}">
                <a16:creationId xmlns:a16="http://schemas.microsoft.com/office/drawing/2014/main" id="{2587711F-5C7E-4022-A048-2856FA34D9C8}"/>
              </a:ext>
            </a:extLst>
          </p:cNvPr>
          <p:cNvSpPr>
            <a:spLocks noChangeArrowheads="1"/>
          </p:cNvSpPr>
          <p:nvPr/>
        </p:nvSpPr>
        <p:spPr bwMode="auto">
          <a:xfrm>
            <a:off x="838200" y="4379913"/>
            <a:ext cx="1309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veriyolu (b</a:t>
            </a:r>
            <a:r>
              <a:rPr lang="en-US" altLang="tr-TR" sz="1700">
                <a:solidFill>
                  <a:srgbClr val="000000"/>
                </a:solidFill>
              </a:rPr>
              <a:t>us</a:t>
            </a:r>
            <a:r>
              <a:rPr lang="tr-TR" altLang="tr-TR" sz="1700">
                <a:solidFill>
                  <a:srgbClr val="000000"/>
                </a:solidFill>
              </a:rPr>
              <a:t>)</a:t>
            </a:r>
            <a:endParaRPr lang="en-US" altLang="tr-TR" sz="2400">
              <a:solidFill>
                <a:srgbClr val="000000"/>
              </a:solidFill>
            </a:endParaRPr>
          </a:p>
        </p:txBody>
      </p:sp>
      <p:sp>
        <p:nvSpPr>
          <p:cNvPr id="62487" name="Oval 84">
            <a:extLst>
              <a:ext uri="{FF2B5EF4-FFF2-40B4-BE49-F238E27FC236}">
                <a16:creationId xmlns:a16="http://schemas.microsoft.com/office/drawing/2014/main" id="{D6F6F831-F6C9-4447-B3FC-F66DD5FC9F1E}"/>
              </a:ext>
            </a:extLst>
          </p:cNvPr>
          <p:cNvSpPr>
            <a:spLocks noChangeArrowheads="1"/>
          </p:cNvSpPr>
          <p:nvPr/>
        </p:nvSpPr>
        <p:spPr bwMode="auto">
          <a:xfrm>
            <a:off x="2870200" y="5311775"/>
            <a:ext cx="4038600" cy="1371600"/>
          </a:xfrm>
          <a:prstGeom prst="ellipse">
            <a:avLst/>
          </a:prstGeom>
          <a:noFill/>
          <a:ln w="17463">
            <a:solidFill>
              <a:srgbClr val="FF00F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488" name="Rectangle 85">
            <a:extLst>
              <a:ext uri="{FF2B5EF4-FFF2-40B4-BE49-F238E27FC236}">
                <a16:creationId xmlns:a16="http://schemas.microsoft.com/office/drawing/2014/main" id="{3B212F34-3996-4EDC-A342-9A25064FF375}"/>
              </a:ext>
            </a:extLst>
          </p:cNvPr>
          <p:cNvSpPr>
            <a:spLocks noChangeArrowheads="1"/>
          </p:cNvSpPr>
          <p:nvPr/>
        </p:nvSpPr>
        <p:spPr bwMode="auto">
          <a:xfrm>
            <a:off x="1600200" y="6477000"/>
            <a:ext cx="2047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000" b="1">
                <a:solidFill>
                  <a:srgbClr val="FF0000"/>
                </a:solidFill>
              </a:rPr>
              <a:t>Paylaşımlı bellek</a:t>
            </a:r>
            <a:endParaRPr lang="en-US" altLang="tr-TR" sz="2400" b="1">
              <a:solidFill>
                <a:srgbClr val="FF0000"/>
              </a:solidFill>
            </a:endParaRPr>
          </a:p>
        </p:txBody>
      </p:sp>
      <p:grpSp>
        <p:nvGrpSpPr>
          <p:cNvPr id="62489" name="Group 2">
            <a:extLst>
              <a:ext uri="{FF2B5EF4-FFF2-40B4-BE49-F238E27FC236}">
                <a16:creationId xmlns:a16="http://schemas.microsoft.com/office/drawing/2014/main" id="{EC94D3DD-FBEE-4924-A749-4E2B62E27814}"/>
              </a:ext>
            </a:extLst>
          </p:cNvPr>
          <p:cNvGrpSpPr>
            <a:grpSpLocks/>
          </p:cNvGrpSpPr>
          <p:nvPr/>
        </p:nvGrpSpPr>
        <p:grpSpPr bwMode="auto">
          <a:xfrm>
            <a:off x="1752600" y="2514600"/>
            <a:ext cx="1147763" cy="1411288"/>
            <a:chOff x="1752600" y="2514600"/>
            <a:chExt cx="1147162" cy="1411288"/>
          </a:xfrm>
        </p:grpSpPr>
        <p:sp>
          <p:nvSpPr>
            <p:cNvPr id="62524" name="Rectangle 7">
              <a:extLst>
                <a:ext uri="{FF2B5EF4-FFF2-40B4-BE49-F238E27FC236}">
                  <a16:creationId xmlns:a16="http://schemas.microsoft.com/office/drawing/2014/main" id="{706CF87D-E4CF-4210-BDC2-04C59A661DB4}"/>
                </a:ext>
              </a:extLst>
            </p:cNvPr>
            <p:cNvSpPr>
              <a:spLocks noChangeArrowheads="1"/>
            </p:cNvSpPr>
            <p:nvPr/>
          </p:nvSpPr>
          <p:spPr bwMode="auto">
            <a:xfrm>
              <a:off x="1797050" y="3144838"/>
              <a:ext cx="1052513" cy="3746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25" name="Rectangle 8">
              <a:extLst>
                <a:ext uri="{FF2B5EF4-FFF2-40B4-BE49-F238E27FC236}">
                  <a16:creationId xmlns:a16="http://schemas.microsoft.com/office/drawing/2014/main" id="{006A8B71-01D8-4F7A-BD26-C9F3D264DCFD}"/>
                </a:ext>
              </a:extLst>
            </p:cNvPr>
            <p:cNvSpPr>
              <a:spLocks noChangeArrowheads="1"/>
            </p:cNvSpPr>
            <p:nvPr/>
          </p:nvSpPr>
          <p:spPr bwMode="auto">
            <a:xfrm>
              <a:off x="1752600" y="3621088"/>
              <a:ext cx="1143000" cy="3048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26" name="Rectangle 9">
              <a:extLst>
                <a:ext uri="{FF2B5EF4-FFF2-40B4-BE49-F238E27FC236}">
                  <a16:creationId xmlns:a16="http://schemas.microsoft.com/office/drawing/2014/main" id="{A27032DD-0A98-4AD8-A8FC-037F1F78C211}"/>
                </a:ext>
              </a:extLst>
            </p:cNvPr>
            <p:cNvSpPr>
              <a:spLocks noChangeArrowheads="1"/>
            </p:cNvSpPr>
            <p:nvPr/>
          </p:nvSpPr>
          <p:spPr bwMode="auto">
            <a:xfrm>
              <a:off x="1831950" y="3208338"/>
              <a:ext cx="98745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a:solidFill>
                    <a:srgbClr val="000000"/>
                  </a:solidFill>
                </a:rPr>
                <a:t>L2 </a:t>
              </a:r>
              <a:r>
                <a:rPr lang="tr-TR" altLang="tr-TR" sz="1500">
                  <a:solidFill>
                    <a:srgbClr val="000000"/>
                  </a:solidFill>
                </a:rPr>
                <a:t>önbellek</a:t>
              </a:r>
              <a:endParaRPr lang="en-US" altLang="tr-TR" sz="2400">
                <a:solidFill>
                  <a:srgbClr val="000000"/>
                </a:solidFill>
              </a:endParaRPr>
            </a:p>
          </p:txBody>
        </p:sp>
        <p:sp>
          <p:nvSpPr>
            <p:cNvPr id="62527" name="Rectangle 10">
              <a:extLst>
                <a:ext uri="{FF2B5EF4-FFF2-40B4-BE49-F238E27FC236}">
                  <a16:creationId xmlns:a16="http://schemas.microsoft.com/office/drawing/2014/main" id="{E717E0FC-1F62-432C-ACB1-C5F7C395E177}"/>
                </a:ext>
              </a:extLst>
            </p:cNvPr>
            <p:cNvSpPr>
              <a:spLocks noChangeArrowheads="1"/>
            </p:cNvSpPr>
            <p:nvPr/>
          </p:nvSpPr>
          <p:spPr bwMode="auto">
            <a:xfrm>
              <a:off x="1766888" y="3684270"/>
              <a:ext cx="11328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200">
                  <a:solidFill>
                    <a:srgbClr val="000000"/>
                  </a:solidFill>
                </a:rPr>
                <a:t>Veriyolu</a:t>
              </a:r>
              <a:r>
                <a:rPr lang="en-US" altLang="tr-TR" sz="1200">
                  <a:solidFill>
                    <a:srgbClr val="000000"/>
                  </a:solidFill>
                </a:rPr>
                <a:t> </a:t>
              </a:r>
              <a:r>
                <a:rPr lang="tr-TR" altLang="tr-TR" sz="1200">
                  <a:solidFill>
                    <a:srgbClr val="000000"/>
                  </a:solidFill>
                </a:rPr>
                <a:t>arayüzü</a:t>
              </a:r>
              <a:endParaRPr lang="en-US" altLang="tr-TR" sz="1800">
                <a:solidFill>
                  <a:srgbClr val="000000"/>
                </a:solidFill>
              </a:endParaRPr>
            </a:p>
          </p:txBody>
        </p:sp>
        <p:sp>
          <p:nvSpPr>
            <p:cNvPr id="62528" name="Line 13">
              <a:extLst>
                <a:ext uri="{FF2B5EF4-FFF2-40B4-BE49-F238E27FC236}">
                  <a16:creationId xmlns:a16="http://schemas.microsoft.com/office/drawing/2014/main" id="{513F2CB3-4912-4AED-BF83-671C11E89CEE}"/>
                </a:ext>
              </a:extLst>
            </p:cNvPr>
            <p:cNvSpPr>
              <a:spLocks noChangeShapeType="1"/>
            </p:cNvSpPr>
            <p:nvPr/>
          </p:nvSpPr>
          <p:spPr bwMode="auto">
            <a:xfrm>
              <a:off x="2322513" y="3048000"/>
              <a:ext cx="1587" cy="889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529" name="Rectangle 5">
              <a:extLst>
                <a:ext uri="{FF2B5EF4-FFF2-40B4-BE49-F238E27FC236}">
                  <a16:creationId xmlns:a16="http://schemas.microsoft.com/office/drawing/2014/main" id="{9784B3DF-D37A-4081-B117-3F6FD51CEDA8}"/>
                </a:ext>
              </a:extLst>
            </p:cNvPr>
            <p:cNvSpPr>
              <a:spLocks noChangeArrowheads="1"/>
            </p:cNvSpPr>
            <p:nvPr/>
          </p:nvSpPr>
          <p:spPr bwMode="auto">
            <a:xfrm>
              <a:off x="1797050" y="25400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30" name="Rectangle 6">
              <a:extLst>
                <a:ext uri="{FF2B5EF4-FFF2-40B4-BE49-F238E27FC236}">
                  <a16:creationId xmlns:a16="http://schemas.microsoft.com/office/drawing/2014/main" id="{8739EC13-6B42-44C2-808C-0C4C83CC78AB}"/>
                </a:ext>
              </a:extLst>
            </p:cNvPr>
            <p:cNvSpPr>
              <a:spLocks noChangeArrowheads="1"/>
            </p:cNvSpPr>
            <p:nvPr/>
          </p:nvSpPr>
          <p:spPr bwMode="auto">
            <a:xfrm>
              <a:off x="1988929" y="2514600"/>
              <a:ext cx="6780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endParaRPr lang="en-US" altLang="tr-TR" sz="2400">
                <a:solidFill>
                  <a:srgbClr val="000000"/>
                </a:solidFill>
              </a:endParaRPr>
            </a:p>
          </p:txBody>
        </p:sp>
        <p:sp>
          <p:nvSpPr>
            <p:cNvPr id="62531" name="Rectangle 15">
              <a:extLst>
                <a:ext uri="{FF2B5EF4-FFF2-40B4-BE49-F238E27FC236}">
                  <a16:creationId xmlns:a16="http://schemas.microsoft.com/office/drawing/2014/main" id="{A8FFF96D-6812-499A-AFB2-6D6FFA266473}"/>
                </a:ext>
              </a:extLst>
            </p:cNvPr>
            <p:cNvSpPr>
              <a:spLocks noChangeArrowheads="1"/>
            </p:cNvSpPr>
            <p:nvPr/>
          </p:nvSpPr>
          <p:spPr bwMode="auto">
            <a:xfrm>
              <a:off x="1828800" y="2835275"/>
              <a:ext cx="98745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a:solidFill>
                    <a:srgbClr val="000000"/>
                  </a:solidFill>
                </a:rPr>
                <a:t>L1 </a:t>
              </a:r>
              <a:r>
                <a:rPr lang="tr-TR" altLang="tr-TR" sz="1500">
                  <a:solidFill>
                    <a:srgbClr val="000000"/>
                  </a:solidFill>
                </a:rPr>
                <a:t>önbellek</a:t>
              </a:r>
              <a:endParaRPr lang="en-US" altLang="tr-TR" sz="2400">
                <a:solidFill>
                  <a:srgbClr val="000000"/>
                </a:solidFill>
              </a:endParaRPr>
            </a:p>
          </p:txBody>
        </p:sp>
        <p:sp>
          <p:nvSpPr>
            <p:cNvPr id="62532" name="Rectangle 16">
              <a:extLst>
                <a:ext uri="{FF2B5EF4-FFF2-40B4-BE49-F238E27FC236}">
                  <a16:creationId xmlns:a16="http://schemas.microsoft.com/office/drawing/2014/main" id="{A4FFDD99-F2A5-4E9E-B348-28C062ECFACE}"/>
                </a:ext>
              </a:extLst>
            </p:cNvPr>
            <p:cNvSpPr>
              <a:spLocks noChangeArrowheads="1"/>
            </p:cNvSpPr>
            <p:nvPr/>
          </p:nvSpPr>
          <p:spPr bwMode="auto">
            <a:xfrm>
              <a:off x="1828800" y="28317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33" name="Line 87">
              <a:extLst>
                <a:ext uri="{FF2B5EF4-FFF2-40B4-BE49-F238E27FC236}">
                  <a16:creationId xmlns:a16="http://schemas.microsoft.com/office/drawing/2014/main" id="{17B3B574-FAE7-4E2B-8C3E-BD9464E4A2E8}"/>
                </a:ext>
              </a:extLst>
            </p:cNvPr>
            <p:cNvSpPr>
              <a:spLocks noChangeShapeType="1"/>
            </p:cNvSpPr>
            <p:nvPr/>
          </p:nvSpPr>
          <p:spPr bwMode="auto">
            <a:xfrm>
              <a:off x="2322513" y="3505200"/>
              <a:ext cx="0"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grpSp>
      <p:grpSp>
        <p:nvGrpSpPr>
          <p:cNvPr id="62490" name="Group 72">
            <a:extLst>
              <a:ext uri="{FF2B5EF4-FFF2-40B4-BE49-F238E27FC236}">
                <a16:creationId xmlns:a16="http://schemas.microsoft.com/office/drawing/2014/main" id="{A7CB709A-0D52-47B8-BCE2-64DBA2029CE0}"/>
              </a:ext>
            </a:extLst>
          </p:cNvPr>
          <p:cNvGrpSpPr>
            <a:grpSpLocks/>
          </p:cNvGrpSpPr>
          <p:nvPr/>
        </p:nvGrpSpPr>
        <p:grpSpPr bwMode="auto">
          <a:xfrm>
            <a:off x="3505200" y="2514600"/>
            <a:ext cx="1147763" cy="1411288"/>
            <a:chOff x="1752600" y="2514600"/>
            <a:chExt cx="1147162" cy="1411288"/>
          </a:xfrm>
        </p:grpSpPr>
        <p:sp>
          <p:nvSpPr>
            <p:cNvPr id="62514" name="Rectangle 7">
              <a:extLst>
                <a:ext uri="{FF2B5EF4-FFF2-40B4-BE49-F238E27FC236}">
                  <a16:creationId xmlns:a16="http://schemas.microsoft.com/office/drawing/2014/main" id="{D109F7A8-6313-46D3-829D-0B7F9C08083B}"/>
                </a:ext>
              </a:extLst>
            </p:cNvPr>
            <p:cNvSpPr>
              <a:spLocks noChangeArrowheads="1"/>
            </p:cNvSpPr>
            <p:nvPr/>
          </p:nvSpPr>
          <p:spPr bwMode="auto">
            <a:xfrm>
              <a:off x="1797050" y="3144838"/>
              <a:ext cx="1052513" cy="3746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15" name="Rectangle 8">
              <a:extLst>
                <a:ext uri="{FF2B5EF4-FFF2-40B4-BE49-F238E27FC236}">
                  <a16:creationId xmlns:a16="http://schemas.microsoft.com/office/drawing/2014/main" id="{62057DD0-8A41-491B-9A03-8080EB5FF1A5}"/>
                </a:ext>
              </a:extLst>
            </p:cNvPr>
            <p:cNvSpPr>
              <a:spLocks noChangeArrowheads="1"/>
            </p:cNvSpPr>
            <p:nvPr/>
          </p:nvSpPr>
          <p:spPr bwMode="auto">
            <a:xfrm>
              <a:off x="1752600" y="3621088"/>
              <a:ext cx="1143000" cy="3048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16" name="Rectangle 9">
              <a:extLst>
                <a:ext uri="{FF2B5EF4-FFF2-40B4-BE49-F238E27FC236}">
                  <a16:creationId xmlns:a16="http://schemas.microsoft.com/office/drawing/2014/main" id="{ACF92B37-C341-4F99-9F88-2F84B79DD0CB}"/>
                </a:ext>
              </a:extLst>
            </p:cNvPr>
            <p:cNvSpPr>
              <a:spLocks noChangeArrowheads="1"/>
            </p:cNvSpPr>
            <p:nvPr/>
          </p:nvSpPr>
          <p:spPr bwMode="auto">
            <a:xfrm>
              <a:off x="1831950" y="3208338"/>
              <a:ext cx="98745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a:solidFill>
                    <a:srgbClr val="000000"/>
                  </a:solidFill>
                </a:rPr>
                <a:t>L2 </a:t>
              </a:r>
              <a:r>
                <a:rPr lang="tr-TR" altLang="tr-TR" sz="1500">
                  <a:solidFill>
                    <a:srgbClr val="000000"/>
                  </a:solidFill>
                </a:rPr>
                <a:t>önbellek</a:t>
              </a:r>
              <a:endParaRPr lang="en-US" altLang="tr-TR" sz="2400">
                <a:solidFill>
                  <a:srgbClr val="000000"/>
                </a:solidFill>
              </a:endParaRPr>
            </a:p>
          </p:txBody>
        </p:sp>
        <p:sp>
          <p:nvSpPr>
            <p:cNvPr id="62517" name="Rectangle 10">
              <a:extLst>
                <a:ext uri="{FF2B5EF4-FFF2-40B4-BE49-F238E27FC236}">
                  <a16:creationId xmlns:a16="http://schemas.microsoft.com/office/drawing/2014/main" id="{685CEA9B-B0D0-4DE1-8BD4-ADB74E8A5CAC}"/>
                </a:ext>
              </a:extLst>
            </p:cNvPr>
            <p:cNvSpPr>
              <a:spLocks noChangeArrowheads="1"/>
            </p:cNvSpPr>
            <p:nvPr/>
          </p:nvSpPr>
          <p:spPr bwMode="auto">
            <a:xfrm>
              <a:off x="1766888" y="3684270"/>
              <a:ext cx="11328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200">
                  <a:solidFill>
                    <a:srgbClr val="000000"/>
                  </a:solidFill>
                </a:rPr>
                <a:t>Veriyolu</a:t>
              </a:r>
              <a:r>
                <a:rPr lang="en-US" altLang="tr-TR" sz="1200">
                  <a:solidFill>
                    <a:srgbClr val="000000"/>
                  </a:solidFill>
                </a:rPr>
                <a:t> </a:t>
              </a:r>
              <a:r>
                <a:rPr lang="tr-TR" altLang="tr-TR" sz="1200">
                  <a:solidFill>
                    <a:srgbClr val="000000"/>
                  </a:solidFill>
                </a:rPr>
                <a:t>arayüzü</a:t>
              </a:r>
              <a:endParaRPr lang="en-US" altLang="tr-TR" sz="1800">
                <a:solidFill>
                  <a:srgbClr val="000000"/>
                </a:solidFill>
              </a:endParaRPr>
            </a:p>
          </p:txBody>
        </p:sp>
        <p:sp>
          <p:nvSpPr>
            <p:cNvPr id="62518" name="Line 13">
              <a:extLst>
                <a:ext uri="{FF2B5EF4-FFF2-40B4-BE49-F238E27FC236}">
                  <a16:creationId xmlns:a16="http://schemas.microsoft.com/office/drawing/2014/main" id="{FEA64C1D-6983-41F0-A58E-6C7D42A7B683}"/>
                </a:ext>
              </a:extLst>
            </p:cNvPr>
            <p:cNvSpPr>
              <a:spLocks noChangeShapeType="1"/>
            </p:cNvSpPr>
            <p:nvPr/>
          </p:nvSpPr>
          <p:spPr bwMode="auto">
            <a:xfrm>
              <a:off x="2322513" y="3048000"/>
              <a:ext cx="1587" cy="889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519" name="Rectangle 5">
              <a:extLst>
                <a:ext uri="{FF2B5EF4-FFF2-40B4-BE49-F238E27FC236}">
                  <a16:creationId xmlns:a16="http://schemas.microsoft.com/office/drawing/2014/main" id="{6A631DED-5E4F-42A9-9C51-126AFBF2DA3A}"/>
                </a:ext>
              </a:extLst>
            </p:cNvPr>
            <p:cNvSpPr>
              <a:spLocks noChangeArrowheads="1"/>
            </p:cNvSpPr>
            <p:nvPr/>
          </p:nvSpPr>
          <p:spPr bwMode="auto">
            <a:xfrm>
              <a:off x="1797050" y="25400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20" name="Rectangle 6">
              <a:extLst>
                <a:ext uri="{FF2B5EF4-FFF2-40B4-BE49-F238E27FC236}">
                  <a16:creationId xmlns:a16="http://schemas.microsoft.com/office/drawing/2014/main" id="{54C6FD3C-FD4A-42A9-A8E6-33C01424EE31}"/>
                </a:ext>
              </a:extLst>
            </p:cNvPr>
            <p:cNvSpPr>
              <a:spLocks noChangeArrowheads="1"/>
            </p:cNvSpPr>
            <p:nvPr/>
          </p:nvSpPr>
          <p:spPr bwMode="auto">
            <a:xfrm>
              <a:off x="1988929" y="2514600"/>
              <a:ext cx="6780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endParaRPr lang="en-US" altLang="tr-TR" sz="2400">
                <a:solidFill>
                  <a:srgbClr val="000000"/>
                </a:solidFill>
              </a:endParaRPr>
            </a:p>
          </p:txBody>
        </p:sp>
        <p:sp>
          <p:nvSpPr>
            <p:cNvPr id="62521" name="Rectangle 15">
              <a:extLst>
                <a:ext uri="{FF2B5EF4-FFF2-40B4-BE49-F238E27FC236}">
                  <a16:creationId xmlns:a16="http://schemas.microsoft.com/office/drawing/2014/main" id="{F4A67C0C-8C4A-4D42-848E-0F5EEAB58231}"/>
                </a:ext>
              </a:extLst>
            </p:cNvPr>
            <p:cNvSpPr>
              <a:spLocks noChangeArrowheads="1"/>
            </p:cNvSpPr>
            <p:nvPr/>
          </p:nvSpPr>
          <p:spPr bwMode="auto">
            <a:xfrm>
              <a:off x="1828800" y="2835275"/>
              <a:ext cx="98745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a:solidFill>
                    <a:srgbClr val="000000"/>
                  </a:solidFill>
                </a:rPr>
                <a:t>L1 </a:t>
              </a:r>
              <a:r>
                <a:rPr lang="tr-TR" altLang="tr-TR" sz="1500">
                  <a:solidFill>
                    <a:srgbClr val="000000"/>
                  </a:solidFill>
                </a:rPr>
                <a:t>önbellek</a:t>
              </a:r>
              <a:endParaRPr lang="en-US" altLang="tr-TR" sz="2400">
                <a:solidFill>
                  <a:srgbClr val="000000"/>
                </a:solidFill>
              </a:endParaRPr>
            </a:p>
          </p:txBody>
        </p:sp>
        <p:sp>
          <p:nvSpPr>
            <p:cNvPr id="62522" name="Rectangle 16">
              <a:extLst>
                <a:ext uri="{FF2B5EF4-FFF2-40B4-BE49-F238E27FC236}">
                  <a16:creationId xmlns:a16="http://schemas.microsoft.com/office/drawing/2014/main" id="{D958C823-2DCC-4050-A398-7263D20633CF}"/>
                </a:ext>
              </a:extLst>
            </p:cNvPr>
            <p:cNvSpPr>
              <a:spLocks noChangeArrowheads="1"/>
            </p:cNvSpPr>
            <p:nvPr/>
          </p:nvSpPr>
          <p:spPr bwMode="auto">
            <a:xfrm>
              <a:off x="1828800" y="28317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23" name="Line 87">
              <a:extLst>
                <a:ext uri="{FF2B5EF4-FFF2-40B4-BE49-F238E27FC236}">
                  <a16:creationId xmlns:a16="http://schemas.microsoft.com/office/drawing/2014/main" id="{DF2C9CEF-03CE-45ED-BF17-ED0CE201D8A6}"/>
                </a:ext>
              </a:extLst>
            </p:cNvPr>
            <p:cNvSpPr>
              <a:spLocks noChangeShapeType="1"/>
            </p:cNvSpPr>
            <p:nvPr/>
          </p:nvSpPr>
          <p:spPr bwMode="auto">
            <a:xfrm>
              <a:off x="2322513" y="3505200"/>
              <a:ext cx="0"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grpSp>
      <p:grpSp>
        <p:nvGrpSpPr>
          <p:cNvPr id="62491" name="Group 83">
            <a:extLst>
              <a:ext uri="{FF2B5EF4-FFF2-40B4-BE49-F238E27FC236}">
                <a16:creationId xmlns:a16="http://schemas.microsoft.com/office/drawing/2014/main" id="{C9403697-6DE9-4A29-9DF6-37499F0792EE}"/>
              </a:ext>
            </a:extLst>
          </p:cNvPr>
          <p:cNvGrpSpPr>
            <a:grpSpLocks/>
          </p:cNvGrpSpPr>
          <p:nvPr/>
        </p:nvGrpSpPr>
        <p:grpSpPr bwMode="auto">
          <a:xfrm>
            <a:off x="5257800" y="2514600"/>
            <a:ext cx="1147763" cy="1411288"/>
            <a:chOff x="1752600" y="2514600"/>
            <a:chExt cx="1147162" cy="1411288"/>
          </a:xfrm>
        </p:grpSpPr>
        <p:sp>
          <p:nvSpPr>
            <p:cNvPr id="62504" name="Rectangle 7">
              <a:extLst>
                <a:ext uri="{FF2B5EF4-FFF2-40B4-BE49-F238E27FC236}">
                  <a16:creationId xmlns:a16="http://schemas.microsoft.com/office/drawing/2014/main" id="{D4E51AEB-1BFD-40BB-AE46-C80162D2526C}"/>
                </a:ext>
              </a:extLst>
            </p:cNvPr>
            <p:cNvSpPr>
              <a:spLocks noChangeArrowheads="1"/>
            </p:cNvSpPr>
            <p:nvPr/>
          </p:nvSpPr>
          <p:spPr bwMode="auto">
            <a:xfrm>
              <a:off x="1797050" y="3144838"/>
              <a:ext cx="1052513" cy="3746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05" name="Rectangle 8">
              <a:extLst>
                <a:ext uri="{FF2B5EF4-FFF2-40B4-BE49-F238E27FC236}">
                  <a16:creationId xmlns:a16="http://schemas.microsoft.com/office/drawing/2014/main" id="{5BBF9FA0-4814-435E-BD7D-1F5873E4DC28}"/>
                </a:ext>
              </a:extLst>
            </p:cNvPr>
            <p:cNvSpPr>
              <a:spLocks noChangeArrowheads="1"/>
            </p:cNvSpPr>
            <p:nvPr/>
          </p:nvSpPr>
          <p:spPr bwMode="auto">
            <a:xfrm>
              <a:off x="1752600" y="3621088"/>
              <a:ext cx="1143000" cy="3048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06" name="Rectangle 9">
              <a:extLst>
                <a:ext uri="{FF2B5EF4-FFF2-40B4-BE49-F238E27FC236}">
                  <a16:creationId xmlns:a16="http://schemas.microsoft.com/office/drawing/2014/main" id="{60C7ACCB-E903-4888-9CDB-F1FAC1538278}"/>
                </a:ext>
              </a:extLst>
            </p:cNvPr>
            <p:cNvSpPr>
              <a:spLocks noChangeArrowheads="1"/>
            </p:cNvSpPr>
            <p:nvPr/>
          </p:nvSpPr>
          <p:spPr bwMode="auto">
            <a:xfrm>
              <a:off x="1831950" y="3208338"/>
              <a:ext cx="98745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a:solidFill>
                    <a:srgbClr val="000000"/>
                  </a:solidFill>
                </a:rPr>
                <a:t>L2 </a:t>
              </a:r>
              <a:r>
                <a:rPr lang="tr-TR" altLang="tr-TR" sz="1500">
                  <a:solidFill>
                    <a:srgbClr val="000000"/>
                  </a:solidFill>
                </a:rPr>
                <a:t>önbellek</a:t>
              </a:r>
              <a:endParaRPr lang="en-US" altLang="tr-TR" sz="2400">
                <a:solidFill>
                  <a:srgbClr val="000000"/>
                </a:solidFill>
              </a:endParaRPr>
            </a:p>
          </p:txBody>
        </p:sp>
        <p:sp>
          <p:nvSpPr>
            <p:cNvPr id="62507" name="Rectangle 10">
              <a:extLst>
                <a:ext uri="{FF2B5EF4-FFF2-40B4-BE49-F238E27FC236}">
                  <a16:creationId xmlns:a16="http://schemas.microsoft.com/office/drawing/2014/main" id="{86770A31-B7D1-4836-8DE1-3672B0E880DE}"/>
                </a:ext>
              </a:extLst>
            </p:cNvPr>
            <p:cNvSpPr>
              <a:spLocks noChangeArrowheads="1"/>
            </p:cNvSpPr>
            <p:nvPr/>
          </p:nvSpPr>
          <p:spPr bwMode="auto">
            <a:xfrm>
              <a:off x="1766888" y="3684270"/>
              <a:ext cx="11328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200">
                  <a:solidFill>
                    <a:srgbClr val="000000"/>
                  </a:solidFill>
                </a:rPr>
                <a:t>Veriyolu</a:t>
              </a:r>
              <a:r>
                <a:rPr lang="en-US" altLang="tr-TR" sz="1200">
                  <a:solidFill>
                    <a:srgbClr val="000000"/>
                  </a:solidFill>
                </a:rPr>
                <a:t> </a:t>
              </a:r>
              <a:r>
                <a:rPr lang="tr-TR" altLang="tr-TR" sz="1200">
                  <a:solidFill>
                    <a:srgbClr val="000000"/>
                  </a:solidFill>
                </a:rPr>
                <a:t>arayüzü</a:t>
              </a:r>
              <a:endParaRPr lang="en-US" altLang="tr-TR" sz="1800">
                <a:solidFill>
                  <a:srgbClr val="000000"/>
                </a:solidFill>
              </a:endParaRPr>
            </a:p>
          </p:txBody>
        </p:sp>
        <p:sp>
          <p:nvSpPr>
            <p:cNvPr id="62508" name="Line 13">
              <a:extLst>
                <a:ext uri="{FF2B5EF4-FFF2-40B4-BE49-F238E27FC236}">
                  <a16:creationId xmlns:a16="http://schemas.microsoft.com/office/drawing/2014/main" id="{1BEB3360-E768-4FDA-A102-7CED0AC12549}"/>
                </a:ext>
              </a:extLst>
            </p:cNvPr>
            <p:cNvSpPr>
              <a:spLocks noChangeShapeType="1"/>
            </p:cNvSpPr>
            <p:nvPr/>
          </p:nvSpPr>
          <p:spPr bwMode="auto">
            <a:xfrm>
              <a:off x="2322513" y="3048000"/>
              <a:ext cx="1587" cy="889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509" name="Rectangle 5">
              <a:extLst>
                <a:ext uri="{FF2B5EF4-FFF2-40B4-BE49-F238E27FC236}">
                  <a16:creationId xmlns:a16="http://schemas.microsoft.com/office/drawing/2014/main" id="{44AFE459-2CB8-4DB4-A555-6162AF45230D}"/>
                </a:ext>
              </a:extLst>
            </p:cNvPr>
            <p:cNvSpPr>
              <a:spLocks noChangeArrowheads="1"/>
            </p:cNvSpPr>
            <p:nvPr/>
          </p:nvSpPr>
          <p:spPr bwMode="auto">
            <a:xfrm>
              <a:off x="1797050" y="25400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10" name="Rectangle 6">
              <a:extLst>
                <a:ext uri="{FF2B5EF4-FFF2-40B4-BE49-F238E27FC236}">
                  <a16:creationId xmlns:a16="http://schemas.microsoft.com/office/drawing/2014/main" id="{9BBFDBFC-B0BB-46DE-9B27-354674328207}"/>
                </a:ext>
              </a:extLst>
            </p:cNvPr>
            <p:cNvSpPr>
              <a:spLocks noChangeArrowheads="1"/>
            </p:cNvSpPr>
            <p:nvPr/>
          </p:nvSpPr>
          <p:spPr bwMode="auto">
            <a:xfrm>
              <a:off x="1988929" y="2514600"/>
              <a:ext cx="6780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endParaRPr lang="en-US" altLang="tr-TR" sz="2400">
                <a:solidFill>
                  <a:srgbClr val="000000"/>
                </a:solidFill>
              </a:endParaRPr>
            </a:p>
          </p:txBody>
        </p:sp>
        <p:sp>
          <p:nvSpPr>
            <p:cNvPr id="62511" name="Rectangle 15">
              <a:extLst>
                <a:ext uri="{FF2B5EF4-FFF2-40B4-BE49-F238E27FC236}">
                  <a16:creationId xmlns:a16="http://schemas.microsoft.com/office/drawing/2014/main" id="{3EE3F22F-5D13-4B36-BB12-87F5763BF95A}"/>
                </a:ext>
              </a:extLst>
            </p:cNvPr>
            <p:cNvSpPr>
              <a:spLocks noChangeArrowheads="1"/>
            </p:cNvSpPr>
            <p:nvPr/>
          </p:nvSpPr>
          <p:spPr bwMode="auto">
            <a:xfrm>
              <a:off x="1828800" y="2835275"/>
              <a:ext cx="98745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a:solidFill>
                    <a:srgbClr val="000000"/>
                  </a:solidFill>
                </a:rPr>
                <a:t>L1 </a:t>
              </a:r>
              <a:r>
                <a:rPr lang="tr-TR" altLang="tr-TR" sz="1500">
                  <a:solidFill>
                    <a:srgbClr val="000000"/>
                  </a:solidFill>
                </a:rPr>
                <a:t>önbellek</a:t>
              </a:r>
              <a:endParaRPr lang="en-US" altLang="tr-TR" sz="2400">
                <a:solidFill>
                  <a:srgbClr val="000000"/>
                </a:solidFill>
              </a:endParaRPr>
            </a:p>
          </p:txBody>
        </p:sp>
        <p:sp>
          <p:nvSpPr>
            <p:cNvPr id="62512" name="Rectangle 16">
              <a:extLst>
                <a:ext uri="{FF2B5EF4-FFF2-40B4-BE49-F238E27FC236}">
                  <a16:creationId xmlns:a16="http://schemas.microsoft.com/office/drawing/2014/main" id="{54D1D77F-CFED-4223-B670-FC2B8BA0C48E}"/>
                </a:ext>
              </a:extLst>
            </p:cNvPr>
            <p:cNvSpPr>
              <a:spLocks noChangeArrowheads="1"/>
            </p:cNvSpPr>
            <p:nvPr/>
          </p:nvSpPr>
          <p:spPr bwMode="auto">
            <a:xfrm>
              <a:off x="1828800" y="28317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13" name="Line 87">
              <a:extLst>
                <a:ext uri="{FF2B5EF4-FFF2-40B4-BE49-F238E27FC236}">
                  <a16:creationId xmlns:a16="http://schemas.microsoft.com/office/drawing/2014/main" id="{2F0835FF-2BA0-4F35-B457-E21B01BC176A}"/>
                </a:ext>
              </a:extLst>
            </p:cNvPr>
            <p:cNvSpPr>
              <a:spLocks noChangeShapeType="1"/>
            </p:cNvSpPr>
            <p:nvPr/>
          </p:nvSpPr>
          <p:spPr bwMode="auto">
            <a:xfrm>
              <a:off x="2322513" y="3505200"/>
              <a:ext cx="0"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grpSp>
      <p:grpSp>
        <p:nvGrpSpPr>
          <p:cNvPr id="62492" name="Group 94">
            <a:extLst>
              <a:ext uri="{FF2B5EF4-FFF2-40B4-BE49-F238E27FC236}">
                <a16:creationId xmlns:a16="http://schemas.microsoft.com/office/drawing/2014/main" id="{AD99B5B6-432D-4667-BD2F-88DE93CBE177}"/>
              </a:ext>
            </a:extLst>
          </p:cNvPr>
          <p:cNvGrpSpPr>
            <a:grpSpLocks/>
          </p:cNvGrpSpPr>
          <p:nvPr/>
        </p:nvGrpSpPr>
        <p:grpSpPr bwMode="auto">
          <a:xfrm>
            <a:off x="7046913" y="2514600"/>
            <a:ext cx="1147762" cy="1411288"/>
            <a:chOff x="1752600" y="2514600"/>
            <a:chExt cx="1147162" cy="1411288"/>
          </a:xfrm>
        </p:grpSpPr>
        <p:sp>
          <p:nvSpPr>
            <p:cNvPr id="62494" name="Rectangle 7">
              <a:extLst>
                <a:ext uri="{FF2B5EF4-FFF2-40B4-BE49-F238E27FC236}">
                  <a16:creationId xmlns:a16="http://schemas.microsoft.com/office/drawing/2014/main" id="{687FFF51-5A07-47CD-8713-E2E5F02BF704}"/>
                </a:ext>
              </a:extLst>
            </p:cNvPr>
            <p:cNvSpPr>
              <a:spLocks noChangeArrowheads="1"/>
            </p:cNvSpPr>
            <p:nvPr/>
          </p:nvSpPr>
          <p:spPr bwMode="auto">
            <a:xfrm>
              <a:off x="1797050" y="3144838"/>
              <a:ext cx="1052513" cy="3746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495" name="Rectangle 8">
              <a:extLst>
                <a:ext uri="{FF2B5EF4-FFF2-40B4-BE49-F238E27FC236}">
                  <a16:creationId xmlns:a16="http://schemas.microsoft.com/office/drawing/2014/main" id="{3917AE55-C96E-435E-82E2-56975B35CDA7}"/>
                </a:ext>
              </a:extLst>
            </p:cNvPr>
            <p:cNvSpPr>
              <a:spLocks noChangeArrowheads="1"/>
            </p:cNvSpPr>
            <p:nvPr/>
          </p:nvSpPr>
          <p:spPr bwMode="auto">
            <a:xfrm>
              <a:off x="1752600" y="3621088"/>
              <a:ext cx="1143000" cy="3048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496" name="Rectangle 9">
              <a:extLst>
                <a:ext uri="{FF2B5EF4-FFF2-40B4-BE49-F238E27FC236}">
                  <a16:creationId xmlns:a16="http://schemas.microsoft.com/office/drawing/2014/main" id="{DB04FFC2-E5EE-4019-81A7-C07C4577D991}"/>
                </a:ext>
              </a:extLst>
            </p:cNvPr>
            <p:cNvSpPr>
              <a:spLocks noChangeArrowheads="1"/>
            </p:cNvSpPr>
            <p:nvPr/>
          </p:nvSpPr>
          <p:spPr bwMode="auto">
            <a:xfrm>
              <a:off x="1831950" y="3208338"/>
              <a:ext cx="98745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a:solidFill>
                    <a:srgbClr val="000000"/>
                  </a:solidFill>
                </a:rPr>
                <a:t>L2 </a:t>
              </a:r>
              <a:r>
                <a:rPr lang="tr-TR" altLang="tr-TR" sz="1500">
                  <a:solidFill>
                    <a:srgbClr val="000000"/>
                  </a:solidFill>
                </a:rPr>
                <a:t>önbellek</a:t>
              </a:r>
              <a:endParaRPr lang="en-US" altLang="tr-TR" sz="2400">
                <a:solidFill>
                  <a:srgbClr val="000000"/>
                </a:solidFill>
              </a:endParaRPr>
            </a:p>
          </p:txBody>
        </p:sp>
        <p:sp>
          <p:nvSpPr>
            <p:cNvPr id="62497" name="Rectangle 10">
              <a:extLst>
                <a:ext uri="{FF2B5EF4-FFF2-40B4-BE49-F238E27FC236}">
                  <a16:creationId xmlns:a16="http://schemas.microsoft.com/office/drawing/2014/main" id="{A937C8B1-DA88-4853-825E-91050AE73E7A}"/>
                </a:ext>
              </a:extLst>
            </p:cNvPr>
            <p:cNvSpPr>
              <a:spLocks noChangeArrowheads="1"/>
            </p:cNvSpPr>
            <p:nvPr/>
          </p:nvSpPr>
          <p:spPr bwMode="auto">
            <a:xfrm>
              <a:off x="1766888" y="3684270"/>
              <a:ext cx="11328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200">
                  <a:solidFill>
                    <a:srgbClr val="000000"/>
                  </a:solidFill>
                </a:rPr>
                <a:t>Veriyolu</a:t>
              </a:r>
              <a:r>
                <a:rPr lang="en-US" altLang="tr-TR" sz="1200">
                  <a:solidFill>
                    <a:srgbClr val="000000"/>
                  </a:solidFill>
                </a:rPr>
                <a:t> </a:t>
              </a:r>
              <a:r>
                <a:rPr lang="tr-TR" altLang="tr-TR" sz="1200">
                  <a:solidFill>
                    <a:srgbClr val="000000"/>
                  </a:solidFill>
                </a:rPr>
                <a:t>arayüzü</a:t>
              </a:r>
              <a:endParaRPr lang="en-US" altLang="tr-TR" sz="1800">
                <a:solidFill>
                  <a:srgbClr val="000000"/>
                </a:solidFill>
              </a:endParaRPr>
            </a:p>
          </p:txBody>
        </p:sp>
        <p:sp>
          <p:nvSpPr>
            <p:cNvPr id="62498" name="Line 13">
              <a:extLst>
                <a:ext uri="{FF2B5EF4-FFF2-40B4-BE49-F238E27FC236}">
                  <a16:creationId xmlns:a16="http://schemas.microsoft.com/office/drawing/2014/main" id="{4321D6DA-1D68-4794-8CFD-D486FD22CE9C}"/>
                </a:ext>
              </a:extLst>
            </p:cNvPr>
            <p:cNvSpPr>
              <a:spLocks noChangeShapeType="1"/>
            </p:cNvSpPr>
            <p:nvPr/>
          </p:nvSpPr>
          <p:spPr bwMode="auto">
            <a:xfrm>
              <a:off x="2322513" y="3048000"/>
              <a:ext cx="1587" cy="889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2499" name="Rectangle 5">
              <a:extLst>
                <a:ext uri="{FF2B5EF4-FFF2-40B4-BE49-F238E27FC236}">
                  <a16:creationId xmlns:a16="http://schemas.microsoft.com/office/drawing/2014/main" id="{3E9920FB-435D-4360-8587-5986CA4B9792}"/>
                </a:ext>
              </a:extLst>
            </p:cNvPr>
            <p:cNvSpPr>
              <a:spLocks noChangeArrowheads="1"/>
            </p:cNvSpPr>
            <p:nvPr/>
          </p:nvSpPr>
          <p:spPr bwMode="auto">
            <a:xfrm>
              <a:off x="1797050" y="25400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00" name="Rectangle 6">
              <a:extLst>
                <a:ext uri="{FF2B5EF4-FFF2-40B4-BE49-F238E27FC236}">
                  <a16:creationId xmlns:a16="http://schemas.microsoft.com/office/drawing/2014/main" id="{04D65744-3D3A-4054-A46D-790B8B0DBA39}"/>
                </a:ext>
              </a:extLst>
            </p:cNvPr>
            <p:cNvSpPr>
              <a:spLocks noChangeArrowheads="1"/>
            </p:cNvSpPr>
            <p:nvPr/>
          </p:nvSpPr>
          <p:spPr bwMode="auto">
            <a:xfrm>
              <a:off x="1988929" y="2514600"/>
              <a:ext cx="6780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endParaRPr lang="en-US" altLang="tr-TR" sz="2400">
                <a:solidFill>
                  <a:srgbClr val="000000"/>
                </a:solidFill>
              </a:endParaRPr>
            </a:p>
          </p:txBody>
        </p:sp>
        <p:sp>
          <p:nvSpPr>
            <p:cNvPr id="62501" name="Rectangle 15">
              <a:extLst>
                <a:ext uri="{FF2B5EF4-FFF2-40B4-BE49-F238E27FC236}">
                  <a16:creationId xmlns:a16="http://schemas.microsoft.com/office/drawing/2014/main" id="{D8AE5250-9E0F-4AF9-B834-73EF154D8120}"/>
                </a:ext>
              </a:extLst>
            </p:cNvPr>
            <p:cNvSpPr>
              <a:spLocks noChangeArrowheads="1"/>
            </p:cNvSpPr>
            <p:nvPr/>
          </p:nvSpPr>
          <p:spPr bwMode="auto">
            <a:xfrm>
              <a:off x="1828800" y="2835275"/>
              <a:ext cx="98745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a:solidFill>
                    <a:srgbClr val="000000"/>
                  </a:solidFill>
                </a:rPr>
                <a:t>L1 </a:t>
              </a:r>
              <a:r>
                <a:rPr lang="tr-TR" altLang="tr-TR" sz="1500">
                  <a:solidFill>
                    <a:srgbClr val="000000"/>
                  </a:solidFill>
                </a:rPr>
                <a:t>önbellek</a:t>
              </a:r>
              <a:endParaRPr lang="en-US" altLang="tr-TR" sz="2400">
                <a:solidFill>
                  <a:srgbClr val="000000"/>
                </a:solidFill>
              </a:endParaRPr>
            </a:p>
          </p:txBody>
        </p:sp>
        <p:sp>
          <p:nvSpPr>
            <p:cNvPr id="62502" name="Rectangle 16">
              <a:extLst>
                <a:ext uri="{FF2B5EF4-FFF2-40B4-BE49-F238E27FC236}">
                  <a16:creationId xmlns:a16="http://schemas.microsoft.com/office/drawing/2014/main" id="{B3FE1B8A-6D51-4724-AD90-284BEB10CD2C}"/>
                </a:ext>
              </a:extLst>
            </p:cNvPr>
            <p:cNvSpPr>
              <a:spLocks noChangeArrowheads="1"/>
            </p:cNvSpPr>
            <p:nvPr/>
          </p:nvSpPr>
          <p:spPr bwMode="auto">
            <a:xfrm>
              <a:off x="1828800" y="28317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2503" name="Line 87">
              <a:extLst>
                <a:ext uri="{FF2B5EF4-FFF2-40B4-BE49-F238E27FC236}">
                  <a16:creationId xmlns:a16="http://schemas.microsoft.com/office/drawing/2014/main" id="{AC6BC3AB-A6FC-4717-85E7-A8B38C13C4AC}"/>
                </a:ext>
              </a:extLst>
            </p:cNvPr>
            <p:cNvSpPr>
              <a:spLocks noChangeShapeType="1"/>
            </p:cNvSpPr>
            <p:nvPr/>
          </p:nvSpPr>
          <p:spPr bwMode="auto">
            <a:xfrm>
              <a:off x="2322513" y="3505200"/>
              <a:ext cx="0"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a:extLst>
              <a:ext uri="{FF2B5EF4-FFF2-40B4-BE49-F238E27FC236}">
                <a16:creationId xmlns:a16="http://schemas.microsoft.com/office/drawing/2014/main" id="{E84D7724-0586-4801-A10B-A1FB87C8C2B3}"/>
              </a:ext>
            </a:extLst>
          </p:cNvPr>
          <p:cNvSpPr>
            <a:spLocks noGrp="1" noChangeArrowheads="1"/>
          </p:cNvSpPr>
          <p:nvPr>
            <p:ph type="title"/>
          </p:nvPr>
        </p:nvSpPr>
        <p:spPr/>
        <p:txBody>
          <a:bodyPr>
            <a:noAutofit/>
          </a:bodyPr>
          <a:lstStyle/>
          <a:p>
            <a:pPr>
              <a:defRPr/>
            </a:pPr>
            <a:r>
              <a:rPr lang="tr-TR" sz="2800" dirty="0"/>
              <a:t>Çok Çekirdekli İşlemciler Yakın Geçmişte Geliştirilmiştir</a:t>
            </a:r>
            <a:endParaRPr lang="en-US" altLang="tr-TR" sz="2800" dirty="0"/>
          </a:p>
        </p:txBody>
      </p:sp>
      <p:sp>
        <p:nvSpPr>
          <p:cNvPr id="63491" name="Rectangle 3">
            <a:extLst>
              <a:ext uri="{FF2B5EF4-FFF2-40B4-BE49-F238E27FC236}">
                <a16:creationId xmlns:a16="http://schemas.microsoft.com/office/drawing/2014/main" id="{8451EDE6-E111-41DB-81E9-88A27925FD9F}"/>
              </a:ext>
            </a:extLst>
          </p:cNvPr>
          <p:cNvSpPr>
            <a:spLocks noGrp="1" noChangeArrowheads="1"/>
          </p:cNvSpPr>
          <p:nvPr>
            <p:ph type="body" idx="1"/>
          </p:nvPr>
        </p:nvSpPr>
        <p:spPr/>
        <p:txBody>
          <a:bodyPr/>
          <a:lstStyle/>
          <a:p>
            <a:r>
              <a:rPr lang="tr-TR" altLang="tr-TR" sz="2800" dirty="0"/>
              <a:t>Çift çekirdek ve çoklu-çekirdek işlemciler</a:t>
            </a:r>
          </a:p>
          <a:p>
            <a:r>
              <a:rPr lang="tr-TR" altLang="tr-TR" sz="2800" dirty="0"/>
              <a:t>Tek yongada (pakette) iki yada daha fazla bağımsız işlemci</a:t>
            </a:r>
          </a:p>
          <a:p>
            <a:r>
              <a:rPr lang="tr-TR" altLang="tr-TR" sz="2800" dirty="0"/>
              <a:t>Çok çekirdekli işlemciler aslında eski bir fikirdir; fakat, pratikte yaygın kullanımı yakın zamana kadar gerçekleşmemiştir. </a:t>
            </a:r>
            <a:r>
              <a:rPr lang="en-US" altLang="tr-TR" sz="2800" dirty="0"/>
              <a:t>(</a:t>
            </a:r>
            <a:r>
              <a:rPr lang="tr-TR" altLang="tr-TR" sz="2800" dirty="0"/>
              <a:t>20</a:t>
            </a:r>
            <a:r>
              <a:rPr lang="en-US" altLang="tr-TR" sz="2800" dirty="0"/>
              <a:t>05)</a:t>
            </a:r>
          </a:p>
          <a:p>
            <a:pPr lvl="1"/>
            <a:r>
              <a:rPr lang="tr-TR" altLang="tr-TR" sz="2400" dirty="0"/>
              <a:t>Güç kısıtları ve saat sinyali limitleri</a:t>
            </a:r>
            <a:endParaRPr lang="en-US" altLang="tr-TR" sz="2400" dirty="0"/>
          </a:p>
          <a:p>
            <a:pPr lvl="1"/>
            <a:r>
              <a:rPr lang="tr-TR" altLang="tr-TR" sz="2400" dirty="0"/>
              <a:t>Tek komutlu setler nedeniyle limitli paralellik</a:t>
            </a:r>
            <a:r>
              <a:rPr lang="en-US" altLang="tr-TR" sz="2400" dirty="0"/>
              <a:t> </a:t>
            </a:r>
          </a:p>
          <a:p>
            <a:pPr lvl="1"/>
            <a:r>
              <a:rPr lang="tr-TR" altLang="tr-TR" sz="2400" dirty="0"/>
              <a:t>Bellek hızı kısıtları</a:t>
            </a:r>
            <a:endParaRPr lang="en-US" altLang="tr-TR" dirty="0"/>
          </a:p>
          <a:p>
            <a:endParaRPr lang="en-US" altLang="tr-TR" sz="2800" dirty="0"/>
          </a:p>
          <a:p>
            <a:endParaRPr lang="en-US" altLang="tr-TR" sz="2800" dirty="0"/>
          </a:p>
          <a:p>
            <a:endParaRPr lang="en-US" altLang="tr-TR"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a:extLst>
              <a:ext uri="{FF2B5EF4-FFF2-40B4-BE49-F238E27FC236}">
                <a16:creationId xmlns:a16="http://schemas.microsoft.com/office/drawing/2014/main" id="{1C43CF78-2231-4B62-9078-86F2496662AD}"/>
              </a:ext>
            </a:extLst>
          </p:cNvPr>
          <p:cNvSpPr>
            <a:spLocks noChangeArrowheads="1"/>
          </p:cNvSpPr>
          <p:nvPr/>
        </p:nvSpPr>
        <p:spPr bwMode="auto">
          <a:xfrm>
            <a:off x="0" y="6211888"/>
            <a:ext cx="8001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FontTx/>
              <a:buNone/>
            </a:pPr>
            <a:r>
              <a:rPr lang="tr-TR" altLang="tr-TR" sz="1600" b="1">
                <a:solidFill>
                  <a:srgbClr val="111111"/>
                </a:solidFill>
                <a:latin typeface="Roboto" panose="02000000000000000000" pitchFamily="2" charset="0"/>
              </a:rPr>
              <a:t>42 Years of Microprocessor </a:t>
            </a:r>
          </a:p>
        </p:txBody>
      </p:sp>
      <p:pic>
        <p:nvPicPr>
          <p:cNvPr id="64517" name="Picture 8" descr="42 Years of Microprocessor Trend Data [6]. Orange: Moore's Law trend; Purpule: Dennard scaling breakdown; Green &amp; Red: Immidiate implications of Dennard scaling breakdown; Blue: Slowdown of ST increase in performances; Black: The age of increase parallelisem.">
            <a:extLst>
              <a:ext uri="{FF2B5EF4-FFF2-40B4-BE49-F238E27FC236}">
                <a16:creationId xmlns:a16="http://schemas.microsoft.com/office/drawing/2014/main" id="{AAA026C3-E008-486C-AC57-DCCA4D1124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50913"/>
            <a:ext cx="8686800" cy="495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1C58-F9CD-45FB-8E26-F2C0C9BA4190}"/>
              </a:ext>
            </a:extLst>
          </p:cNvPr>
          <p:cNvSpPr>
            <a:spLocks noGrp="1"/>
          </p:cNvSpPr>
          <p:nvPr>
            <p:ph type="title"/>
          </p:nvPr>
        </p:nvSpPr>
        <p:spPr/>
        <p:txBody>
          <a:bodyPr/>
          <a:lstStyle/>
          <a:p>
            <a:pPr>
              <a:defRPr/>
            </a:pPr>
            <a:r>
              <a:rPr lang="tr-TR" dirty="0"/>
              <a:t>Önbellek Seviyeleri</a:t>
            </a:r>
          </a:p>
        </p:txBody>
      </p:sp>
      <p:sp>
        <p:nvSpPr>
          <p:cNvPr id="65539" name="Content Placeholder 2">
            <a:extLst>
              <a:ext uri="{FF2B5EF4-FFF2-40B4-BE49-F238E27FC236}">
                <a16:creationId xmlns:a16="http://schemas.microsoft.com/office/drawing/2014/main" id="{AAA039F9-0F30-4B55-8D9E-D58E3F06E6B7}"/>
              </a:ext>
            </a:extLst>
          </p:cNvPr>
          <p:cNvSpPr>
            <a:spLocks noGrp="1" noChangeArrowheads="1"/>
          </p:cNvSpPr>
          <p:nvPr>
            <p:ph idx="1"/>
          </p:nvPr>
        </p:nvSpPr>
        <p:spPr/>
        <p:txBody>
          <a:bodyPr/>
          <a:lstStyle/>
          <a:p>
            <a:r>
              <a:rPr lang="tr-TR" altLang="tr-TR"/>
              <a:t>L1-L2: L1 önbellek genellikle paketin (yonga = chip) içinde ve L2 önbellek ise dışında olduğundan çift çekirdekli yada çoklu-çekirdekli işlemciler genellikle L2 önbelleği paylaşırlar.</a:t>
            </a:r>
          </a:p>
          <a:p>
            <a:r>
              <a:rPr lang="tr-TR" altLang="tr-TR"/>
              <a:t>L1-L2-L3 (i7 mimarisi): L1 ve L2 paketin içinde, L3 paylaşımlıdır.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59BAE-0781-4B71-B813-AC2BBB4AF0DE}"/>
              </a:ext>
            </a:extLst>
          </p:cNvPr>
          <p:cNvSpPr>
            <a:spLocks noGrp="1"/>
          </p:cNvSpPr>
          <p:nvPr>
            <p:ph type="title"/>
          </p:nvPr>
        </p:nvSpPr>
        <p:spPr/>
        <p:txBody>
          <a:bodyPr>
            <a:normAutofit/>
          </a:bodyPr>
          <a:lstStyle/>
          <a:p>
            <a:pPr>
              <a:defRPr/>
            </a:pPr>
            <a:r>
              <a:rPr lang="tr-TR" dirty="0"/>
              <a:t>Örnekler</a:t>
            </a:r>
          </a:p>
        </p:txBody>
      </p:sp>
      <p:sp>
        <p:nvSpPr>
          <p:cNvPr id="66563" name="Content Placeholder 2">
            <a:extLst>
              <a:ext uri="{FF2B5EF4-FFF2-40B4-BE49-F238E27FC236}">
                <a16:creationId xmlns:a16="http://schemas.microsoft.com/office/drawing/2014/main" id="{469BD3CC-9F7A-41AC-8045-E1EC7FCCF4E4}"/>
              </a:ext>
            </a:extLst>
          </p:cNvPr>
          <p:cNvSpPr>
            <a:spLocks noGrp="1" noChangeArrowheads="1"/>
          </p:cNvSpPr>
          <p:nvPr>
            <p:ph sz="quarter" idx="1"/>
          </p:nvPr>
        </p:nvSpPr>
        <p:spPr/>
        <p:txBody>
          <a:bodyPr/>
          <a:lstStyle/>
          <a:p>
            <a:r>
              <a:rPr lang="tr-TR" altLang="tr-TR" sz="2400" dirty="0"/>
              <a:t>Intel</a:t>
            </a:r>
            <a:endParaRPr lang="tr-TR" altLang="tr-TR" sz="2000" dirty="0"/>
          </a:p>
          <a:p>
            <a:pPr lvl="1"/>
            <a:r>
              <a:rPr lang="tr-TR" altLang="tr-TR" dirty="0"/>
              <a:t>Çift-çekirdek işlemciler – Tek pakette ortak bir L2 önbelleği paylaşan – 2005-2006</a:t>
            </a:r>
            <a:endParaRPr lang="tr-TR" altLang="tr-TR" sz="2000" dirty="0"/>
          </a:p>
          <a:p>
            <a:pPr lvl="1"/>
            <a:r>
              <a:rPr lang="tr-TR" altLang="tr-TR" dirty="0"/>
              <a:t>İntel </a:t>
            </a:r>
            <a:r>
              <a:rPr lang="tr-TR" altLang="tr-TR" dirty="0" err="1"/>
              <a:t>Core</a:t>
            </a:r>
            <a:r>
              <a:rPr lang="tr-TR" altLang="tr-TR" dirty="0"/>
              <a:t> 2 ailesi çift çekirdek işlemciler, 2006 Kasım’dan itibaren dört çekirdek</a:t>
            </a:r>
            <a:endParaRPr lang="tr-TR" altLang="tr-TR" sz="2000" dirty="0"/>
          </a:p>
          <a:p>
            <a:pPr lvl="1"/>
            <a:r>
              <a:rPr lang="tr-TR" altLang="tr-TR" dirty="0" err="1"/>
              <a:t>Core</a:t>
            </a:r>
            <a:r>
              <a:rPr lang="tr-TR" altLang="tr-TR" dirty="0"/>
              <a:t> i7 işlemciler Kasım 2008’den itibaren </a:t>
            </a:r>
            <a:r>
              <a:rPr lang="tr-TR" altLang="tr-TR" dirty="0" err="1"/>
              <a:t>Core</a:t>
            </a:r>
            <a:r>
              <a:rPr lang="tr-TR" altLang="tr-TR" dirty="0"/>
              <a:t> 2 ve </a:t>
            </a:r>
            <a:r>
              <a:rPr lang="tr-TR" altLang="tr-TR" dirty="0" err="1"/>
              <a:t>QuadCore</a:t>
            </a:r>
            <a:r>
              <a:rPr lang="tr-TR" altLang="tr-TR" dirty="0"/>
              <a:t> aileleri yerini alıyor</a:t>
            </a:r>
            <a:endParaRPr lang="tr-TR" altLang="tr-TR" sz="2000" dirty="0"/>
          </a:p>
          <a:p>
            <a:pPr lvl="1"/>
            <a:r>
              <a:rPr lang="tr-TR" altLang="tr-TR" dirty="0"/>
              <a:t>Intel </a:t>
            </a:r>
            <a:r>
              <a:rPr lang="tr-TR" altLang="tr-TR" dirty="0" err="1"/>
              <a:t>Teraflop</a:t>
            </a:r>
            <a:r>
              <a:rPr lang="tr-TR" altLang="tr-TR" dirty="0"/>
              <a:t> Araştırma Yongası (</a:t>
            </a:r>
            <a:r>
              <a:rPr lang="tr-TR" altLang="tr-TR" dirty="0" err="1"/>
              <a:t>Polaris</a:t>
            </a:r>
            <a:r>
              <a:rPr lang="tr-TR" altLang="tr-TR" dirty="0"/>
              <a:t>), 3,16 GHz, 80 çekirdekli işlemci prototipi</a:t>
            </a:r>
            <a:endParaRPr lang="tr-TR" altLang="tr-TR" sz="2000" dirty="0"/>
          </a:p>
          <a:p>
            <a:r>
              <a:rPr lang="tr-TR" altLang="tr-TR" sz="2400" dirty="0"/>
              <a:t>Xbox 360 oyun konsolu – üç çekirdekli </a:t>
            </a:r>
            <a:r>
              <a:rPr lang="tr-TR" altLang="tr-TR" sz="2400" dirty="0" err="1"/>
              <a:t>PowerPC</a:t>
            </a:r>
            <a:r>
              <a:rPr lang="tr-TR" altLang="tr-TR" sz="2400" dirty="0"/>
              <a:t> mikroişlemci</a:t>
            </a:r>
            <a:endParaRPr lang="tr-TR" altLang="tr-TR" sz="2000" dirty="0"/>
          </a:p>
          <a:p>
            <a:r>
              <a:rPr lang="tr-TR" altLang="tr-TR" sz="2400" dirty="0" err="1"/>
              <a:t>Playstation</a:t>
            </a:r>
            <a:r>
              <a:rPr lang="tr-TR" altLang="tr-TR" sz="2400" dirty="0"/>
              <a:t> 3 Cell İşlemci – 9 çekirdekli tasarım</a:t>
            </a:r>
            <a:endParaRPr lang="tr-TR" altLang="tr-TR" sz="2000" dirty="0"/>
          </a:p>
          <a:p>
            <a:endParaRPr lang="tr-TR" altLang="tr-TR"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8E0729F3-FFB6-481D-9B92-60483F26371D}"/>
              </a:ext>
            </a:extLst>
          </p:cNvPr>
          <p:cNvSpPr>
            <a:spLocks noGrp="1" noChangeArrowheads="1"/>
          </p:cNvSpPr>
          <p:nvPr>
            <p:ph type="title"/>
          </p:nvPr>
        </p:nvSpPr>
        <p:spPr/>
        <p:txBody>
          <a:bodyPr>
            <a:normAutofit fontScale="90000"/>
          </a:bodyPr>
          <a:lstStyle/>
          <a:p>
            <a:pPr>
              <a:defRPr/>
            </a:pPr>
            <a:r>
              <a:rPr lang="tr-TR" sz="3600" dirty="0"/>
              <a:t>Tek Dört-çekirdekli Ortak Bellek Çoklu-işlemci</a:t>
            </a:r>
          </a:p>
        </p:txBody>
      </p:sp>
      <p:sp>
        <p:nvSpPr>
          <p:cNvPr id="67587" name="Rectangle 7">
            <a:extLst>
              <a:ext uri="{FF2B5EF4-FFF2-40B4-BE49-F238E27FC236}">
                <a16:creationId xmlns:a16="http://schemas.microsoft.com/office/drawing/2014/main" id="{2E614A93-E4BB-4B0E-A05F-25DC505CCED1}"/>
              </a:ext>
            </a:extLst>
          </p:cNvPr>
          <p:cNvSpPr>
            <a:spLocks noChangeArrowheads="1"/>
          </p:cNvSpPr>
          <p:nvPr/>
        </p:nvSpPr>
        <p:spPr bwMode="auto">
          <a:xfrm>
            <a:off x="3505200" y="3048000"/>
            <a:ext cx="2622550" cy="37465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7588" name="Rectangle 9">
            <a:extLst>
              <a:ext uri="{FF2B5EF4-FFF2-40B4-BE49-F238E27FC236}">
                <a16:creationId xmlns:a16="http://schemas.microsoft.com/office/drawing/2014/main" id="{FBDBA23F-A2FC-490A-9F30-3DBA0577E21E}"/>
              </a:ext>
            </a:extLst>
          </p:cNvPr>
          <p:cNvSpPr>
            <a:spLocks noChangeArrowheads="1"/>
          </p:cNvSpPr>
          <p:nvPr/>
        </p:nvSpPr>
        <p:spPr bwMode="auto">
          <a:xfrm>
            <a:off x="4211638" y="3124200"/>
            <a:ext cx="10287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dirty="0">
                <a:solidFill>
                  <a:srgbClr val="000000"/>
                </a:solidFill>
              </a:rPr>
              <a:t>L</a:t>
            </a:r>
            <a:r>
              <a:rPr lang="tr-TR" altLang="tr-TR" sz="1500" dirty="0">
                <a:solidFill>
                  <a:srgbClr val="000000"/>
                </a:solidFill>
              </a:rPr>
              <a:t>3</a:t>
            </a:r>
            <a:r>
              <a:rPr lang="en-US" altLang="tr-TR" sz="1500" dirty="0">
                <a:solidFill>
                  <a:srgbClr val="000000"/>
                </a:solidFill>
              </a:rPr>
              <a:t> </a:t>
            </a:r>
            <a:r>
              <a:rPr lang="tr-TR" altLang="tr-TR" sz="1500" dirty="0">
                <a:solidFill>
                  <a:srgbClr val="000000"/>
                </a:solidFill>
              </a:rPr>
              <a:t>Önbellek</a:t>
            </a:r>
            <a:endParaRPr lang="en-US" altLang="tr-TR" sz="2400" dirty="0">
              <a:solidFill>
                <a:srgbClr val="000000"/>
              </a:solidFill>
            </a:endParaRPr>
          </a:p>
        </p:txBody>
      </p:sp>
      <p:sp>
        <p:nvSpPr>
          <p:cNvPr id="67589" name="Rectangle 54">
            <a:extLst>
              <a:ext uri="{FF2B5EF4-FFF2-40B4-BE49-F238E27FC236}">
                <a16:creationId xmlns:a16="http://schemas.microsoft.com/office/drawing/2014/main" id="{2E8C04D4-4086-4328-9C18-49E3399E9D47}"/>
              </a:ext>
            </a:extLst>
          </p:cNvPr>
          <p:cNvSpPr>
            <a:spLocks noChangeArrowheads="1"/>
          </p:cNvSpPr>
          <p:nvPr/>
        </p:nvSpPr>
        <p:spPr bwMode="auto">
          <a:xfrm>
            <a:off x="3517900" y="4492625"/>
            <a:ext cx="2455863" cy="446088"/>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7590" name="Rectangle 55">
            <a:extLst>
              <a:ext uri="{FF2B5EF4-FFF2-40B4-BE49-F238E27FC236}">
                <a16:creationId xmlns:a16="http://schemas.microsoft.com/office/drawing/2014/main" id="{4C24ADD7-4D51-4920-89AF-08AE8910CC6D}"/>
              </a:ext>
            </a:extLst>
          </p:cNvPr>
          <p:cNvSpPr>
            <a:spLocks noChangeArrowheads="1"/>
          </p:cNvSpPr>
          <p:nvPr/>
        </p:nvSpPr>
        <p:spPr bwMode="auto">
          <a:xfrm>
            <a:off x="3517900" y="5167313"/>
            <a:ext cx="446088"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7591" name="Rectangle 56">
            <a:extLst>
              <a:ext uri="{FF2B5EF4-FFF2-40B4-BE49-F238E27FC236}">
                <a16:creationId xmlns:a16="http://schemas.microsoft.com/office/drawing/2014/main" id="{A4C12296-BB9A-4E81-99A1-2BD1F246F81D}"/>
              </a:ext>
            </a:extLst>
          </p:cNvPr>
          <p:cNvSpPr>
            <a:spLocks noChangeArrowheads="1"/>
          </p:cNvSpPr>
          <p:nvPr/>
        </p:nvSpPr>
        <p:spPr bwMode="auto">
          <a:xfrm>
            <a:off x="4851400" y="5167313"/>
            <a:ext cx="446088"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7592" name="Rectangle 57">
            <a:extLst>
              <a:ext uri="{FF2B5EF4-FFF2-40B4-BE49-F238E27FC236}">
                <a16:creationId xmlns:a16="http://schemas.microsoft.com/office/drawing/2014/main" id="{B28F282D-EF60-41C7-B651-A1A2ACFB8F86}"/>
              </a:ext>
            </a:extLst>
          </p:cNvPr>
          <p:cNvSpPr>
            <a:spLocks noChangeArrowheads="1"/>
          </p:cNvSpPr>
          <p:nvPr/>
        </p:nvSpPr>
        <p:spPr bwMode="auto">
          <a:xfrm>
            <a:off x="5526088" y="5167313"/>
            <a:ext cx="447675"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7593" name="Rectangle 58">
            <a:extLst>
              <a:ext uri="{FF2B5EF4-FFF2-40B4-BE49-F238E27FC236}">
                <a16:creationId xmlns:a16="http://schemas.microsoft.com/office/drawing/2014/main" id="{259783E7-6B87-49ED-84DE-2D315064A4F8}"/>
              </a:ext>
            </a:extLst>
          </p:cNvPr>
          <p:cNvSpPr>
            <a:spLocks noChangeArrowheads="1"/>
          </p:cNvSpPr>
          <p:nvPr/>
        </p:nvSpPr>
        <p:spPr bwMode="auto">
          <a:xfrm>
            <a:off x="4175125" y="5167313"/>
            <a:ext cx="465138"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7594" name="Line 59">
            <a:extLst>
              <a:ext uri="{FF2B5EF4-FFF2-40B4-BE49-F238E27FC236}">
                <a16:creationId xmlns:a16="http://schemas.microsoft.com/office/drawing/2014/main" id="{0DE3C26D-3CF6-4DFE-B9F7-BE6D458F8C89}"/>
              </a:ext>
            </a:extLst>
          </p:cNvPr>
          <p:cNvSpPr>
            <a:spLocks noChangeShapeType="1"/>
          </p:cNvSpPr>
          <p:nvPr/>
        </p:nvSpPr>
        <p:spPr bwMode="auto">
          <a:xfrm>
            <a:off x="4700588" y="4038600"/>
            <a:ext cx="1587" cy="4460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7595" name="Line 60">
            <a:extLst>
              <a:ext uri="{FF2B5EF4-FFF2-40B4-BE49-F238E27FC236}">
                <a16:creationId xmlns:a16="http://schemas.microsoft.com/office/drawing/2014/main" id="{27A8C968-5574-4775-8184-E60894836E3E}"/>
              </a:ext>
            </a:extLst>
          </p:cNvPr>
          <p:cNvSpPr>
            <a:spLocks noChangeShapeType="1"/>
          </p:cNvSpPr>
          <p:nvPr/>
        </p:nvSpPr>
        <p:spPr bwMode="auto">
          <a:xfrm>
            <a:off x="3722688" y="4929188"/>
            <a:ext cx="1587"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7596" name="Line 61">
            <a:extLst>
              <a:ext uri="{FF2B5EF4-FFF2-40B4-BE49-F238E27FC236}">
                <a16:creationId xmlns:a16="http://schemas.microsoft.com/office/drawing/2014/main" id="{0790A04C-FEAB-420F-B438-A2C5ECFBCE06}"/>
              </a:ext>
            </a:extLst>
          </p:cNvPr>
          <p:cNvSpPr>
            <a:spLocks noChangeShapeType="1"/>
          </p:cNvSpPr>
          <p:nvPr/>
        </p:nvSpPr>
        <p:spPr bwMode="auto">
          <a:xfrm>
            <a:off x="4398963" y="4929188"/>
            <a:ext cx="1587"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7597" name="Line 62">
            <a:extLst>
              <a:ext uri="{FF2B5EF4-FFF2-40B4-BE49-F238E27FC236}">
                <a16:creationId xmlns:a16="http://schemas.microsoft.com/office/drawing/2014/main" id="{FFBECC6F-CCDD-4C7D-9213-3FDDC46329E7}"/>
              </a:ext>
            </a:extLst>
          </p:cNvPr>
          <p:cNvSpPr>
            <a:spLocks noChangeShapeType="1"/>
          </p:cNvSpPr>
          <p:nvPr/>
        </p:nvSpPr>
        <p:spPr bwMode="auto">
          <a:xfrm>
            <a:off x="5073650" y="4929188"/>
            <a:ext cx="1588"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7598" name="Line 63">
            <a:extLst>
              <a:ext uri="{FF2B5EF4-FFF2-40B4-BE49-F238E27FC236}">
                <a16:creationId xmlns:a16="http://schemas.microsoft.com/office/drawing/2014/main" id="{D63A06F8-BB79-4DAB-9BFA-D6EBF47429A1}"/>
              </a:ext>
            </a:extLst>
          </p:cNvPr>
          <p:cNvSpPr>
            <a:spLocks noChangeShapeType="1"/>
          </p:cNvSpPr>
          <p:nvPr/>
        </p:nvSpPr>
        <p:spPr bwMode="auto">
          <a:xfrm>
            <a:off x="5749925" y="4929188"/>
            <a:ext cx="1588"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7599" name="Rectangle 64">
            <a:extLst>
              <a:ext uri="{FF2B5EF4-FFF2-40B4-BE49-F238E27FC236}">
                <a16:creationId xmlns:a16="http://schemas.microsoft.com/office/drawing/2014/main" id="{5E205209-7876-4FC1-BF87-ADB9762EBA04}"/>
              </a:ext>
            </a:extLst>
          </p:cNvPr>
          <p:cNvSpPr>
            <a:spLocks noChangeArrowheads="1"/>
          </p:cNvSpPr>
          <p:nvPr/>
        </p:nvSpPr>
        <p:spPr bwMode="auto">
          <a:xfrm>
            <a:off x="3949700" y="4573588"/>
            <a:ext cx="15192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Bellek denetçisi</a:t>
            </a:r>
            <a:endParaRPr lang="en-US" altLang="tr-TR" sz="2400">
              <a:solidFill>
                <a:srgbClr val="000000"/>
              </a:solidFill>
            </a:endParaRPr>
          </a:p>
        </p:txBody>
      </p:sp>
      <p:sp>
        <p:nvSpPr>
          <p:cNvPr id="67600" name="Rectangle 66">
            <a:extLst>
              <a:ext uri="{FF2B5EF4-FFF2-40B4-BE49-F238E27FC236}">
                <a16:creationId xmlns:a16="http://schemas.microsoft.com/office/drawing/2014/main" id="{EA2B0CF2-043D-4AE7-8C25-BFD21654B31F}"/>
              </a:ext>
            </a:extLst>
          </p:cNvPr>
          <p:cNvSpPr>
            <a:spLocks noChangeArrowheads="1"/>
          </p:cNvSpPr>
          <p:nvPr/>
        </p:nvSpPr>
        <p:spPr bwMode="auto">
          <a:xfrm>
            <a:off x="4443413" y="6084888"/>
            <a:ext cx="5953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Bellek</a:t>
            </a:r>
            <a:endParaRPr lang="en-US" altLang="tr-TR" sz="2400">
              <a:solidFill>
                <a:srgbClr val="000000"/>
              </a:solidFill>
            </a:endParaRPr>
          </a:p>
        </p:txBody>
      </p:sp>
      <p:sp>
        <p:nvSpPr>
          <p:cNvPr id="67601" name="Oval 84">
            <a:extLst>
              <a:ext uri="{FF2B5EF4-FFF2-40B4-BE49-F238E27FC236}">
                <a16:creationId xmlns:a16="http://schemas.microsoft.com/office/drawing/2014/main" id="{BF6BB117-35A3-4350-A4ED-AECD1433698B}"/>
              </a:ext>
            </a:extLst>
          </p:cNvPr>
          <p:cNvSpPr>
            <a:spLocks noChangeArrowheads="1"/>
          </p:cNvSpPr>
          <p:nvPr/>
        </p:nvSpPr>
        <p:spPr bwMode="auto">
          <a:xfrm>
            <a:off x="2717800" y="5006975"/>
            <a:ext cx="4038600" cy="1371600"/>
          </a:xfrm>
          <a:prstGeom prst="ellipse">
            <a:avLst/>
          </a:prstGeom>
          <a:noFill/>
          <a:ln w="17463">
            <a:solidFill>
              <a:srgbClr val="FF00F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cxnSp>
        <p:nvCxnSpPr>
          <p:cNvPr id="67602" name="Straight Connector 97">
            <a:extLst>
              <a:ext uri="{FF2B5EF4-FFF2-40B4-BE49-F238E27FC236}">
                <a16:creationId xmlns:a16="http://schemas.microsoft.com/office/drawing/2014/main" id="{80070251-7FFA-4295-8BAA-DD0FD601119B}"/>
              </a:ext>
            </a:extLst>
          </p:cNvPr>
          <p:cNvCxnSpPr>
            <a:cxnSpLocks noChangeShapeType="1"/>
          </p:cNvCxnSpPr>
          <p:nvPr/>
        </p:nvCxnSpPr>
        <p:spPr bwMode="auto">
          <a:xfrm rot="5400000">
            <a:off x="4401344" y="3733006"/>
            <a:ext cx="609600" cy="1588"/>
          </a:xfrm>
          <a:prstGeom prst="line">
            <a:avLst/>
          </a:prstGeom>
          <a:noFill/>
          <a:ln w="15875" algn="ctr">
            <a:solidFill>
              <a:schemeClr val="tx1"/>
            </a:solidFill>
            <a:round/>
            <a:headEnd/>
            <a:tailEnd/>
          </a:ln>
          <a:extLst>
            <a:ext uri="{909E8E84-426E-40DD-AFC4-6F175D3DCCD1}">
              <a14:hiddenFill xmlns:a14="http://schemas.microsoft.com/office/drawing/2010/main">
                <a:noFill/>
              </a14:hiddenFill>
            </a:ext>
          </a:extLst>
        </p:spPr>
      </p:cxnSp>
      <p:cxnSp>
        <p:nvCxnSpPr>
          <p:cNvPr id="67603" name="Straight Connector 107">
            <a:extLst>
              <a:ext uri="{FF2B5EF4-FFF2-40B4-BE49-F238E27FC236}">
                <a16:creationId xmlns:a16="http://schemas.microsoft.com/office/drawing/2014/main" id="{5DC9D0FF-5F8E-409E-91B8-D31C8DA3A669}"/>
              </a:ext>
            </a:extLst>
          </p:cNvPr>
          <p:cNvCxnSpPr>
            <a:cxnSpLocks noChangeShapeType="1"/>
          </p:cNvCxnSpPr>
          <p:nvPr/>
        </p:nvCxnSpPr>
        <p:spPr bwMode="auto">
          <a:xfrm>
            <a:off x="3429000" y="4029075"/>
            <a:ext cx="2895600" cy="1588"/>
          </a:xfrm>
          <a:prstGeom prst="line">
            <a:avLst/>
          </a:prstGeom>
          <a:noFill/>
          <a:ln w="15875" algn="ctr">
            <a:solidFill>
              <a:schemeClr val="tx1"/>
            </a:solidFill>
            <a:round/>
            <a:headEnd/>
            <a:tailEnd/>
          </a:ln>
          <a:extLst>
            <a:ext uri="{909E8E84-426E-40DD-AFC4-6F175D3DCCD1}">
              <a14:hiddenFill xmlns:a14="http://schemas.microsoft.com/office/drawing/2010/main">
                <a:noFill/>
              </a14:hiddenFill>
            </a:ext>
          </a:extLst>
        </p:spPr>
      </p:cxnSp>
      <p:sp>
        <p:nvSpPr>
          <p:cNvPr id="67604" name="TextBox 110">
            <a:extLst>
              <a:ext uri="{FF2B5EF4-FFF2-40B4-BE49-F238E27FC236}">
                <a16:creationId xmlns:a16="http://schemas.microsoft.com/office/drawing/2014/main" id="{07E60290-8FCB-4D5C-A69B-5FB48EF6740F}"/>
              </a:ext>
            </a:extLst>
          </p:cNvPr>
          <p:cNvSpPr txBox="1">
            <a:spLocks noChangeArrowheads="1"/>
          </p:cNvSpPr>
          <p:nvPr/>
        </p:nvSpPr>
        <p:spPr bwMode="auto">
          <a:xfrm>
            <a:off x="1752600" y="1600200"/>
            <a:ext cx="4038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a:solidFill>
                  <a:srgbClr val="000000"/>
                </a:solidFill>
              </a:rPr>
              <a:t>Chip</a:t>
            </a:r>
          </a:p>
        </p:txBody>
      </p:sp>
      <p:cxnSp>
        <p:nvCxnSpPr>
          <p:cNvPr id="67605" name="Straight Connector 54">
            <a:extLst>
              <a:ext uri="{FF2B5EF4-FFF2-40B4-BE49-F238E27FC236}">
                <a16:creationId xmlns:a16="http://schemas.microsoft.com/office/drawing/2014/main" id="{46426D82-DF24-4DE5-B10F-84035A6D32BC}"/>
              </a:ext>
            </a:extLst>
          </p:cNvPr>
          <p:cNvCxnSpPr>
            <a:cxnSpLocks noChangeShapeType="1"/>
          </p:cNvCxnSpPr>
          <p:nvPr/>
        </p:nvCxnSpPr>
        <p:spPr bwMode="auto">
          <a:xfrm rot="5400000">
            <a:off x="4610101" y="2933700"/>
            <a:ext cx="228600" cy="3175"/>
          </a:xfrm>
          <a:prstGeom prst="line">
            <a:avLst/>
          </a:prstGeom>
          <a:noFill/>
          <a:ln w="15875" algn="ctr">
            <a:solidFill>
              <a:schemeClr val="tx1"/>
            </a:solidFill>
            <a:round/>
            <a:headEnd/>
            <a:tailEnd/>
          </a:ln>
          <a:extLst>
            <a:ext uri="{909E8E84-426E-40DD-AFC4-6F175D3DCCD1}">
              <a14:hiddenFill xmlns:a14="http://schemas.microsoft.com/office/drawing/2010/main">
                <a:noFill/>
              </a14:hiddenFill>
            </a:ext>
          </a:extLst>
        </p:spPr>
      </p:cxnSp>
      <p:grpSp>
        <p:nvGrpSpPr>
          <p:cNvPr id="67606" name="Group 5">
            <a:extLst>
              <a:ext uri="{FF2B5EF4-FFF2-40B4-BE49-F238E27FC236}">
                <a16:creationId xmlns:a16="http://schemas.microsoft.com/office/drawing/2014/main" id="{272CE857-CF1A-4433-84EE-FB33C9EC3764}"/>
              </a:ext>
            </a:extLst>
          </p:cNvPr>
          <p:cNvGrpSpPr>
            <a:grpSpLocks/>
          </p:cNvGrpSpPr>
          <p:nvPr/>
        </p:nvGrpSpPr>
        <p:grpSpPr bwMode="auto">
          <a:xfrm>
            <a:off x="1676400" y="1981200"/>
            <a:ext cx="6172200" cy="990600"/>
            <a:chOff x="1676400" y="1981200"/>
            <a:chExt cx="6172200" cy="991337"/>
          </a:xfrm>
        </p:grpSpPr>
        <p:sp>
          <p:nvSpPr>
            <p:cNvPr id="67612" name="Rounded Rectangle 109">
              <a:extLst>
                <a:ext uri="{FF2B5EF4-FFF2-40B4-BE49-F238E27FC236}">
                  <a16:creationId xmlns:a16="http://schemas.microsoft.com/office/drawing/2014/main" id="{3CC4AF79-9A80-46E7-9A09-C7B193719235}"/>
                </a:ext>
              </a:extLst>
            </p:cNvPr>
            <p:cNvSpPr>
              <a:spLocks noChangeArrowheads="1"/>
            </p:cNvSpPr>
            <p:nvPr/>
          </p:nvSpPr>
          <p:spPr bwMode="auto">
            <a:xfrm>
              <a:off x="1676400" y="1981200"/>
              <a:ext cx="6172200" cy="991337"/>
            </a:xfrm>
            <a:prstGeom prst="roundRect">
              <a:avLst>
                <a:gd name="adj" fmla="val 16667"/>
              </a:avLst>
            </a:prstGeom>
            <a:noFill/>
            <a:ln w="9525"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cxnSp>
          <p:nvCxnSpPr>
            <p:cNvPr id="67613" name="Straight Connector 52">
              <a:extLst>
                <a:ext uri="{FF2B5EF4-FFF2-40B4-BE49-F238E27FC236}">
                  <a16:creationId xmlns:a16="http://schemas.microsoft.com/office/drawing/2014/main" id="{0FC5C44C-1057-4442-989F-4382F99D4E23}"/>
                </a:ext>
              </a:extLst>
            </p:cNvPr>
            <p:cNvCxnSpPr>
              <a:cxnSpLocks noChangeShapeType="1"/>
            </p:cNvCxnSpPr>
            <p:nvPr/>
          </p:nvCxnSpPr>
          <p:spPr bwMode="auto">
            <a:xfrm>
              <a:off x="2819400" y="2820023"/>
              <a:ext cx="3803649" cy="0"/>
            </a:xfrm>
            <a:prstGeom prst="line">
              <a:avLst/>
            </a:prstGeom>
            <a:noFill/>
            <a:ln w="15875" algn="ctr">
              <a:solidFill>
                <a:schemeClr val="tx1"/>
              </a:solidFill>
              <a:round/>
              <a:headEnd/>
              <a:tailEnd/>
            </a:ln>
            <a:extLst>
              <a:ext uri="{909E8E84-426E-40DD-AFC4-6F175D3DCCD1}">
                <a14:hiddenFill xmlns:a14="http://schemas.microsoft.com/office/drawing/2010/main">
                  <a:noFill/>
                </a14:hiddenFill>
              </a:ext>
            </a:extLst>
          </p:spPr>
        </p:cxnSp>
        <p:grpSp>
          <p:nvGrpSpPr>
            <p:cNvPr id="67614" name="Group 3">
              <a:extLst>
                <a:ext uri="{FF2B5EF4-FFF2-40B4-BE49-F238E27FC236}">
                  <a16:creationId xmlns:a16="http://schemas.microsoft.com/office/drawing/2014/main" id="{397D597A-61D4-44F2-B4E0-658A0C89B372}"/>
                </a:ext>
              </a:extLst>
            </p:cNvPr>
            <p:cNvGrpSpPr>
              <a:grpSpLocks/>
            </p:cNvGrpSpPr>
            <p:nvPr/>
          </p:nvGrpSpPr>
          <p:grpSpPr bwMode="auto">
            <a:xfrm>
              <a:off x="2301875" y="2209800"/>
              <a:ext cx="1050925" cy="609600"/>
              <a:chOff x="2301875" y="2209800"/>
              <a:chExt cx="1050925" cy="609600"/>
            </a:xfrm>
          </p:grpSpPr>
          <p:sp>
            <p:nvSpPr>
              <p:cNvPr id="67633" name="Line 13">
                <a:extLst>
                  <a:ext uri="{FF2B5EF4-FFF2-40B4-BE49-F238E27FC236}">
                    <a16:creationId xmlns:a16="http://schemas.microsoft.com/office/drawing/2014/main" id="{B740EBEB-0729-497E-B4AB-207E96646664}"/>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7634" name="Rectangle 5">
                <a:extLst>
                  <a:ext uri="{FF2B5EF4-FFF2-40B4-BE49-F238E27FC236}">
                    <a16:creationId xmlns:a16="http://schemas.microsoft.com/office/drawing/2014/main" id="{7447D0D1-E2E6-4668-BE30-3DFC924F1897}"/>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7635" name="Rectangle 6">
                <a:extLst>
                  <a:ext uri="{FF2B5EF4-FFF2-40B4-BE49-F238E27FC236}">
                    <a16:creationId xmlns:a16="http://schemas.microsoft.com/office/drawing/2014/main" id="{E7ABAA98-6B32-4A20-B10E-D2ECCECFEEF9}"/>
                  </a:ext>
                </a:extLst>
              </p:cNvPr>
              <p:cNvSpPr>
                <a:spLocks noChangeArrowheads="1"/>
              </p:cNvSpPr>
              <p:nvPr/>
            </p:nvSpPr>
            <p:spPr bwMode="auto">
              <a:xfrm>
                <a:off x="2493754" y="2209800"/>
                <a:ext cx="6780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endParaRPr lang="en-US" altLang="tr-TR" sz="2400">
                  <a:solidFill>
                    <a:srgbClr val="000000"/>
                  </a:solidFill>
                </a:endParaRPr>
              </a:p>
            </p:txBody>
          </p:sp>
          <p:sp>
            <p:nvSpPr>
              <p:cNvPr id="67636" name="Rectangle 15">
                <a:extLst>
                  <a:ext uri="{FF2B5EF4-FFF2-40B4-BE49-F238E27FC236}">
                    <a16:creationId xmlns:a16="http://schemas.microsoft.com/office/drawing/2014/main" id="{BEDFFE90-D4B2-4F4D-BCCC-ABB643C479DD}"/>
                  </a:ext>
                </a:extLst>
              </p:cNvPr>
              <p:cNvSpPr>
                <a:spLocks noChangeArrowheads="1"/>
              </p:cNvSpPr>
              <p:nvPr/>
            </p:nvSpPr>
            <p:spPr bwMode="auto">
              <a:xfrm>
                <a:off x="2534295" y="2530475"/>
                <a:ext cx="589905" cy="2310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dirty="0">
                    <a:solidFill>
                      <a:srgbClr val="000000"/>
                    </a:solidFill>
                  </a:rPr>
                  <a:t>L1 </a:t>
                </a:r>
                <a:r>
                  <a:rPr lang="tr-TR" altLang="tr-TR" sz="1500" dirty="0">
                    <a:solidFill>
                      <a:srgbClr val="000000"/>
                    </a:solidFill>
                  </a:rPr>
                  <a:t>–L2</a:t>
                </a:r>
                <a:endParaRPr lang="en-US" altLang="tr-TR" sz="2400" dirty="0">
                  <a:solidFill>
                    <a:srgbClr val="000000"/>
                  </a:solidFill>
                </a:endParaRPr>
              </a:p>
            </p:txBody>
          </p:sp>
          <p:sp>
            <p:nvSpPr>
              <p:cNvPr id="67637" name="Rectangle 16">
                <a:extLst>
                  <a:ext uri="{FF2B5EF4-FFF2-40B4-BE49-F238E27FC236}">
                    <a16:creationId xmlns:a16="http://schemas.microsoft.com/office/drawing/2014/main" id="{B184FCF1-70BB-42C6-9C01-C358E1C72DC9}"/>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grpSp>
        <p:grpSp>
          <p:nvGrpSpPr>
            <p:cNvPr id="67615" name="Group 58">
              <a:extLst>
                <a:ext uri="{FF2B5EF4-FFF2-40B4-BE49-F238E27FC236}">
                  <a16:creationId xmlns:a16="http://schemas.microsoft.com/office/drawing/2014/main" id="{272DFF96-402D-4782-9580-CBBE00162C66}"/>
                </a:ext>
              </a:extLst>
            </p:cNvPr>
            <p:cNvGrpSpPr>
              <a:grpSpLocks/>
            </p:cNvGrpSpPr>
            <p:nvPr/>
          </p:nvGrpSpPr>
          <p:grpSpPr bwMode="auto">
            <a:xfrm>
              <a:off x="3560763" y="2209800"/>
              <a:ext cx="1050925" cy="609600"/>
              <a:chOff x="2301875" y="2209800"/>
              <a:chExt cx="1050925" cy="609600"/>
            </a:xfrm>
          </p:grpSpPr>
          <p:sp>
            <p:nvSpPr>
              <p:cNvPr id="67628" name="Line 13">
                <a:extLst>
                  <a:ext uri="{FF2B5EF4-FFF2-40B4-BE49-F238E27FC236}">
                    <a16:creationId xmlns:a16="http://schemas.microsoft.com/office/drawing/2014/main" id="{67439500-5A3D-475D-837E-685D50806EBC}"/>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7629" name="Rectangle 5">
                <a:extLst>
                  <a:ext uri="{FF2B5EF4-FFF2-40B4-BE49-F238E27FC236}">
                    <a16:creationId xmlns:a16="http://schemas.microsoft.com/office/drawing/2014/main" id="{6A3E65BF-916B-4592-9D53-BF61ED793D9C}"/>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7630" name="Rectangle 6">
                <a:extLst>
                  <a:ext uri="{FF2B5EF4-FFF2-40B4-BE49-F238E27FC236}">
                    <a16:creationId xmlns:a16="http://schemas.microsoft.com/office/drawing/2014/main" id="{5EFDB75E-5A37-43DB-9D44-AB5DCD3D50B1}"/>
                  </a:ext>
                </a:extLst>
              </p:cNvPr>
              <p:cNvSpPr>
                <a:spLocks noChangeArrowheads="1"/>
              </p:cNvSpPr>
              <p:nvPr/>
            </p:nvSpPr>
            <p:spPr bwMode="auto">
              <a:xfrm>
                <a:off x="2493754" y="2209800"/>
                <a:ext cx="6780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endParaRPr lang="en-US" altLang="tr-TR" sz="2400">
                  <a:solidFill>
                    <a:srgbClr val="000000"/>
                  </a:solidFill>
                </a:endParaRPr>
              </a:p>
            </p:txBody>
          </p:sp>
          <p:sp>
            <p:nvSpPr>
              <p:cNvPr id="67631" name="Rectangle 15">
                <a:extLst>
                  <a:ext uri="{FF2B5EF4-FFF2-40B4-BE49-F238E27FC236}">
                    <a16:creationId xmlns:a16="http://schemas.microsoft.com/office/drawing/2014/main" id="{60BB65A7-074F-4AAD-8219-0A732DFFBF8C}"/>
                  </a:ext>
                </a:extLst>
              </p:cNvPr>
              <p:cNvSpPr>
                <a:spLocks noChangeArrowheads="1"/>
              </p:cNvSpPr>
              <p:nvPr/>
            </p:nvSpPr>
            <p:spPr bwMode="auto">
              <a:xfrm>
                <a:off x="2570807" y="2530475"/>
                <a:ext cx="589905" cy="2310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dirty="0">
                    <a:solidFill>
                      <a:srgbClr val="000000"/>
                    </a:solidFill>
                  </a:rPr>
                  <a:t>L1 </a:t>
                </a:r>
                <a:r>
                  <a:rPr lang="tr-TR" altLang="tr-TR" sz="1500" dirty="0">
                    <a:solidFill>
                      <a:srgbClr val="000000"/>
                    </a:solidFill>
                  </a:rPr>
                  <a:t>–L2</a:t>
                </a:r>
                <a:endParaRPr lang="en-US" altLang="tr-TR" sz="2400" dirty="0">
                  <a:solidFill>
                    <a:srgbClr val="000000"/>
                  </a:solidFill>
                </a:endParaRPr>
              </a:p>
            </p:txBody>
          </p:sp>
          <p:sp>
            <p:nvSpPr>
              <p:cNvPr id="67632" name="Rectangle 16">
                <a:extLst>
                  <a:ext uri="{FF2B5EF4-FFF2-40B4-BE49-F238E27FC236}">
                    <a16:creationId xmlns:a16="http://schemas.microsoft.com/office/drawing/2014/main" id="{92BB03E3-5D03-4B28-B7E2-29A41565144C}"/>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grpSp>
        <p:grpSp>
          <p:nvGrpSpPr>
            <p:cNvPr id="67616" name="Group 64">
              <a:extLst>
                <a:ext uri="{FF2B5EF4-FFF2-40B4-BE49-F238E27FC236}">
                  <a16:creationId xmlns:a16="http://schemas.microsoft.com/office/drawing/2014/main" id="{23E04669-17FA-4645-AE72-431917B87C42}"/>
                </a:ext>
              </a:extLst>
            </p:cNvPr>
            <p:cNvGrpSpPr>
              <a:grpSpLocks/>
            </p:cNvGrpSpPr>
            <p:nvPr/>
          </p:nvGrpSpPr>
          <p:grpSpPr bwMode="auto">
            <a:xfrm>
              <a:off x="4829175" y="2209800"/>
              <a:ext cx="1050925" cy="609600"/>
              <a:chOff x="2301875" y="2209800"/>
              <a:chExt cx="1050925" cy="609600"/>
            </a:xfrm>
          </p:grpSpPr>
          <p:sp>
            <p:nvSpPr>
              <p:cNvPr id="67623" name="Line 13">
                <a:extLst>
                  <a:ext uri="{FF2B5EF4-FFF2-40B4-BE49-F238E27FC236}">
                    <a16:creationId xmlns:a16="http://schemas.microsoft.com/office/drawing/2014/main" id="{B98AE9A4-2924-4409-A29D-59AC13134397}"/>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7624" name="Rectangle 5">
                <a:extLst>
                  <a:ext uri="{FF2B5EF4-FFF2-40B4-BE49-F238E27FC236}">
                    <a16:creationId xmlns:a16="http://schemas.microsoft.com/office/drawing/2014/main" id="{A692401D-0CC7-4A88-8EB0-A140C00D1298}"/>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7625" name="Rectangle 6">
                <a:extLst>
                  <a:ext uri="{FF2B5EF4-FFF2-40B4-BE49-F238E27FC236}">
                    <a16:creationId xmlns:a16="http://schemas.microsoft.com/office/drawing/2014/main" id="{680E80A4-053F-4436-B049-356AAF40D7FA}"/>
                  </a:ext>
                </a:extLst>
              </p:cNvPr>
              <p:cNvSpPr>
                <a:spLocks noChangeArrowheads="1"/>
              </p:cNvSpPr>
              <p:nvPr/>
            </p:nvSpPr>
            <p:spPr bwMode="auto">
              <a:xfrm>
                <a:off x="2493754" y="2209800"/>
                <a:ext cx="6780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endParaRPr lang="en-US" altLang="tr-TR" sz="2400">
                  <a:solidFill>
                    <a:srgbClr val="000000"/>
                  </a:solidFill>
                </a:endParaRPr>
              </a:p>
            </p:txBody>
          </p:sp>
          <p:sp>
            <p:nvSpPr>
              <p:cNvPr id="67626" name="Rectangle 15">
                <a:extLst>
                  <a:ext uri="{FF2B5EF4-FFF2-40B4-BE49-F238E27FC236}">
                    <a16:creationId xmlns:a16="http://schemas.microsoft.com/office/drawing/2014/main" id="{30151D1E-C3DB-4634-A8B1-B16B6511DDEA}"/>
                  </a:ext>
                </a:extLst>
              </p:cNvPr>
              <p:cNvSpPr>
                <a:spLocks noChangeArrowheads="1"/>
              </p:cNvSpPr>
              <p:nvPr/>
            </p:nvSpPr>
            <p:spPr bwMode="auto">
              <a:xfrm>
                <a:off x="2521595" y="2530475"/>
                <a:ext cx="589905" cy="2310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dirty="0">
                    <a:solidFill>
                      <a:srgbClr val="000000"/>
                    </a:solidFill>
                  </a:rPr>
                  <a:t>L1 </a:t>
                </a:r>
                <a:r>
                  <a:rPr lang="tr-TR" altLang="tr-TR" sz="1500" dirty="0">
                    <a:solidFill>
                      <a:srgbClr val="000000"/>
                    </a:solidFill>
                  </a:rPr>
                  <a:t>–L2</a:t>
                </a:r>
                <a:endParaRPr lang="en-US" altLang="tr-TR" sz="2400" dirty="0">
                  <a:solidFill>
                    <a:srgbClr val="000000"/>
                  </a:solidFill>
                </a:endParaRPr>
              </a:p>
            </p:txBody>
          </p:sp>
          <p:sp>
            <p:nvSpPr>
              <p:cNvPr id="67627" name="Rectangle 16">
                <a:extLst>
                  <a:ext uri="{FF2B5EF4-FFF2-40B4-BE49-F238E27FC236}">
                    <a16:creationId xmlns:a16="http://schemas.microsoft.com/office/drawing/2014/main" id="{A5D67355-028B-45C5-A31E-EED3A3A53BD8}"/>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grpSp>
        <p:grpSp>
          <p:nvGrpSpPr>
            <p:cNvPr id="67617" name="Group 70">
              <a:extLst>
                <a:ext uri="{FF2B5EF4-FFF2-40B4-BE49-F238E27FC236}">
                  <a16:creationId xmlns:a16="http://schemas.microsoft.com/office/drawing/2014/main" id="{9E79E972-91FE-4AF0-BE89-79775127C0B9}"/>
                </a:ext>
              </a:extLst>
            </p:cNvPr>
            <p:cNvGrpSpPr>
              <a:grpSpLocks/>
            </p:cNvGrpSpPr>
            <p:nvPr/>
          </p:nvGrpSpPr>
          <p:grpSpPr bwMode="auto">
            <a:xfrm>
              <a:off x="6096000" y="2209800"/>
              <a:ext cx="1050925" cy="609600"/>
              <a:chOff x="2301875" y="2209800"/>
              <a:chExt cx="1050925" cy="609600"/>
            </a:xfrm>
          </p:grpSpPr>
          <p:sp>
            <p:nvSpPr>
              <p:cNvPr id="67618" name="Line 13">
                <a:extLst>
                  <a:ext uri="{FF2B5EF4-FFF2-40B4-BE49-F238E27FC236}">
                    <a16:creationId xmlns:a16="http://schemas.microsoft.com/office/drawing/2014/main" id="{E4B1854E-AF7A-4C0A-A69A-CFF5ECD82F88}"/>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7619" name="Rectangle 5">
                <a:extLst>
                  <a:ext uri="{FF2B5EF4-FFF2-40B4-BE49-F238E27FC236}">
                    <a16:creationId xmlns:a16="http://schemas.microsoft.com/office/drawing/2014/main" id="{40402696-D92E-4D4A-AED9-D75A17C84012}"/>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7620" name="Rectangle 6">
                <a:extLst>
                  <a:ext uri="{FF2B5EF4-FFF2-40B4-BE49-F238E27FC236}">
                    <a16:creationId xmlns:a16="http://schemas.microsoft.com/office/drawing/2014/main" id="{D72566B4-D16C-4A6F-B8B2-6A9302AC2FCA}"/>
                  </a:ext>
                </a:extLst>
              </p:cNvPr>
              <p:cNvSpPr>
                <a:spLocks noChangeArrowheads="1"/>
              </p:cNvSpPr>
              <p:nvPr/>
            </p:nvSpPr>
            <p:spPr bwMode="auto">
              <a:xfrm>
                <a:off x="2493754" y="2209800"/>
                <a:ext cx="6780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endParaRPr lang="en-US" altLang="tr-TR" sz="2400">
                  <a:solidFill>
                    <a:srgbClr val="000000"/>
                  </a:solidFill>
                </a:endParaRPr>
              </a:p>
            </p:txBody>
          </p:sp>
          <p:sp>
            <p:nvSpPr>
              <p:cNvPr id="67621" name="Rectangle 15">
                <a:extLst>
                  <a:ext uri="{FF2B5EF4-FFF2-40B4-BE49-F238E27FC236}">
                    <a16:creationId xmlns:a16="http://schemas.microsoft.com/office/drawing/2014/main" id="{08C1E065-F635-43ED-A43F-FBFD45823DB2}"/>
                  </a:ext>
                </a:extLst>
              </p:cNvPr>
              <p:cNvSpPr>
                <a:spLocks noChangeArrowheads="1"/>
              </p:cNvSpPr>
              <p:nvPr/>
            </p:nvSpPr>
            <p:spPr bwMode="auto">
              <a:xfrm>
                <a:off x="2550170" y="2530475"/>
                <a:ext cx="589905" cy="2310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500" dirty="0">
                    <a:solidFill>
                      <a:srgbClr val="000000"/>
                    </a:solidFill>
                  </a:rPr>
                  <a:t>L1 </a:t>
                </a:r>
                <a:r>
                  <a:rPr lang="tr-TR" altLang="tr-TR" sz="1500" dirty="0">
                    <a:solidFill>
                      <a:srgbClr val="000000"/>
                    </a:solidFill>
                  </a:rPr>
                  <a:t>–L2</a:t>
                </a:r>
                <a:endParaRPr lang="en-US" altLang="tr-TR" sz="2400" dirty="0">
                  <a:solidFill>
                    <a:srgbClr val="000000"/>
                  </a:solidFill>
                </a:endParaRPr>
              </a:p>
            </p:txBody>
          </p:sp>
          <p:sp>
            <p:nvSpPr>
              <p:cNvPr id="67622" name="Rectangle 16">
                <a:extLst>
                  <a:ext uri="{FF2B5EF4-FFF2-40B4-BE49-F238E27FC236}">
                    <a16:creationId xmlns:a16="http://schemas.microsoft.com/office/drawing/2014/main" id="{102C4827-703D-4B83-9D08-5D6D995F8E52}"/>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grpSp>
      </p:grpSp>
      <p:sp>
        <p:nvSpPr>
          <p:cNvPr id="67607" name="Rectangle 79">
            <a:extLst>
              <a:ext uri="{FF2B5EF4-FFF2-40B4-BE49-F238E27FC236}">
                <a16:creationId xmlns:a16="http://schemas.microsoft.com/office/drawing/2014/main" id="{23950FA6-F791-44F7-8FB6-A6A60F275CD8}"/>
              </a:ext>
            </a:extLst>
          </p:cNvPr>
          <p:cNvSpPr>
            <a:spLocks noChangeArrowheads="1"/>
          </p:cNvSpPr>
          <p:nvPr/>
        </p:nvSpPr>
        <p:spPr bwMode="auto">
          <a:xfrm>
            <a:off x="2117725" y="3690938"/>
            <a:ext cx="7397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r>
              <a:rPr lang="en-US" altLang="tr-TR" sz="1700">
                <a:solidFill>
                  <a:srgbClr val="000000"/>
                </a:solidFill>
              </a:rPr>
              <a:t>/</a:t>
            </a:r>
            <a:endParaRPr lang="en-US" altLang="tr-TR" sz="2400">
              <a:solidFill>
                <a:srgbClr val="000000"/>
              </a:solidFill>
            </a:endParaRPr>
          </a:p>
        </p:txBody>
      </p:sp>
      <p:sp>
        <p:nvSpPr>
          <p:cNvPr id="67608" name="Rectangle 80">
            <a:extLst>
              <a:ext uri="{FF2B5EF4-FFF2-40B4-BE49-F238E27FC236}">
                <a16:creationId xmlns:a16="http://schemas.microsoft.com/office/drawing/2014/main" id="{9122963C-73E1-4641-BE10-C1FF46682A69}"/>
              </a:ext>
            </a:extLst>
          </p:cNvPr>
          <p:cNvSpPr>
            <a:spLocks noChangeArrowheads="1"/>
          </p:cNvSpPr>
          <p:nvPr/>
        </p:nvSpPr>
        <p:spPr bwMode="auto">
          <a:xfrm>
            <a:off x="2117725" y="3886200"/>
            <a:ext cx="5699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bellek</a:t>
            </a:r>
            <a:endParaRPr lang="en-US" altLang="tr-TR" sz="2400">
              <a:solidFill>
                <a:srgbClr val="000000"/>
              </a:solidFill>
            </a:endParaRPr>
          </a:p>
        </p:txBody>
      </p:sp>
      <p:sp>
        <p:nvSpPr>
          <p:cNvPr id="67609" name="Rectangle 83">
            <a:extLst>
              <a:ext uri="{FF2B5EF4-FFF2-40B4-BE49-F238E27FC236}">
                <a16:creationId xmlns:a16="http://schemas.microsoft.com/office/drawing/2014/main" id="{47434B81-C338-4849-BC02-AC9E0BA979D1}"/>
              </a:ext>
            </a:extLst>
          </p:cNvPr>
          <p:cNvSpPr>
            <a:spLocks noChangeArrowheads="1"/>
          </p:cNvSpPr>
          <p:nvPr/>
        </p:nvSpPr>
        <p:spPr bwMode="auto">
          <a:xfrm>
            <a:off x="2119313" y="4081463"/>
            <a:ext cx="13096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veriyolu (b</a:t>
            </a:r>
            <a:r>
              <a:rPr lang="en-US" altLang="tr-TR" sz="1700">
                <a:solidFill>
                  <a:srgbClr val="000000"/>
                </a:solidFill>
              </a:rPr>
              <a:t>us</a:t>
            </a:r>
            <a:r>
              <a:rPr lang="tr-TR" altLang="tr-TR" sz="1700">
                <a:solidFill>
                  <a:srgbClr val="000000"/>
                </a:solidFill>
              </a:rPr>
              <a:t>)</a:t>
            </a:r>
            <a:endParaRPr lang="en-US" altLang="tr-TR" sz="2400">
              <a:solidFill>
                <a:srgbClr val="000000"/>
              </a:solidFill>
            </a:endParaRPr>
          </a:p>
        </p:txBody>
      </p:sp>
      <p:sp>
        <p:nvSpPr>
          <p:cNvPr id="67610" name="Rectangle 85">
            <a:extLst>
              <a:ext uri="{FF2B5EF4-FFF2-40B4-BE49-F238E27FC236}">
                <a16:creationId xmlns:a16="http://schemas.microsoft.com/office/drawing/2014/main" id="{47704605-A500-4CB5-B4FE-A943787B4996}"/>
              </a:ext>
            </a:extLst>
          </p:cNvPr>
          <p:cNvSpPr>
            <a:spLocks noChangeArrowheads="1"/>
          </p:cNvSpPr>
          <p:nvPr/>
        </p:nvSpPr>
        <p:spPr bwMode="auto">
          <a:xfrm>
            <a:off x="1600200" y="6324600"/>
            <a:ext cx="2047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000" b="1">
                <a:solidFill>
                  <a:srgbClr val="FF0000"/>
                </a:solidFill>
              </a:rPr>
              <a:t>Paylaşımlı bellek</a:t>
            </a:r>
            <a:endParaRPr lang="en-US" altLang="tr-TR" sz="2400" b="1">
              <a:solidFill>
                <a:srgbClr val="FF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29F5D9D8-2C2F-411C-89B4-3BCC098940A0}"/>
              </a:ext>
            </a:extLst>
          </p:cNvPr>
          <p:cNvSpPr>
            <a:spLocks noGrp="1" noChangeArrowheads="1"/>
          </p:cNvSpPr>
          <p:nvPr>
            <p:ph type="title"/>
          </p:nvPr>
        </p:nvSpPr>
        <p:spPr/>
        <p:txBody>
          <a:bodyPr>
            <a:normAutofit/>
          </a:bodyPr>
          <a:lstStyle/>
          <a:p>
            <a:pPr>
              <a:defRPr/>
            </a:pPr>
            <a:r>
              <a:rPr lang="tr-TR" sz="3600" dirty="0"/>
              <a:t>Çoklu dört-çekirdekli çoklu-işlemciler</a:t>
            </a:r>
            <a:endParaRPr lang="en-US" altLang="en-US" sz="3600" dirty="0"/>
          </a:p>
        </p:txBody>
      </p:sp>
      <p:sp>
        <p:nvSpPr>
          <p:cNvPr id="68611" name="Line 59">
            <a:extLst>
              <a:ext uri="{FF2B5EF4-FFF2-40B4-BE49-F238E27FC236}">
                <a16:creationId xmlns:a16="http://schemas.microsoft.com/office/drawing/2014/main" id="{ACF38B21-0AFB-41FA-A8C9-B6DD8626D583}"/>
              </a:ext>
            </a:extLst>
          </p:cNvPr>
          <p:cNvSpPr>
            <a:spLocks noChangeShapeType="1"/>
          </p:cNvSpPr>
          <p:nvPr/>
        </p:nvSpPr>
        <p:spPr bwMode="auto">
          <a:xfrm>
            <a:off x="6342063" y="3886200"/>
            <a:ext cx="0" cy="5984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cxnSp>
        <p:nvCxnSpPr>
          <p:cNvPr id="68612" name="Straight Connector 107">
            <a:extLst>
              <a:ext uri="{FF2B5EF4-FFF2-40B4-BE49-F238E27FC236}">
                <a16:creationId xmlns:a16="http://schemas.microsoft.com/office/drawing/2014/main" id="{DAC75418-51D2-4899-A83A-9044335E1956}"/>
              </a:ext>
            </a:extLst>
          </p:cNvPr>
          <p:cNvCxnSpPr>
            <a:cxnSpLocks noChangeShapeType="1"/>
          </p:cNvCxnSpPr>
          <p:nvPr/>
        </p:nvCxnSpPr>
        <p:spPr bwMode="auto">
          <a:xfrm>
            <a:off x="5068888" y="4029075"/>
            <a:ext cx="2895600" cy="1588"/>
          </a:xfrm>
          <a:prstGeom prst="line">
            <a:avLst/>
          </a:prstGeom>
          <a:noFill/>
          <a:ln w="15875" algn="ctr">
            <a:solidFill>
              <a:schemeClr val="tx1"/>
            </a:solidFill>
            <a:round/>
            <a:headEnd/>
            <a:tailEnd/>
          </a:ln>
          <a:extLst>
            <a:ext uri="{909E8E84-426E-40DD-AFC4-6F175D3DCCD1}">
              <a14:hiddenFill xmlns:a14="http://schemas.microsoft.com/office/drawing/2010/main">
                <a:noFill/>
              </a14:hiddenFill>
            </a:ext>
          </a:extLst>
        </p:spPr>
      </p:cxnSp>
      <p:sp>
        <p:nvSpPr>
          <p:cNvPr id="87" name="Rectangle 7">
            <a:extLst>
              <a:ext uri="{FF2B5EF4-FFF2-40B4-BE49-F238E27FC236}">
                <a16:creationId xmlns:a16="http://schemas.microsoft.com/office/drawing/2014/main" id="{5DA25C00-2299-4007-AF16-B2A4012C9B48}"/>
              </a:ext>
            </a:extLst>
          </p:cNvPr>
          <p:cNvSpPr>
            <a:spLocks noChangeArrowheads="1"/>
          </p:cNvSpPr>
          <p:nvPr/>
        </p:nvSpPr>
        <p:spPr bwMode="auto">
          <a:xfrm>
            <a:off x="1371600" y="2446338"/>
            <a:ext cx="4876800" cy="381000"/>
          </a:xfrm>
          <a:prstGeom prst="rect">
            <a:avLst/>
          </a:prstGeom>
          <a:noFill/>
          <a:ln w="17463">
            <a:solidFill>
              <a:srgbClr val="000000"/>
            </a:solidFill>
            <a:miter lim="800000"/>
            <a:headEnd/>
            <a:tailEnd/>
          </a:ln>
        </p:spPr>
        <p:txBody>
          <a:bodyPr/>
          <a:lstStyle/>
          <a:p>
            <a:pPr>
              <a:defRPr/>
            </a:pPr>
            <a:endParaRPr lang="en-US" sz="1050">
              <a:solidFill>
                <a:srgbClr val="000000"/>
              </a:solidFill>
              <a:latin typeface="Arial" charset="0"/>
            </a:endParaRPr>
          </a:p>
        </p:txBody>
      </p:sp>
      <p:sp>
        <p:nvSpPr>
          <p:cNvPr id="68614" name="Rectangle 9">
            <a:extLst>
              <a:ext uri="{FF2B5EF4-FFF2-40B4-BE49-F238E27FC236}">
                <a16:creationId xmlns:a16="http://schemas.microsoft.com/office/drawing/2014/main" id="{B885FC2D-0633-4EFD-B34C-8F9DF8B71EFC}"/>
              </a:ext>
            </a:extLst>
          </p:cNvPr>
          <p:cNvSpPr>
            <a:spLocks noChangeArrowheads="1"/>
          </p:cNvSpPr>
          <p:nvPr/>
        </p:nvSpPr>
        <p:spPr bwMode="auto">
          <a:xfrm>
            <a:off x="3276600" y="2522538"/>
            <a:ext cx="1368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dirty="0">
                <a:solidFill>
                  <a:srgbClr val="000000"/>
                </a:solidFill>
              </a:rPr>
              <a:t>L2 </a:t>
            </a:r>
            <a:r>
              <a:rPr lang="tr-TR" altLang="tr-TR" sz="2000" dirty="0">
                <a:solidFill>
                  <a:srgbClr val="000000"/>
                </a:solidFill>
              </a:rPr>
              <a:t>Önbellek</a:t>
            </a:r>
            <a:endParaRPr lang="en-US" altLang="tr-TR" dirty="0">
              <a:solidFill>
                <a:srgbClr val="000000"/>
              </a:solidFill>
            </a:endParaRPr>
          </a:p>
        </p:txBody>
      </p:sp>
      <p:cxnSp>
        <p:nvCxnSpPr>
          <p:cNvPr id="68615" name="Straight Connector 119">
            <a:extLst>
              <a:ext uri="{FF2B5EF4-FFF2-40B4-BE49-F238E27FC236}">
                <a16:creationId xmlns:a16="http://schemas.microsoft.com/office/drawing/2014/main" id="{19AD62B4-BF25-467B-B383-A50AE3454A51}"/>
              </a:ext>
            </a:extLst>
          </p:cNvPr>
          <p:cNvCxnSpPr>
            <a:cxnSpLocks noChangeShapeType="1"/>
          </p:cNvCxnSpPr>
          <p:nvPr/>
        </p:nvCxnSpPr>
        <p:spPr bwMode="auto">
          <a:xfrm>
            <a:off x="3733800" y="2819400"/>
            <a:ext cx="2362200" cy="533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68616" name="Straight Connector 120">
            <a:extLst>
              <a:ext uri="{FF2B5EF4-FFF2-40B4-BE49-F238E27FC236}">
                <a16:creationId xmlns:a16="http://schemas.microsoft.com/office/drawing/2014/main" id="{2ECF9AA8-5BC7-4CE4-A26C-489BA4C01A3C}"/>
              </a:ext>
            </a:extLst>
          </p:cNvPr>
          <p:cNvCxnSpPr>
            <a:cxnSpLocks noChangeShapeType="1"/>
          </p:cNvCxnSpPr>
          <p:nvPr/>
        </p:nvCxnSpPr>
        <p:spPr bwMode="auto">
          <a:xfrm flipV="1">
            <a:off x="6773863" y="2667000"/>
            <a:ext cx="1684337" cy="685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68617" name="Rectangle 124">
            <a:extLst>
              <a:ext uri="{FF2B5EF4-FFF2-40B4-BE49-F238E27FC236}">
                <a16:creationId xmlns:a16="http://schemas.microsoft.com/office/drawing/2014/main" id="{4FA39F4B-678E-4ADC-9FCA-A1A6F3676B0C}"/>
              </a:ext>
            </a:extLst>
          </p:cNvPr>
          <p:cNvSpPr>
            <a:spLocks noChangeArrowheads="1"/>
          </p:cNvSpPr>
          <p:nvPr/>
        </p:nvSpPr>
        <p:spPr bwMode="auto">
          <a:xfrm>
            <a:off x="5449888" y="3352800"/>
            <a:ext cx="1828800" cy="533400"/>
          </a:xfrm>
          <a:prstGeom prst="rect">
            <a:avLst/>
          </a:prstGeom>
          <a:noFill/>
          <a:ln w="9525"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8618" name="TextBox 125">
            <a:extLst>
              <a:ext uri="{FF2B5EF4-FFF2-40B4-BE49-F238E27FC236}">
                <a16:creationId xmlns:a16="http://schemas.microsoft.com/office/drawing/2014/main" id="{E0854823-1863-4FD1-8EFF-39147892A94B}"/>
              </a:ext>
            </a:extLst>
          </p:cNvPr>
          <p:cNvSpPr txBox="1">
            <a:spLocks noChangeArrowheads="1"/>
          </p:cNvSpPr>
          <p:nvPr/>
        </p:nvSpPr>
        <p:spPr bwMode="auto">
          <a:xfrm>
            <a:off x="2819400" y="3352800"/>
            <a:ext cx="2743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000">
                <a:solidFill>
                  <a:srgbClr val="000000"/>
                </a:solidFill>
              </a:rPr>
              <a:t>Muhtemel</a:t>
            </a:r>
            <a:r>
              <a:rPr lang="en-US" altLang="tr-TR" sz="2000">
                <a:solidFill>
                  <a:srgbClr val="000000"/>
                </a:solidFill>
              </a:rPr>
              <a:t> L3 </a:t>
            </a:r>
            <a:r>
              <a:rPr lang="tr-TR" altLang="tr-TR" sz="2000">
                <a:solidFill>
                  <a:srgbClr val="000000"/>
                </a:solidFill>
              </a:rPr>
              <a:t>Önbellek</a:t>
            </a:r>
          </a:p>
          <a:p>
            <a:pPr>
              <a:spcBef>
                <a:spcPct val="0"/>
              </a:spcBef>
              <a:buFontTx/>
              <a:buNone/>
            </a:pPr>
            <a:r>
              <a:rPr lang="tr-TR" altLang="tr-TR" sz="2000">
                <a:solidFill>
                  <a:srgbClr val="000000"/>
                </a:solidFill>
              </a:rPr>
              <a:t>		</a:t>
            </a:r>
          </a:p>
          <a:p>
            <a:pPr>
              <a:spcBef>
                <a:spcPct val="0"/>
              </a:spcBef>
              <a:buFontTx/>
              <a:buNone/>
            </a:pPr>
            <a:r>
              <a:rPr lang="tr-TR" altLang="tr-TR" sz="2000">
                <a:solidFill>
                  <a:srgbClr val="000000"/>
                </a:solidFill>
              </a:rPr>
              <a:t>		Bus</a:t>
            </a:r>
            <a:endParaRPr lang="en-US" altLang="tr-TR" sz="2000">
              <a:solidFill>
                <a:srgbClr val="000000"/>
              </a:solidFill>
            </a:endParaRPr>
          </a:p>
        </p:txBody>
      </p:sp>
      <p:cxnSp>
        <p:nvCxnSpPr>
          <p:cNvPr id="68619" name="Straight Connector 220">
            <a:extLst>
              <a:ext uri="{FF2B5EF4-FFF2-40B4-BE49-F238E27FC236}">
                <a16:creationId xmlns:a16="http://schemas.microsoft.com/office/drawing/2014/main" id="{3B24BD92-3DF1-48A4-86C7-E5C658F3BD07}"/>
              </a:ext>
            </a:extLst>
          </p:cNvPr>
          <p:cNvCxnSpPr>
            <a:cxnSpLocks noChangeShapeType="1"/>
          </p:cNvCxnSpPr>
          <p:nvPr/>
        </p:nvCxnSpPr>
        <p:spPr bwMode="auto">
          <a:xfrm>
            <a:off x="1981200" y="2286000"/>
            <a:ext cx="1295400" cy="152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68620" name="Straight Connector 223">
            <a:extLst>
              <a:ext uri="{FF2B5EF4-FFF2-40B4-BE49-F238E27FC236}">
                <a16:creationId xmlns:a16="http://schemas.microsoft.com/office/drawing/2014/main" id="{D707D8AA-E70C-40C9-9EA3-AC1B09242F62}"/>
              </a:ext>
            </a:extLst>
          </p:cNvPr>
          <p:cNvCxnSpPr>
            <a:cxnSpLocks noChangeShapeType="1"/>
          </p:cNvCxnSpPr>
          <p:nvPr/>
        </p:nvCxnSpPr>
        <p:spPr bwMode="auto">
          <a:xfrm rot="10800000" flipV="1">
            <a:off x="4419600" y="2286000"/>
            <a:ext cx="1905000" cy="152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68621" name="Rectangle 54">
            <a:extLst>
              <a:ext uri="{FF2B5EF4-FFF2-40B4-BE49-F238E27FC236}">
                <a16:creationId xmlns:a16="http://schemas.microsoft.com/office/drawing/2014/main" id="{A57145B3-348F-47F4-A666-BC18D9B15CED}"/>
              </a:ext>
            </a:extLst>
          </p:cNvPr>
          <p:cNvSpPr>
            <a:spLocks noChangeArrowheads="1"/>
          </p:cNvSpPr>
          <p:nvPr/>
        </p:nvSpPr>
        <p:spPr bwMode="auto">
          <a:xfrm>
            <a:off x="5143500" y="4492625"/>
            <a:ext cx="2455863" cy="446088"/>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8622" name="Rectangle 55">
            <a:extLst>
              <a:ext uri="{FF2B5EF4-FFF2-40B4-BE49-F238E27FC236}">
                <a16:creationId xmlns:a16="http://schemas.microsoft.com/office/drawing/2014/main" id="{5E870FB6-EECB-4FBF-90DD-B08430999C7D}"/>
              </a:ext>
            </a:extLst>
          </p:cNvPr>
          <p:cNvSpPr>
            <a:spLocks noChangeArrowheads="1"/>
          </p:cNvSpPr>
          <p:nvPr/>
        </p:nvSpPr>
        <p:spPr bwMode="auto">
          <a:xfrm>
            <a:off x="5143500" y="5167313"/>
            <a:ext cx="446088"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8623" name="Rectangle 56">
            <a:extLst>
              <a:ext uri="{FF2B5EF4-FFF2-40B4-BE49-F238E27FC236}">
                <a16:creationId xmlns:a16="http://schemas.microsoft.com/office/drawing/2014/main" id="{8DCD85EA-067F-475D-84E5-710D4059DD62}"/>
              </a:ext>
            </a:extLst>
          </p:cNvPr>
          <p:cNvSpPr>
            <a:spLocks noChangeArrowheads="1"/>
          </p:cNvSpPr>
          <p:nvPr/>
        </p:nvSpPr>
        <p:spPr bwMode="auto">
          <a:xfrm>
            <a:off x="6477000" y="5167313"/>
            <a:ext cx="446088"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8624" name="Rectangle 57">
            <a:extLst>
              <a:ext uri="{FF2B5EF4-FFF2-40B4-BE49-F238E27FC236}">
                <a16:creationId xmlns:a16="http://schemas.microsoft.com/office/drawing/2014/main" id="{A2552A9F-4BD7-401A-A066-4798E9513676}"/>
              </a:ext>
            </a:extLst>
          </p:cNvPr>
          <p:cNvSpPr>
            <a:spLocks noChangeArrowheads="1"/>
          </p:cNvSpPr>
          <p:nvPr/>
        </p:nvSpPr>
        <p:spPr bwMode="auto">
          <a:xfrm>
            <a:off x="7151688" y="5167313"/>
            <a:ext cx="447675"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8625" name="Rectangle 58">
            <a:extLst>
              <a:ext uri="{FF2B5EF4-FFF2-40B4-BE49-F238E27FC236}">
                <a16:creationId xmlns:a16="http://schemas.microsoft.com/office/drawing/2014/main" id="{48062647-6371-4C2E-B540-6AD7682355B0}"/>
              </a:ext>
            </a:extLst>
          </p:cNvPr>
          <p:cNvSpPr>
            <a:spLocks noChangeArrowheads="1"/>
          </p:cNvSpPr>
          <p:nvPr/>
        </p:nvSpPr>
        <p:spPr bwMode="auto">
          <a:xfrm>
            <a:off x="5800725" y="5167313"/>
            <a:ext cx="465138" cy="890587"/>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8626" name="Line 60">
            <a:extLst>
              <a:ext uri="{FF2B5EF4-FFF2-40B4-BE49-F238E27FC236}">
                <a16:creationId xmlns:a16="http://schemas.microsoft.com/office/drawing/2014/main" id="{FF455BDB-772C-4F6C-BA08-18DD229A5CE9}"/>
              </a:ext>
            </a:extLst>
          </p:cNvPr>
          <p:cNvSpPr>
            <a:spLocks noChangeShapeType="1"/>
          </p:cNvSpPr>
          <p:nvPr/>
        </p:nvSpPr>
        <p:spPr bwMode="auto">
          <a:xfrm>
            <a:off x="5348288" y="4929188"/>
            <a:ext cx="1587"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27" name="Line 61">
            <a:extLst>
              <a:ext uri="{FF2B5EF4-FFF2-40B4-BE49-F238E27FC236}">
                <a16:creationId xmlns:a16="http://schemas.microsoft.com/office/drawing/2014/main" id="{0621B546-F6CD-465A-B103-00B19EACF8AC}"/>
              </a:ext>
            </a:extLst>
          </p:cNvPr>
          <p:cNvSpPr>
            <a:spLocks noChangeShapeType="1"/>
          </p:cNvSpPr>
          <p:nvPr/>
        </p:nvSpPr>
        <p:spPr bwMode="auto">
          <a:xfrm>
            <a:off x="6024563" y="4929188"/>
            <a:ext cx="1587"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28" name="Line 62">
            <a:extLst>
              <a:ext uri="{FF2B5EF4-FFF2-40B4-BE49-F238E27FC236}">
                <a16:creationId xmlns:a16="http://schemas.microsoft.com/office/drawing/2014/main" id="{2D959CE9-2270-4C2E-8036-5D244FA429AC}"/>
              </a:ext>
            </a:extLst>
          </p:cNvPr>
          <p:cNvSpPr>
            <a:spLocks noChangeShapeType="1"/>
          </p:cNvSpPr>
          <p:nvPr/>
        </p:nvSpPr>
        <p:spPr bwMode="auto">
          <a:xfrm>
            <a:off x="6699250" y="4929188"/>
            <a:ext cx="1588"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29" name="Line 63">
            <a:extLst>
              <a:ext uri="{FF2B5EF4-FFF2-40B4-BE49-F238E27FC236}">
                <a16:creationId xmlns:a16="http://schemas.microsoft.com/office/drawing/2014/main" id="{4A3CD5EE-187C-4239-B22B-F2A94D3BD9FF}"/>
              </a:ext>
            </a:extLst>
          </p:cNvPr>
          <p:cNvSpPr>
            <a:spLocks noChangeShapeType="1"/>
          </p:cNvSpPr>
          <p:nvPr/>
        </p:nvSpPr>
        <p:spPr bwMode="auto">
          <a:xfrm>
            <a:off x="7375525" y="4929188"/>
            <a:ext cx="1588"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30" name="Rectangle 64">
            <a:extLst>
              <a:ext uri="{FF2B5EF4-FFF2-40B4-BE49-F238E27FC236}">
                <a16:creationId xmlns:a16="http://schemas.microsoft.com/office/drawing/2014/main" id="{0D653407-C325-4513-8AE2-B22BA53243DA}"/>
              </a:ext>
            </a:extLst>
          </p:cNvPr>
          <p:cNvSpPr>
            <a:spLocks noChangeArrowheads="1"/>
          </p:cNvSpPr>
          <p:nvPr/>
        </p:nvSpPr>
        <p:spPr bwMode="auto">
          <a:xfrm>
            <a:off x="5575300" y="4573588"/>
            <a:ext cx="15192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Bellek denetçisi</a:t>
            </a:r>
            <a:endParaRPr lang="en-US" altLang="tr-TR" sz="2400">
              <a:solidFill>
                <a:srgbClr val="000000"/>
              </a:solidFill>
            </a:endParaRPr>
          </a:p>
        </p:txBody>
      </p:sp>
      <p:sp>
        <p:nvSpPr>
          <p:cNvPr id="68631" name="Rectangle 66">
            <a:extLst>
              <a:ext uri="{FF2B5EF4-FFF2-40B4-BE49-F238E27FC236}">
                <a16:creationId xmlns:a16="http://schemas.microsoft.com/office/drawing/2014/main" id="{EE98351F-D23D-4A84-829A-D4CEE02704A8}"/>
              </a:ext>
            </a:extLst>
          </p:cNvPr>
          <p:cNvSpPr>
            <a:spLocks noChangeArrowheads="1"/>
          </p:cNvSpPr>
          <p:nvPr/>
        </p:nvSpPr>
        <p:spPr bwMode="auto">
          <a:xfrm>
            <a:off x="6069013" y="6084888"/>
            <a:ext cx="5953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Bellek</a:t>
            </a:r>
            <a:endParaRPr lang="en-US" altLang="tr-TR" sz="2400">
              <a:solidFill>
                <a:srgbClr val="000000"/>
              </a:solidFill>
            </a:endParaRPr>
          </a:p>
        </p:txBody>
      </p:sp>
      <p:sp>
        <p:nvSpPr>
          <p:cNvPr id="68632" name="Oval 84">
            <a:extLst>
              <a:ext uri="{FF2B5EF4-FFF2-40B4-BE49-F238E27FC236}">
                <a16:creationId xmlns:a16="http://schemas.microsoft.com/office/drawing/2014/main" id="{B97B7F7C-46D4-4B73-BF06-C66F9DF567EE}"/>
              </a:ext>
            </a:extLst>
          </p:cNvPr>
          <p:cNvSpPr>
            <a:spLocks noChangeArrowheads="1"/>
          </p:cNvSpPr>
          <p:nvPr/>
        </p:nvSpPr>
        <p:spPr bwMode="auto">
          <a:xfrm>
            <a:off x="4343400" y="5006975"/>
            <a:ext cx="4038600" cy="1371600"/>
          </a:xfrm>
          <a:prstGeom prst="ellipse">
            <a:avLst/>
          </a:prstGeom>
          <a:noFill/>
          <a:ln w="17463">
            <a:solidFill>
              <a:srgbClr val="FF00F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68633" name="Rectangle 85">
            <a:extLst>
              <a:ext uri="{FF2B5EF4-FFF2-40B4-BE49-F238E27FC236}">
                <a16:creationId xmlns:a16="http://schemas.microsoft.com/office/drawing/2014/main" id="{083F9E41-AF29-432A-B2A9-15AE95B9E761}"/>
              </a:ext>
            </a:extLst>
          </p:cNvPr>
          <p:cNvSpPr>
            <a:spLocks noChangeArrowheads="1"/>
          </p:cNvSpPr>
          <p:nvPr/>
        </p:nvSpPr>
        <p:spPr bwMode="auto">
          <a:xfrm>
            <a:off x="3225800" y="6324600"/>
            <a:ext cx="2047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000" b="1">
                <a:solidFill>
                  <a:srgbClr val="FF0000"/>
                </a:solidFill>
              </a:rPr>
              <a:t>Paylaşımlı bellek</a:t>
            </a:r>
            <a:endParaRPr lang="en-US" altLang="tr-TR" sz="2400" b="1">
              <a:solidFill>
                <a:srgbClr val="FF0000"/>
              </a:solidFill>
            </a:endParaRPr>
          </a:p>
        </p:txBody>
      </p:sp>
      <p:grpSp>
        <p:nvGrpSpPr>
          <p:cNvPr id="68634" name="Group 104">
            <a:extLst>
              <a:ext uri="{FF2B5EF4-FFF2-40B4-BE49-F238E27FC236}">
                <a16:creationId xmlns:a16="http://schemas.microsoft.com/office/drawing/2014/main" id="{6CF10413-3004-4917-AFFB-08142E62B5CE}"/>
              </a:ext>
            </a:extLst>
          </p:cNvPr>
          <p:cNvGrpSpPr>
            <a:grpSpLocks/>
          </p:cNvGrpSpPr>
          <p:nvPr/>
        </p:nvGrpSpPr>
        <p:grpSpPr bwMode="auto">
          <a:xfrm>
            <a:off x="-377825" y="1371600"/>
            <a:ext cx="4873625" cy="782638"/>
            <a:chOff x="1676400" y="1981200"/>
            <a:chExt cx="6172200" cy="991337"/>
          </a:xfrm>
        </p:grpSpPr>
        <p:sp>
          <p:nvSpPr>
            <p:cNvPr id="68666" name="Rounded Rectangle 109">
              <a:extLst>
                <a:ext uri="{FF2B5EF4-FFF2-40B4-BE49-F238E27FC236}">
                  <a16:creationId xmlns:a16="http://schemas.microsoft.com/office/drawing/2014/main" id="{45863084-7760-4D05-B88C-94B206C3C217}"/>
                </a:ext>
              </a:extLst>
            </p:cNvPr>
            <p:cNvSpPr>
              <a:spLocks noChangeArrowheads="1"/>
            </p:cNvSpPr>
            <p:nvPr/>
          </p:nvSpPr>
          <p:spPr bwMode="auto">
            <a:xfrm>
              <a:off x="1676400" y="1981200"/>
              <a:ext cx="6172200" cy="991337"/>
            </a:xfrm>
            <a:prstGeom prst="roundRect">
              <a:avLst>
                <a:gd name="adj" fmla="val 16667"/>
              </a:avLst>
            </a:prstGeom>
            <a:noFill/>
            <a:ln w="9525"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cxnSp>
          <p:nvCxnSpPr>
            <p:cNvPr id="68667" name="Straight Connector 52">
              <a:extLst>
                <a:ext uri="{FF2B5EF4-FFF2-40B4-BE49-F238E27FC236}">
                  <a16:creationId xmlns:a16="http://schemas.microsoft.com/office/drawing/2014/main" id="{F80E7DB9-3A35-4217-90B7-E1AB4D2B78DE}"/>
                </a:ext>
              </a:extLst>
            </p:cNvPr>
            <p:cNvCxnSpPr>
              <a:cxnSpLocks noChangeShapeType="1"/>
            </p:cNvCxnSpPr>
            <p:nvPr/>
          </p:nvCxnSpPr>
          <p:spPr bwMode="auto">
            <a:xfrm>
              <a:off x="2819400" y="2820023"/>
              <a:ext cx="3803649" cy="0"/>
            </a:xfrm>
            <a:prstGeom prst="line">
              <a:avLst/>
            </a:prstGeom>
            <a:noFill/>
            <a:ln w="15875" algn="ctr">
              <a:solidFill>
                <a:schemeClr val="tx1"/>
              </a:solidFill>
              <a:round/>
              <a:headEnd/>
              <a:tailEnd/>
            </a:ln>
            <a:extLst>
              <a:ext uri="{909E8E84-426E-40DD-AFC4-6F175D3DCCD1}">
                <a14:hiddenFill xmlns:a14="http://schemas.microsoft.com/office/drawing/2010/main">
                  <a:noFill/>
                </a14:hiddenFill>
              </a:ext>
            </a:extLst>
          </p:spPr>
        </p:cxnSp>
        <p:grpSp>
          <p:nvGrpSpPr>
            <p:cNvPr id="68668" name="Group 107">
              <a:extLst>
                <a:ext uri="{FF2B5EF4-FFF2-40B4-BE49-F238E27FC236}">
                  <a16:creationId xmlns:a16="http://schemas.microsoft.com/office/drawing/2014/main" id="{0E0D59BA-E9F6-462D-8791-B95083B83B15}"/>
                </a:ext>
              </a:extLst>
            </p:cNvPr>
            <p:cNvGrpSpPr>
              <a:grpSpLocks/>
            </p:cNvGrpSpPr>
            <p:nvPr/>
          </p:nvGrpSpPr>
          <p:grpSpPr bwMode="auto">
            <a:xfrm>
              <a:off x="2301875" y="2209800"/>
              <a:ext cx="1050925" cy="609600"/>
              <a:chOff x="2301875" y="2209800"/>
              <a:chExt cx="1050925" cy="609600"/>
            </a:xfrm>
          </p:grpSpPr>
          <p:sp>
            <p:nvSpPr>
              <p:cNvPr id="68687" name="Line 13">
                <a:extLst>
                  <a:ext uri="{FF2B5EF4-FFF2-40B4-BE49-F238E27FC236}">
                    <a16:creationId xmlns:a16="http://schemas.microsoft.com/office/drawing/2014/main" id="{C4415EB3-C1F9-41B4-AB6F-B589BECB6F13}"/>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88" name="Rectangle 5">
                <a:extLst>
                  <a:ext uri="{FF2B5EF4-FFF2-40B4-BE49-F238E27FC236}">
                    <a16:creationId xmlns:a16="http://schemas.microsoft.com/office/drawing/2014/main" id="{3FCF0E72-7246-4CE1-A541-C338D38EC416}"/>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sp>
            <p:nvSpPr>
              <p:cNvPr id="68689" name="Rectangle 6">
                <a:extLst>
                  <a:ext uri="{FF2B5EF4-FFF2-40B4-BE49-F238E27FC236}">
                    <a16:creationId xmlns:a16="http://schemas.microsoft.com/office/drawing/2014/main" id="{B943F55D-10AD-40F8-A00F-423EB94D1D44}"/>
                  </a:ext>
                </a:extLst>
              </p:cNvPr>
              <p:cNvSpPr>
                <a:spLocks noChangeArrowheads="1"/>
              </p:cNvSpPr>
              <p:nvPr/>
            </p:nvSpPr>
            <p:spPr bwMode="auto">
              <a:xfrm>
                <a:off x="2493754" y="2209800"/>
                <a:ext cx="5578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400">
                    <a:solidFill>
                      <a:srgbClr val="000000"/>
                    </a:solidFill>
                  </a:rPr>
                  <a:t>İşlemci</a:t>
                </a:r>
                <a:endParaRPr lang="en-US" altLang="tr-TR" sz="1800">
                  <a:solidFill>
                    <a:srgbClr val="000000"/>
                  </a:solidFill>
                </a:endParaRPr>
              </a:p>
            </p:txBody>
          </p:sp>
          <p:sp>
            <p:nvSpPr>
              <p:cNvPr id="68690" name="Rectangle 15">
                <a:extLst>
                  <a:ext uri="{FF2B5EF4-FFF2-40B4-BE49-F238E27FC236}">
                    <a16:creationId xmlns:a16="http://schemas.microsoft.com/office/drawing/2014/main" id="{5473F419-8462-46B8-857C-B7C3410BEE48}"/>
                  </a:ext>
                </a:extLst>
              </p:cNvPr>
              <p:cNvSpPr>
                <a:spLocks noChangeArrowheads="1"/>
              </p:cNvSpPr>
              <p:nvPr/>
            </p:nvSpPr>
            <p:spPr bwMode="auto">
              <a:xfrm>
                <a:off x="2333625" y="2530475"/>
                <a:ext cx="782265" cy="1846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200">
                    <a:solidFill>
                      <a:srgbClr val="000000"/>
                    </a:solidFill>
                  </a:rPr>
                  <a:t>L1 </a:t>
                </a:r>
                <a:r>
                  <a:rPr lang="tr-TR" altLang="tr-TR" sz="1200">
                    <a:solidFill>
                      <a:srgbClr val="000000"/>
                    </a:solidFill>
                  </a:rPr>
                  <a:t>önbellek</a:t>
                </a:r>
                <a:endParaRPr lang="en-US" altLang="tr-TR" sz="1800">
                  <a:solidFill>
                    <a:srgbClr val="000000"/>
                  </a:solidFill>
                </a:endParaRPr>
              </a:p>
            </p:txBody>
          </p:sp>
          <p:sp>
            <p:nvSpPr>
              <p:cNvPr id="68691" name="Rectangle 16">
                <a:extLst>
                  <a:ext uri="{FF2B5EF4-FFF2-40B4-BE49-F238E27FC236}">
                    <a16:creationId xmlns:a16="http://schemas.microsoft.com/office/drawing/2014/main" id="{02C2B622-70CA-40D2-A1D9-0BFA73FD904C}"/>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grpSp>
        <p:grpSp>
          <p:nvGrpSpPr>
            <p:cNvPr id="68669" name="Group 108">
              <a:extLst>
                <a:ext uri="{FF2B5EF4-FFF2-40B4-BE49-F238E27FC236}">
                  <a16:creationId xmlns:a16="http://schemas.microsoft.com/office/drawing/2014/main" id="{5646B53E-F460-4BD1-A87C-4AE17F253AFA}"/>
                </a:ext>
              </a:extLst>
            </p:cNvPr>
            <p:cNvGrpSpPr>
              <a:grpSpLocks/>
            </p:cNvGrpSpPr>
            <p:nvPr/>
          </p:nvGrpSpPr>
          <p:grpSpPr bwMode="auto">
            <a:xfrm>
              <a:off x="3560763" y="2209800"/>
              <a:ext cx="1050925" cy="609600"/>
              <a:chOff x="2301875" y="2209800"/>
              <a:chExt cx="1050925" cy="609600"/>
            </a:xfrm>
          </p:grpSpPr>
          <p:sp>
            <p:nvSpPr>
              <p:cNvPr id="68682" name="Line 13">
                <a:extLst>
                  <a:ext uri="{FF2B5EF4-FFF2-40B4-BE49-F238E27FC236}">
                    <a16:creationId xmlns:a16="http://schemas.microsoft.com/office/drawing/2014/main" id="{AC06E513-63E8-4153-A198-13C7A3E68D34}"/>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83" name="Rectangle 5">
                <a:extLst>
                  <a:ext uri="{FF2B5EF4-FFF2-40B4-BE49-F238E27FC236}">
                    <a16:creationId xmlns:a16="http://schemas.microsoft.com/office/drawing/2014/main" id="{744AC986-EC91-4795-BB8F-7E8C467A0730}"/>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sp>
            <p:nvSpPr>
              <p:cNvPr id="68684" name="Rectangle 6">
                <a:extLst>
                  <a:ext uri="{FF2B5EF4-FFF2-40B4-BE49-F238E27FC236}">
                    <a16:creationId xmlns:a16="http://schemas.microsoft.com/office/drawing/2014/main" id="{AC3F019D-D4A6-45BF-8CBD-5C903AEE0CC6}"/>
                  </a:ext>
                </a:extLst>
              </p:cNvPr>
              <p:cNvSpPr>
                <a:spLocks noChangeArrowheads="1"/>
              </p:cNvSpPr>
              <p:nvPr/>
            </p:nvSpPr>
            <p:spPr bwMode="auto">
              <a:xfrm>
                <a:off x="2493754" y="2209800"/>
                <a:ext cx="5578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400">
                    <a:solidFill>
                      <a:srgbClr val="000000"/>
                    </a:solidFill>
                  </a:rPr>
                  <a:t>İşlemci</a:t>
                </a:r>
                <a:endParaRPr lang="en-US" altLang="tr-TR" sz="1800">
                  <a:solidFill>
                    <a:srgbClr val="000000"/>
                  </a:solidFill>
                </a:endParaRPr>
              </a:p>
            </p:txBody>
          </p:sp>
          <p:sp>
            <p:nvSpPr>
              <p:cNvPr id="68685" name="Rectangle 15">
                <a:extLst>
                  <a:ext uri="{FF2B5EF4-FFF2-40B4-BE49-F238E27FC236}">
                    <a16:creationId xmlns:a16="http://schemas.microsoft.com/office/drawing/2014/main" id="{AC8A9112-ADE0-4A77-92A6-DF4A9A1AA72E}"/>
                  </a:ext>
                </a:extLst>
              </p:cNvPr>
              <p:cNvSpPr>
                <a:spLocks noChangeArrowheads="1"/>
              </p:cNvSpPr>
              <p:nvPr/>
            </p:nvSpPr>
            <p:spPr bwMode="auto">
              <a:xfrm>
                <a:off x="2333625" y="2530475"/>
                <a:ext cx="782265" cy="1846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200">
                    <a:solidFill>
                      <a:srgbClr val="000000"/>
                    </a:solidFill>
                  </a:rPr>
                  <a:t>L1 </a:t>
                </a:r>
                <a:r>
                  <a:rPr lang="tr-TR" altLang="tr-TR" sz="1200">
                    <a:solidFill>
                      <a:srgbClr val="000000"/>
                    </a:solidFill>
                  </a:rPr>
                  <a:t>önbellek</a:t>
                </a:r>
                <a:endParaRPr lang="en-US" altLang="tr-TR" sz="1800">
                  <a:solidFill>
                    <a:srgbClr val="000000"/>
                  </a:solidFill>
                </a:endParaRPr>
              </a:p>
            </p:txBody>
          </p:sp>
          <p:sp>
            <p:nvSpPr>
              <p:cNvPr id="68686" name="Rectangle 16">
                <a:extLst>
                  <a:ext uri="{FF2B5EF4-FFF2-40B4-BE49-F238E27FC236}">
                    <a16:creationId xmlns:a16="http://schemas.microsoft.com/office/drawing/2014/main" id="{4B54F3DB-F726-4395-B317-8ADA193890A9}"/>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grpSp>
        <p:grpSp>
          <p:nvGrpSpPr>
            <p:cNvPr id="68670" name="Group 109">
              <a:extLst>
                <a:ext uri="{FF2B5EF4-FFF2-40B4-BE49-F238E27FC236}">
                  <a16:creationId xmlns:a16="http://schemas.microsoft.com/office/drawing/2014/main" id="{814C874D-E3FE-459F-A983-DA5B43DC8AAC}"/>
                </a:ext>
              </a:extLst>
            </p:cNvPr>
            <p:cNvGrpSpPr>
              <a:grpSpLocks/>
            </p:cNvGrpSpPr>
            <p:nvPr/>
          </p:nvGrpSpPr>
          <p:grpSpPr bwMode="auto">
            <a:xfrm>
              <a:off x="4829175" y="2209800"/>
              <a:ext cx="1050925" cy="609600"/>
              <a:chOff x="2301875" y="2209800"/>
              <a:chExt cx="1050925" cy="609600"/>
            </a:xfrm>
          </p:grpSpPr>
          <p:sp>
            <p:nvSpPr>
              <p:cNvPr id="68677" name="Line 13">
                <a:extLst>
                  <a:ext uri="{FF2B5EF4-FFF2-40B4-BE49-F238E27FC236}">
                    <a16:creationId xmlns:a16="http://schemas.microsoft.com/office/drawing/2014/main" id="{3FE2AC32-06D7-4759-AD9F-0A711C235D19}"/>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78" name="Rectangle 5">
                <a:extLst>
                  <a:ext uri="{FF2B5EF4-FFF2-40B4-BE49-F238E27FC236}">
                    <a16:creationId xmlns:a16="http://schemas.microsoft.com/office/drawing/2014/main" id="{65DD144F-7EB8-4526-BB47-A14065B00BA4}"/>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sp>
            <p:nvSpPr>
              <p:cNvPr id="68679" name="Rectangle 6">
                <a:extLst>
                  <a:ext uri="{FF2B5EF4-FFF2-40B4-BE49-F238E27FC236}">
                    <a16:creationId xmlns:a16="http://schemas.microsoft.com/office/drawing/2014/main" id="{CD460691-919C-4A1D-ADB2-35B02CF98E7A}"/>
                  </a:ext>
                </a:extLst>
              </p:cNvPr>
              <p:cNvSpPr>
                <a:spLocks noChangeArrowheads="1"/>
              </p:cNvSpPr>
              <p:nvPr/>
            </p:nvSpPr>
            <p:spPr bwMode="auto">
              <a:xfrm>
                <a:off x="2493754" y="2209800"/>
                <a:ext cx="5578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400">
                    <a:solidFill>
                      <a:srgbClr val="000000"/>
                    </a:solidFill>
                  </a:rPr>
                  <a:t>İşlemci</a:t>
                </a:r>
                <a:endParaRPr lang="en-US" altLang="tr-TR" sz="1800">
                  <a:solidFill>
                    <a:srgbClr val="000000"/>
                  </a:solidFill>
                </a:endParaRPr>
              </a:p>
            </p:txBody>
          </p:sp>
          <p:sp>
            <p:nvSpPr>
              <p:cNvPr id="68680" name="Rectangle 15">
                <a:extLst>
                  <a:ext uri="{FF2B5EF4-FFF2-40B4-BE49-F238E27FC236}">
                    <a16:creationId xmlns:a16="http://schemas.microsoft.com/office/drawing/2014/main" id="{7FDBC120-F49F-4CAC-A55F-4CA191051397}"/>
                  </a:ext>
                </a:extLst>
              </p:cNvPr>
              <p:cNvSpPr>
                <a:spLocks noChangeArrowheads="1"/>
              </p:cNvSpPr>
              <p:nvPr/>
            </p:nvSpPr>
            <p:spPr bwMode="auto">
              <a:xfrm>
                <a:off x="2333625" y="2530475"/>
                <a:ext cx="782265" cy="1846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200">
                    <a:solidFill>
                      <a:srgbClr val="000000"/>
                    </a:solidFill>
                  </a:rPr>
                  <a:t>L1 </a:t>
                </a:r>
                <a:r>
                  <a:rPr lang="tr-TR" altLang="tr-TR" sz="1200">
                    <a:solidFill>
                      <a:srgbClr val="000000"/>
                    </a:solidFill>
                  </a:rPr>
                  <a:t>önbellek</a:t>
                </a:r>
                <a:endParaRPr lang="en-US" altLang="tr-TR" sz="1800">
                  <a:solidFill>
                    <a:srgbClr val="000000"/>
                  </a:solidFill>
                </a:endParaRPr>
              </a:p>
            </p:txBody>
          </p:sp>
          <p:sp>
            <p:nvSpPr>
              <p:cNvPr id="68681" name="Rectangle 16">
                <a:extLst>
                  <a:ext uri="{FF2B5EF4-FFF2-40B4-BE49-F238E27FC236}">
                    <a16:creationId xmlns:a16="http://schemas.microsoft.com/office/drawing/2014/main" id="{3400E540-561D-40DC-838D-21B574B4185E}"/>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grpSp>
        <p:grpSp>
          <p:nvGrpSpPr>
            <p:cNvPr id="68671" name="Group 110">
              <a:extLst>
                <a:ext uri="{FF2B5EF4-FFF2-40B4-BE49-F238E27FC236}">
                  <a16:creationId xmlns:a16="http://schemas.microsoft.com/office/drawing/2014/main" id="{F349D78C-10BA-4E6F-AD8D-473CE1136B26}"/>
                </a:ext>
              </a:extLst>
            </p:cNvPr>
            <p:cNvGrpSpPr>
              <a:grpSpLocks/>
            </p:cNvGrpSpPr>
            <p:nvPr/>
          </p:nvGrpSpPr>
          <p:grpSpPr bwMode="auto">
            <a:xfrm>
              <a:off x="6096000" y="2209800"/>
              <a:ext cx="1050925" cy="609600"/>
              <a:chOff x="2301875" y="2209800"/>
              <a:chExt cx="1050925" cy="609600"/>
            </a:xfrm>
          </p:grpSpPr>
          <p:sp>
            <p:nvSpPr>
              <p:cNvPr id="68672" name="Line 13">
                <a:extLst>
                  <a:ext uri="{FF2B5EF4-FFF2-40B4-BE49-F238E27FC236}">
                    <a16:creationId xmlns:a16="http://schemas.microsoft.com/office/drawing/2014/main" id="{A586F13B-E839-4FEE-8ACF-363502A8B1DF}"/>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73" name="Rectangle 5">
                <a:extLst>
                  <a:ext uri="{FF2B5EF4-FFF2-40B4-BE49-F238E27FC236}">
                    <a16:creationId xmlns:a16="http://schemas.microsoft.com/office/drawing/2014/main" id="{0D652E05-5677-4297-9717-CE2202D777DE}"/>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sp>
            <p:nvSpPr>
              <p:cNvPr id="68674" name="Rectangle 6">
                <a:extLst>
                  <a:ext uri="{FF2B5EF4-FFF2-40B4-BE49-F238E27FC236}">
                    <a16:creationId xmlns:a16="http://schemas.microsoft.com/office/drawing/2014/main" id="{78F8F896-FE54-495F-B3A2-EC07FAC9786B}"/>
                  </a:ext>
                </a:extLst>
              </p:cNvPr>
              <p:cNvSpPr>
                <a:spLocks noChangeArrowheads="1"/>
              </p:cNvSpPr>
              <p:nvPr/>
            </p:nvSpPr>
            <p:spPr bwMode="auto">
              <a:xfrm>
                <a:off x="2493754" y="2209800"/>
                <a:ext cx="5578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400">
                    <a:solidFill>
                      <a:srgbClr val="000000"/>
                    </a:solidFill>
                  </a:rPr>
                  <a:t>İşlemci</a:t>
                </a:r>
                <a:endParaRPr lang="en-US" altLang="tr-TR" sz="1800">
                  <a:solidFill>
                    <a:srgbClr val="000000"/>
                  </a:solidFill>
                </a:endParaRPr>
              </a:p>
            </p:txBody>
          </p:sp>
          <p:sp>
            <p:nvSpPr>
              <p:cNvPr id="68675" name="Rectangle 15">
                <a:extLst>
                  <a:ext uri="{FF2B5EF4-FFF2-40B4-BE49-F238E27FC236}">
                    <a16:creationId xmlns:a16="http://schemas.microsoft.com/office/drawing/2014/main" id="{F3EE76D4-64D3-4F33-B50B-E37D2C0E7474}"/>
                  </a:ext>
                </a:extLst>
              </p:cNvPr>
              <p:cNvSpPr>
                <a:spLocks noChangeArrowheads="1"/>
              </p:cNvSpPr>
              <p:nvPr/>
            </p:nvSpPr>
            <p:spPr bwMode="auto">
              <a:xfrm>
                <a:off x="2333625" y="2530475"/>
                <a:ext cx="782265" cy="1846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200">
                    <a:solidFill>
                      <a:srgbClr val="000000"/>
                    </a:solidFill>
                  </a:rPr>
                  <a:t>L1 </a:t>
                </a:r>
                <a:r>
                  <a:rPr lang="tr-TR" altLang="tr-TR" sz="1200">
                    <a:solidFill>
                      <a:srgbClr val="000000"/>
                    </a:solidFill>
                  </a:rPr>
                  <a:t>önbellek</a:t>
                </a:r>
                <a:endParaRPr lang="en-US" altLang="tr-TR" sz="1800">
                  <a:solidFill>
                    <a:srgbClr val="000000"/>
                  </a:solidFill>
                </a:endParaRPr>
              </a:p>
            </p:txBody>
          </p:sp>
          <p:sp>
            <p:nvSpPr>
              <p:cNvPr id="68676" name="Rectangle 16">
                <a:extLst>
                  <a:ext uri="{FF2B5EF4-FFF2-40B4-BE49-F238E27FC236}">
                    <a16:creationId xmlns:a16="http://schemas.microsoft.com/office/drawing/2014/main" id="{29BF644B-922E-4079-A480-737F8B94CC19}"/>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grpSp>
      </p:grpSp>
      <p:grpSp>
        <p:nvGrpSpPr>
          <p:cNvPr id="68635" name="Group 131">
            <a:extLst>
              <a:ext uri="{FF2B5EF4-FFF2-40B4-BE49-F238E27FC236}">
                <a16:creationId xmlns:a16="http://schemas.microsoft.com/office/drawing/2014/main" id="{D7E27A11-84F1-4402-8566-70B6B05C9614}"/>
              </a:ext>
            </a:extLst>
          </p:cNvPr>
          <p:cNvGrpSpPr>
            <a:grpSpLocks/>
          </p:cNvGrpSpPr>
          <p:nvPr/>
        </p:nvGrpSpPr>
        <p:grpSpPr bwMode="auto">
          <a:xfrm>
            <a:off x="4651375" y="1371600"/>
            <a:ext cx="4873625" cy="782638"/>
            <a:chOff x="1676400" y="1981200"/>
            <a:chExt cx="6172200" cy="991337"/>
          </a:xfrm>
        </p:grpSpPr>
        <p:sp>
          <p:nvSpPr>
            <p:cNvPr id="68640" name="Rounded Rectangle 109">
              <a:extLst>
                <a:ext uri="{FF2B5EF4-FFF2-40B4-BE49-F238E27FC236}">
                  <a16:creationId xmlns:a16="http://schemas.microsoft.com/office/drawing/2014/main" id="{D8CF9FDE-BC67-492E-A360-8C90144F08CD}"/>
                </a:ext>
              </a:extLst>
            </p:cNvPr>
            <p:cNvSpPr>
              <a:spLocks noChangeArrowheads="1"/>
            </p:cNvSpPr>
            <p:nvPr/>
          </p:nvSpPr>
          <p:spPr bwMode="auto">
            <a:xfrm>
              <a:off x="1676400" y="1981200"/>
              <a:ext cx="6172200" cy="991337"/>
            </a:xfrm>
            <a:prstGeom prst="roundRect">
              <a:avLst>
                <a:gd name="adj" fmla="val 16667"/>
              </a:avLst>
            </a:prstGeom>
            <a:noFill/>
            <a:ln w="9525"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cxnSp>
          <p:nvCxnSpPr>
            <p:cNvPr id="68641" name="Straight Connector 52">
              <a:extLst>
                <a:ext uri="{FF2B5EF4-FFF2-40B4-BE49-F238E27FC236}">
                  <a16:creationId xmlns:a16="http://schemas.microsoft.com/office/drawing/2014/main" id="{8B8EC67D-C27F-4543-B237-303714B7ACF3}"/>
                </a:ext>
              </a:extLst>
            </p:cNvPr>
            <p:cNvCxnSpPr>
              <a:cxnSpLocks noChangeShapeType="1"/>
            </p:cNvCxnSpPr>
            <p:nvPr/>
          </p:nvCxnSpPr>
          <p:spPr bwMode="auto">
            <a:xfrm>
              <a:off x="2819400" y="2820023"/>
              <a:ext cx="3803649" cy="0"/>
            </a:xfrm>
            <a:prstGeom prst="line">
              <a:avLst/>
            </a:prstGeom>
            <a:noFill/>
            <a:ln w="15875" algn="ctr">
              <a:solidFill>
                <a:schemeClr val="tx1"/>
              </a:solidFill>
              <a:round/>
              <a:headEnd/>
              <a:tailEnd/>
            </a:ln>
            <a:extLst>
              <a:ext uri="{909E8E84-426E-40DD-AFC4-6F175D3DCCD1}">
                <a14:hiddenFill xmlns:a14="http://schemas.microsoft.com/office/drawing/2010/main">
                  <a:noFill/>
                </a14:hiddenFill>
              </a:ext>
            </a:extLst>
          </p:spPr>
        </p:cxnSp>
        <p:grpSp>
          <p:nvGrpSpPr>
            <p:cNvPr id="68642" name="Group 134">
              <a:extLst>
                <a:ext uri="{FF2B5EF4-FFF2-40B4-BE49-F238E27FC236}">
                  <a16:creationId xmlns:a16="http://schemas.microsoft.com/office/drawing/2014/main" id="{DEC70339-4EAF-4D8E-B063-D239C5F92479}"/>
                </a:ext>
              </a:extLst>
            </p:cNvPr>
            <p:cNvGrpSpPr>
              <a:grpSpLocks/>
            </p:cNvGrpSpPr>
            <p:nvPr/>
          </p:nvGrpSpPr>
          <p:grpSpPr bwMode="auto">
            <a:xfrm>
              <a:off x="2301875" y="2209800"/>
              <a:ext cx="1050925" cy="609600"/>
              <a:chOff x="2301875" y="2209800"/>
              <a:chExt cx="1050925" cy="609600"/>
            </a:xfrm>
          </p:grpSpPr>
          <p:sp>
            <p:nvSpPr>
              <p:cNvPr id="68661" name="Line 13">
                <a:extLst>
                  <a:ext uri="{FF2B5EF4-FFF2-40B4-BE49-F238E27FC236}">
                    <a16:creationId xmlns:a16="http://schemas.microsoft.com/office/drawing/2014/main" id="{11A7E613-DB94-42E4-82C9-841C690A6BFD}"/>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62" name="Rectangle 5">
                <a:extLst>
                  <a:ext uri="{FF2B5EF4-FFF2-40B4-BE49-F238E27FC236}">
                    <a16:creationId xmlns:a16="http://schemas.microsoft.com/office/drawing/2014/main" id="{77998A72-1B41-4BA2-96CA-512EA29DF26E}"/>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sp>
            <p:nvSpPr>
              <p:cNvPr id="68663" name="Rectangle 6">
                <a:extLst>
                  <a:ext uri="{FF2B5EF4-FFF2-40B4-BE49-F238E27FC236}">
                    <a16:creationId xmlns:a16="http://schemas.microsoft.com/office/drawing/2014/main" id="{CCC1AD0B-22E5-41DF-B3F2-5A704D51F8C3}"/>
                  </a:ext>
                </a:extLst>
              </p:cNvPr>
              <p:cNvSpPr>
                <a:spLocks noChangeArrowheads="1"/>
              </p:cNvSpPr>
              <p:nvPr/>
            </p:nvSpPr>
            <p:spPr bwMode="auto">
              <a:xfrm>
                <a:off x="2493754" y="2209800"/>
                <a:ext cx="5578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400">
                    <a:solidFill>
                      <a:srgbClr val="000000"/>
                    </a:solidFill>
                  </a:rPr>
                  <a:t>İşlemci</a:t>
                </a:r>
                <a:endParaRPr lang="en-US" altLang="tr-TR" sz="1800">
                  <a:solidFill>
                    <a:srgbClr val="000000"/>
                  </a:solidFill>
                </a:endParaRPr>
              </a:p>
            </p:txBody>
          </p:sp>
          <p:sp>
            <p:nvSpPr>
              <p:cNvPr id="68664" name="Rectangle 15">
                <a:extLst>
                  <a:ext uri="{FF2B5EF4-FFF2-40B4-BE49-F238E27FC236}">
                    <a16:creationId xmlns:a16="http://schemas.microsoft.com/office/drawing/2014/main" id="{167AA49A-0D2F-4307-BBC6-5120039E9078}"/>
                  </a:ext>
                </a:extLst>
              </p:cNvPr>
              <p:cNvSpPr>
                <a:spLocks noChangeArrowheads="1"/>
              </p:cNvSpPr>
              <p:nvPr/>
            </p:nvSpPr>
            <p:spPr bwMode="auto">
              <a:xfrm>
                <a:off x="2333625" y="2530475"/>
                <a:ext cx="782265" cy="1846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200">
                    <a:solidFill>
                      <a:srgbClr val="000000"/>
                    </a:solidFill>
                  </a:rPr>
                  <a:t>L1 </a:t>
                </a:r>
                <a:r>
                  <a:rPr lang="tr-TR" altLang="tr-TR" sz="1200">
                    <a:solidFill>
                      <a:srgbClr val="000000"/>
                    </a:solidFill>
                  </a:rPr>
                  <a:t>önbellek</a:t>
                </a:r>
                <a:endParaRPr lang="en-US" altLang="tr-TR" sz="1800">
                  <a:solidFill>
                    <a:srgbClr val="000000"/>
                  </a:solidFill>
                </a:endParaRPr>
              </a:p>
            </p:txBody>
          </p:sp>
          <p:sp>
            <p:nvSpPr>
              <p:cNvPr id="68665" name="Rectangle 16">
                <a:extLst>
                  <a:ext uri="{FF2B5EF4-FFF2-40B4-BE49-F238E27FC236}">
                    <a16:creationId xmlns:a16="http://schemas.microsoft.com/office/drawing/2014/main" id="{DBA867BA-890A-4741-9A6D-B5B92A6002C6}"/>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grpSp>
        <p:grpSp>
          <p:nvGrpSpPr>
            <p:cNvPr id="68643" name="Group 135">
              <a:extLst>
                <a:ext uri="{FF2B5EF4-FFF2-40B4-BE49-F238E27FC236}">
                  <a16:creationId xmlns:a16="http://schemas.microsoft.com/office/drawing/2014/main" id="{2A10345C-C504-4BF1-ADF0-363E74E84304}"/>
                </a:ext>
              </a:extLst>
            </p:cNvPr>
            <p:cNvGrpSpPr>
              <a:grpSpLocks/>
            </p:cNvGrpSpPr>
            <p:nvPr/>
          </p:nvGrpSpPr>
          <p:grpSpPr bwMode="auto">
            <a:xfrm>
              <a:off x="3560763" y="2209800"/>
              <a:ext cx="1050925" cy="609600"/>
              <a:chOff x="2301875" y="2209800"/>
              <a:chExt cx="1050925" cy="609600"/>
            </a:xfrm>
          </p:grpSpPr>
          <p:sp>
            <p:nvSpPr>
              <p:cNvPr id="68656" name="Line 13">
                <a:extLst>
                  <a:ext uri="{FF2B5EF4-FFF2-40B4-BE49-F238E27FC236}">
                    <a16:creationId xmlns:a16="http://schemas.microsoft.com/office/drawing/2014/main" id="{6DF10BE7-6F91-4CD3-9BE2-AF28A85A9F40}"/>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57" name="Rectangle 5">
                <a:extLst>
                  <a:ext uri="{FF2B5EF4-FFF2-40B4-BE49-F238E27FC236}">
                    <a16:creationId xmlns:a16="http://schemas.microsoft.com/office/drawing/2014/main" id="{4AA1BBBC-DC20-4364-B8EB-776B621FCCB9}"/>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sp>
            <p:nvSpPr>
              <p:cNvPr id="68658" name="Rectangle 6">
                <a:extLst>
                  <a:ext uri="{FF2B5EF4-FFF2-40B4-BE49-F238E27FC236}">
                    <a16:creationId xmlns:a16="http://schemas.microsoft.com/office/drawing/2014/main" id="{749BC0CD-A033-49E9-9ABF-7721AC36889F}"/>
                  </a:ext>
                </a:extLst>
              </p:cNvPr>
              <p:cNvSpPr>
                <a:spLocks noChangeArrowheads="1"/>
              </p:cNvSpPr>
              <p:nvPr/>
            </p:nvSpPr>
            <p:spPr bwMode="auto">
              <a:xfrm>
                <a:off x="2493754" y="2209800"/>
                <a:ext cx="5578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400">
                    <a:solidFill>
                      <a:srgbClr val="000000"/>
                    </a:solidFill>
                  </a:rPr>
                  <a:t>İşlemci</a:t>
                </a:r>
                <a:endParaRPr lang="en-US" altLang="tr-TR" sz="1800">
                  <a:solidFill>
                    <a:srgbClr val="000000"/>
                  </a:solidFill>
                </a:endParaRPr>
              </a:p>
            </p:txBody>
          </p:sp>
          <p:sp>
            <p:nvSpPr>
              <p:cNvPr id="68659" name="Rectangle 15">
                <a:extLst>
                  <a:ext uri="{FF2B5EF4-FFF2-40B4-BE49-F238E27FC236}">
                    <a16:creationId xmlns:a16="http://schemas.microsoft.com/office/drawing/2014/main" id="{1004538C-01BA-4E59-ABAA-E33EEC999E78}"/>
                  </a:ext>
                </a:extLst>
              </p:cNvPr>
              <p:cNvSpPr>
                <a:spLocks noChangeArrowheads="1"/>
              </p:cNvSpPr>
              <p:nvPr/>
            </p:nvSpPr>
            <p:spPr bwMode="auto">
              <a:xfrm>
                <a:off x="2333625" y="2530475"/>
                <a:ext cx="782265" cy="1846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200">
                    <a:solidFill>
                      <a:srgbClr val="000000"/>
                    </a:solidFill>
                  </a:rPr>
                  <a:t>L1 </a:t>
                </a:r>
                <a:r>
                  <a:rPr lang="tr-TR" altLang="tr-TR" sz="1200">
                    <a:solidFill>
                      <a:srgbClr val="000000"/>
                    </a:solidFill>
                  </a:rPr>
                  <a:t>önbellek</a:t>
                </a:r>
                <a:endParaRPr lang="en-US" altLang="tr-TR" sz="1800">
                  <a:solidFill>
                    <a:srgbClr val="000000"/>
                  </a:solidFill>
                </a:endParaRPr>
              </a:p>
            </p:txBody>
          </p:sp>
          <p:sp>
            <p:nvSpPr>
              <p:cNvPr id="68660" name="Rectangle 16">
                <a:extLst>
                  <a:ext uri="{FF2B5EF4-FFF2-40B4-BE49-F238E27FC236}">
                    <a16:creationId xmlns:a16="http://schemas.microsoft.com/office/drawing/2014/main" id="{E7D98498-24C5-48CA-A23A-3802C27530A0}"/>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grpSp>
        <p:grpSp>
          <p:nvGrpSpPr>
            <p:cNvPr id="68644" name="Group 136">
              <a:extLst>
                <a:ext uri="{FF2B5EF4-FFF2-40B4-BE49-F238E27FC236}">
                  <a16:creationId xmlns:a16="http://schemas.microsoft.com/office/drawing/2014/main" id="{70D6F629-A9D9-4966-8BE2-B9BB24D3EE67}"/>
                </a:ext>
              </a:extLst>
            </p:cNvPr>
            <p:cNvGrpSpPr>
              <a:grpSpLocks/>
            </p:cNvGrpSpPr>
            <p:nvPr/>
          </p:nvGrpSpPr>
          <p:grpSpPr bwMode="auto">
            <a:xfrm>
              <a:off x="4829175" y="2209800"/>
              <a:ext cx="1050925" cy="609600"/>
              <a:chOff x="2301875" y="2209800"/>
              <a:chExt cx="1050925" cy="609600"/>
            </a:xfrm>
          </p:grpSpPr>
          <p:sp>
            <p:nvSpPr>
              <p:cNvPr id="68651" name="Line 13">
                <a:extLst>
                  <a:ext uri="{FF2B5EF4-FFF2-40B4-BE49-F238E27FC236}">
                    <a16:creationId xmlns:a16="http://schemas.microsoft.com/office/drawing/2014/main" id="{60D94174-DE07-4619-9E54-03863EDAC480}"/>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52" name="Rectangle 5">
                <a:extLst>
                  <a:ext uri="{FF2B5EF4-FFF2-40B4-BE49-F238E27FC236}">
                    <a16:creationId xmlns:a16="http://schemas.microsoft.com/office/drawing/2014/main" id="{58DE81C9-3FF8-4B80-8B5E-931C921F74AF}"/>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sp>
            <p:nvSpPr>
              <p:cNvPr id="68653" name="Rectangle 6">
                <a:extLst>
                  <a:ext uri="{FF2B5EF4-FFF2-40B4-BE49-F238E27FC236}">
                    <a16:creationId xmlns:a16="http://schemas.microsoft.com/office/drawing/2014/main" id="{EC82241A-F8DA-466A-A53E-1D95929020FB}"/>
                  </a:ext>
                </a:extLst>
              </p:cNvPr>
              <p:cNvSpPr>
                <a:spLocks noChangeArrowheads="1"/>
              </p:cNvSpPr>
              <p:nvPr/>
            </p:nvSpPr>
            <p:spPr bwMode="auto">
              <a:xfrm>
                <a:off x="2493754" y="2209800"/>
                <a:ext cx="5578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400">
                    <a:solidFill>
                      <a:srgbClr val="000000"/>
                    </a:solidFill>
                  </a:rPr>
                  <a:t>İşlemci</a:t>
                </a:r>
                <a:endParaRPr lang="en-US" altLang="tr-TR" sz="1800">
                  <a:solidFill>
                    <a:srgbClr val="000000"/>
                  </a:solidFill>
                </a:endParaRPr>
              </a:p>
            </p:txBody>
          </p:sp>
          <p:sp>
            <p:nvSpPr>
              <p:cNvPr id="68654" name="Rectangle 15">
                <a:extLst>
                  <a:ext uri="{FF2B5EF4-FFF2-40B4-BE49-F238E27FC236}">
                    <a16:creationId xmlns:a16="http://schemas.microsoft.com/office/drawing/2014/main" id="{768EF638-0DF9-41BC-87F4-AA3A88B3137E}"/>
                  </a:ext>
                </a:extLst>
              </p:cNvPr>
              <p:cNvSpPr>
                <a:spLocks noChangeArrowheads="1"/>
              </p:cNvSpPr>
              <p:nvPr/>
            </p:nvSpPr>
            <p:spPr bwMode="auto">
              <a:xfrm>
                <a:off x="2333625" y="2530475"/>
                <a:ext cx="782265" cy="1846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200">
                    <a:solidFill>
                      <a:srgbClr val="000000"/>
                    </a:solidFill>
                  </a:rPr>
                  <a:t>L1 </a:t>
                </a:r>
                <a:r>
                  <a:rPr lang="tr-TR" altLang="tr-TR" sz="1200">
                    <a:solidFill>
                      <a:srgbClr val="000000"/>
                    </a:solidFill>
                  </a:rPr>
                  <a:t>önbellek</a:t>
                </a:r>
                <a:endParaRPr lang="en-US" altLang="tr-TR" sz="1800">
                  <a:solidFill>
                    <a:srgbClr val="000000"/>
                  </a:solidFill>
                </a:endParaRPr>
              </a:p>
            </p:txBody>
          </p:sp>
          <p:sp>
            <p:nvSpPr>
              <p:cNvPr id="68655" name="Rectangle 16">
                <a:extLst>
                  <a:ext uri="{FF2B5EF4-FFF2-40B4-BE49-F238E27FC236}">
                    <a16:creationId xmlns:a16="http://schemas.microsoft.com/office/drawing/2014/main" id="{72C75982-BDBF-4D93-8987-927C7CA2D322}"/>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grpSp>
        <p:grpSp>
          <p:nvGrpSpPr>
            <p:cNvPr id="68645" name="Group 137">
              <a:extLst>
                <a:ext uri="{FF2B5EF4-FFF2-40B4-BE49-F238E27FC236}">
                  <a16:creationId xmlns:a16="http://schemas.microsoft.com/office/drawing/2014/main" id="{A47BA575-6B24-4A20-80AA-4050B7C2A6B3}"/>
                </a:ext>
              </a:extLst>
            </p:cNvPr>
            <p:cNvGrpSpPr>
              <a:grpSpLocks/>
            </p:cNvGrpSpPr>
            <p:nvPr/>
          </p:nvGrpSpPr>
          <p:grpSpPr bwMode="auto">
            <a:xfrm>
              <a:off x="6096000" y="2209800"/>
              <a:ext cx="1050925" cy="609600"/>
              <a:chOff x="2301875" y="2209800"/>
              <a:chExt cx="1050925" cy="609600"/>
            </a:xfrm>
          </p:grpSpPr>
          <p:sp>
            <p:nvSpPr>
              <p:cNvPr id="68646" name="Line 13">
                <a:extLst>
                  <a:ext uri="{FF2B5EF4-FFF2-40B4-BE49-F238E27FC236}">
                    <a16:creationId xmlns:a16="http://schemas.microsoft.com/office/drawing/2014/main" id="{E2250902-48EB-4822-A2F5-165BCAB5023F}"/>
                  </a:ext>
                </a:extLst>
              </p:cNvPr>
              <p:cNvSpPr>
                <a:spLocks noChangeShapeType="1"/>
              </p:cNvSpPr>
              <p:nvPr/>
            </p:nvSpPr>
            <p:spPr bwMode="auto">
              <a:xfrm>
                <a:off x="2819400" y="2730434"/>
                <a:ext cx="1587" cy="8896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47" name="Rectangle 5">
                <a:extLst>
                  <a:ext uri="{FF2B5EF4-FFF2-40B4-BE49-F238E27FC236}">
                    <a16:creationId xmlns:a16="http://schemas.microsoft.com/office/drawing/2014/main" id="{95DF8229-6039-4B63-B938-9EC609011547}"/>
                  </a:ext>
                </a:extLst>
              </p:cNvPr>
              <p:cNvSpPr>
                <a:spLocks noChangeArrowheads="1"/>
              </p:cNvSpPr>
              <p:nvPr/>
            </p:nvSpPr>
            <p:spPr bwMode="auto">
              <a:xfrm>
                <a:off x="2301875" y="2235200"/>
                <a:ext cx="1050925" cy="517525"/>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sp>
            <p:nvSpPr>
              <p:cNvPr id="68648" name="Rectangle 6">
                <a:extLst>
                  <a:ext uri="{FF2B5EF4-FFF2-40B4-BE49-F238E27FC236}">
                    <a16:creationId xmlns:a16="http://schemas.microsoft.com/office/drawing/2014/main" id="{69D0DF7F-9348-44AF-A0BF-3431EA3FD289}"/>
                  </a:ext>
                </a:extLst>
              </p:cNvPr>
              <p:cNvSpPr>
                <a:spLocks noChangeArrowheads="1"/>
              </p:cNvSpPr>
              <p:nvPr/>
            </p:nvSpPr>
            <p:spPr bwMode="auto">
              <a:xfrm>
                <a:off x="2493754" y="2209800"/>
                <a:ext cx="5578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400">
                    <a:solidFill>
                      <a:srgbClr val="000000"/>
                    </a:solidFill>
                  </a:rPr>
                  <a:t>İşlemci</a:t>
                </a:r>
                <a:endParaRPr lang="en-US" altLang="tr-TR" sz="1800">
                  <a:solidFill>
                    <a:srgbClr val="000000"/>
                  </a:solidFill>
                </a:endParaRPr>
              </a:p>
            </p:txBody>
          </p:sp>
          <p:sp>
            <p:nvSpPr>
              <p:cNvPr id="68649" name="Rectangle 15">
                <a:extLst>
                  <a:ext uri="{FF2B5EF4-FFF2-40B4-BE49-F238E27FC236}">
                    <a16:creationId xmlns:a16="http://schemas.microsoft.com/office/drawing/2014/main" id="{5D849956-89F8-4B08-9DC3-60D71ED55D8C}"/>
                  </a:ext>
                </a:extLst>
              </p:cNvPr>
              <p:cNvSpPr>
                <a:spLocks noChangeArrowheads="1"/>
              </p:cNvSpPr>
              <p:nvPr/>
            </p:nvSpPr>
            <p:spPr bwMode="auto">
              <a:xfrm>
                <a:off x="2333625" y="2530475"/>
                <a:ext cx="782265" cy="1846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1200">
                    <a:solidFill>
                      <a:srgbClr val="000000"/>
                    </a:solidFill>
                  </a:rPr>
                  <a:t>L1 </a:t>
                </a:r>
                <a:r>
                  <a:rPr lang="tr-TR" altLang="tr-TR" sz="1200">
                    <a:solidFill>
                      <a:srgbClr val="000000"/>
                    </a:solidFill>
                  </a:rPr>
                  <a:t>önbellek</a:t>
                </a:r>
                <a:endParaRPr lang="en-US" altLang="tr-TR" sz="1800">
                  <a:solidFill>
                    <a:srgbClr val="000000"/>
                  </a:solidFill>
                </a:endParaRPr>
              </a:p>
            </p:txBody>
          </p:sp>
          <p:sp>
            <p:nvSpPr>
              <p:cNvPr id="68650" name="Rectangle 16">
                <a:extLst>
                  <a:ext uri="{FF2B5EF4-FFF2-40B4-BE49-F238E27FC236}">
                    <a16:creationId xmlns:a16="http://schemas.microsoft.com/office/drawing/2014/main" id="{7D88E0C1-4C78-4659-868A-CED181756186}"/>
                  </a:ext>
                </a:extLst>
              </p:cNvPr>
              <p:cNvSpPr>
                <a:spLocks noChangeArrowheads="1"/>
              </p:cNvSpPr>
              <p:nvPr/>
            </p:nvSpPr>
            <p:spPr bwMode="auto">
              <a:xfrm>
                <a:off x="2333625" y="2526973"/>
                <a:ext cx="990599" cy="225752"/>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solidFill>
                    <a:srgbClr val="000000"/>
                  </a:solidFill>
                </a:endParaRPr>
              </a:p>
            </p:txBody>
          </p:sp>
        </p:grpSp>
      </p:grpSp>
      <p:sp>
        <p:nvSpPr>
          <p:cNvPr id="68636" name="Line 60">
            <a:extLst>
              <a:ext uri="{FF2B5EF4-FFF2-40B4-BE49-F238E27FC236}">
                <a16:creationId xmlns:a16="http://schemas.microsoft.com/office/drawing/2014/main" id="{9969FCF5-2833-4561-84FD-77259EF32862}"/>
              </a:ext>
            </a:extLst>
          </p:cNvPr>
          <p:cNvSpPr>
            <a:spLocks noChangeShapeType="1"/>
          </p:cNvSpPr>
          <p:nvPr/>
        </p:nvSpPr>
        <p:spPr bwMode="auto">
          <a:xfrm>
            <a:off x="1981200" y="2132013"/>
            <a:ext cx="0" cy="1539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8637" name="Line 60">
            <a:extLst>
              <a:ext uri="{FF2B5EF4-FFF2-40B4-BE49-F238E27FC236}">
                <a16:creationId xmlns:a16="http://schemas.microsoft.com/office/drawing/2014/main" id="{690659A4-F90C-4201-BE44-24B757DEF2E9}"/>
              </a:ext>
            </a:extLst>
          </p:cNvPr>
          <p:cNvSpPr>
            <a:spLocks noChangeShapeType="1"/>
          </p:cNvSpPr>
          <p:nvPr/>
        </p:nvSpPr>
        <p:spPr bwMode="auto">
          <a:xfrm>
            <a:off x="6324600" y="2133600"/>
            <a:ext cx="0" cy="1539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cxnSp>
        <p:nvCxnSpPr>
          <p:cNvPr id="68638" name="Straight Connector 9">
            <a:extLst>
              <a:ext uri="{FF2B5EF4-FFF2-40B4-BE49-F238E27FC236}">
                <a16:creationId xmlns:a16="http://schemas.microsoft.com/office/drawing/2014/main" id="{87A462D8-D2CC-46D6-A52F-8F94A8D570C0}"/>
              </a:ext>
            </a:extLst>
          </p:cNvPr>
          <p:cNvCxnSpPr>
            <a:cxnSpLocks noChangeShapeType="1"/>
          </p:cNvCxnSpPr>
          <p:nvPr/>
        </p:nvCxnSpPr>
        <p:spPr bwMode="auto">
          <a:xfrm>
            <a:off x="7094538" y="2636838"/>
            <a:ext cx="1876425" cy="0"/>
          </a:xfrm>
          <a:prstGeom prst="line">
            <a:avLst/>
          </a:prstGeom>
          <a:noFill/>
          <a:ln w="19050" algn="ctr">
            <a:solidFill>
              <a:srgbClr val="FF0000"/>
            </a:solidFill>
            <a:prstDash val="lgDash"/>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31B5-B763-4A7B-AEBA-AED4DD5EE9E7}"/>
              </a:ext>
            </a:extLst>
          </p:cNvPr>
          <p:cNvSpPr>
            <a:spLocks noGrp="1"/>
          </p:cNvSpPr>
          <p:nvPr>
            <p:ph type="title"/>
          </p:nvPr>
        </p:nvSpPr>
        <p:spPr/>
        <p:txBody>
          <a:bodyPr/>
          <a:lstStyle/>
          <a:p>
            <a:pPr>
              <a:defRPr/>
            </a:pPr>
            <a:r>
              <a:rPr lang="tr-TR" dirty="0" err="1"/>
              <a:t>Nehalem</a:t>
            </a:r>
            <a:r>
              <a:rPr lang="tr-TR" dirty="0"/>
              <a:t> Mimarisi (i7)</a:t>
            </a:r>
          </a:p>
        </p:txBody>
      </p:sp>
      <p:pic>
        <p:nvPicPr>
          <p:cNvPr id="69636" name="Picture 4" descr="Dosya:Nehalem Bellek Organizasyonu.gif">
            <a:extLst>
              <a:ext uri="{FF2B5EF4-FFF2-40B4-BE49-F238E27FC236}">
                <a16:creationId xmlns:a16="http://schemas.microsoft.com/office/drawing/2014/main" id="{38D7601F-1B17-4A66-A07E-17D161FA9E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09800"/>
            <a:ext cx="8583613" cy="330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a:extLst>
              <a:ext uri="{FF2B5EF4-FFF2-40B4-BE49-F238E27FC236}">
                <a16:creationId xmlns:a16="http://schemas.microsoft.com/office/drawing/2014/main" id="{5BF77554-8E95-42E5-A46B-C9E2A7CBF35A}"/>
              </a:ext>
            </a:extLst>
          </p:cNvPr>
          <p:cNvSpPr>
            <a:spLocks noGrp="1" noChangeArrowheads="1"/>
          </p:cNvSpPr>
          <p:nvPr>
            <p:ph type="title"/>
          </p:nvPr>
        </p:nvSpPr>
        <p:spPr/>
        <p:txBody>
          <a:bodyPr>
            <a:normAutofit/>
          </a:bodyPr>
          <a:lstStyle/>
          <a:p>
            <a:pPr>
              <a:defRPr/>
            </a:pPr>
            <a:r>
              <a:rPr lang="tr-TR" sz="3200" dirty="0"/>
              <a:t>Ortak Bellek Çoklu-işlemcileri Programlama</a:t>
            </a:r>
            <a:endParaRPr lang="en-US" altLang="en-US" sz="3600" i="1" dirty="0"/>
          </a:p>
        </p:txBody>
      </p:sp>
      <p:sp>
        <p:nvSpPr>
          <p:cNvPr id="12292" name="Rectangle 3">
            <a:extLst>
              <a:ext uri="{FF2B5EF4-FFF2-40B4-BE49-F238E27FC236}">
                <a16:creationId xmlns:a16="http://schemas.microsoft.com/office/drawing/2014/main" id="{363BA3D1-4944-42B1-B2DB-120652685616}"/>
              </a:ext>
            </a:extLst>
          </p:cNvPr>
          <p:cNvSpPr>
            <a:spLocks noGrp="1" noChangeArrowheads="1"/>
          </p:cNvSpPr>
          <p:nvPr>
            <p:ph sz="quarter" idx="1"/>
          </p:nvPr>
        </p:nvSpPr>
        <p:spPr/>
        <p:txBody>
          <a:bodyPr>
            <a:normAutofit/>
          </a:bodyPr>
          <a:lstStyle/>
          <a:p>
            <a:pPr indent="-342900">
              <a:lnSpc>
                <a:spcPct val="90000"/>
              </a:lnSpc>
              <a:defRPr/>
            </a:pPr>
            <a:r>
              <a:rPr lang="tr-TR" sz="2400" dirty="0"/>
              <a:t>Ortak Bellek Çoklu-İşlemcilerin Programlanması için Alternatif Yollar</a:t>
            </a:r>
          </a:p>
          <a:p>
            <a:pPr indent="-342900">
              <a:lnSpc>
                <a:spcPct val="90000"/>
              </a:lnSpc>
              <a:defRPr/>
            </a:pPr>
            <a:r>
              <a:rPr lang="tr-TR" altLang="en-US" sz="2800" dirty="0"/>
              <a:t>Biz "</a:t>
            </a:r>
            <a:r>
              <a:rPr lang="tr-TR" altLang="en-US" sz="2800" dirty="0" err="1"/>
              <a:t>thread</a:t>
            </a:r>
            <a:r>
              <a:rPr lang="tr-TR" altLang="en-US" sz="2800" dirty="0"/>
              <a:t>" kullanımına yoğunlaşacağız.</a:t>
            </a:r>
            <a:endParaRPr lang="tr-TR" altLang="en-US" dirty="0"/>
          </a:p>
          <a:p>
            <a:pPr indent="-342900">
              <a:lnSpc>
                <a:spcPct val="90000"/>
              </a:lnSpc>
              <a:defRPr/>
            </a:pPr>
            <a:r>
              <a:rPr lang="tr-TR" sz="2400" b="1" dirty="0">
                <a:solidFill>
                  <a:srgbClr val="FF0000"/>
                </a:solidFill>
              </a:rPr>
              <a:t>İş parçacığı</a:t>
            </a:r>
            <a:r>
              <a:rPr lang="tr-TR" sz="2400" dirty="0"/>
              <a:t> (</a:t>
            </a:r>
            <a:r>
              <a:rPr lang="tr-TR" sz="2400" dirty="0" err="1"/>
              <a:t>ing.</a:t>
            </a:r>
            <a:r>
              <a:rPr lang="tr-TR" sz="2400" dirty="0"/>
              <a:t> </a:t>
            </a:r>
            <a:r>
              <a:rPr lang="tr-TR" sz="2400" i="1" dirty="0" err="1">
                <a:solidFill>
                  <a:srgbClr val="FF0000"/>
                </a:solidFill>
              </a:rPr>
              <a:t>thread</a:t>
            </a:r>
            <a:r>
              <a:rPr lang="tr-TR" sz="2400" dirty="0"/>
              <a:t>) tabanlı – Programcı programı birbirinden ayrı (</a:t>
            </a:r>
            <a:r>
              <a:rPr lang="tr-TR" sz="2400" dirty="0" err="1"/>
              <a:t>ing.</a:t>
            </a:r>
            <a:r>
              <a:rPr lang="tr-TR" sz="2400" dirty="0"/>
              <a:t> </a:t>
            </a:r>
            <a:r>
              <a:rPr lang="tr-TR" sz="2400" i="1" dirty="0" err="1"/>
              <a:t>individual</a:t>
            </a:r>
            <a:r>
              <a:rPr lang="tr-TR" sz="2400" dirty="0"/>
              <a:t>) paralel komut dizilerine yani </a:t>
            </a:r>
            <a:r>
              <a:rPr lang="tr-TR" sz="2400" dirty="0" err="1"/>
              <a:t>thread'lere</a:t>
            </a:r>
            <a:r>
              <a:rPr lang="tr-TR" sz="2400" dirty="0"/>
              <a:t> ayrıştırır. Her bir </a:t>
            </a:r>
            <a:r>
              <a:rPr lang="tr-TR" sz="2400" dirty="0" err="1"/>
              <a:t>thread</a:t>
            </a:r>
            <a:r>
              <a:rPr lang="tr-TR" sz="2400" dirty="0"/>
              <a:t> ortak değişkenlere ve kendi özel değişkenlerine erişebilir.</a:t>
            </a:r>
          </a:p>
          <a:p>
            <a:pPr marL="0" indent="0">
              <a:lnSpc>
                <a:spcPct val="90000"/>
              </a:lnSpc>
              <a:buFontTx/>
              <a:buNone/>
              <a:defRPr/>
            </a:pPr>
            <a:endParaRPr lang="en-US" altLang="en-US" sz="2400" dirty="0"/>
          </a:p>
          <a:p>
            <a:pPr marL="731520" indent="-640080">
              <a:lnSpc>
                <a:spcPct val="90000"/>
              </a:lnSpc>
              <a:buFont typeface="+mj-lt"/>
              <a:buAutoNum type="arabicPeriod"/>
              <a:defRPr/>
            </a:pPr>
            <a:r>
              <a:rPr lang="tr-TR" altLang="en-US" sz="2400" dirty="0">
                <a:solidFill>
                  <a:srgbClr val="FF0000"/>
                </a:solidFill>
              </a:rPr>
              <a:t>Alt</a:t>
            </a:r>
            <a:r>
              <a:rPr lang="en-US" altLang="en-US" sz="2400" dirty="0">
                <a:solidFill>
                  <a:srgbClr val="FF0000"/>
                </a:solidFill>
              </a:rPr>
              <a:t>–</a:t>
            </a:r>
            <a:r>
              <a:rPr lang="tr-TR" altLang="en-US" sz="2400" dirty="0">
                <a:solidFill>
                  <a:srgbClr val="FF0000"/>
                </a:solidFill>
              </a:rPr>
              <a:t>seviye</a:t>
            </a:r>
            <a:r>
              <a:rPr lang="en-US" altLang="en-US" sz="2400" dirty="0">
                <a:solidFill>
                  <a:srgbClr val="FF0000"/>
                </a:solidFill>
              </a:rPr>
              <a:t> thread </a:t>
            </a:r>
            <a:r>
              <a:rPr lang="tr-TR" altLang="en-US" sz="2400" dirty="0">
                <a:solidFill>
                  <a:srgbClr val="FF0000"/>
                </a:solidFill>
              </a:rPr>
              <a:t>kütüphaneleri</a:t>
            </a:r>
            <a:r>
              <a:rPr lang="en-US" altLang="en-US" sz="2400" dirty="0">
                <a:solidFill>
                  <a:srgbClr val="FF0000"/>
                </a:solidFill>
              </a:rPr>
              <a:t> </a:t>
            </a:r>
            <a:r>
              <a:rPr lang="en-US" altLang="en-US" sz="2400" dirty="0"/>
              <a:t>– </a:t>
            </a:r>
            <a:r>
              <a:rPr lang="tr-TR" altLang="en-US" sz="2400" dirty="0"/>
              <a:t>programcı </a:t>
            </a:r>
            <a:r>
              <a:rPr lang="tr-TR" altLang="en-US" sz="2400" dirty="0" err="1"/>
              <a:t>thread</a:t>
            </a:r>
            <a:r>
              <a:rPr lang="tr-TR" altLang="en-US" sz="2400" dirty="0"/>
              <a:t> yaratmak ve kontrol etmek için</a:t>
            </a:r>
            <a:r>
              <a:rPr lang="en-US" altLang="en-US" sz="2400" dirty="0"/>
              <a:t> thread </a:t>
            </a:r>
            <a:r>
              <a:rPr lang="tr-TR" altLang="en-US" sz="2400" dirty="0"/>
              <a:t>rutinlerini çağırır</a:t>
            </a:r>
            <a:r>
              <a:rPr lang="en-US" altLang="en-US" sz="2400" dirty="0"/>
              <a:t>. </a:t>
            </a:r>
            <a:r>
              <a:rPr lang="tr-TR" altLang="en-US" sz="2400" dirty="0"/>
              <a:t>Örneğin:</a:t>
            </a:r>
            <a:r>
              <a:rPr lang="en-US" altLang="en-US" sz="2400" dirty="0"/>
              <a:t> </a:t>
            </a:r>
            <a:r>
              <a:rPr lang="en-US" altLang="en-US" sz="2400" dirty="0" err="1"/>
              <a:t>Pthreads</a:t>
            </a:r>
            <a:r>
              <a:rPr lang="en-US" altLang="en-US" sz="2400" dirty="0"/>
              <a:t>, Java threads.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a:extLst>
              <a:ext uri="{FF2B5EF4-FFF2-40B4-BE49-F238E27FC236}">
                <a16:creationId xmlns:a16="http://schemas.microsoft.com/office/drawing/2014/main" id="{D9B1D1A0-FDAD-4F9C-84D1-EED5D9DFE5A4}"/>
              </a:ext>
            </a:extLst>
          </p:cNvPr>
          <p:cNvSpPr>
            <a:spLocks noGrp="1" noChangeArrowheads="1"/>
          </p:cNvSpPr>
          <p:nvPr>
            <p:ph type="title"/>
          </p:nvPr>
        </p:nvSpPr>
        <p:spPr/>
        <p:txBody>
          <a:bodyPr>
            <a:normAutofit/>
          </a:bodyPr>
          <a:lstStyle/>
          <a:p>
            <a:pPr>
              <a:defRPr/>
            </a:pPr>
            <a:r>
              <a:rPr lang="tr-TR" sz="3200" dirty="0"/>
              <a:t>Ortak Bellek Çoklu-işlemcileri Programlama</a:t>
            </a:r>
            <a:endParaRPr lang="en-US" altLang="en-US" sz="3600" i="1" dirty="0"/>
          </a:p>
        </p:txBody>
      </p:sp>
      <p:sp>
        <p:nvSpPr>
          <p:cNvPr id="12292" name="Rectangle 3">
            <a:extLst>
              <a:ext uri="{FF2B5EF4-FFF2-40B4-BE49-F238E27FC236}">
                <a16:creationId xmlns:a16="http://schemas.microsoft.com/office/drawing/2014/main" id="{1F75FC32-D926-4458-BB72-979B7099DAB3}"/>
              </a:ext>
            </a:extLst>
          </p:cNvPr>
          <p:cNvSpPr>
            <a:spLocks noGrp="1" noChangeArrowheads="1"/>
          </p:cNvSpPr>
          <p:nvPr>
            <p:ph sz="quarter" idx="1"/>
          </p:nvPr>
        </p:nvSpPr>
        <p:spPr/>
        <p:txBody>
          <a:bodyPr/>
          <a:lstStyle/>
          <a:p>
            <a:pPr marL="609600" indent="-609600">
              <a:lnSpc>
                <a:spcPct val="90000"/>
              </a:lnSpc>
              <a:buFontTx/>
              <a:buAutoNum type="arabicPeriod" startAt="2"/>
              <a:defRPr/>
            </a:pPr>
            <a:endParaRPr lang="tr-TR" altLang="en-US" sz="1200" dirty="0">
              <a:solidFill>
                <a:srgbClr val="FF0000"/>
              </a:solidFill>
            </a:endParaRPr>
          </a:p>
          <a:p>
            <a:pPr marL="731520" indent="-609600">
              <a:lnSpc>
                <a:spcPct val="90000"/>
              </a:lnSpc>
              <a:buFontTx/>
              <a:buAutoNum type="arabicPeriod" startAt="2"/>
              <a:defRPr/>
            </a:pPr>
            <a:r>
              <a:rPr lang="tr-TR" altLang="en-US" sz="2400" dirty="0">
                <a:solidFill>
                  <a:srgbClr val="FF0000"/>
                </a:solidFill>
              </a:rPr>
              <a:t>Üst-seviye</a:t>
            </a:r>
            <a:r>
              <a:rPr lang="en-US" altLang="en-US" sz="2400" dirty="0">
                <a:solidFill>
                  <a:srgbClr val="FF0000"/>
                </a:solidFill>
              </a:rPr>
              <a:t> </a:t>
            </a:r>
            <a:r>
              <a:rPr lang="tr-TR" altLang="en-US" sz="2400" dirty="0">
                <a:solidFill>
                  <a:srgbClr val="FF0000"/>
                </a:solidFill>
              </a:rPr>
              <a:t>kütüphane fonksiyonları ve</a:t>
            </a:r>
            <a:r>
              <a:rPr lang="en-US" altLang="en-US" sz="2400" dirty="0">
                <a:solidFill>
                  <a:srgbClr val="FF0000"/>
                </a:solidFill>
              </a:rPr>
              <a:t> </a:t>
            </a:r>
            <a:r>
              <a:rPr lang="tr-TR" altLang="en-US" sz="2400" dirty="0" err="1">
                <a:solidFill>
                  <a:srgbClr val="FF0000"/>
                </a:solidFill>
              </a:rPr>
              <a:t>önişlemci</a:t>
            </a:r>
            <a:r>
              <a:rPr lang="tr-TR" altLang="en-US" sz="2400" dirty="0">
                <a:solidFill>
                  <a:srgbClr val="FF0000"/>
                </a:solidFill>
              </a:rPr>
              <a:t> (</a:t>
            </a:r>
            <a:r>
              <a:rPr lang="tr-TR" altLang="en-US" sz="2400" dirty="0" err="1">
                <a:solidFill>
                  <a:srgbClr val="FF0000"/>
                </a:solidFill>
              </a:rPr>
              <a:t>ing.</a:t>
            </a:r>
            <a:r>
              <a:rPr lang="tr-TR" altLang="en-US" sz="2400" dirty="0">
                <a:solidFill>
                  <a:srgbClr val="FF0000"/>
                </a:solidFill>
              </a:rPr>
              <a:t> </a:t>
            </a:r>
            <a:r>
              <a:rPr lang="en-US" altLang="en-US" sz="2400" dirty="0">
                <a:solidFill>
                  <a:srgbClr val="FF0000"/>
                </a:solidFill>
              </a:rPr>
              <a:t>Preprocessor</a:t>
            </a:r>
            <a:r>
              <a:rPr lang="tr-TR" altLang="en-US" sz="2400" dirty="0">
                <a:solidFill>
                  <a:srgbClr val="FF0000"/>
                </a:solidFill>
              </a:rPr>
              <a:t>)</a:t>
            </a:r>
            <a:r>
              <a:rPr lang="en-US" altLang="en-US" sz="2400" dirty="0">
                <a:solidFill>
                  <a:srgbClr val="FF0000"/>
                </a:solidFill>
              </a:rPr>
              <a:t> </a:t>
            </a:r>
            <a:r>
              <a:rPr lang="tr-TR" altLang="en-US" sz="2400" dirty="0">
                <a:solidFill>
                  <a:srgbClr val="FF0000"/>
                </a:solidFill>
              </a:rPr>
              <a:t>derleyici direktifleri</a:t>
            </a:r>
            <a:r>
              <a:rPr lang="en-US" altLang="en-US" sz="2400" dirty="0"/>
              <a:t>.</a:t>
            </a:r>
            <a:endParaRPr lang="tr-TR" altLang="en-US" sz="2400" dirty="0"/>
          </a:p>
          <a:p>
            <a:pPr marL="630238" indent="0">
              <a:lnSpc>
                <a:spcPct val="90000"/>
              </a:lnSpc>
              <a:buFontTx/>
              <a:buNone/>
              <a:defRPr/>
            </a:pPr>
            <a:r>
              <a:rPr lang="tr-TR" sz="2400" dirty="0"/>
              <a:t>Bir programlama dili ve kütüphane fonksiyonları, </a:t>
            </a:r>
            <a:r>
              <a:rPr lang="tr-TR" sz="2400" dirty="0" err="1"/>
              <a:t>önişlemci</a:t>
            </a:r>
            <a:r>
              <a:rPr lang="tr-TR" sz="2400" dirty="0"/>
              <a:t> derleyici direktifleri kullanılarak ortak değişkenler ilan edilebilir ve paralellik tanımlanabilir.</a:t>
            </a:r>
          </a:p>
          <a:p>
            <a:pPr marL="0" indent="0">
              <a:buFontTx/>
              <a:buNone/>
              <a:defRPr/>
            </a:pPr>
            <a:endParaRPr lang="tr-TR" sz="2400" dirty="0"/>
          </a:p>
          <a:p>
            <a:pPr marL="890588" indent="-260350">
              <a:defRPr/>
            </a:pPr>
            <a:r>
              <a:rPr lang="tr-TR" sz="2400" dirty="0"/>
              <a:t>Örnek: </a:t>
            </a:r>
            <a:r>
              <a:rPr lang="tr-TR" sz="2400" dirty="0" err="1"/>
              <a:t>OpenMP</a:t>
            </a:r>
            <a:r>
              <a:rPr lang="tr-TR" sz="2400" dirty="0"/>
              <a:t> – Endüstri standardı. Kütüphane fonksiyonları, derleyici direktifleri ve ortam değişkenlerinden oluşur </a:t>
            </a:r>
            <a:r>
              <a:rPr lang="tr-TR" sz="2400" dirty="0" err="1"/>
              <a:t>OpenMP</a:t>
            </a:r>
            <a:r>
              <a:rPr lang="tr-TR" sz="2400" dirty="0"/>
              <a:t> derleyicisi gerekebilir. Visual 	</a:t>
            </a:r>
            <a:r>
              <a:rPr lang="tr-TR" sz="2400" dirty="0" err="1"/>
              <a:t>Studio</a:t>
            </a:r>
            <a:r>
              <a:rPr lang="tr-TR" sz="2400" dirty="0"/>
              <a:t> ile C++ dili kullanırsanız direkt destek var.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AD19E7DE-8A16-4639-8BC3-13535E8070F9}"/>
              </a:ext>
            </a:extLst>
          </p:cNvPr>
          <p:cNvSpPr>
            <a:spLocks noGrp="1" noChangeArrowheads="1"/>
          </p:cNvSpPr>
          <p:nvPr>
            <p:ph type="title"/>
          </p:nvPr>
        </p:nvSpPr>
        <p:spPr/>
        <p:txBody>
          <a:bodyPr>
            <a:normAutofit/>
          </a:bodyPr>
          <a:lstStyle/>
          <a:p>
            <a:pPr>
              <a:defRPr/>
            </a:pPr>
            <a:r>
              <a:rPr lang="tr-TR" sz="3200" dirty="0"/>
              <a:t>Ortak Bellek Çoklu-işlemcileri Programlama</a:t>
            </a:r>
            <a:endParaRPr lang="en-US" altLang="en-US" sz="3600" i="1" dirty="0"/>
          </a:p>
        </p:txBody>
      </p:sp>
      <p:sp>
        <p:nvSpPr>
          <p:cNvPr id="72706" name="Rectangle 3">
            <a:extLst>
              <a:ext uri="{FF2B5EF4-FFF2-40B4-BE49-F238E27FC236}">
                <a16:creationId xmlns:a16="http://schemas.microsoft.com/office/drawing/2014/main" id="{90398DE2-BB45-4A7A-BE09-DAEFCB4E3371}"/>
              </a:ext>
            </a:extLst>
          </p:cNvPr>
          <p:cNvSpPr>
            <a:spLocks noGrp="1" noChangeArrowheads="1"/>
          </p:cNvSpPr>
          <p:nvPr>
            <p:ph sz="quarter" idx="1"/>
          </p:nvPr>
        </p:nvSpPr>
        <p:spPr/>
        <p:txBody>
          <a:bodyPr>
            <a:normAutofit/>
          </a:bodyPr>
          <a:lstStyle/>
          <a:p>
            <a:pPr marL="731520" indent="-640080">
              <a:buFontTx/>
              <a:buAutoNum type="arabicPeriod" startAt="3"/>
            </a:pPr>
            <a:endParaRPr lang="tr-TR" altLang="tr-TR" sz="1000" dirty="0"/>
          </a:p>
          <a:p>
            <a:pPr marL="731520" indent="-640080">
              <a:buFontTx/>
              <a:buAutoNum type="arabicPeriod" startAt="3"/>
            </a:pPr>
            <a:r>
              <a:rPr lang="tr-TR" altLang="tr-TR" sz="2400" dirty="0"/>
              <a:t>Bir (seri yapıdaki) programlama dili değiştirilerek (ilave komutlarla büyütülerek) kullanılabilir. İlgili dile ortak değişkenler ilan etmek ve </a:t>
            </a:r>
            <a:r>
              <a:rPr lang="tr-TR" altLang="tr-TR" sz="2400" dirty="0" err="1"/>
              <a:t>paralelik</a:t>
            </a:r>
            <a:r>
              <a:rPr lang="tr-TR" altLang="tr-TR" sz="2400" dirty="0"/>
              <a:t> tanımlamak için ilave sözdizimi kuralları (</a:t>
            </a:r>
            <a:r>
              <a:rPr lang="tr-TR" altLang="tr-TR" sz="2400" dirty="0" err="1"/>
              <a:t>ing.</a:t>
            </a:r>
            <a:r>
              <a:rPr lang="tr-TR" altLang="tr-TR" sz="2400" dirty="0"/>
              <a:t> </a:t>
            </a:r>
            <a:r>
              <a:rPr lang="tr-TR" altLang="tr-TR" sz="2400" i="1" dirty="0" err="1"/>
              <a:t>syntax</a:t>
            </a:r>
            <a:r>
              <a:rPr lang="tr-TR" altLang="tr-TR" sz="2400" dirty="0"/>
              <a:t>) eklenir. </a:t>
            </a:r>
          </a:p>
          <a:p>
            <a:pPr lvl="1"/>
            <a:r>
              <a:rPr lang="tr-TR" altLang="tr-TR" sz="2000" dirty="0"/>
              <a:t>Örnek: UPC (</a:t>
            </a:r>
            <a:r>
              <a:rPr lang="tr-TR" altLang="tr-TR" sz="2000" dirty="0" err="1"/>
              <a:t>Unified</a:t>
            </a:r>
            <a:r>
              <a:rPr lang="tr-TR" altLang="tr-TR" sz="2000" dirty="0"/>
              <a:t> </a:t>
            </a:r>
            <a:r>
              <a:rPr lang="tr-TR" altLang="tr-TR" sz="2000" dirty="0" err="1"/>
              <a:t>Parallel</a:t>
            </a:r>
            <a:r>
              <a:rPr lang="tr-TR" altLang="tr-TR" sz="2000" dirty="0"/>
              <a:t> C) – UPC derleyicisi gerekir.</a:t>
            </a:r>
            <a:endParaRPr lang="tr-TR" altLang="tr-TR" sz="2400" dirty="0"/>
          </a:p>
          <a:p>
            <a:pPr marL="731520" indent="-640080">
              <a:buFontTx/>
              <a:buAutoNum type="arabicPeriod" startAt="4"/>
            </a:pPr>
            <a:r>
              <a:rPr lang="tr-TR" altLang="tr-TR" sz="2400" dirty="0"/>
              <a:t>Özel tasarlanmış bir paralel programlama dili kullanılabilir. Bu dillerde paralelliği ifade etmek için komutlar vardır. Derleyiciler her bir işlemci için koşturulabilir (</a:t>
            </a:r>
            <a:r>
              <a:rPr lang="tr-TR" altLang="tr-TR" sz="2400" dirty="0" err="1"/>
              <a:t>ing.</a:t>
            </a:r>
            <a:r>
              <a:rPr lang="tr-TR" altLang="tr-TR" sz="2400" dirty="0"/>
              <a:t> </a:t>
            </a:r>
            <a:r>
              <a:rPr lang="tr-TR" altLang="tr-TR" sz="2400" i="1" dirty="0" err="1"/>
              <a:t>executable</a:t>
            </a:r>
            <a:r>
              <a:rPr lang="tr-TR" altLang="tr-TR" sz="2400" dirty="0"/>
              <a:t>) kodu otomatik olarak yaratır. Günümüzde yaygın değil. </a:t>
            </a:r>
          </a:p>
          <a:p>
            <a:pPr lvl="1"/>
            <a:r>
              <a:rPr lang="tr-TR" altLang="tr-TR" sz="2000" dirty="0"/>
              <a:t>C gibi düzenli (</a:t>
            </a:r>
            <a:r>
              <a:rPr lang="tr-TR" altLang="tr-TR" sz="2000" dirty="0" err="1"/>
              <a:t>ing.</a:t>
            </a:r>
            <a:r>
              <a:rPr lang="tr-TR" altLang="tr-TR" sz="2000" dirty="0"/>
              <a:t> </a:t>
            </a:r>
            <a:r>
              <a:rPr lang="tr-TR" altLang="tr-TR" sz="2000" i="1" dirty="0" err="1"/>
              <a:t>regular</a:t>
            </a:r>
            <a:r>
              <a:rPr lang="tr-TR" altLang="tr-TR" sz="2000" dirty="0"/>
              <a:t>) bir seri programlama dili kullanıp </a:t>
            </a:r>
            <a:r>
              <a:rPr lang="tr-TR" altLang="tr-TR" sz="2000" dirty="0" err="1"/>
              <a:t>paralelleştirici</a:t>
            </a:r>
            <a:r>
              <a:rPr lang="tr-TR" altLang="tr-TR" sz="2000" dirty="0"/>
              <a:t> bir derleyiciye seri kodu paralel koşturulabilir koda dönüştürmesini isteyebiliriz. Bu yaklaşım da günümüzde yaygın değildir.</a:t>
            </a:r>
            <a:endParaRPr lang="en-US" altLang="en-US" sz="2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1DADA993-5366-46D8-B74D-D3EC2A8B2E24}"/>
              </a:ext>
            </a:extLst>
          </p:cNvPr>
          <p:cNvSpPr>
            <a:spLocks noGrp="1"/>
          </p:cNvSpPr>
          <p:nvPr>
            <p:ph type="title"/>
          </p:nvPr>
        </p:nvSpPr>
        <p:spPr/>
        <p:txBody>
          <a:bodyPr/>
          <a:lstStyle/>
          <a:p>
            <a:pPr>
              <a:defRPr/>
            </a:pPr>
            <a:r>
              <a:rPr lang="en-US" altLang="tr-TR" dirty="0"/>
              <a:t>GPU </a:t>
            </a:r>
            <a:r>
              <a:rPr lang="tr-TR" altLang="tr-TR" dirty="0"/>
              <a:t>Öbekleri (</a:t>
            </a:r>
            <a:r>
              <a:rPr lang="en-US" altLang="tr-TR" dirty="0"/>
              <a:t>clusters</a:t>
            </a:r>
            <a:r>
              <a:rPr lang="tr-TR" altLang="tr-TR" dirty="0"/>
              <a:t>)</a:t>
            </a:r>
            <a:endParaRPr lang="en-US" altLang="tr-TR" dirty="0"/>
          </a:p>
        </p:txBody>
      </p:sp>
      <p:sp>
        <p:nvSpPr>
          <p:cNvPr id="73731" name="Content Placeholder 2">
            <a:extLst>
              <a:ext uri="{FF2B5EF4-FFF2-40B4-BE49-F238E27FC236}">
                <a16:creationId xmlns:a16="http://schemas.microsoft.com/office/drawing/2014/main" id="{CC98B0BE-A286-4BBE-88DA-CD20BFBB1A02}"/>
              </a:ext>
            </a:extLst>
          </p:cNvPr>
          <p:cNvSpPr>
            <a:spLocks noGrp="1" noChangeArrowheads="1"/>
          </p:cNvSpPr>
          <p:nvPr>
            <p:ph type="body" idx="1"/>
          </p:nvPr>
        </p:nvSpPr>
        <p:spPr/>
        <p:txBody>
          <a:bodyPr>
            <a:normAutofit/>
          </a:bodyPr>
          <a:lstStyle/>
          <a:p>
            <a:r>
              <a:rPr lang="tr-TR" altLang="tr-TR" sz="2800" dirty="0"/>
              <a:t>Öbeklerde en son trend </a:t>
            </a:r>
            <a:r>
              <a:rPr lang="en-US" altLang="tr-TR" sz="2800" dirty="0"/>
              <a:t>– </a:t>
            </a:r>
            <a:r>
              <a:rPr lang="tr-TR" altLang="tr-TR" sz="2800" dirty="0"/>
              <a:t>Grafik İşlemcileri (</a:t>
            </a:r>
            <a:r>
              <a:rPr lang="en-US" altLang="tr-TR" sz="2800" dirty="0"/>
              <a:t>GPU</a:t>
            </a:r>
            <a:r>
              <a:rPr lang="tr-TR" altLang="tr-TR" sz="2800" dirty="0"/>
              <a:t>s)</a:t>
            </a:r>
            <a:r>
              <a:rPr lang="en-US" altLang="tr-TR" sz="2800" dirty="0"/>
              <a:t> </a:t>
            </a:r>
            <a:r>
              <a:rPr lang="tr-TR" altLang="tr-TR" sz="2800" dirty="0"/>
              <a:t>yüksek performans için kullanmaktır</a:t>
            </a:r>
            <a:r>
              <a:rPr lang="en-US" altLang="tr-TR" sz="2800" dirty="0"/>
              <a:t>.</a:t>
            </a:r>
          </a:p>
          <a:p>
            <a:r>
              <a:rPr lang="en-US" altLang="tr-TR" sz="2800" dirty="0"/>
              <a:t>GPU </a:t>
            </a:r>
            <a:r>
              <a:rPr lang="tr-TR" altLang="tr-TR" sz="2800" dirty="0"/>
              <a:t>ekran kartınızdadır, genelde </a:t>
            </a:r>
            <a:r>
              <a:rPr lang="en-US" altLang="tr-TR" sz="2800" dirty="0"/>
              <a:t>PCI-ex</a:t>
            </a:r>
            <a:r>
              <a:rPr lang="tr-TR" altLang="tr-TR" sz="2800" dirty="0" err="1"/>
              <a:t>press</a:t>
            </a:r>
            <a:r>
              <a:rPr lang="tr-TR" altLang="tr-TR" sz="2800" dirty="0"/>
              <a:t> portunuza takılıdır, CPU ile direkt etkileşimli ama kendi belleği olan bir birimdir</a:t>
            </a:r>
            <a:r>
              <a:rPr lang="en-US" altLang="tr-TR" sz="2800" dirty="0"/>
              <a:t>.</a:t>
            </a:r>
          </a:p>
          <a:p>
            <a:r>
              <a:rPr lang="tr-TR" altLang="tr-TR" sz="2800" dirty="0"/>
              <a:t>Her bir GPU kartında binlerce çekirdek var.</a:t>
            </a:r>
            <a:r>
              <a:rPr lang="en-US" altLang="tr-TR" sz="2800" dirty="0"/>
              <a:t> </a:t>
            </a:r>
            <a:endParaRPr lang="tr-TR" altLang="tr-TR" sz="2800" dirty="0"/>
          </a:p>
          <a:p>
            <a:pPr lvl="1"/>
            <a:r>
              <a:rPr lang="tr-TR" altLang="tr-TR" sz="2400" dirty="0" err="1"/>
              <a:t>Nvidia</a:t>
            </a:r>
            <a:r>
              <a:rPr lang="tr-TR" altLang="tr-TR" sz="2400" dirty="0"/>
              <a:t> RTX4090 kartı 16384 birim CUDA çekirdeğe sahiptir.</a:t>
            </a:r>
            <a:r>
              <a:rPr lang="en-US" altLang="tr-TR" sz="2400" dirty="0"/>
              <a:t> </a:t>
            </a:r>
          </a:p>
          <a:p>
            <a:r>
              <a:rPr lang="en-US" altLang="tr-TR" sz="2800" dirty="0"/>
              <a:t>10,000’</a:t>
            </a:r>
            <a:r>
              <a:rPr lang="tr-TR" altLang="tr-TR" sz="2800" dirty="0" err="1"/>
              <a:t>lerce</a:t>
            </a:r>
            <a:r>
              <a:rPr lang="en-US" altLang="tr-TR" sz="2800" dirty="0"/>
              <a:t> thread</a:t>
            </a:r>
            <a:r>
              <a:rPr lang="tr-TR" altLang="tr-TR" sz="2800" dirty="0"/>
              <a:t> kullanmak</a:t>
            </a:r>
            <a:r>
              <a:rPr lang="en-US" altLang="tr-TR" sz="2800" dirty="0"/>
              <a:t> </a:t>
            </a:r>
            <a:r>
              <a:rPr lang="tr-TR" altLang="tr-TR" sz="2800" dirty="0"/>
              <a:t>mümkündür.</a:t>
            </a:r>
          </a:p>
          <a:p>
            <a:pPr lvl="1"/>
            <a:r>
              <a:rPr lang="en-US" altLang="tr-TR" sz="2400" dirty="0"/>
              <a:t>Data parallel programming model, </a:t>
            </a:r>
            <a:r>
              <a:rPr lang="tr-TR" altLang="tr-TR" sz="2400" dirty="0"/>
              <a:t>daha sonra göreceğiz.</a:t>
            </a:r>
            <a:endParaRPr lang="en-US" altLang="tr-TR" sz="2400" dirty="0"/>
          </a:p>
          <a:p>
            <a:endParaRPr lang="en-US" altLang="tr-TR" sz="2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a:extLst>
              <a:ext uri="{FF2B5EF4-FFF2-40B4-BE49-F238E27FC236}">
                <a16:creationId xmlns:a16="http://schemas.microsoft.com/office/drawing/2014/main" id="{B1A6F160-5B33-4E14-834F-FA596EE45EAC}"/>
              </a:ext>
            </a:extLst>
          </p:cNvPr>
          <p:cNvSpPr>
            <a:spLocks noGrp="1" noChangeArrowheads="1"/>
          </p:cNvSpPr>
          <p:nvPr>
            <p:ph type="title"/>
          </p:nvPr>
        </p:nvSpPr>
        <p:spPr>
          <a:xfrm>
            <a:off x="228600" y="2667000"/>
            <a:ext cx="8686800" cy="2133600"/>
          </a:xfrm>
        </p:spPr>
        <p:txBody>
          <a:bodyPr>
            <a:normAutofit/>
          </a:bodyPr>
          <a:lstStyle/>
          <a:p>
            <a:pPr>
              <a:defRPr/>
            </a:pPr>
            <a:r>
              <a:rPr lang="en-US" altLang="en-US" sz="4000" dirty="0" err="1">
                <a:solidFill>
                  <a:schemeClr val="bg1"/>
                </a:solidFill>
              </a:rPr>
              <a:t>Dağ</a:t>
            </a:r>
            <a:r>
              <a:rPr lang="tr-TR" altLang="en-US" sz="4000" dirty="0">
                <a:solidFill>
                  <a:schemeClr val="bg1"/>
                </a:solidFill>
              </a:rPr>
              <a:t>ı</a:t>
            </a:r>
            <a:r>
              <a:rPr lang="en-US" altLang="en-US" sz="4000" dirty="0">
                <a:solidFill>
                  <a:schemeClr val="bg1"/>
                </a:solidFill>
              </a:rPr>
              <a:t>t</a:t>
            </a:r>
            <a:r>
              <a:rPr lang="tr-TR" altLang="en-US" sz="4000" dirty="0">
                <a:solidFill>
                  <a:schemeClr val="bg1"/>
                </a:solidFill>
              </a:rPr>
              <a:t>ı</a:t>
            </a:r>
            <a:r>
              <a:rPr lang="en-US" altLang="en-US" sz="4000" dirty="0">
                <a:solidFill>
                  <a:schemeClr val="bg1"/>
                </a:solidFill>
              </a:rPr>
              <a:t>k </a:t>
            </a:r>
            <a:r>
              <a:rPr lang="en-US" altLang="en-US" sz="4000" dirty="0" err="1">
                <a:solidFill>
                  <a:schemeClr val="bg1"/>
                </a:solidFill>
              </a:rPr>
              <a:t>Bellek</a:t>
            </a:r>
            <a:r>
              <a:rPr lang="en-US" altLang="en-US" sz="4000" dirty="0">
                <a:solidFill>
                  <a:schemeClr val="bg1"/>
                </a:solidFill>
              </a:rPr>
              <a:t> </a:t>
            </a:r>
            <a:r>
              <a:rPr lang="en-US" altLang="en-US" sz="4000" dirty="0" err="1">
                <a:solidFill>
                  <a:schemeClr val="bg1"/>
                </a:solidFill>
              </a:rPr>
              <a:t>Çoklu-işlemciler</a:t>
            </a:r>
            <a:r>
              <a:rPr lang="tr-TR" altLang="en-US" sz="4000">
                <a:solidFill>
                  <a:schemeClr val="bg1"/>
                </a:solidFill>
              </a:rPr>
              <a:t> </a:t>
            </a:r>
            <a:r>
              <a:rPr lang="tr-TR" altLang="en-US" sz="3600">
                <a:solidFill>
                  <a:schemeClr val="bg1"/>
                </a:solidFill>
              </a:rPr>
              <a:t>veya</a:t>
            </a:r>
            <a:br>
              <a:rPr lang="tr-TR" altLang="en-US" sz="3600" dirty="0">
                <a:solidFill>
                  <a:schemeClr val="bg1"/>
                </a:solidFill>
              </a:rPr>
            </a:br>
            <a:r>
              <a:rPr lang="tr-TR" altLang="en-US" sz="3600" dirty="0">
                <a:solidFill>
                  <a:schemeClr val="bg1"/>
                </a:solidFill>
              </a:rPr>
              <a:t>Mesaj Geçmeli </a:t>
            </a:r>
            <a:r>
              <a:rPr lang="en-US" altLang="en-US" sz="3600" dirty="0" err="1">
                <a:solidFill>
                  <a:schemeClr val="bg1"/>
                </a:solidFill>
              </a:rPr>
              <a:t>Çoklu-işlemciler</a:t>
            </a:r>
            <a:br>
              <a:rPr lang="tr-TR" altLang="en-US" sz="3600" dirty="0">
                <a:solidFill>
                  <a:schemeClr val="bg1"/>
                </a:solidFill>
              </a:rPr>
            </a:br>
            <a:r>
              <a:rPr lang="tr-TR" altLang="en-US" sz="3600" dirty="0">
                <a:solidFill>
                  <a:schemeClr val="bg1"/>
                </a:solidFill>
              </a:rPr>
              <a:t>(</a:t>
            </a:r>
            <a:r>
              <a:rPr lang="tr-TR" altLang="en-US" sz="3600" dirty="0" err="1">
                <a:solidFill>
                  <a:schemeClr val="bg1"/>
                </a:solidFill>
              </a:rPr>
              <a:t>ing.</a:t>
            </a:r>
            <a:r>
              <a:rPr lang="tr-TR" altLang="en-US" sz="3600" dirty="0">
                <a:solidFill>
                  <a:schemeClr val="bg1"/>
                </a:solidFill>
              </a:rPr>
              <a:t> </a:t>
            </a:r>
            <a:r>
              <a:rPr lang="en-US" altLang="en-US" sz="3600" dirty="0">
                <a:solidFill>
                  <a:schemeClr val="bg1"/>
                </a:solidFill>
              </a:rPr>
              <a:t>Message-Passing Multicomputer</a:t>
            </a:r>
            <a:r>
              <a:rPr lang="tr-TR" altLang="en-US" sz="3600" dirty="0">
                <a:solidFill>
                  <a:schemeClr val="bg1"/>
                </a:solidFill>
              </a:rPr>
              <a:t>)</a:t>
            </a:r>
            <a:endParaRPr lang="en-US" altLang="en-US" sz="3600"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C8EEF9CF-665B-4B44-84D9-776EA65962E6}"/>
              </a:ext>
            </a:extLst>
          </p:cNvPr>
          <p:cNvSpPr>
            <a:spLocks noGrp="1" noChangeArrowheads="1"/>
          </p:cNvSpPr>
          <p:nvPr>
            <p:ph type="title"/>
          </p:nvPr>
        </p:nvSpPr>
        <p:spPr/>
        <p:txBody>
          <a:bodyPr/>
          <a:lstStyle/>
          <a:p>
            <a:pPr>
              <a:defRPr/>
            </a:pPr>
            <a:r>
              <a:rPr lang="en-US" altLang="en-US" sz="3600" dirty="0" err="1"/>
              <a:t>Dağ</a:t>
            </a:r>
            <a:r>
              <a:rPr lang="tr-TR" altLang="en-US" sz="3600" dirty="0"/>
              <a:t>ı</a:t>
            </a:r>
            <a:r>
              <a:rPr lang="en-US" altLang="en-US" sz="3600" dirty="0"/>
              <a:t>t</a:t>
            </a:r>
            <a:r>
              <a:rPr lang="tr-TR" altLang="en-US" sz="3600" dirty="0"/>
              <a:t>ı</a:t>
            </a:r>
            <a:r>
              <a:rPr lang="en-US" altLang="en-US" sz="3600" dirty="0"/>
              <a:t>k </a:t>
            </a:r>
            <a:r>
              <a:rPr lang="en-US" altLang="en-US" sz="3600" dirty="0" err="1"/>
              <a:t>Bellek</a:t>
            </a:r>
            <a:r>
              <a:rPr lang="en-US" altLang="en-US" sz="3600" dirty="0"/>
              <a:t> </a:t>
            </a:r>
            <a:r>
              <a:rPr lang="en-US" altLang="en-US" sz="3600" dirty="0" err="1"/>
              <a:t>Çoklu-işlemciler</a:t>
            </a:r>
            <a:endParaRPr lang="en-US" altLang="en-US" sz="3600" dirty="0"/>
          </a:p>
        </p:txBody>
      </p:sp>
      <p:sp>
        <p:nvSpPr>
          <p:cNvPr id="75779" name="Rectangle 3">
            <a:extLst>
              <a:ext uri="{FF2B5EF4-FFF2-40B4-BE49-F238E27FC236}">
                <a16:creationId xmlns:a16="http://schemas.microsoft.com/office/drawing/2014/main" id="{2C423315-0F4B-4245-9D82-88D855542EC2}"/>
              </a:ext>
            </a:extLst>
          </p:cNvPr>
          <p:cNvSpPr>
            <a:spLocks noGrp="1" noChangeArrowheads="1"/>
          </p:cNvSpPr>
          <p:nvPr>
            <p:ph type="body" idx="1"/>
          </p:nvPr>
        </p:nvSpPr>
        <p:spPr>
          <a:xfrm>
            <a:off x="457200" y="772099"/>
            <a:ext cx="8229600" cy="1623439"/>
          </a:xfrm>
        </p:spPr>
        <p:txBody>
          <a:bodyPr>
            <a:normAutofit/>
          </a:bodyPr>
          <a:lstStyle/>
          <a:p>
            <a:pPr indent="-342900"/>
            <a:r>
              <a:rPr lang="tr-TR" altLang="tr-TR" sz="2400" dirty="0"/>
              <a:t>Bu mimari Mesaj Geçmeli Çoklu Bilgisayarlar olarak da bilinir. Bu mimaride kendine ait belleği ve işlemcisi olan tam yapılı bilgisayarlar bir </a:t>
            </a:r>
            <a:r>
              <a:rPr lang="tr-TR" altLang="tr-TR" sz="2400" dirty="0" err="1"/>
              <a:t>arabağlayıcı</a:t>
            </a:r>
            <a:r>
              <a:rPr lang="tr-TR" altLang="tr-TR" sz="2400" dirty="0"/>
              <a:t> ağ (</a:t>
            </a:r>
            <a:r>
              <a:rPr lang="tr-TR" altLang="tr-TR" sz="2400" dirty="0" err="1"/>
              <a:t>ing.</a:t>
            </a:r>
            <a:r>
              <a:rPr lang="tr-TR" altLang="tr-TR" sz="2400" dirty="0"/>
              <a:t> </a:t>
            </a:r>
            <a:r>
              <a:rPr lang="tr-TR" altLang="tr-TR" sz="2400" i="1" dirty="0" err="1"/>
              <a:t>interconnection</a:t>
            </a:r>
            <a:r>
              <a:rPr lang="tr-TR" altLang="tr-TR" sz="2400" i="1" dirty="0"/>
              <a:t> network</a:t>
            </a:r>
            <a:r>
              <a:rPr lang="tr-TR" altLang="tr-TR" sz="2400" dirty="0"/>
              <a:t>) ile birbirlerine bağlanırlar.</a:t>
            </a:r>
            <a:endParaRPr lang="en-US" altLang="en-US" sz="2400" dirty="0"/>
          </a:p>
        </p:txBody>
      </p:sp>
      <p:sp>
        <p:nvSpPr>
          <p:cNvPr id="75780" name="Rectangle 5">
            <a:extLst>
              <a:ext uri="{FF2B5EF4-FFF2-40B4-BE49-F238E27FC236}">
                <a16:creationId xmlns:a16="http://schemas.microsoft.com/office/drawing/2014/main" id="{FB2A2322-428C-4D4E-8434-1DC9C2B9AAC4}"/>
              </a:ext>
            </a:extLst>
          </p:cNvPr>
          <p:cNvSpPr>
            <a:spLocks noChangeArrowheads="1"/>
          </p:cNvSpPr>
          <p:nvPr/>
        </p:nvSpPr>
        <p:spPr bwMode="auto">
          <a:xfrm>
            <a:off x="1633538" y="4422775"/>
            <a:ext cx="481012" cy="481013"/>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75781" name="Rectangle 6">
            <a:extLst>
              <a:ext uri="{FF2B5EF4-FFF2-40B4-BE49-F238E27FC236}">
                <a16:creationId xmlns:a16="http://schemas.microsoft.com/office/drawing/2014/main" id="{F942F09B-035B-47ED-B805-1A26FE22990A}"/>
              </a:ext>
            </a:extLst>
          </p:cNvPr>
          <p:cNvSpPr>
            <a:spLocks noChangeArrowheads="1"/>
          </p:cNvSpPr>
          <p:nvPr/>
        </p:nvSpPr>
        <p:spPr bwMode="auto">
          <a:xfrm>
            <a:off x="1633538" y="3232150"/>
            <a:ext cx="2878137" cy="712788"/>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75782" name="Rectangle 7">
            <a:extLst>
              <a:ext uri="{FF2B5EF4-FFF2-40B4-BE49-F238E27FC236}">
                <a16:creationId xmlns:a16="http://schemas.microsoft.com/office/drawing/2014/main" id="{183FEFD9-2775-4979-ACEF-BA7CE3A8621C}"/>
              </a:ext>
            </a:extLst>
          </p:cNvPr>
          <p:cNvSpPr>
            <a:spLocks noChangeArrowheads="1"/>
          </p:cNvSpPr>
          <p:nvPr/>
        </p:nvSpPr>
        <p:spPr bwMode="auto">
          <a:xfrm>
            <a:off x="4030663" y="4422775"/>
            <a:ext cx="481012" cy="481013"/>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75783" name="Rectangle 8">
            <a:extLst>
              <a:ext uri="{FF2B5EF4-FFF2-40B4-BE49-F238E27FC236}">
                <a16:creationId xmlns:a16="http://schemas.microsoft.com/office/drawing/2014/main" id="{4A58FF9D-AF6C-48E9-90A9-5E4213489F37}"/>
              </a:ext>
            </a:extLst>
          </p:cNvPr>
          <p:cNvSpPr>
            <a:spLocks noChangeArrowheads="1"/>
          </p:cNvSpPr>
          <p:nvPr/>
        </p:nvSpPr>
        <p:spPr bwMode="auto">
          <a:xfrm>
            <a:off x="1633538" y="5380038"/>
            <a:ext cx="481012" cy="4826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75784" name="Rectangle 9">
            <a:extLst>
              <a:ext uri="{FF2B5EF4-FFF2-40B4-BE49-F238E27FC236}">
                <a16:creationId xmlns:a16="http://schemas.microsoft.com/office/drawing/2014/main" id="{3AAFBF9C-1A79-4BCD-935E-0D1E3DD7BFCF}"/>
              </a:ext>
            </a:extLst>
          </p:cNvPr>
          <p:cNvSpPr>
            <a:spLocks noChangeArrowheads="1"/>
          </p:cNvSpPr>
          <p:nvPr/>
        </p:nvSpPr>
        <p:spPr bwMode="auto">
          <a:xfrm>
            <a:off x="4030663" y="5380038"/>
            <a:ext cx="481012" cy="482600"/>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75785" name="Line 10">
            <a:extLst>
              <a:ext uri="{FF2B5EF4-FFF2-40B4-BE49-F238E27FC236}">
                <a16:creationId xmlns:a16="http://schemas.microsoft.com/office/drawing/2014/main" id="{4589B87B-018A-442D-9A79-F4B83E8DA75E}"/>
              </a:ext>
            </a:extLst>
          </p:cNvPr>
          <p:cNvSpPr>
            <a:spLocks noChangeShapeType="1"/>
          </p:cNvSpPr>
          <p:nvPr/>
        </p:nvSpPr>
        <p:spPr bwMode="auto">
          <a:xfrm flipV="1">
            <a:off x="1855788" y="4022725"/>
            <a:ext cx="1587" cy="365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786" name="Freeform 11">
            <a:extLst>
              <a:ext uri="{FF2B5EF4-FFF2-40B4-BE49-F238E27FC236}">
                <a16:creationId xmlns:a16="http://schemas.microsoft.com/office/drawing/2014/main" id="{16911A8B-ABF1-41BA-82AE-E5791E9FED0D}"/>
              </a:ext>
            </a:extLst>
          </p:cNvPr>
          <p:cNvSpPr>
            <a:spLocks/>
          </p:cNvSpPr>
          <p:nvPr/>
        </p:nvSpPr>
        <p:spPr bwMode="auto">
          <a:xfrm>
            <a:off x="1838325" y="3970338"/>
            <a:ext cx="34925" cy="71437"/>
          </a:xfrm>
          <a:custGeom>
            <a:avLst/>
            <a:gdLst>
              <a:gd name="T0" fmla="*/ 2147483646 w 22"/>
              <a:gd name="T1" fmla="*/ 2147483646 h 45"/>
              <a:gd name="T2" fmla="*/ 0 w 22"/>
              <a:gd name="T3" fmla="*/ 2147483646 h 45"/>
              <a:gd name="T4" fmla="*/ 2147483646 w 22"/>
              <a:gd name="T5" fmla="*/ 0 h 45"/>
              <a:gd name="T6" fmla="*/ 2147483646 w 22"/>
              <a:gd name="T7" fmla="*/ 2147483646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33"/>
                </a:moveTo>
                <a:lnTo>
                  <a:pt x="0" y="45"/>
                </a:lnTo>
                <a:lnTo>
                  <a:pt x="11" y="0"/>
                </a:lnTo>
                <a:lnTo>
                  <a:pt x="22" y="45"/>
                </a:lnTo>
                <a:lnTo>
                  <a:pt x="11" y="3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5787" name="Freeform 12">
            <a:extLst>
              <a:ext uri="{FF2B5EF4-FFF2-40B4-BE49-F238E27FC236}">
                <a16:creationId xmlns:a16="http://schemas.microsoft.com/office/drawing/2014/main" id="{54AC95E0-81DC-4094-B1A5-D5F80C3C53FC}"/>
              </a:ext>
            </a:extLst>
          </p:cNvPr>
          <p:cNvSpPr>
            <a:spLocks/>
          </p:cNvSpPr>
          <p:nvPr/>
        </p:nvSpPr>
        <p:spPr bwMode="auto">
          <a:xfrm>
            <a:off x="1838325" y="3970338"/>
            <a:ext cx="34925" cy="71437"/>
          </a:xfrm>
          <a:custGeom>
            <a:avLst/>
            <a:gdLst>
              <a:gd name="T0" fmla="*/ 2147483646 w 22"/>
              <a:gd name="T1" fmla="*/ 2147483646 h 45"/>
              <a:gd name="T2" fmla="*/ 0 w 22"/>
              <a:gd name="T3" fmla="*/ 2147483646 h 45"/>
              <a:gd name="T4" fmla="*/ 2147483646 w 22"/>
              <a:gd name="T5" fmla="*/ 0 h 45"/>
              <a:gd name="T6" fmla="*/ 2147483646 w 22"/>
              <a:gd name="T7" fmla="*/ 2147483646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33"/>
                </a:moveTo>
                <a:lnTo>
                  <a:pt x="0" y="45"/>
                </a:lnTo>
                <a:lnTo>
                  <a:pt x="11" y="0"/>
                </a:lnTo>
                <a:lnTo>
                  <a:pt x="22" y="45"/>
                </a:lnTo>
                <a:lnTo>
                  <a:pt x="11"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5788" name="Line 13">
            <a:extLst>
              <a:ext uri="{FF2B5EF4-FFF2-40B4-BE49-F238E27FC236}">
                <a16:creationId xmlns:a16="http://schemas.microsoft.com/office/drawing/2014/main" id="{50199775-2529-42EB-B8A4-891925C25662}"/>
              </a:ext>
            </a:extLst>
          </p:cNvPr>
          <p:cNvSpPr>
            <a:spLocks noChangeShapeType="1"/>
          </p:cNvSpPr>
          <p:nvPr/>
        </p:nvSpPr>
        <p:spPr bwMode="auto">
          <a:xfrm>
            <a:off x="1855788" y="4289425"/>
            <a:ext cx="1587" cy="365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789" name="Freeform 14">
            <a:extLst>
              <a:ext uri="{FF2B5EF4-FFF2-40B4-BE49-F238E27FC236}">
                <a16:creationId xmlns:a16="http://schemas.microsoft.com/office/drawing/2014/main" id="{3F587C88-AC2F-4C5A-8A07-C46254DE6585}"/>
              </a:ext>
            </a:extLst>
          </p:cNvPr>
          <p:cNvSpPr>
            <a:spLocks/>
          </p:cNvSpPr>
          <p:nvPr/>
        </p:nvSpPr>
        <p:spPr bwMode="auto">
          <a:xfrm>
            <a:off x="1838325" y="4306888"/>
            <a:ext cx="34925" cy="71437"/>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2"/>
                </a:moveTo>
                <a:lnTo>
                  <a:pt x="22" y="0"/>
                </a:lnTo>
                <a:lnTo>
                  <a:pt x="11" y="45"/>
                </a:lnTo>
                <a:lnTo>
                  <a:pt x="0" y="0"/>
                </a:lnTo>
                <a:lnTo>
                  <a:pt x="11" y="1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5790" name="Freeform 15">
            <a:extLst>
              <a:ext uri="{FF2B5EF4-FFF2-40B4-BE49-F238E27FC236}">
                <a16:creationId xmlns:a16="http://schemas.microsoft.com/office/drawing/2014/main" id="{332FE180-EBC9-439B-8AE5-ACB3843909E3}"/>
              </a:ext>
            </a:extLst>
          </p:cNvPr>
          <p:cNvSpPr>
            <a:spLocks/>
          </p:cNvSpPr>
          <p:nvPr/>
        </p:nvSpPr>
        <p:spPr bwMode="auto">
          <a:xfrm>
            <a:off x="1838325" y="4306888"/>
            <a:ext cx="34925" cy="71437"/>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2"/>
                </a:moveTo>
                <a:lnTo>
                  <a:pt x="22" y="0"/>
                </a:lnTo>
                <a:lnTo>
                  <a:pt x="11" y="45"/>
                </a:lnTo>
                <a:lnTo>
                  <a:pt x="0" y="0"/>
                </a:ln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5791" name="Line 16">
            <a:extLst>
              <a:ext uri="{FF2B5EF4-FFF2-40B4-BE49-F238E27FC236}">
                <a16:creationId xmlns:a16="http://schemas.microsoft.com/office/drawing/2014/main" id="{2A34AB50-09D9-4163-8C43-C2D1AE41235C}"/>
              </a:ext>
            </a:extLst>
          </p:cNvPr>
          <p:cNvSpPr>
            <a:spLocks noChangeShapeType="1"/>
          </p:cNvSpPr>
          <p:nvPr/>
        </p:nvSpPr>
        <p:spPr bwMode="auto">
          <a:xfrm>
            <a:off x="1855788" y="4059238"/>
            <a:ext cx="1587"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792" name="Line 17">
            <a:extLst>
              <a:ext uri="{FF2B5EF4-FFF2-40B4-BE49-F238E27FC236}">
                <a16:creationId xmlns:a16="http://schemas.microsoft.com/office/drawing/2014/main" id="{790E64A6-3745-4941-A950-05D19DAE9891}"/>
              </a:ext>
            </a:extLst>
          </p:cNvPr>
          <p:cNvSpPr>
            <a:spLocks noChangeShapeType="1"/>
          </p:cNvSpPr>
          <p:nvPr/>
        </p:nvSpPr>
        <p:spPr bwMode="auto">
          <a:xfrm flipV="1">
            <a:off x="4252913" y="4022725"/>
            <a:ext cx="1587" cy="365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793" name="Freeform 18">
            <a:extLst>
              <a:ext uri="{FF2B5EF4-FFF2-40B4-BE49-F238E27FC236}">
                <a16:creationId xmlns:a16="http://schemas.microsoft.com/office/drawing/2014/main" id="{DB311988-9626-4A41-AF08-298387A72B3F}"/>
              </a:ext>
            </a:extLst>
          </p:cNvPr>
          <p:cNvSpPr>
            <a:spLocks/>
          </p:cNvSpPr>
          <p:nvPr/>
        </p:nvSpPr>
        <p:spPr bwMode="auto">
          <a:xfrm>
            <a:off x="4235450" y="3970338"/>
            <a:ext cx="34925" cy="71437"/>
          </a:xfrm>
          <a:custGeom>
            <a:avLst/>
            <a:gdLst>
              <a:gd name="T0" fmla="*/ 2147483646 w 22"/>
              <a:gd name="T1" fmla="*/ 2147483646 h 45"/>
              <a:gd name="T2" fmla="*/ 0 w 22"/>
              <a:gd name="T3" fmla="*/ 2147483646 h 45"/>
              <a:gd name="T4" fmla="*/ 2147483646 w 22"/>
              <a:gd name="T5" fmla="*/ 0 h 45"/>
              <a:gd name="T6" fmla="*/ 2147483646 w 22"/>
              <a:gd name="T7" fmla="*/ 2147483646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33"/>
                </a:moveTo>
                <a:lnTo>
                  <a:pt x="0" y="45"/>
                </a:lnTo>
                <a:lnTo>
                  <a:pt x="11" y="0"/>
                </a:lnTo>
                <a:lnTo>
                  <a:pt x="22" y="45"/>
                </a:lnTo>
                <a:lnTo>
                  <a:pt x="11" y="3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5794" name="Freeform 19">
            <a:extLst>
              <a:ext uri="{FF2B5EF4-FFF2-40B4-BE49-F238E27FC236}">
                <a16:creationId xmlns:a16="http://schemas.microsoft.com/office/drawing/2014/main" id="{9FE43D11-FC93-4EC0-B25D-C334FEBC9378}"/>
              </a:ext>
            </a:extLst>
          </p:cNvPr>
          <p:cNvSpPr>
            <a:spLocks/>
          </p:cNvSpPr>
          <p:nvPr/>
        </p:nvSpPr>
        <p:spPr bwMode="auto">
          <a:xfrm>
            <a:off x="4235450" y="3970338"/>
            <a:ext cx="34925" cy="71437"/>
          </a:xfrm>
          <a:custGeom>
            <a:avLst/>
            <a:gdLst>
              <a:gd name="T0" fmla="*/ 2147483646 w 22"/>
              <a:gd name="T1" fmla="*/ 2147483646 h 45"/>
              <a:gd name="T2" fmla="*/ 0 w 22"/>
              <a:gd name="T3" fmla="*/ 2147483646 h 45"/>
              <a:gd name="T4" fmla="*/ 2147483646 w 22"/>
              <a:gd name="T5" fmla="*/ 0 h 45"/>
              <a:gd name="T6" fmla="*/ 2147483646 w 22"/>
              <a:gd name="T7" fmla="*/ 2147483646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33"/>
                </a:moveTo>
                <a:lnTo>
                  <a:pt x="0" y="45"/>
                </a:lnTo>
                <a:lnTo>
                  <a:pt x="11" y="0"/>
                </a:lnTo>
                <a:lnTo>
                  <a:pt x="22" y="45"/>
                </a:lnTo>
                <a:lnTo>
                  <a:pt x="11"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5795" name="Line 20">
            <a:extLst>
              <a:ext uri="{FF2B5EF4-FFF2-40B4-BE49-F238E27FC236}">
                <a16:creationId xmlns:a16="http://schemas.microsoft.com/office/drawing/2014/main" id="{4094D343-7052-44EE-8D36-636B3C5D35EB}"/>
              </a:ext>
            </a:extLst>
          </p:cNvPr>
          <p:cNvSpPr>
            <a:spLocks noChangeShapeType="1"/>
          </p:cNvSpPr>
          <p:nvPr/>
        </p:nvSpPr>
        <p:spPr bwMode="auto">
          <a:xfrm>
            <a:off x="4252913" y="4289425"/>
            <a:ext cx="1587" cy="365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796" name="Freeform 21">
            <a:extLst>
              <a:ext uri="{FF2B5EF4-FFF2-40B4-BE49-F238E27FC236}">
                <a16:creationId xmlns:a16="http://schemas.microsoft.com/office/drawing/2014/main" id="{D0BE6DDC-D84B-4460-A627-0BB87F5769B5}"/>
              </a:ext>
            </a:extLst>
          </p:cNvPr>
          <p:cNvSpPr>
            <a:spLocks/>
          </p:cNvSpPr>
          <p:nvPr/>
        </p:nvSpPr>
        <p:spPr bwMode="auto">
          <a:xfrm>
            <a:off x="4235450" y="4306888"/>
            <a:ext cx="34925" cy="71437"/>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2"/>
                </a:moveTo>
                <a:lnTo>
                  <a:pt x="22" y="0"/>
                </a:lnTo>
                <a:lnTo>
                  <a:pt x="11" y="45"/>
                </a:lnTo>
                <a:lnTo>
                  <a:pt x="0" y="0"/>
                </a:lnTo>
                <a:lnTo>
                  <a:pt x="11" y="1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5797" name="Freeform 22">
            <a:extLst>
              <a:ext uri="{FF2B5EF4-FFF2-40B4-BE49-F238E27FC236}">
                <a16:creationId xmlns:a16="http://schemas.microsoft.com/office/drawing/2014/main" id="{226AD29C-DD35-4172-83F2-44340A6B40E3}"/>
              </a:ext>
            </a:extLst>
          </p:cNvPr>
          <p:cNvSpPr>
            <a:spLocks/>
          </p:cNvSpPr>
          <p:nvPr/>
        </p:nvSpPr>
        <p:spPr bwMode="auto">
          <a:xfrm>
            <a:off x="4235450" y="4306888"/>
            <a:ext cx="34925" cy="71437"/>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2"/>
                </a:moveTo>
                <a:lnTo>
                  <a:pt x="22" y="0"/>
                </a:lnTo>
                <a:lnTo>
                  <a:pt x="11" y="45"/>
                </a:lnTo>
                <a:lnTo>
                  <a:pt x="0" y="0"/>
                </a:ln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5798" name="Line 23">
            <a:extLst>
              <a:ext uri="{FF2B5EF4-FFF2-40B4-BE49-F238E27FC236}">
                <a16:creationId xmlns:a16="http://schemas.microsoft.com/office/drawing/2014/main" id="{8FA70755-F5A2-4158-B86D-B18D4F85D29A}"/>
              </a:ext>
            </a:extLst>
          </p:cNvPr>
          <p:cNvSpPr>
            <a:spLocks noChangeShapeType="1"/>
          </p:cNvSpPr>
          <p:nvPr/>
        </p:nvSpPr>
        <p:spPr bwMode="auto">
          <a:xfrm>
            <a:off x="4252913" y="4059238"/>
            <a:ext cx="1587"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799" name="Line 24">
            <a:extLst>
              <a:ext uri="{FF2B5EF4-FFF2-40B4-BE49-F238E27FC236}">
                <a16:creationId xmlns:a16="http://schemas.microsoft.com/office/drawing/2014/main" id="{D15B6757-B08F-402C-8382-DD7311B9DB74}"/>
              </a:ext>
            </a:extLst>
          </p:cNvPr>
          <p:cNvSpPr>
            <a:spLocks noChangeShapeType="1"/>
          </p:cNvSpPr>
          <p:nvPr/>
        </p:nvSpPr>
        <p:spPr bwMode="auto">
          <a:xfrm flipV="1">
            <a:off x="1855788" y="4981575"/>
            <a:ext cx="1587" cy="365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00" name="Freeform 25">
            <a:extLst>
              <a:ext uri="{FF2B5EF4-FFF2-40B4-BE49-F238E27FC236}">
                <a16:creationId xmlns:a16="http://schemas.microsoft.com/office/drawing/2014/main" id="{AF282F85-5D94-41F1-9735-A25FDE0637DD}"/>
              </a:ext>
            </a:extLst>
          </p:cNvPr>
          <p:cNvSpPr>
            <a:spLocks/>
          </p:cNvSpPr>
          <p:nvPr/>
        </p:nvSpPr>
        <p:spPr bwMode="auto">
          <a:xfrm>
            <a:off x="1838325" y="4929188"/>
            <a:ext cx="34925" cy="71437"/>
          </a:xfrm>
          <a:custGeom>
            <a:avLst/>
            <a:gdLst>
              <a:gd name="T0" fmla="*/ 2147483646 w 22"/>
              <a:gd name="T1" fmla="*/ 2147483646 h 45"/>
              <a:gd name="T2" fmla="*/ 0 w 22"/>
              <a:gd name="T3" fmla="*/ 2147483646 h 45"/>
              <a:gd name="T4" fmla="*/ 2147483646 w 22"/>
              <a:gd name="T5" fmla="*/ 0 h 45"/>
              <a:gd name="T6" fmla="*/ 2147483646 w 22"/>
              <a:gd name="T7" fmla="*/ 2147483646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33"/>
                </a:moveTo>
                <a:lnTo>
                  <a:pt x="0" y="45"/>
                </a:lnTo>
                <a:lnTo>
                  <a:pt x="11" y="0"/>
                </a:lnTo>
                <a:lnTo>
                  <a:pt x="22" y="45"/>
                </a:lnTo>
                <a:lnTo>
                  <a:pt x="11" y="3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5801" name="Freeform 26">
            <a:extLst>
              <a:ext uri="{FF2B5EF4-FFF2-40B4-BE49-F238E27FC236}">
                <a16:creationId xmlns:a16="http://schemas.microsoft.com/office/drawing/2014/main" id="{5A32E3C3-010A-4992-9F85-F70501DF51D9}"/>
              </a:ext>
            </a:extLst>
          </p:cNvPr>
          <p:cNvSpPr>
            <a:spLocks/>
          </p:cNvSpPr>
          <p:nvPr/>
        </p:nvSpPr>
        <p:spPr bwMode="auto">
          <a:xfrm>
            <a:off x="1838325" y="4929188"/>
            <a:ext cx="34925" cy="71437"/>
          </a:xfrm>
          <a:custGeom>
            <a:avLst/>
            <a:gdLst>
              <a:gd name="T0" fmla="*/ 2147483646 w 22"/>
              <a:gd name="T1" fmla="*/ 2147483646 h 45"/>
              <a:gd name="T2" fmla="*/ 0 w 22"/>
              <a:gd name="T3" fmla="*/ 2147483646 h 45"/>
              <a:gd name="T4" fmla="*/ 2147483646 w 22"/>
              <a:gd name="T5" fmla="*/ 0 h 45"/>
              <a:gd name="T6" fmla="*/ 2147483646 w 22"/>
              <a:gd name="T7" fmla="*/ 2147483646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33"/>
                </a:moveTo>
                <a:lnTo>
                  <a:pt x="0" y="45"/>
                </a:lnTo>
                <a:lnTo>
                  <a:pt x="11" y="0"/>
                </a:lnTo>
                <a:lnTo>
                  <a:pt x="22" y="45"/>
                </a:lnTo>
                <a:lnTo>
                  <a:pt x="11"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5802" name="Line 27">
            <a:extLst>
              <a:ext uri="{FF2B5EF4-FFF2-40B4-BE49-F238E27FC236}">
                <a16:creationId xmlns:a16="http://schemas.microsoft.com/office/drawing/2014/main" id="{615A0196-71C2-489A-8D99-1BCE664E8CA9}"/>
              </a:ext>
            </a:extLst>
          </p:cNvPr>
          <p:cNvSpPr>
            <a:spLocks noChangeShapeType="1"/>
          </p:cNvSpPr>
          <p:nvPr/>
        </p:nvSpPr>
        <p:spPr bwMode="auto">
          <a:xfrm>
            <a:off x="1855788" y="5248275"/>
            <a:ext cx="1587" cy="365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03" name="Freeform 28">
            <a:extLst>
              <a:ext uri="{FF2B5EF4-FFF2-40B4-BE49-F238E27FC236}">
                <a16:creationId xmlns:a16="http://schemas.microsoft.com/office/drawing/2014/main" id="{22EC81B9-8B61-45C3-9E7A-0A6591976F1E}"/>
              </a:ext>
            </a:extLst>
          </p:cNvPr>
          <p:cNvSpPr>
            <a:spLocks/>
          </p:cNvSpPr>
          <p:nvPr/>
        </p:nvSpPr>
        <p:spPr bwMode="auto">
          <a:xfrm>
            <a:off x="1838325" y="5265738"/>
            <a:ext cx="34925" cy="71437"/>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2"/>
                </a:moveTo>
                <a:lnTo>
                  <a:pt x="22" y="0"/>
                </a:lnTo>
                <a:lnTo>
                  <a:pt x="11" y="45"/>
                </a:lnTo>
                <a:lnTo>
                  <a:pt x="0" y="0"/>
                </a:lnTo>
                <a:lnTo>
                  <a:pt x="11" y="1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5804" name="Freeform 29">
            <a:extLst>
              <a:ext uri="{FF2B5EF4-FFF2-40B4-BE49-F238E27FC236}">
                <a16:creationId xmlns:a16="http://schemas.microsoft.com/office/drawing/2014/main" id="{8DFB3E8D-A9B7-4F71-8369-C54989F99B52}"/>
              </a:ext>
            </a:extLst>
          </p:cNvPr>
          <p:cNvSpPr>
            <a:spLocks/>
          </p:cNvSpPr>
          <p:nvPr/>
        </p:nvSpPr>
        <p:spPr bwMode="auto">
          <a:xfrm>
            <a:off x="1838325" y="5265738"/>
            <a:ext cx="34925" cy="71437"/>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2"/>
                </a:moveTo>
                <a:lnTo>
                  <a:pt x="22" y="0"/>
                </a:lnTo>
                <a:lnTo>
                  <a:pt x="11" y="45"/>
                </a:lnTo>
                <a:lnTo>
                  <a:pt x="0" y="0"/>
                </a:ln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5805" name="Line 30">
            <a:extLst>
              <a:ext uri="{FF2B5EF4-FFF2-40B4-BE49-F238E27FC236}">
                <a16:creationId xmlns:a16="http://schemas.microsoft.com/office/drawing/2014/main" id="{C1F1343A-1F86-4C90-9A10-2BE937AF175B}"/>
              </a:ext>
            </a:extLst>
          </p:cNvPr>
          <p:cNvSpPr>
            <a:spLocks noChangeShapeType="1"/>
          </p:cNvSpPr>
          <p:nvPr/>
        </p:nvSpPr>
        <p:spPr bwMode="auto">
          <a:xfrm>
            <a:off x="1855788" y="5018088"/>
            <a:ext cx="1587"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06" name="Line 31">
            <a:extLst>
              <a:ext uri="{FF2B5EF4-FFF2-40B4-BE49-F238E27FC236}">
                <a16:creationId xmlns:a16="http://schemas.microsoft.com/office/drawing/2014/main" id="{BD46E39D-6BB0-40E7-B4DB-7272D415BFB3}"/>
              </a:ext>
            </a:extLst>
          </p:cNvPr>
          <p:cNvSpPr>
            <a:spLocks noChangeShapeType="1"/>
          </p:cNvSpPr>
          <p:nvPr/>
        </p:nvSpPr>
        <p:spPr bwMode="auto">
          <a:xfrm flipV="1">
            <a:off x="4252913" y="4981575"/>
            <a:ext cx="1587" cy="365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07" name="Freeform 32">
            <a:extLst>
              <a:ext uri="{FF2B5EF4-FFF2-40B4-BE49-F238E27FC236}">
                <a16:creationId xmlns:a16="http://schemas.microsoft.com/office/drawing/2014/main" id="{8DC77762-D56B-4EB6-AA2E-3DE288A65516}"/>
              </a:ext>
            </a:extLst>
          </p:cNvPr>
          <p:cNvSpPr>
            <a:spLocks/>
          </p:cNvSpPr>
          <p:nvPr/>
        </p:nvSpPr>
        <p:spPr bwMode="auto">
          <a:xfrm>
            <a:off x="4235450" y="4929188"/>
            <a:ext cx="34925" cy="71437"/>
          </a:xfrm>
          <a:custGeom>
            <a:avLst/>
            <a:gdLst>
              <a:gd name="T0" fmla="*/ 2147483646 w 22"/>
              <a:gd name="T1" fmla="*/ 2147483646 h 45"/>
              <a:gd name="T2" fmla="*/ 0 w 22"/>
              <a:gd name="T3" fmla="*/ 2147483646 h 45"/>
              <a:gd name="T4" fmla="*/ 2147483646 w 22"/>
              <a:gd name="T5" fmla="*/ 0 h 45"/>
              <a:gd name="T6" fmla="*/ 2147483646 w 22"/>
              <a:gd name="T7" fmla="*/ 2147483646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33"/>
                </a:moveTo>
                <a:lnTo>
                  <a:pt x="0" y="45"/>
                </a:lnTo>
                <a:lnTo>
                  <a:pt x="11" y="0"/>
                </a:lnTo>
                <a:lnTo>
                  <a:pt x="22" y="45"/>
                </a:lnTo>
                <a:lnTo>
                  <a:pt x="11" y="33"/>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5808" name="Freeform 33">
            <a:extLst>
              <a:ext uri="{FF2B5EF4-FFF2-40B4-BE49-F238E27FC236}">
                <a16:creationId xmlns:a16="http://schemas.microsoft.com/office/drawing/2014/main" id="{6241357C-A441-420D-A6BA-2384BB4294C9}"/>
              </a:ext>
            </a:extLst>
          </p:cNvPr>
          <p:cNvSpPr>
            <a:spLocks/>
          </p:cNvSpPr>
          <p:nvPr/>
        </p:nvSpPr>
        <p:spPr bwMode="auto">
          <a:xfrm>
            <a:off x="4235450" y="4929188"/>
            <a:ext cx="34925" cy="71437"/>
          </a:xfrm>
          <a:custGeom>
            <a:avLst/>
            <a:gdLst>
              <a:gd name="T0" fmla="*/ 2147483646 w 22"/>
              <a:gd name="T1" fmla="*/ 2147483646 h 45"/>
              <a:gd name="T2" fmla="*/ 0 w 22"/>
              <a:gd name="T3" fmla="*/ 2147483646 h 45"/>
              <a:gd name="T4" fmla="*/ 2147483646 w 22"/>
              <a:gd name="T5" fmla="*/ 0 h 45"/>
              <a:gd name="T6" fmla="*/ 2147483646 w 22"/>
              <a:gd name="T7" fmla="*/ 2147483646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33"/>
                </a:moveTo>
                <a:lnTo>
                  <a:pt x="0" y="45"/>
                </a:lnTo>
                <a:lnTo>
                  <a:pt x="11" y="0"/>
                </a:lnTo>
                <a:lnTo>
                  <a:pt x="22" y="45"/>
                </a:lnTo>
                <a:lnTo>
                  <a:pt x="11"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5809" name="Line 34">
            <a:extLst>
              <a:ext uri="{FF2B5EF4-FFF2-40B4-BE49-F238E27FC236}">
                <a16:creationId xmlns:a16="http://schemas.microsoft.com/office/drawing/2014/main" id="{0E48D9A2-4A61-43A6-8D93-D557A4D672DC}"/>
              </a:ext>
            </a:extLst>
          </p:cNvPr>
          <p:cNvSpPr>
            <a:spLocks noChangeShapeType="1"/>
          </p:cNvSpPr>
          <p:nvPr/>
        </p:nvSpPr>
        <p:spPr bwMode="auto">
          <a:xfrm>
            <a:off x="4252913" y="5248275"/>
            <a:ext cx="1587" cy="3651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10" name="Freeform 35">
            <a:extLst>
              <a:ext uri="{FF2B5EF4-FFF2-40B4-BE49-F238E27FC236}">
                <a16:creationId xmlns:a16="http://schemas.microsoft.com/office/drawing/2014/main" id="{332DD268-4B2B-43A1-96BE-C9A8A04371D7}"/>
              </a:ext>
            </a:extLst>
          </p:cNvPr>
          <p:cNvSpPr>
            <a:spLocks/>
          </p:cNvSpPr>
          <p:nvPr/>
        </p:nvSpPr>
        <p:spPr bwMode="auto">
          <a:xfrm>
            <a:off x="4235450" y="5265738"/>
            <a:ext cx="34925" cy="71437"/>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2"/>
                </a:moveTo>
                <a:lnTo>
                  <a:pt x="22" y="0"/>
                </a:lnTo>
                <a:lnTo>
                  <a:pt x="11" y="45"/>
                </a:lnTo>
                <a:lnTo>
                  <a:pt x="0" y="0"/>
                </a:lnTo>
                <a:lnTo>
                  <a:pt x="11" y="12"/>
                </a:lnTo>
                <a:close/>
              </a:path>
            </a:pathLst>
          </a:cu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5811" name="Freeform 36">
            <a:extLst>
              <a:ext uri="{FF2B5EF4-FFF2-40B4-BE49-F238E27FC236}">
                <a16:creationId xmlns:a16="http://schemas.microsoft.com/office/drawing/2014/main" id="{57B36B61-12F2-45EC-A738-B5479BBE3B11}"/>
              </a:ext>
            </a:extLst>
          </p:cNvPr>
          <p:cNvSpPr>
            <a:spLocks/>
          </p:cNvSpPr>
          <p:nvPr/>
        </p:nvSpPr>
        <p:spPr bwMode="auto">
          <a:xfrm>
            <a:off x="4235450" y="5265738"/>
            <a:ext cx="34925" cy="71437"/>
          </a:xfrm>
          <a:custGeom>
            <a:avLst/>
            <a:gdLst>
              <a:gd name="T0" fmla="*/ 2147483646 w 22"/>
              <a:gd name="T1" fmla="*/ 2147483646 h 45"/>
              <a:gd name="T2" fmla="*/ 2147483646 w 22"/>
              <a:gd name="T3" fmla="*/ 0 h 45"/>
              <a:gd name="T4" fmla="*/ 2147483646 w 22"/>
              <a:gd name="T5" fmla="*/ 2147483646 h 45"/>
              <a:gd name="T6" fmla="*/ 0 w 22"/>
              <a:gd name="T7" fmla="*/ 0 h 45"/>
              <a:gd name="T8" fmla="*/ 2147483646 w 22"/>
              <a:gd name="T9" fmla="*/ 2147483646 h 45"/>
              <a:gd name="T10" fmla="*/ 0 60000 65536"/>
              <a:gd name="T11" fmla="*/ 0 60000 65536"/>
              <a:gd name="T12" fmla="*/ 0 60000 65536"/>
              <a:gd name="T13" fmla="*/ 0 60000 65536"/>
              <a:gd name="T14" fmla="*/ 0 60000 65536"/>
              <a:gd name="T15" fmla="*/ 0 w 22"/>
              <a:gd name="T16" fmla="*/ 0 h 45"/>
              <a:gd name="T17" fmla="*/ 22 w 22"/>
              <a:gd name="T18" fmla="*/ 45 h 45"/>
            </a:gdLst>
            <a:ahLst/>
            <a:cxnLst>
              <a:cxn ang="T10">
                <a:pos x="T0" y="T1"/>
              </a:cxn>
              <a:cxn ang="T11">
                <a:pos x="T2" y="T3"/>
              </a:cxn>
              <a:cxn ang="T12">
                <a:pos x="T4" y="T5"/>
              </a:cxn>
              <a:cxn ang="T13">
                <a:pos x="T6" y="T7"/>
              </a:cxn>
              <a:cxn ang="T14">
                <a:pos x="T8" y="T9"/>
              </a:cxn>
            </a:cxnLst>
            <a:rect l="T15" t="T16" r="T17" b="T18"/>
            <a:pathLst>
              <a:path w="22" h="45">
                <a:moveTo>
                  <a:pt x="11" y="12"/>
                </a:moveTo>
                <a:lnTo>
                  <a:pt x="22" y="0"/>
                </a:lnTo>
                <a:lnTo>
                  <a:pt x="11" y="45"/>
                </a:lnTo>
                <a:lnTo>
                  <a:pt x="0" y="0"/>
                </a:ln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75812" name="Line 37">
            <a:extLst>
              <a:ext uri="{FF2B5EF4-FFF2-40B4-BE49-F238E27FC236}">
                <a16:creationId xmlns:a16="http://schemas.microsoft.com/office/drawing/2014/main" id="{AADB8E49-119A-4ADB-91EC-DB03298BEB65}"/>
              </a:ext>
            </a:extLst>
          </p:cNvPr>
          <p:cNvSpPr>
            <a:spLocks noChangeShapeType="1"/>
          </p:cNvSpPr>
          <p:nvPr/>
        </p:nvSpPr>
        <p:spPr bwMode="auto">
          <a:xfrm>
            <a:off x="4252913" y="5018088"/>
            <a:ext cx="1587" cy="2301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13" name="Line 38">
            <a:extLst>
              <a:ext uri="{FF2B5EF4-FFF2-40B4-BE49-F238E27FC236}">
                <a16:creationId xmlns:a16="http://schemas.microsoft.com/office/drawing/2014/main" id="{A5A6F5B3-AFB4-4CC2-9E5C-C68018444EA9}"/>
              </a:ext>
            </a:extLst>
          </p:cNvPr>
          <p:cNvSpPr>
            <a:spLocks noChangeShapeType="1"/>
          </p:cNvSpPr>
          <p:nvPr/>
        </p:nvSpPr>
        <p:spPr bwMode="auto">
          <a:xfrm>
            <a:off x="2335213" y="5089525"/>
            <a:ext cx="36512"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14" name="Line 39">
            <a:extLst>
              <a:ext uri="{FF2B5EF4-FFF2-40B4-BE49-F238E27FC236}">
                <a16:creationId xmlns:a16="http://schemas.microsoft.com/office/drawing/2014/main" id="{1A860490-8B97-4220-90CD-90F52511C019}"/>
              </a:ext>
            </a:extLst>
          </p:cNvPr>
          <p:cNvSpPr>
            <a:spLocks noChangeShapeType="1"/>
          </p:cNvSpPr>
          <p:nvPr/>
        </p:nvSpPr>
        <p:spPr bwMode="auto">
          <a:xfrm>
            <a:off x="2441575" y="5089525"/>
            <a:ext cx="71438"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15" name="Line 40">
            <a:extLst>
              <a:ext uri="{FF2B5EF4-FFF2-40B4-BE49-F238E27FC236}">
                <a16:creationId xmlns:a16="http://schemas.microsoft.com/office/drawing/2014/main" id="{5BDDFCA9-959E-4748-9F16-01826BFC329F}"/>
              </a:ext>
            </a:extLst>
          </p:cNvPr>
          <p:cNvSpPr>
            <a:spLocks noChangeShapeType="1"/>
          </p:cNvSpPr>
          <p:nvPr/>
        </p:nvSpPr>
        <p:spPr bwMode="auto">
          <a:xfrm>
            <a:off x="2584450" y="5089525"/>
            <a:ext cx="71438"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16" name="Line 41">
            <a:extLst>
              <a:ext uri="{FF2B5EF4-FFF2-40B4-BE49-F238E27FC236}">
                <a16:creationId xmlns:a16="http://schemas.microsoft.com/office/drawing/2014/main" id="{194B9DC6-04BE-41E0-B03B-31CD23C548DF}"/>
              </a:ext>
            </a:extLst>
          </p:cNvPr>
          <p:cNvSpPr>
            <a:spLocks noChangeShapeType="1"/>
          </p:cNvSpPr>
          <p:nvPr/>
        </p:nvSpPr>
        <p:spPr bwMode="auto">
          <a:xfrm>
            <a:off x="2743200" y="5089525"/>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17" name="Line 42">
            <a:extLst>
              <a:ext uri="{FF2B5EF4-FFF2-40B4-BE49-F238E27FC236}">
                <a16:creationId xmlns:a16="http://schemas.microsoft.com/office/drawing/2014/main" id="{F3909B7E-96FA-417B-A1B8-6F627E378DB5}"/>
              </a:ext>
            </a:extLst>
          </p:cNvPr>
          <p:cNvSpPr>
            <a:spLocks noChangeShapeType="1"/>
          </p:cNvSpPr>
          <p:nvPr/>
        </p:nvSpPr>
        <p:spPr bwMode="auto">
          <a:xfrm>
            <a:off x="2886075" y="5089525"/>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18" name="Line 43">
            <a:extLst>
              <a:ext uri="{FF2B5EF4-FFF2-40B4-BE49-F238E27FC236}">
                <a16:creationId xmlns:a16="http://schemas.microsoft.com/office/drawing/2014/main" id="{8F5F5313-F193-4A62-9C64-9B1A3753BB64}"/>
              </a:ext>
            </a:extLst>
          </p:cNvPr>
          <p:cNvSpPr>
            <a:spLocks noChangeShapeType="1"/>
          </p:cNvSpPr>
          <p:nvPr/>
        </p:nvSpPr>
        <p:spPr bwMode="auto">
          <a:xfrm>
            <a:off x="3027363" y="5089525"/>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19" name="Line 44">
            <a:extLst>
              <a:ext uri="{FF2B5EF4-FFF2-40B4-BE49-F238E27FC236}">
                <a16:creationId xmlns:a16="http://schemas.microsoft.com/office/drawing/2014/main" id="{6D310581-E170-43EF-89F4-4189D30A7BC2}"/>
              </a:ext>
            </a:extLst>
          </p:cNvPr>
          <p:cNvSpPr>
            <a:spLocks noChangeShapeType="1"/>
          </p:cNvSpPr>
          <p:nvPr/>
        </p:nvSpPr>
        <p:spPr bwMode="auto">
          <a:xfrm>
            <a:off x="3170238" y="5089525"/>
            <a:ext cx="52387"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20" name="Line 45">
            <a:extLst>
              <a:ext uri="{FF2B5EF4-FFF2-40B4-BE49-F238E27FC236}">
                <a16:creationId xmlns:a16="http://schemas.microsoft.com/office/drawing/2014/main" id="{8316D8BC-0261-47E5-A203-2F43FF135F05}"/>
              </a:ext>
            </a:extLst>
          </p:cNvPr>
          <p:cNvSpPr>
            <a:spLocks noChangeShapeType="1"/>
          </p:cNvSpPr>
          <p:nvPr/>
        </p:nvSpPr>
        <p:spPr bwMode="auto">
          <a:xfrm>
            <a:off x="3311525" y="5089525"/>
            <a:ext cx="5397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21" name="Line 46">
            <a:extLst>
              <a:ext uri="{FF2B5EF4-FFF2-40B4-BE49-F238E27FC236}">
                <a16:creationId xmlns:a16="http://schemas.microsoft.com/office/drawing/2014/main" id="{D515CF58-F4CF-4424-AD0D-C5CE29317E4F}"/>
              </a:ext>
            </a:extLst>
          </p:cNvPr>
          <p:cNvSpPr>
            <a:spLocks noChangeShapeType="1"/>
          </p:cNvSpPr>
          <p:nvPr/>
        </p:nvSpPr>
        <p:spPr bwMode="auto">
          <a:xfrm>
            <a:off x="3454400" y="5089525"/>
            <a:ext cx="71438"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22" name="Line 47">
            <a:extLst>
              <a:ext uri="{FF2B5EF4-FFF2-40B4-BE49-F238E27FC236}">
                <a16:creationId xmlns:a16="http://schemas.microsoft.com/office/drawing/2014/main" id="{FD9D56ED-B65C-4672-98D0-F2928F9FEF77}"/>
              </a:ext>
            </a:extLst>
          </p:cNvPr>
          <p:cNvSpPr>
            <a:spLocks noChangeShapeType="1"/>
          </p:cNvSpPr>
          <p:nvPr/>
        </p:nvSpPr>
        <p:spPr bwMode="auto">
          <a:xfrm>
            <a:off x="3595688" y="5089525"/>
            <a:ext cx="71437"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23" name="Line 48">
            <a:extLst>
              <a:ext uri="{FF2B5EF4-FFF2-40B4-BE49-F238E27FC236}">
                <a16:creationId xmlns:a16="http://schemas.microsoft.com/office/drawing/2014/main" id="{B82CC8A2-C769-4997-BB73-F6CA7DF275D8}"/>
              </a:ext>
            </a:extLst>
          </p:cNvPr>
          <p:cNvSpPr>
            <a:spLocks noChangeShapeType="1"/>
          </p:cNvSpPr>
          <p:nvPr/>
        </p:nvSpPr>
        <p:spPr bwMode="auto">
          <a:xfrm>
            <a:off x="3738563" y="5089525"/>
            <a:ext cx="34925" cy="158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24" name="Rectangle 49">
            <a:extLst>
              <a:ext uri="{FF2B5EF4-FFF2-40B4-BE49-F238E27FC236}">
                <a16:creationId xmlns:a16="http://schemas.microsoft.com/office/drawing/2014/main" id="{4FD2661E-5EE9-4515-AB19-49F23D7E6D3C}"/>
              </a:ext>
            </a:extLst>
          </p:cNvPr>
          <p:cNvSpPr>
            <a:spLocks noChangeArrowheads="1"/>
          </p:cNvSpPr>
          <p:nvPr/>
        </p:nvSpPr>
        <p:spPr bwMode="auto">
          <a:xfrm>
            <a:off x="312738" y="4121150"/>
            <a:ext cx="67786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İşlemci</a:t>
            </a:r>
            <a:endParaRPr lang="en-US" altLang="tr-TR" sz="2400">
              <a:solidFill>
                <a:srgbClr val="000000"/>
              </a:solidFill>
            </a:endParaRPr>
          </a:p>
        </p:txBody>
      </p:sp>
      <p:sp>
        <p:nvSpPr>
          <p:cNvPr id="75825" name="Rectangle 50">
            <a:extLst>
              <a:ext uri="{FF2B5EF4-FFF2-40B4-BE49-F238E27FC236}">
                <a16:creationId xmlns:a16="http://schemas.microsoft.com/office/drawing/2014/main" id="{6AF79AF1-3818-4761-A244-083487AEDCBE}"/>
              </a:ext>
            </a:extLst>
          </p:cNvPr>
          <p:cNvSpPr>
            <a:spLocks noChangeArrowheads="1"/>
          </p:cNvSpPr>
          <p:nvPr/>
        </p:nvSpPr>
        <p:spPr bwMode="auto">
          <a:xfrm>
            <a:off x="2462213" y="3313113"/>
            <a:ext cx="11191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Arabağlantı</a:t>
            </a:r>
            <a:endParaRPr lang="en-US" altLang="tr-TR" sz="2400">
              <a:solidFill>
                <a:srgbClr val="000000"/>
              </a:solidFill>
            </a:endParaRPr>
          </a:p>
        </p:txBody>
      </p:sp>
      <p:sp>
        <p:nvSpPr>
          <p:cNvPr id="75826" name="Rectangle 51">
            <a:extLst>
              <a:ext uri="{FF2B5EF4-FFF2-40B4-BE49-F238E27FC236}">
                <a16:creationId xmlns:a16="http://schemas.microsoft.com/office/drawing/2014/main" id="{F52FD340-64A8-4F47-B009-8DFD915B0FCB}"/>
              </a:ext>
            </a:extLst>
          </p:cNvPr>
          <p:cNvSpPr>
            <a:spLocks noChangeArrowheads="1"/>
          </p:cNvSpPr>
          <p:nvPr/>
        </p:nvSpPr>
        <p:spPr bwMode="auto">
          <a:xfrm>
            <a:off x="2817813" y="3562350"/>
            <a:ext cx="3048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ağı</a:t>
            </a:r>
            <a:endParaRPr lang="en-US" altLang="tr-TR" sz="2400">
              <a:solidFill>
                <a:srgbClr val="000000"/>
              </a:solidFill>
            </a:endParaRPr>
          </a:p>
        </p:txBody>
      </p:sp>
      <p:sp>
        <p:nvSpPr>
          <p:cNvPr id="75827" name="Rectangle 54">
            <a:extLst>
              <a:ext uri="{FF2B5EF4-FFF2-40B4-BE49-F238E27FC236}">
                <a16:creationId xmlns:a16="http://schemas.microsoft.com/office/drawing/2014/main" id="{9D33233E-3757-4D0B-B4CF-8736FA4E1D5B}"/>
              </a:ext>
            </a:extLst>
          </p:cNvPr>
          <p:cNvSpPr>
            <a:spLocks noChangeArrowheads="1"/>
          </p:cNvSpPr>
          <p:nvPr/>
        </p:nvSpPr>
        <p:spPr bwMode="auto">
          <a:xfrm>
            <a:off x="258763" y="5035550"/>
            <a:ext cx="4905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Yerel</a:t>
            </a:r>
            <a:endParaRPr lang="en-US" altLang="tr-TR" sz="2400">
              <a:solidFill>
                <a:srgbClr val="000000"/>
              </a:solidFill>
            </a:endParaRPr>
          </a:p>
        </p:txBody>
      </p:sp>
      <p:sp>
        <p:nvSpPr>
          <p:cNvPr id="75828" name="Oval 55">
            <a:extLst>
              <a:ext uri="{FF2B5EF4-FFF2-40B4-BE49-F238E27FC236}">
                <a16:creationId xmlns:a16="http://schemas.microsoft.com/office/drawing/2014/main" id="{5633FD2F-973C-4528-80BA-8908268E818E}"/>
              </a:ext>
            </a:extLst>
          </p:cNvPr>
          <p:cNvSpPr>
            <a:spLocks noChangeArrowheads="1"/>
          </p:cNvSpPr>
          <p:nvPr/>
        </p:nvSpPr>
        <p:spPr bwMode="auto">
          <a:xfrm>
            <a:off x="1384300" y="4191000"/>
            <a:ext cx="942975" cy="1901825"/>
          </a:xfrm>
          <a:prstGeom prst="ellipse">
            <a:avLst/>
          </a:pr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75829" name="Rectangle 56">
            <a:extLst>
              <a:ext uri="{FF2B5EF4-FFF2-40B4-BE49-F238E27FC236}">
                <a16:creationId xmlns:a16="http://schemas.microsoft.com/office/drawing/2014/main" id="{732F443A-EE6A-41FB-B6AD-1259CB2CDEF6}"/>
              </a:ext>
            </a:extLst>
          </p:cNvPr>
          <p:cNvSpPr>
            <a:spLocks noChangeArrowheads="1"/>
          </p:cNvSpPr>
          <p:nvPr/>
        </p:nvSpPr>
        <p:spPr bwMode="auto">
          <a:xfrm>
            <a:off x="2438400" y="6065838"/>
            <a:ext cx="11874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Bilgisayarlar</a:t>
            </a:r>
            <a:endParaRPr lang="en-US" altLang="tr-TR" sz="2400">
              <a:solidFill>
                <a:srgbClr val="000000"/>
              </a:solidFill>
            </a:endParaRPr>
          </a:p>
        </p:txBody>
      </p:sp>
      <p:sp>
        <p:nvSpPr>
          <p:cNvPr id="75830" name="Oval 57">
            <a:extLst>
              <a:ext uri="{FF2B5EF4-FFF2-40B4-BE49-F238E27FC236}">
                <a16:creationId xmlns:a16="http://schemas.microsoft.com/office/drawing/2014/main" id="{6EF395A8-ADCD-429F-9207-885147F15C9C}"/>
              </a:ext>
            </a:extLst>
          </p:cNvPr>
          <p:cNvSpPr>
            <a:spLocks noChangeArrowheads="1"/>
          </p:cNvSpPr>
          <p:nvPr/>
        </p:nvSpPr>
        <p:spPr bwMode="auto">
          <a:xfrm>
            <a:off x="3781425" y="4191000"/>
            <a:ext cx="942975" cy="1901825"/>
          </a:xfrm>
          <a:prstGeom prst="ellipse">
            <a:avLst/>
          </a:prstGeom>
          <a:noFill/>
          <a:ln w="174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2400">
              <a:solidFill>
                <a:srgbClr val="000000"/>
              </a:solidFill>
            </a:endParaRPr>
          </a:p>
        </p:txBody>
      </p:sp>
      <p:sp>
        <p:nvSpPr>
          <p:cNvPr id="75831" name="Rectangle 58">
            <a:extLst>
              <a:ext uri="{FF2B5EF4-FFF2-40B4-BE49-F238E27FC236}">
                <a16:creationId xmlns:a16="http://schemas.microsoft.com/office/drawing/2014/main" id="{6950D459-D760-481E-9EED-32EF7FD36667}"/>
              </a:ext>
            </a:extLst>
          </p:cNvPr>
          <p:cNvSpPr>
            <a:spLocks noChangeArrowheads="1"/>
          </p:cNvSpPr>
          <p:nvPr/>
        </p:nvSpPr>
        <p:spPr bwMode="auto">
          <a:xfrm>
            <a:off x="228600" y="3740150"/>
            <a:ext cx="8239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Mesajlar</a:t>
            </a:r>
            <a:endParaRPr lang="en-US" altLang="tr-TR" sz="2400">
              <a:solidFill>
                <a:srgbClr val="000000"/>
              </a:solidFill>
            </a:endParaRPr>
          </a:p>
        </p:txBody>
      </p:sp>
      <p:sp>
        <p:nvSpPr>
          <p:cNvPr id="75832" name="Line 59">
            <a:extLst>
              <a:ext uri="{FF2B5EF4-FFF2-40B4-BE49-F238E27FC236}">
                <a16:creationId xmlns:a16="http://schemas.microsoft.com/office/drawing/2014/main" id="{B3BB7A38-4A33-49DD-857D-DCAC01BE923B}"/>
              </a:ext>
            </a:extLst>
          </p:cNvPr>
          <p:cNvSpPr>
            <a:spLocks noChangeShapeType="1"/>
          </p:cNvSpPr>
          <p:nvPr/>
        </p:nvSpPr>
        <p:spPr bwMode="auto">
          <a:xfrm flipH="1" flipV="1">
            <a:off x="1128713" y="4395788"/>
            <a:ext cx="568325" cy="21431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33" name="Line 60">
            <a:extLst>
              <a:ext uri="{FF2B5EF4-FFF2-40B4-BE49-F238E27FC236}">
                <a16:creationId xmlns:a16="http://schemas.microsoft.com/office/drawing/2014/main" id="{221A2318-EB31-413A-8F9A-E9B7761315AA}"/>
              </a:ext>
            </a:extLst>
          </p:cNvPr>
          <p:cNvSpPr>
            <a:spLocks noChangeShapeType="1"/>
          </p:cNvSpPr>
          <p:nvPr/>
        </p:nvSpPr>
        <p:spPr bwMode="auto">
          <a:xfrm flipH="1" flipV="1">
            <a:off x="985838" y="5248275"/>
            <a:ext cx="711200" cy="2317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34" name="Line 61">
            <a:extLst>
              <a:ext uri="{FF2B5EF4-FFF2-40B4-BE49-F238E27FC236}">
                <a16:creationId xmlns:a16="http://schemas.microsoft.com/office/drawing/2014/main" id="{25450A67-29B1-4175-9E0C-61AB7F7CFDBC}"/>
              </a:ext>
            </a:extLst>
          </p:cNvPr>
          <p:cNvSpPr>
            <a:spLocks noChangeShapeType="1"/>
          </p:cNvSpPr>
          <p:nvPr/>
        </p:nvSpPr>
        <p:spPr bwMode="auto">
          <a:xfrm>
            <a:off x="1146175" y="4041775"/>
            <a:ext cx="639763" cy="889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5835" name="Rectangle 62">
            <a:extLst>
              <a:ext uri="{FF2B5EF4-FFF2-40B4-BE49-F238E27FC236}">
                <a16:creationId xmlns:a16="http://schemas.microsoft.com/office/drawing/2014/main" id="{413BC24A-D266-435D-9825-7B2E5F8591F5}"/>
              </a:ext>
            </a:extLst>
          </p:cNvPr>
          <p:cNvSpPr>
            <a:spLocks noChangeArrowheads="1"/>
          </p:cNvSpPr>
          <p:nvPr/>
        </p:nvSpPr>
        <p:spPr bwMode="auto">
          <a:xfrm>
            <a:off x="258763" y="5248275"/>
            <a:ext cx="5699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700">
                <a:solidFill>
                  <a:srgbClr val="000000"/>
                </a:solidFill>
              </a:rPr>
              <a:t>bellek</a:t>
            </a:r>
            <a:endParaRPr lang="en-US" altLang="tr-TR" sz="2400">
              <a:solidFill>
                <a:srgbClr val="000000"/>
              </a:solidFill>
            </a:endParaRPr>
          </a:p>
        </p:txBody>
      </p:sp>
      <p:cxnSp>
        <p:nvCxnSpPr>
          <p:cNvPr id="75836" name="Straight Arrow Connector 61">
            <a:extLst>
              <a:ext uri="{FF2B5EF4-FFF2-40B4-BE49-F238E27FC236}">
                <a16:creationId xmlns:a16="http://schemas.microsoft.com/office/drawing/2014/main" id="{6B150792-E441-428E-B330-B0D83931E13F}"/>
              </a:ext>
            </a:extLst>
          </p:cNvPr>
          <p:cNvCxnSpPr>
            <a:cxnSpLocks noChangeShapeType="1"/>
          </p:cNvCxnSpPr>
          <p:nvPr/>
        </p:nvCxnSpPr>
        <p:spPr bwMode="auto">
          <a:xfrm flipH="1">
            <a:off x="4572000" y="3429000"/>
            <a:ext cx="457200" cy="762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5837" name="Rectangle 65">
            <a:extLst>
              <a:ext uri="{FF2B5EF4-FFF2-40B4-BE49-F238E27FC236}">
                <a16:creationId xmlns:a16="http://schemas.microsoft.com/office/drawing/2014/main" id="{109978CF-F357-4810-A76E-87A8D40098CD}"/>
              </a:ext>
            </a:extLst>
          </p:cNvPr>
          <p:cNvSpPr>
            <a:spLocks noChangeArrowheads="1"/>
          </p:cNvSpPr>
          <p:nvPr/>
        </p:nvSpPr>
        <p:spPr bwMode="auto">
          <a:xfrm>
            <a:off x="5029200" y="2603500"/>
            <a:ext cx="4114800" cy="41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en-US" sz="2000" dirty="0">
                <a:solidFill>
                  <a:srgbClr val="000000"/>
                </a:solidFill>
              </a:rPr>
              <a:t>1970'lerde ve 80'lerde pek çok </a:t>
            </a:r>
            <a:r>
              <a:rPr lang="tr-TR" altLang="en-US" sz="2000" dirty="0" err="1">
                <a:solidFill>
                  <a:srgbClr val="000000"/>
                </a:solidFill>
              </a:rPr>
              <a:t>arabağlayıcı</a:t>
            </a:r>
            <a:r>
              <a:rPr lang="en-US" altLang="en-US" sz="2000" dirty="0">
                <a:solidFill>
                  <a:srgbClr val="000000"/>
                </a:solidFill>
              </a:rPr>
              <a:t> </a:t>
            </a:r>
            <a:r>
              <a:rPr lang="tr-TR" altLang="en-US" sz="2000" dirty="0">
                <a:solidFill>
                  <a:srgbClr val="000000"/>
                </a:solidFill>
              </a:rPr>
              <a:t>ağ bulunmuştur:</a:t>
            </a:r>
            <a:endParaRPr lang="en-US" altLang="en-US" sz="2000" dirty="0">
              <a:solidFill>
                <a:srgbClr val="000000"/>
              </a:solidFill>
            </a:endParaRPr>
          </a:p>
          <a:p>
            <a:r>
              <a:rPr lang="tr-TR" altLang="tr-TR" sz="2000" dirty="0"/>
              <a:t>Sınırlı ve sınırsız (</a:t>
            </a:r>
            <a:r>
              <a:rPr lang="tr-TR" altLang="tr-TR" sz="2000" dirty="0" err="1"/>
              <a:t>ing.</a:t>
            </a:r>
            <a:r>
              <a:rPr lang="tr-TR" altLang="tr-TR" sz="2000" dirty="0"/>
              <a:t> </a:t>
            </a:r>
            <a:r>
              <a:rPr lang="tr-TR" altLang="tr-TR" sz="2000" i="1" dirty="0" err="1"/>
              <a:t>exhaustive</a:t>
            </a:r>
            <a:r>
              <a:rPr lang="tr-TR" altLang="tr-TR" sz="2000" dirty="0"/>
              <a:t>) </a:t>
            </a:r>
            <a:r>
              <a:rPr lang="tr-TR" altLang="tr-TR" sz="2000" dirty="0" err="1"/>
              <a:t>arabağlayıcılar</a:t>
            </a:r>
            <a:endParaRPr lang="tr-TR" altLang="tr-TR" sz="1800" dirty="0"/>
          </a:p>
          <a:p>
            <a:r>
              <a:rPr lang="tr-TR" altLang="tr-TR" sz="2000" dirty="0"/>
              <a:t>2- ve 3- boyutlu ızgaralar (</a:t>
            </a:r>
            <a:r>
              <a:rPr lang="tr-TR" altLang="tr-TR" sz="2000" dirty="0" err="1"/>
              <a:t>ing.</a:t>
            </a:r>
            <a:r>
              <a:rPr lang="tr-TR" altLang="tr-TR" sz="2000" dirty="0"/>
              <a:t> </a:t>
            </a:r>
            <a:r>
              <a:rPr lang="tr-TR" altLang="tr-TR" sz="2000" i="1" dirty="0" err="1"/>
              <a:t>meshes</a:t>
            </a:r>
            <a:r>
              <a:rPr lang="tr-TR" altLang="tr-TR" sz="2000" dirty="0"/>
              <a:t>)</a:t>
            </a:r>
            <a:endParaRPr lang="tr-TR" altLang="tr-TR" sz="1800" dirty="0"/>
          </a:p>
          <a:p>
            <a:r>
              <a:rPr lang="tr-TR" altLang="tr-TR" sz="2000" dirty="0" err="1"/>
              <a:t>Hiperküp</a:t>
            </a:r>
            <a:endParaRPr lang="tr-TR" altLang="tr-TR" sz="1800" dirty="0"/>
          </a:p>
          <a:p>
            <a:r>
              <a:rPr lang="tr-TR" altLang="tr-TR" sz="2000" dirty="0" err="1"/>
              <a:t>Anahtarlayıcı</a:t>
            </a:r>
            <a:r>
              <a:rPr lang="tr-TR" altLang="tr-TR" sz="2000" dirty="0"/>
              <a:t> kullananlar</a:t>
            </a:r>
            <a:endParaRPr lang="tr-TR" altLang="tr-TR" sz="1800" dirty="0"/>
          </a:p>
          <a:p>
            <a:pPr lvl="1"/>
            <a:r>
              <a:rPr lang="tr-TR" altLang="tr-TR" sz="1800" dirty="0" err="1"/>
              <a:t>Crossbar</a:t>
            </a:r>
            <a:endParaRPr lang="tr-TR" altLang="tr-TR" sz="1600" dirty="0"/>
          </a:p>
          <a:p>
            <a:pPr lvl="1"/>
            <a:r>
              <a:rPr lang="tr-TR" altLang="tr-TR" sz="1800" dirty="0"/>
              <a:t>Ağaçlar</a:t>
            </a:r>
            <a:endParaRPr lang="tr-TR" altLang="tr-TR" sz="1600" dirty="0"/>
          </a:p>
          <a:p>
            <a:r>
              <a:rPr lang="tr-TR" altLang="tr-TR" sz="2000" dirty="0"/>
              <a:t>Çok aşamalı (</a:t>
            </a:r>
            <a:r>
              <a:rPr lang="tr-TR" altLang="tr-TR" sz="2000" dirty="0" err="1"/>
              <a:t>ing.</a:t>
            </a:r>
            <a:r>
              <a:rPr lang="tr-TR" altLang="tr-TR" sz="2000" dirty="0"/>
              <a:t> </a:t>
            </a:r>
            <a:r>
              <a:rPr lang="tr-TR" altLang="tr-TR" sz="2000" i="1" dirty="0" err="1"/>
              <a:t>multi-stage</a:t>
            </a:r>
            <a:r>
              <a:rPr lang="tr-TR" altLang="tr-TR" sz="2000" dirty="0"/>
              <a:t>) </a:t>
            </a:r>
            <a:r>
              <a:rPr lang="tr-TR" altLang="tr-TR" sz="2000" dirty="0" err="1"/>
              <a:t>arabağlayıcı</a:t>
            </a:r>
            <a:r>
              <a:rPr lang="tr-TR" altLang="tr-TR" sz="2000" dirty="0"/>
              <a:t> ağlar</a:t>
            </a:r>
            <a:endParaRPr lang="en-US" altLang="tr-TR" sz="1600" dirty="0">
              <a:solidFill>
                <a:srgbClr val="00000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a:extLst>
              <a:ext uri="{FF2B5EF4-FFF2-40B4-BE49-F238E27FC236}">
                <a16:creationId xmlns:a16="http://schemas.microsoft.com/office/drawing/2014/main" id="{7A155934-0235-4194-90B4-4A18095DEBB4}"/>
              </a:ext>
            </a:extLst>
          </p:cNvPr>
          <p:cNvSpPr>
            <a:spLocks noGrp="1" noChangeArrowheads="1"/>
          </p:cNvSpPr>
          <p:nvPr>
            <p:ph type="title"/>
          </p:nvPr>
        </p:nvSpPr>
        <p:spPr/>
        <p:txBody>
          <a:bodyPr>
            <a:normAutofit/>
          </a:bodyPr>
          <a:lstStyle/>
          <a:p>
            <a:pPr>
              <a:defRPr/>
            </a:pPr>
            <a:r>
              <a:rPr lang="tr-TR" altLang="en-US" sz="3600" dirty="0"/>
              <a:t>Türkiye’deki İmkanlar</a:t>
            </a:r>
            <a:endParaRPr lang="en-US" altLang="en-US" sz="3600" dirty="0"/>
          </a:p>
        </p:txBody>
      </p:sp>
      <p:sp>
        <p:nvSpPr>
          <p:cNvPr id="82947" name="Rectangle 3">
            <a:extLst>
              <a:ext uri="{FF2B5EF4-FFF2-40B4-BE49-F238E27FC236}">
                <a16:creationId xmlns:a16="http://schemas.microsoft.com/office/drawing/2014/main" id="{54CD3146-5B63-4C2F-A0D7-073732BEFD77}"/>
              </a:ext>
            </a:extLst>
          </p:cNvPr>
          <p:cNvSpPr>
            <a:spLocks noGrp="1" noChangeArrowheads="1"/>
          </p:cNvSpPr>
          <p:nvPr>
            <p:ph type="body" idx="1"/>
          </p:nvPr>
        </p:nvSpPr>
        <p:spPr/>
        <p:txBody>
          <a:bodyPr>
            <a:normAutofit/>
          </a:bodyPr>
          <a:lstStyle/>
          <a:p>
            <a:r>
              <a:rPr lang="tr-TR" altLang="tr-TR" sz="2800" dirty="0"/>
              <a:t>Türkiye'nin 680 bin çekirdekli süper bilgisayarı </a:t>
            </a:r>
            <a:r>
              <a:rPr lang="tr-TR" altLang="tr-TR" sz="2800" dirty="0" err="1"/>
              <a:t>MareNostrum</a:t>
            </a:r>
            <a:r>
              <a:rPr lang="tr-TR" altLang="tr-TR" sz="2800" dirty="0"/>
              <a:t> 5 kullanıma açıldı. (2024)</a:t>
            </a:r>
          </a:p>
          <a:p>
            <a:pPr lvl="1"/>
            <a:r>
              <a:rPr lang="tr-TR" dirty="0"/>
              <a:t>Türkiye'nin üyesi olduğu Euro HPC Ortak Girişimi tarafından geliştirilen 680 bin çekirdekli </a:t>
            </a:r>
            <a:r>
              <a:rPr lang="tr-TR" dirty="0" err="1"/>
              <a:t>MareNostrum</a:t>
            </a:r>
            <a:r>
              <a:rPr lang="tr-TR" dirty="0"/>
              <a:t> 5 süper bilgisayarının açılışı yapıldı. Dünyanın en güçlü 8'inci süper bilgisayarı oldu.</a:t>
            </a:r>
            <a:endParaRPr lang="tr-TR" dirty="0">
              <a:solidFill>
                <a:srgbClr val="999999"/>
              </a:solidFill>
              <a:effectLst/>
            </a:endParaRPr>
          </a:p>
          <a:p>
            <a:pPr marL="224640" indent="0">
              <a:buNone/>
            </a:pPr>
            <a:br>
              <a:rPr lang="tr-TR" dirty="0"/>
            </a:br>
            <a:endParaRPr lang="tr-TR" altLang="tr-TR" sz="2800" dirty="0"/>
          </a:p>
        </p:txBody>
      </p:sp>
      <p:pic>
        <p:nvPicPr>
          <p:cNvPr id="1026" name="Picture 2" descr="Türkiye'nin süper bilgisayarı MareNostrum 5 kullanıma açıldı">
            <a:extLst>
              <a:ext uri="{FF2B5EF4-FFF2-40B4-BE49-F238E27FC236}">
                <a16:creationId xmlns:a16="http://schemas.microsoft.com/office/drawing/2014/main" id="{2A6EFD48-FD70-4081-B6EB-40644ECF3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5" y="3429000"/>
            <a:ext cx="8096250" cy="2667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70D818D7-684C-491A-AB7F-356837A275FE}"/>
              </a:ext>
            </a:extLst>
          </p:cNvPr>
          <p:cNvSpPr>
            <a:spLocks noGrp="1"/>
          </p:cNvSpPr>
          <p:nvPr>
            <p:ph type="title"/>
          </p:nvPr>
        </p:nvSpPr>
        <p:spPr/>
        <p:txBody>
          <a:bodyPr/>
          <a:lstStyle/>
          <a:p>
            <a:pPr>
              <a:defRPr/>
            </a:pPr>
            <a:r>
              <a:rPr lang="tr-TR" altLang="tr-TR" dirty="0"/>
              <a:t>Bir Sonrası</a:t>
            </a:r>
            <a:endParaRPr lang="en-US" altLang="tr-TR" dirty="0"/>
          </a:p>
        </p:txBody>
      </p:sp>
      <p:sp>
        <p:nvSpPr>
          <p:cNvPr id="83971" name="Content Placeholder 2">
            <a:extLst>
              <a:ext uri="{FF2B5EF4-FFF2-40B4-BE49-F238E27FC236}">
                <a16:creationId xmlns:a16="http://schemas.microsoft.com/office/drawing/2014/main" id="{AD9633E6-20C5-4265-928F-A8B151FCB6EC}"/>
              </a:ext>
            </a:extLst>
          </p:cNvPr>
          <p:cNvSpPr>
            <a:spLocks noGrp="1" noChangeArrowheads="1"/>
          </p:cNvSpPr>
          <p:nvPr>
            <p:ph type="body" idx="1"/>
          </p:nvPr>
        </p:nvSpPr>
        <p:spPr/>
        <p:txBody>
          <a:bodyPr/>
          <a:lstStyle/>
          <a:p>
            <a:r>
              <a:rPr lang="tr-TR" altLang="tr-TR"/>
              <a:t>Gelecek hafta mesaj geçmeli programlama modelini, bazı MPI komutlarını ve bu komutları kullanarak bir bilgisayar öbeğinde MPI programı yazmayı ve test etmeyi öğreneceğiz.   </a:t>
            </a:r>
          </a:p>
        </p:txBody>
      </p:sp>
      <p:pic>
        <p:nvPicPr>
          <p:cNvPr id="83972" name="Picture 3" descr="C:\Program Files\Microsoft Office\MEDIA\CAGCAT10\j0195384.wmf">
            <a:extLst>
              <a:ext uri="{FF2B5EF4-FFF2-40B4-BE49-F238E27FC236}">
                <a16:creationId xmlns:a16="http://schemas.microsoft.com/office/drawing/2014/main" id="{7236FD46-F293-4957-91EB-0627167AF6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4038600"/>
            <a:ext cx="1795463"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Picture 4" descr="C:\Program Files\Microsoft Office\MEDIA\CAGCAT10\j0292020.wmf">
            <a:extLst>
              <a:ext uri="{FF2B5EF4-FFF2-40B4-BE49-F238E27FC236}">
                <a16:creationId xmlns:a16="http://schemas.microsoft.com/office/drawing/2014/main" id="{94988133-D86D-4FAE-A746-3D3496C42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191000"/>
            <a:ext cx="1868488"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8676</TotalTime>
  <Words>2785</Words>
  <Application>Microsoft Office PowerPoint</Application>
  <PresentationFormat>On-screen Show (4:3)</PresentationFormat>
  <Paragraphs>423</Paragraphs>
  <Slides>51</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Arial</vt:lpstr>
      <vt:lpstr>Calibri</vt:lpstr>
      <vt:lpstr>Helvetica</vt:lpstr>
      <vt:lpstr>Hobo Std</vt:lpstr>
      <vt:lpstr>Lucida Console</vt:lpstr>
      <vt:lpstr>Roboto</vt:lpstr>
      <vt:lpstr>Symbol</vt:lpstr>
      <vt:lpstr>Tahoma</vt:lpstr>
      <vt:lpstr>Times</vt:lpstr>
      <vt:lpstr>Office Theme</vt:lpstr>
      <vt:lpstr>Giriş</vt:lpstr>
      <vt:lpstr>İlk Dersimizin Konuları</vt:lpstr>
      <vt:lpstr>Paralel Hesaplama Nedir?</vt:lpstr>
      <vt:lpstr>Daha Fazla Hesaplama Hızı Gereksinimi</vt:lpstr>
      <vt:lpstr>Büyük Mücadele Problemleri</vt:lpstr>
      <vt:lpstr>Hava Durumu Tahmini</vt:lpstr>
      <vt:lpstr>Küresel Hava Durumu Tahmini Örneği</vt:lpstr>
      <vt:lpstr>Gök Cisimlerinin Hareketini Modelleme</vt:lpstr>
      <vt:lpstr>Gök Cisimlerinin Hareketini Modelleme</vt:lpstr>
      <vt:lpstr>Gök Cisimlerinin Hareketini Modelleme</vt:lpstr>
      <vt:lpstr>PowerPoint Presentation</vt:lpstr>
      <vt:lpstr>Paralel Programlamanın Geçmişi</vt:lpstr>
      <vt:lpstr>PowerPoint Presentation</vt:lpstr>
      <vt:lpstr>Hızlanma (Speedup) Çarpanı, Amdahl Yasası</vt:lpstr>
      <vt:lpstr>Hızlanma (Speedup) Çarpanı, Amdahl Yasası</vt:lpstr>
      <vt:lpstr>Örnek: 1 Bitlerinin Sayısı</vt:lpstr>
      <vt:lpstr>Örnek: Alternatif Bir Seri Algoritma</vt:lpstr>
      <vt:lpstr>Hızlanma (Speedup) Çarpanı, Amdahl Yasası</vt:lpstr>
      <vt:lpstr>Hızlanma Üst-Sınırı (ing: Maximum Speedup)</vt:lpstr>
      <vt:lpstr>Hızlanma Üst-Sınırı: Amdahl Yasası</vt:lpstr>
      <vt:lpstr>Hızlanma Üst-Sınırı: Amdahl Yasası</vt:lpstr>
      <vt:lpstr>İşlemci sayısına (p) karşı hızlanma eğrisi ( S(p) ) farklı seri kısım (f) değerleri için aşağıda verilmiştir.</vt:lpstr>
      <vt:lpstr>Hızlanma Üst-Sınırı: Amdahl Yasası</vt:lpstr>
      <vt:lpstr>Doğrusal Üstü Hızlanma Örneği: Arama</vt:lpstr>
      <vt:lpstr>PowerPoint Presentation</vt:lpstr>
      <vt:lpstr>Doğrusal Üstü Hızlanma Örneği: Arama</vt:lpstr>
      <vt:lpstr>Doğrusal Üstü Hızlanma Örneği Arama</vt:lpstr>
      <vt:lpstr>Doğrusal Üstü Hızlanma Örneği Arama</vt:lpstr>
      <vt:lpstr>Soru  </vt:lpstr>
      <vt:lpstr>Paralel Bilgisayarların Türleri</vt:lpstr>
      <vt:lpstr>Bu Dersin Konuları</vt:lpstr>
      <vt:lpstr>Tek İşlemcili Bilgisayarlar</vt:lpstr>
      <vt:lpstr>Tek İşlemcili Bilgisayarlar</vt:lpstr>
      <vt:lpstr>Ortak Bellekli Çoklu-işlemci Sistemi</vt:lpstr>
      <vt:lpstr>Ortak Bellekli Çoklu-İşlemcilerin Basitçe Görünüşü</vt:lpstr>
      <vt:lpstr>Örnek Dörtlü Ortak Bellek Çoklu-işlemci</vt:lpstr>
      <vt:lpstr>Çok Çekirdekli İşlemciler Yakın Geçmişte Geliştirilmiştir</vt:lpstr>
      <vt:lpstr>PowerPoint Presentation</vt:lpstr>
      <vt:lpstr>Önbellek Seviyeleri</vt:lpstr>
      <vt:lpstr>Örnekler</vt:lpstr>
      <vt:lpstr>Tek Dört-çekirdekli Ortak Bellek Çoklu-işlemci</vt:lpstr>
      <vt:lpstr>Çoklu dört-çekirdekli çoklu-işlemciler</vt:lpstr>
      <vt:lpstr>Nehalem Mimarisi (i7)</vt:lpstr>
      <vt:lpstr>Ortak Bellek Çoklu-işlemcileri Programlama</vt:lpstr>
      <vt:lpstr>Ortak Bellek Çoklu-işlemcileri Programlama</vt:lpstr>
      <vt:lpstr>Ortak Bellek Çoklu-işlemcileri Programlama</vt:lpstr>
      <vt:lpstr>GPU Öbekleri (clusters)</vt:lpstr>
      <vt:lpstr>Dağıtık Bellek Çoklu-işlemciler veya Mesaj Geçmeli Çoklu-işlemciler (ing. Message-Passing Multicomputer)</vt:lpstr>
      <vt:lpstr>Dağıtık Bellek Çoklu-işlemciler</vt:lpstr>
      <vt:lpstr>Türkiye’deki İmkanlar</vt:lpstr>
      <vt:lpstr>Bir Sonrası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subject>Auswertung</dc:subject>
  <dc:creator>Jan Pelzl</dc:creator>
  <cp:lastModifiedBy>Cengiz Güngör</cp:lastModifiedBy>
  <cp:revision>88</cp:revision>
  <dcterms:created xsi:type="dcterms:W3CDTF">2022-05-08T01:58:17Z</dcterms:created>
  <dcterms:modified xsi:type="dcterms:W3CDTF">2024-04-16T15:08:46Z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2012-02-12T00:00:00Z</vt:filetime>
  </property>
  <property fmtid="{D5CDD505-2E9C-101B-9397-08002B2CF9AE}" pid="3" name="Creator">
    <vt:lpwstr>Microsoft® PowerPoint® 2010</vt:lpwstr>
  </property>
  <property fmtid="{D5CDD505-2E9C-101B-9397-08002B2CF9AE}" pid="4" name="LastSaved">
    <vt:filetime>2022-05-08T00:00:00Z</vt:filetime>
  </property>
</Properties>
</file>