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47"/>
  </p:notesMasterIdLst>
  <p:sldIdLst>
    <p:sldId id="301" r:id="rId2"/>
    <p:sldId id="314" r:id="rId3"/>
    <p:sldId id="315" r:id="rId4"/>
    <p:sldId id="316" r:id="rId5"/>
    <p:sldId id="320" r:id="rId6"/>
    <p:sldId id="323" r:id="rId7"/>
    <p:sldId id="321" r:id="rId8"/>
    <p:sldId id="322" r:id="rId9"/>
    <p:sldId id="326" r:id="rId10"/>
    <p:sldId id="327" r:id="rId11"/>
    <p:sldId id="328" r:id="rId12"/>
    <p:sldId id="329" r:id="rId13"/>
    <p:sldId id="330" r:id="rId14"/>
    <p:sldId id="354" r:id="rId15"/>
    <p:sldId id="331" r:id="rId16"/>
    <p:sldId id="332" r:id="rId17"/>
    <p:sldId id="333" r:id="rId18"/>
    <p:sldId id="334" r:id="rId19"/>
    <p:sldId id="335" r:id="rId20"/>
    <p:sldId id="336" r:id="rId21"/>
    <p:sldId id="337" r:id="rId22"/>
    <p:sldId id="338" r:id="rId23"/>
    <p:sldId id="339" r:id="rId24"/>
    <p:sldId id="340" r:id="rId25"/>
    <p:sldId id="341" r:id="rId26"/>
    <p:sldId id="342" r:id="rId27"/>
    <p:sldId id="343" r:id="rId28"/>
    <p:sldId id="345" r:id="rId29"/>
    <p:sldId id="346" r:id="rId30"/>
    <p:sldId id="347" r:id="rId31"/>
    <p:sldId id="355" r:id="rId32"/>
    <p:sldId id="356" r:id="rId33"/>
    <p:sldId id="349" r:id="rId34"/>
    <p:sldId id="353" r:id="rId35"/>
    <p:sldId id="313" r:id="rId36"/>
    <p:sldId id="302" r:id="rId37"/>
    <p:sldId id="303" r:id="rId38"/>
    <p:sldId id="305" r:id="rId39"/>
    <p:sldId id="306" r:id="rId40"/>
    <p:sldId id="307" r:id="rId41"/>
    <p:sldId id="308" r:id="rId42"/>
    <p:sldId id="309" r:id="rId43"/>
    <p:sldId id="310" r:id="rId44"/>
    <p:sldId id="311" r:id="rId45"/>
    <p:sldId id="312" r:id="rId46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2" autoAdjust="0"/>
    <p:restoredTop sz="93400" autoAdjust="0"/>
  </p:normalViewPr>
  <p:slideViewPr>
    <p:cSldViewPr>
      <p:cViewPr varScale="1">
        <p:scale>
          <a:sx n="59" d="100"/>
          <a:sy n="59" d="100"/>
        </p:scale>
        <p:origin x="1428" y="5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notesMaster" Target="notesMasters/notesMaster1.xml"/><Relationship Id="rId50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2460C12-1A27-4A64-B0B2-F796C1A51EED}" type="datetimeFigureOut">
              <a:rPr lang="tr-TR" smtClean="0"/>
              <a:pPr/>
              <a:t>14.10.2020</a:t>
            </a:fld>
            <a:endParaRPr lang="tr-TR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47C25BA-1208-4CE7-BA56-982F150D70B7}" type="slidenum">
              <a:rPr lang="tr-TR" smtClean="0"/>
              <a:pPr/>
              <a:t>‹#›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9744628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017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tr-TR" altLang="tr-TR"/>
              <a:t>veya</a:t>
            </a:r>
          </a:p>
        </p:txBody>
      </p:sp>
      <p:sp>
        <p:nvSpPr>
          <p:cNvPr id="5018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fld id="{C1511042-F386-40DE-8EC2-572E59412A97}" type="slidenum">
              <a:rPr lang="en-US" altLang="en-US" sz="1200"/>
              <a:pPr/>
              <a:t>30</a:t>
            </a:fld>
            <a:endParaRPr lang="en-US" altLang="en-US" sz="120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1219200" y="3886200"/>
            <a:ext cx="6858000" cy="990600"/>
          </a:xfrm>
        </p:spPr>
        <p:txBody>
          <a:bodyPr anchor="t" anchorCtr="0"/>
          <a:lstStyle>
            <a:lvl1pPr algn="r">
              <a:defRPr sz="3200">
                <a:solidFill>
                  <a:schemeClr val="tx1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219200" y="5124450"/>
            <a:ext cx="6858000" cy="533400"/>
          </a:xfrm>
        </p:spPr>
        <p:txBody>
          <a:bodyPr/>
          <a:lstStyle>
            <a:lvl1pPr marL="0" indent="0" algn="r">
              <a:buNone/>
              <a:defRPr sz="20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467544" y="6355080"/>
            <a:ext cx="2286000" cy="365760"/>
          </a:xfrm>
        </p:spPr>
        <p:txBody>
          <a:bodyPr/>
          <a:lstStyle>
            <a:lvl1pPr>
              <a:defRPr sz="1400"/>
            </a:lvl1pPr>
          </a:lstStyle>
          <a:p>
            <a:fld id="{FCDFDF45-B05A-4083-AAC7-D93DF07C3BB8}" type="datetime1">
              <a:rPr lang="tr-TR" smtClean="0"/>
              <a:pPr/>
              <a:t>14.10.2020</a:t>
            </a:fld>
            <a:endParaRPr lang="tr-TR" dirty="0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/>
          <a:p>
            <a:endParaRPr lang="tr-TR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6521152" y="6375608"/>
            <a:ext cx="2227312" cy="365760"/>
          </a:xfrm>
        </p:spPr>
        <p:txBody>
          <a:bodyPr/>
          <a:lstStyle/>
          <a:p>
            <a:fld id="{E6FEED06-A45B-49F7-A4E7-E4A0A60926E4}" type="slidenum">
              <a:rPr lang="tr-TR" smtClean="0"/>
              <a:pPr/>
              <a:t>‹#›</a:t>
            </a:fld>
            <a:endParaRPr lang="tr-TR" dirty="0"/>
          </a:p>
        </p:txBody>
      </p:sp>
      <p:sp>
        <p:nvSpPr>
          <p:cNvPr id="21" name="Rectangle 20"/>
          <p:cNvSpPr/>
          <p:nvPr/>
        </p:nvSpPr>
        <p:spPr>
          <a:xfrm>
            <a:off x="904875" y="3648075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3" name="Rectangle 32"/>
          <p:cNvSpPr/>
          <p:nvPr/>
        </p:nvSpPr>
        <p:spPr>
          <a:xfrm>
            <a:off x="914400" y="5048250"/>
            <a:ext cx="7315200" cy="685800"/>
          </a:xfrm>
          <a:prstGeom prst="rect">
            <a:avLst/>
          </a:prstGeom>
          <a:noFill/>
          <a:ln w="6350" cap="rnd" cmpd="sng" algn="ctr">
            <a:solidFill>
              <a:schemeClr val="accent2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Rectangle 21"/>
          <p:cNvSpPr/>
          <p:nvPr/>
        </p:nvSpPr>
        <p:spPr>
          <a:xfrm>
            <a:off x="904875" y="3648075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2" name="Rectangle 31"/>
          <p:cNvSpPr/>
          <p:nvPr/>
        </p:nvSpPr>
        <p:spPr>
          <a:xfrm>
            <a:off x="914400" y="5048250"/>
            <a:ext cx="228600" cy="685800"/>
          </a:xfrm>
          <a:prstGeom prst="rect">
            <a:avLst/>
          </a:prstGeom>
          <a:solidFill>
            <a:schemeClr val="accent2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kumimoji="0" lang="en-US" dirty="0"/>
              <a:t>Click to edit Master 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053F5B-CA1F-4DB0-9F24-ACC79FBE47D7}" type="datetime1">
              <a:rPr lang="tr-TR" smtClean="0"/>
              <a:pPr/>
              <a:t>14.10.2020</a:t>
            </a:fld>
            <a:endParaRPr lang="tr-T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88224" y="6356350"/>
            <a:ext cx="2126304" cy="365760"/>
          </a:xfrm>
          <a:solidFill>
            <a:schemeClr val="bg1"/>
          </a:solidFill>
        </p:spPr>
        <p:txBody>
          <a:bodyPr/>
          <a:lstStyle/>
          <a:p>
            <a:fld id="{E6FEED06-A45B-49F7-A4E7-E4A0A60926E4}" type="slidenum">
              <a:rPr lang="tr-TR" smtClean="0"/>
              <a:pPr/>
              <a:t>‹#›</a:t>
            </a:fld>
            <a:endParaRPr lang="tr-TR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4937760"/>
          </a:xfrm>
        </p:spPr>
        <p:txBody>
          <a:bodyPr/>
          <a:lstStyle>
            <a:lvl1pPr>
              <a:spcBef>
                <a:spcPts val="1200"/>
              </a:spcBef>
              <a:defRPr sz="2400" baseline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>
              <a:defRPr sz="2200" baseline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>
              <a:defRPr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>
              <a:defRPr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>
              <a:defRPr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</a:lstStyle>
          <a:p>
            <a:pPr lvl="0" eaLnBrk="1" latinLnBrk="0" hangingPunct="1"/>
            <a:r>
              <a:rPr lang="en-US" dirty="0"/>
              <a:t>Click to edit Master text styles</a:t>
            </a:r>
          </a:p>
          <a:p>
            <a:pPr lvl="1" eaLnBrk="1" latinLnBrk="0" hangingPunct="1"/>
            <a:r>
              <a:rPr lang="en-US" dirty="0"/>
              <a:t>Second level</a:t>
            </a:r>
          </a:p>
          <a:p>
            <a:pPr lvl="2" eaLnBrk="1" latinLnBrk="0" hangingPunct="1"/>
            <a:r>
              <a:rPr lang="en-US" dirty="0"/>
              <a:t>Third level</a:t>
            </a:r>
          </a:p>
          <a:p>
            <a:pPr lvl="3" eaLnBrk="1" latinLnBrk="0" hangingPunct="1"/>
            <a:r>
              <a:rPr lang="en-US" dirty="0"/>
              <a:t>Fourth level</a:t>
            </a:r>
          </a:p>
          <a:p>
            <a:pPr lvl="4" eaLnBrk="1" latinLnBrk="0" hangingPunct="1"/>
            <a:r>
              <a:rPr lang="en-US" dirty="0"/>
              <a:t>Fifth level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2971800"/>
            <a:ext cx="6858000" cy="1066800"/>
          </a:xfrm>
        </p:spPr>
        <p:txBody>
          <a:bodyPr anchor="t" anchorCtr="0"/>
          <a:lstStyle>
            <a:lvl1pPr algn="r">
              <a:buNone/>
              <a:defRPr sz="3200" b="0" cap="none" baseline="0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267200"/>
            <a:ext cx="6781800" cy="1143000"/>
          </a:xfrm>
        </p:spPr>
        <p:txBody>
          <a:bodyPr anchor="t" anchorCtr="0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400800" y="6355080"/>
            <a:ext cx="2286000" cy="365760"/>
          </a:xfrm>
        </p:spPr>
        <p:txBody>
          <a:bodyPr/>
          <a:lstStyle/>
          <a:p>
            <a:fld id="{0960DCE6-766E-49E7-B2E2-340AE244AD26}" type="datetime1">
              <a:rPr lang="tr-TR" smtClean="0"/>
              <a:pPr/>
              <a:t>14.10.2020</a:t>
            </a:fld>
            <a:endParaRPr lang="tr-T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/>
          <a:p>
            <a:endParaRPr lang="tr-T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69848" y="6355080"/>
            <a:ext cx="1520952" cy="365760"/>
          </a:xfrm>
        </p:spPr>
        <p:txBody>
          <a:bodyPr/>
          <a:lstStyle/>
          <a:p>
            <a:fld id="{E6FEED06-A45B-49F7-A4E7-E4A0A60926E4}" type="slidenum">
              <a:rPr lang="tr-TR" smtClean="0"/>
              <a:pPr/>
              <a:t>‹#›</a:t>
            </a:fld>
            <a:endParaRPr lang="tr-TR" dirty="0"/>
          </a:p>
        </p:txBody>
      </p:sp>
      <p:sp>
        <p:nvSpPr>
          <p:cNvPr id="7" name="Rectangle 6"/>
          <p:cNvSpPr/>
          <p:nvPr/>
        </p:nvSpPr>
        <p:spPr>
          <a:xfrm>
            <a:off x="914400" y="2819400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8" name="Rectangle 7"/>
          <p:cNvSpPr/>
          <p:nvPr/>
        </p:nvSpPr>
        <p:spPr>
          <a:xfrm>
            <a:off x="914400" y="2819400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F49279-1099-4222-AFEC-1F85D6D8FBE7}" type="datetime1">
              <a:rPr lang="tr-TR" smtClean="0"/>
              <a:pPr/>
              <a:t>14.10.2020</a:t>
            </a:fld>
            <a:endParaRPr lang="tr-T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‹#›</a:t>
            </a:fld>
            <a:endParaRPr lang="tr-TR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632198" y="1216152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85875"/>
            <a:ext cx="4040188" cy="685800"/>
          </a:xfrm>
          <a:noFill/>
          <a:ln>
            <a:noFill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8200" y="1295400"/>
            <a:ext cx="4041775" cy="685800"/>
          </a:xfrm>
          <a:noFill/>
          <a:ln>
            <a:noFill/>
          </a:ln>
        </p:spPr>
        <p:txBody>
          <a:bodyPr lIns="91440" anchor="b" anchorCtr="0"/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5DA600-E9D0-4753-AE05-DF97FF1B874E}" type="datetime1">
              <a:rPr lang="tr-TR" smtClean="0"/>
              <a:pPr/>
              <a:t>14.10.2020</a:t>
            </a:fld>
            <a:endParaRPr lang="tr-TR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‹#›</a:t>
            </a:fld>
            <a:endParaRPr lang="tr-TR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57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648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E70A70-7FCC-4E86-B076-A7933EB67FD1}" type="datetime1">
              <a:rPr lang="tr-TR" smtClean="0"/>
              <a:pPr/>
              <a:t>14.10.2020</a:t>
            </a:fld>
            <a:endParaRPr lang="tr-TR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‹#›</a:t>
            </a:fld>
            <a:endParaRPr lang="tr-TR" dirty="0"/>
          </a:p>
        </p:txBody>
      </p:sp>
      <p:sp>
        <p:nvSpPr>
          <p:cNvPr id="6" name="Isosceles Triangle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9BC2A-2C61-4C3A-9217-4299804337F2}" type="datetime1">
              <a:rPr lang="tr-TR" smtClean="0"/>
              <a:pPr/>
              <a:t>14.10.2020</a:t>
            </a:fld>
            <a:endParaRPr lang="tr-TR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‹#›</a:t>
            </a:fld>
            <a:endParaRPr lang="tr-TR" dirty="0"/>
          </a:p>
        </p:txBody>
      </p:sp>
      <p:sp>
        <p:nvSpPr>
          <p:cNvPr id="5" name="Straight Connector 4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6" name="Isosceles Triangle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24600" y="304800"/>
            <a:ext cx="2514600" cy="838200"/>
          </a:xfrm>
        </p:spPr>
        <p:txBody>
          <a:bodyPr anchor="b" anchorCtr="0">
            <a:noAutofit/>
          </a:bodyPr>
          <a:lstStyle>
            <a:lvl1pPr algn="l">
              <a:buNone/>
              <a:defRPr sz="2000" b="1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324600" y="1219200"/>
            <a:ext cx="2514600" cy="4843463"/>
          </a:xfrm>
        </p:spPr>
        <p:txBody>
          <a:bodyPr/>
          <a:lstStyle>
            <a:lvl1pPr marL="0" indent="0">
              <a:lnSpc>
                <a:spcPts val="22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DD07F5-DE31-4F58-B5B9-CA4D40378050}" type="datetime1">
              <a:rPr lang="tr-TR" smtClean="0"/>
              <a:pPr/>
              <a:t>14.10.2020</a:t>
            </a:fld>
            <a:endParaRPr lang="tr-T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‹#›</a:t>
            </a:fld>
            <a:endParaRPr lang="tr-TR" dirty="0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 rot="5400000">
            <a:off x="3160645" y="3324225"/>
            <a:ext cx="603504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Isosceles Triangle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"/>
          </p:nvPr>
        </p:nvSpPr>
        <p:spPr>
          <a:xfrm>
            <a:off x="304800" y="304800"/>
            <a:ext cx="5715000" cy="57150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00856"/>
            <a:ext cx="8229600" cy="674688"/>
          </a:xfrm>
          <a:ln>
            <a:solidFill>
              <a:schemeClr val="accent1"/>
            </a:solidFill>
          </a:ln>
        </p:spPr>
        <p:txBody>
          <a:bodyPr lIns="274320" anchor="ctr"/>
          <a:lstStyle>
            <a:lvl1pPr algn="r">
              <a:buNone/>
              <a:defRPr sz="2000" b="0">
                <a:solidFill>
                  <a:schemeClr val="tx1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57200" y="1905000"/>
            <a:ext cx="8229600" cy="4270248"/>
          </a:xfrm>
          <a:solidFill>
            <a:schemeClr val="tx1">
              <a:shade val="50000"/>
            </a:schemeClr>
          </a:solidFill>
          <a:ln>
            <a:noFill/>
          </a:ln>
          <a:effectLst/>
        </p:spPr>
        <p:txBody>
          <a:bodyPr/>
          <a:lstStyle>
            <a:lvl1pPr marL="0" indent="0">
              <a:spcBef>
                <a:spcPts val="600"/>
              </a:spcBef>
              <a:buNone/>
              <a:defRPr sz="3200"/>
            </a:lvl1pPr>
          </a:lstStyle>
          <a:p>
            <a:r>
              <a:rPr kumimoji="0"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219200"/>
            <a:ext cx="8229600" cy="533400"/>
          </a:xfrm>
        </p:spPr>
        <p:txBody>
          <a:bodyPr anchor="ctr" anchorCtr="0"/>
          <a:lstStyle>
            <a:lvl1pPr marL="0" indent="0" algn="l">
              <a:buFontTx/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1795C6-6473-48B2-A712-1EE437C3E56F}" type="datetime1">
              <a:rPr lang="tr-TR" smtClean="0"/>
              <a:pPr/>
              <a:t>14.10.2020</a:t>
            </a:fld>
            <a:endParaRPr lang="tr-T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‹#›</a:t>
            </a:fld>
            <a:endParaRPr lang="tr-TR" dirty="0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Isosceles Triangle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0" name="Rectangle 9"/>
          <p:cNvSpPr/>
          <p:nvPr/>
        </p:nvSpPr>
        <p:spPr>
          <a:xfrm>
            <a:off x="457200" y="500856"/>
            <a:ext cx="182880" cy="68580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070EDD-4205-433A-B6CB-CF6DD2DA6306}" type="datetime1">
              <a:rPr lang="tr-TR" smtClean="0"/>
              <a:pPr/>
              <a:t>14.10.2020</a:t>
            </a:fld>
            <a:endParaRPr lang="tr-T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‹#›</a:t>
            </a:fld>
            <a:endParaRPr lang="tr-TR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9A127D-451D-47F7-9B1A-9E708C5295EA}" type="datetime1">
              <a:rPr lang="tr-TR" smtClean="0"/>
              <a:pPr/>
              <a:t>14.10.2020</a:t>
            </a:fld>
            <a:endParaRPr lang="tr-T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‹#›</a:t>
            </a:fld>
            <a:endParaRPr lang="tr-TR" dirty="0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8" name="Isosceles Triangle 7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 rot="5400000">
            <a:off x="3629607" y="3201952"/>
            <a:ext cx="585216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990600"/>
          </a:xfrm>
          <a:prstGeom prst="rect">
            <a:avLst/>
          </a:prstGeom>
        </p:spPr>
        <p:txBody>
          <a:bodyPr vert="horz" anchor="ctr" anchorCtr="0">
            <a:normAutofit/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219200"/>
            <a:ext cx="8229600" cy="4910328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2898648" y="6356350"/>
            <a:ext cx="3505200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tr-TR" dirty="0"/>
          </a:p>
        </p:txBody>
      </p:sp>
      <p:sp>
        <p:nvSpPr>
          <p:cNvPr id="28" name="Straight Connector 2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9" name="Straight Connector 28"/>
          <p:cNvSpPr>
            <a:spLocks noChangeShapeType="1"/>
          </p:cNvSpPr>
          <p:nvPr/>
        </p:nvSpPr>
        <p:spPr bwMode="auto">
          <a:xfrm>
            <a:off x="457200" y="1143000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0" name="Isosceles Triangle 9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4" name="Rectangle 3"/>
          <p:cNvSpPr/>
          <p:nvPr userDrawn="1"/>
        </p:nvSpPr>
        <p:spPr>
          <a:xfrm>
            <a:off x="323528" y="6237312"/>
            <a:ext cx="576064" cy="57606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6536975" y="6375608"/>
            <a:ext cx="2139481" cy="365760"/>
          </a:xfrm>
          <a:prstGeom prst="rect">
            <a:avLst/>
          </a:prstGeom>
          <a:solidFill>
            <a:schemeClr val="bg1"/>
          </a:solidFill>
        </p:spPr>
        <p:txBody>
          <a:bodyPr vert="horz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B0678150-2F3D-4E05-931D-3530E2373772}" type="slidenum">
              <a:rPr lang="tr-TR" smtClean="0"/>
              <a:pPr/>
              <a:t>‹#›</a:t>
            </a:fld>
            <a:endParaRPr lang="tr-TR" dirty="0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467544" y="6342464"/>
            <a:ext cx="2289048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A88B272E-DE6C-4CD0-BFE9-F935876A97FC}" type="datetime1">
              <a:rPr lang="tr-TR" smtClean="0"/>
              <a:pPr/>
              <a:t>14.10.2020</a:t>
            </a:fld>
            <a:endParaRPr lang="tr-TR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hf hdr="0" ftr="0" dt="0"/>
  <p:txStyles>
    <p:titleStyle>
      <a:lvl1pPr algn="l" rtl="0" eaLnBrk="1" latinLnBrk="0" hangingPunct="1">
        <a:spcBef>
          <a:spcPct val="0"/>
        </a:spcBef>
        <a:buNone/>
        <a:defRPr kumimoji="0" sz="3200" b="1" kern="1200">
          <a:solidFill>
            <a:srgbClr val="C00000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6000"/>
        <a:buFont typeface="Wingdings 3"/>
        <a:buChar char="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ts val="500"/>
        </a:spcBef>
        <a:buClr>
          <a:schemeClr val="accent2"/>
        </a:buClr>
        <a:buSzPct val="76000"/>
        <a:buFont typeface="Wingdings 3"/>
        <a:buChar char=""/>
        <a:defRPr kumimoji="0" sz="23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500"/>
        </a:spcBef>
        <a:buClr>
          <a:schemeClr val="bg1">
            <a:shade val="50000"/>
          </a:schemeClr>
        </a:buClr>
        <a:buSzPct val="76000"/>
        <a:buFont typeface="Wingdings 3"/>
        <a:buChar char="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400"/>
        </a:spcBef>
        <a:buClr>
          <a:schemeClr val="accent2">
            <a:shade val="75000"/>
          </a:schemeClr>
        </a:buClr>
        <a:buSzPct val="70000"/>
        <a:buFont typeface="Wingdings"/>
        <a:buChar char="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00"/>
        </a:spcBef>
        <a:buClr>
          <a:schemeClr val="accent2"/>
        </a:buClr>
        <a:buSzPct val="70000"/>
        <a:buFont typeface="Wingdings"/>
        <a:buChar char="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ts val="300"/>
        </a:spcBef>
        <a:buClr>
          <a:srgbClr val="9FB8CD">
            <a:shade val="75000"/>
          </a:srgbClr>
        </a:buClr>
        <a:buSzPct val="75000"/>
        <a:buFont typeface="Wingdings 3"/>
        <a:buChar char=""/>
        <a:defRPr kumimoji="0" lang="en-US" sz="1600" kern="1200" smtClean="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rgbClr val="727CA3">
            <a:shade val="75000"/>
          </a:srgb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7pPr>
      <a:lvl8pPr marL="2011680" indent="-182880" algn="l" rtl="0" eaLnBrk="1" latinLnBrk="0" hangingPunct="1">
        <a:spcBef>
          <a:spcPts val="300"/>
        </a:spcBef>
        <a:buClr>
          <a:prstClr val="white">
            <a:shade val="50000"/>
          </a:prst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8pPr>
      <a:lvl9pPr marL="2194560" indent="-182880" algn="l" rtl="0" eaLnBrk="1" latinLnBrk="0" hangingPunct="1">
        <a:spcBef>
          <a:spcPts val="300"/>
        </a:spcBef>
        <a:buClr>
          <a:srgbClr val="9FB8CD"/>
        </a:buClr>
        <a:buSzPct val="75000"/>
        <a:buFont typeface="Wingdings 3"/>
        <a:buChar char=""/>
        <a:defRPr kumimoji="0" lang="en-US" sz="1200" kern="1200" smtClean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tr-TR" dirty="0"/>
              <a:t>MPI ile Programlama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19200" y="5124450"/>
            <a:ext cx="6858000" cy="608806"/>
          </a:xfrm>
        </p:spPr>
        <p:txBody>
          <a:bodyPr>
            <a:normAutofit/>
          </a:bodyPr>
          <a:lstStyle/>
          <a:p>
            <a:r>
              <a:rPr lang="tr-TR" dirty="0"/>
              <a:t>Dr. Cengiz Güngör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1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42838747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en-US" sz="3600" dirty="0"/>
              <a:t>MPI</a:t>
            </a:r>
            <a:r>
              <a:rPr lang="tr-TR" altLang="en-US" sz="3600" dirty="0"/>
              <a:t> </a:t>
            </a:r>
            <a:r>
              <a:rPr lang="en-US" altLang="en-US" sz="3200" dirty="0"/>
              <a:t>(Message Passing Interface)</a:t>
            </a:r>
          </a:p>
        </p:txBody>
      </p:sp>
      <p:sp>
        <p:nvSpPr>
          <p:cNvPr id="15364" name="Slide Number Placeholder 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fld id="{032E8087-8604-49B1-8C6C-1F220CAE3443}" type="slidenum">
              <a:rPr lang="en-US" altLang="en-US" sz="1400">
                <a:solidFill>
                  <a:srgbClr val="000000"/>
                </a:solidFill>
              </a:rPr>
              <a:pPr/>
              <a:t>2</a:t>
            </a:fld>
            <a:endParaRPr lang="en-US" altLang="en-US" sz="1400">
              <a:solidFill>
                <a:srgbClr val="000000"/>
              </a:solidFill>
            </a:endParaRPr>
          </a:p>
        </p:txBody>
      </p:sp>
      <p:sp>
        <p:nvSpPr>
          <p:cNvPr id="15363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r>
              <a:rPr lang="tr-TR" altLang="en-US" sz="2800" dirty="0"/>
              <a:t>Mesaj aktarma kütüphanesi geniş kullanım ve platform bağımsızlık amaçlanarak akademiler ve endüstriyel ortakları ile geliştirildi</a:t>
            </a:r>
            <a:r>
              <a:rPr lang="en-US" altLang="en-US" sz="2800" dirty="0"/>
              <a:t>.</a:t>
            </a:r>
          </a:p>
          <a:p>
            <a:r>
              <a:rPr lang="tr-TR" altLang="en-US" sz="2800" dirty="0"/>
              <a:t>Başlangıçta temel rutinler tanımlanmış, asıl gerekli uygulamalar yapılmamıştır</a:t>
            </a:r>
            <a:r>
              <a:rPr lang="en-US" altLang="en-US" sz="2800" dirty="0"/>
              <a:t>.</a:t>
            </a:r>
          </a:p>
          <a:p>
            <a:r>
              <a:rPr lang="tr-TR" altLang="en-US" sz="2800" dirty="0"/>
              <a:t>Şu an pek çok uygulama programcılar tarafından geliştirilmiştir ve ücretsiz olarak bulunabilmektedir</a:t>
            </a:r>
            <a:r>
              <a:rPr lang="en-US" altLang="en-US" sz="28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0844162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6" descr="Fig 9.12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0" y="517525"/>
            <a:ext cx="8001000" cy="6286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4" name="TextBox 7"/>
          <p:cNvSpPr txBox="1">
            <a:spLocks noChangeArrowheads="1"/>
          </p:cNvSpPr>
          <p:nvPr/>
        </p:nvSpPr>
        <p:spPr bwMode="auto">
          <a:xfrm>
            <a:off x="304800" y="228600"/>
            <a:ext cx="5105400" cy="95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defRPr/>
            </a:pPr>
            <a:r>
              <a:rPr lang="tr-TR" altLang="tr-TR" sz="2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Kütüphane Komutları ile Mesajlaşma Kavramı</a:t>
            </a:r>
            <a:endParaRPr lang="en-US" altLang="tr-TR" sz="28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6388" name="TextBox 1"/>
          <p:cNvSpPr txBox="1">
            <a:spLocks noChangeArrowheads="1"/>
          </p:cNvSpPr>
          <p:nvPr/>
        </p:nvSpPr>
        <p:spPr bwMode="auto">
          <a:xfrm>
            <a:off x="1143000" y="1992313"/>
            <a:ext cx="1243013" cy="338137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/>
            <a:r>
              <a:rPr lang="tr-TR" altLang="tr-TR" sz="1600"/>
              <a:t>Bilgisayar 1</a:t>
            </a:r>
          </a:p>
        </p:txBody>
      </p:sp>
      <p:sp>
        <p:nvSpPr>
          <p:cNvPr id="16389" name="TextBox 5"/>
          <p:cNvSpPr txBox="1">
            <a:spLocks noChangeArrowheads="1"/>
          </p:cNvSpPr>
          <p:nvPr/>
        </p:nvSpPr>
        <p:spPr bwMode="auto">
          <a:xfrm>
            <a:off x="6757988" y="500063"/>
            <a:ext cx="1243012" cy="338137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/>
            <a:r>
              <a:rPr lang="tr-TR" altLang="tr-TR" sz="1600"/>
              <a:t>Bilgisayar 2</a:t>
            </a:r>
          </a:p>
        </p:txBody>
      </p:sp>
      <p:sp>
        <p:nvSpPr>
          <p:cNvPr id="16390" name="TextBox 6"/>
          <p:cNvSpPr txBox="1">
            <a:spLocks noChangeArrowheads="1"/>
          </p:cNvSpPr>
          <p:nvPr/>
        </p:nvSpPr>
        <p:spPr bwMode="auto">
          <a:xfrm>
            <a:off x="4243388" y="3124200"/>
            <a:ext cx="1243012" cy="338138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/>
            <a:r>
              <a:rPr lang="tr-TR" altLang="tr-TR" sz="1600"/>
              <a:t>Bilgisayar 3</a:t>
            </a:r>
          </a:p>
        </p:txBody>
      </p:sp>
      <p:sp>
        <p:nvSpPr>
          <p:cNvPr id="16391" name="Slide Number Placeholder 2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fld id="{65000890-4F3D-483E-BD33-B9CC643A0F05}" type="slidenum">
              <a:rPr lang="en-US" altLang="en-US" sz="1400">
                <a:solidFill>
                  <a:srgbClr val="000000"/>
                </a:solidFill>
              </a:rPr>
              <a:pPr/>
              <a:t>3</a:t>
            </a:fld>
            <a:endParaRPr lang="en-US" altLang="en-US" sz="14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51855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Rectangle 1026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tr-TR" altLang="en-US" sz="2400" dirty="0"/>
              <a:t>Bilgisayarlarda Kurulu Olan, Sanal Makine Şeklinde </a:t>
            </a:r>
            <a:br>
              <a:rPr lang="tr-TR" altLang="en-US" sz="2400" dirty="0"/>
            </a:br>
            <a:r>
              <a:rPr lang="tr-TR" altLang="en-US" sz="2400" dirty="0"/>
              <a:t>Arka Planda Çalışan Süreçlerin Mesajlaşması  </a:t>
            </a:r>
            <a:endParaRPr lang="en-US" altLang="en-US" sz="4800" dirty="0"/>
          </a:p>
        </p:txBody>
      </p:sp>
      <p:sp>
        <p:nvSpPr>
          <p:cNvPr id="17471" name="Slide Number Placeholder 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fld id="{09DAA27B-3191-48FD-AE6C-59C2623D637F}" type="slidenum">
              <a:rPr lang="en-US" altLang="en-US" sz="1400">
                <a:solidFill>
                  <a:srgbClr val="000000"/>
                </a:solidFill>
              </a:rPr>
              <a:pPr/>
              <a:t>4</a:t>
            </a:fld>
            <a:endParaRPr lang="en-US" altLang="en-US" sz="1400">
              <a:solidFill>
                <a:srgbClr val="000000"/>
              </a:solidFill>
            </a:endParaRPr>
          </a:p>
        </p:txBody>
      </p:sp>
      <p:sp>
        <p:nvSpPr>
          <p:cNvPr id="17411" name="Rectangle 1029"/>
          <p:cNvSpPr>
            <a:spLocks noChangeArrowheads="1"/>
          </p:cNvSpPr>
          <p:nvPr/>
        </p:nvSpPr>
        <p:spPr bwMode="auto">
          <a:xfrm>
            <a:off x="2470150" y="4735513"/>
            <a:ext cx="355600" cy="712787"/>
          </a:xfrm>
          <a:prstGeom prst="rect">
            <a:avLst/>
          </a:prstGeom>
          <a:blipFill dpi="0" rotWithShape="0">
            <a:blip r:embed="rId2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tr-TR" altLang="tr-TR" sz="1200"/>
          </a:p>
        </p:txBody>
      </p:sp>
      <p:sp>
        <p:nvSpPr>
          <p:cNvPr id="17412" name="Rectangle 1030"/>
          <p:cNvSpPr>
            <a:spLocks noChangeArrowheads="1"/>
          </p:cNvSpPr>
          <p:nvPr/>
        </p:nvSpPr>
        <p:spPr bwMode="auto">
          <a:xfrm>
            <a:off x="2478088" y="4743450"/>
            <a:ext cx="358775" cy="714375"/>
          </a:xfrm>
          <a:prstGeom prst="rect">
            <a:avLst/>
          </a:prstGeom>
          <a:noFill/>
          <a:ln w="17463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tr-TR" altLang="tr-TR" sz="1200"/>
          </a:p>
        </p:txBody>
      </p:sp>
      <p:sp>
        <p:nvSpPr>
          <p:cNvPr id="17413" name="Rectangle 1031"/>
          <p:cNvSpPr>
            <a:spLocks noChangeArrowheads="1"/>
          </p:cNvSpPr>
          <p:nvPr/>
        </p:nvSpPr>
        <p:spPr bwMode="auto">
          <a:xfrm>
            <a:off x="2122488" y="3692525"/>
            <a:ext cx="1763712" cy="1943100"/>
          </a:xfrm>
          <a:prstGeom prst="rect">
            <a:avLst/>
          </a:prstGeom>
          <a:noFill/>
          <a:ln w="17463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tr-TR" altLang="tr-TR" sz="1200"/>
          </a:p>
        </p:txBody>
      </p:sp>
      <p:sp>
        <p:nvSpPr>
          <p:cNvPr id="17414" name="Oval 1032"/>
          <p:cNvSpPr>
            <a:spLocks noChangeArrowheads="1"/>
          </p:cNvSpPr>
          <p:nvPr/>
        </p:nvSpPr>
        <p:spPr bwMode="auto">
          <a:xfrm>
            <a:off x="2781300" y="3924300"/>
            <a:ext cx="803275" cy="341313"/>
          </a:xfrm>
          <a:prstGeom prst="ellipse">
            <a:avLst/>
          </a:prstGeom>
          <a:blipFill dpi="0" rotWithShape="0">
            <a:blip r:embed="rId3"/>
            <a:srcRect/>
            <a:tile tx="0" ty="0" sx="100000" sy="100000" flip="none" algn="tl"/>
          </a:blipFill>
          <a:ln w="17463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tr-TR" altLang="tr-TR" sz="1200"/>
          </a:p>
        </p:txBody>
      </p:sp>
      <p:sp>
        <p:nvSpPr>
          <p:cNvPr id="17415" name="Rectangle 1033"/>
          <p:cNvSpPr>
            <a:spLocks noChangeArrowheads="1"/>
          </p:cNvSpPr>
          <p:nvPr/>
        </p:nvSpPr>
        <p:spPr bwMode="auto">
          <a:xfrm>
            <a:off x="4695825" y="2332038"/>
            <a:ext cx="355600" cy="712787"/>
          </a:xfrm>
          <a:prstGeom prst="rect">
            <a:avLst/>
          </a:prstGeom>
          <a:blipFill dpi="0" rotWithShape="0">
            <a:blip r:embed="rId2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tr-TR" altLang="tr-TR" sz="1200"/>
          </a:p>
        </p:txBody>
      </p:sp>
      <p:sp>
        <p:nvSpPr>
          <p:cNvPr id="17416" name="Rectangle 1034"/>
          <p:cNvSpPr>
            <a:spLocks noChangeArrowheads="1"/>
          </p:cNvSpPr>
          <p:nvPr/>
        </p:nvSpPr>
        <p:spPr bwMode="auto">
          <a:xfrm>
            <a:off x="4703763" y="2339975"/>
            <a:ext cx="358775" cy="714375"/>
          </a:xfrm>
          <a:prstGeom prst="rect">
            <a:avLst/>
          </a:prstGeom>
          <a:noFill/>
          <a:ln w="17463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tr-TR" altLang="tr-TR" sz="1200"/>
          </a:p>
        </p:txBody>
      </p:sp>
      <p:sp>
        <p:nvSpPr>
          <p:cNvPr id="17417" name="Rectangle 1035"/>
          <p:cNvSpPr>
            <a:spLocks noChangeArrowheads="1"/>
          </p:cNvSpPr>
          <p:nvPr/>
        </p:nvSpPr>
        <p:spPr bwMode="auto">
          <a:xfrm>
            <a:off x="4365625" y="1289050"/>
            <a:ext cx="1765300" cy="1943100"/>
          </a:xfrm>
          <a:prstGeom prst="rect">
            <a:avLst/>
          </a:prstGeom>
          <a:noFill/>
          <a:ln w="17463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tr-TR" altLang="tr-TR" sz="1200"/>
          </a:p>
        </p:txBody>
      </p:sp>
      <p:sp>
        <p:nvSpPr>
          <p:cNvPr id="17418" name="Oval 1036"/>
          <p:cNvSpPr>
            <a:spLocks noChangeArrowheads="1"/>
          </p:cNvSpPr>
          <p:nvPr/>
        </p:nvSpPr>
        <p:spPr bwMode="auto">
          <a:xfrm>
            <a:off x="5006975" y="1520825"/>
            <a:ext cx="803275" cy="339725"/>
          </a:xfrm>
          <a:prstGeom prst="ellipse">
            <a:avLst/>
          </a:prstGeom>
          <a:blipFill dpi="0" rotWithShape="0">
            <a:blip r:embed="rId3"/>
            <a:srcRect/>
            <a:tile tx="0" ty="0" sx="100000" sy="100000" flip="none" algn="tl"/>
          </a:blipFill>
          <a:ln w="17463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tr-TR" altLang="tr-TR" sz="1200"/>
          </a:p>
        </p:txBody>
      </p:sp>
      <p:sp>
        <p:nvSpPr>
          <p:cNvPr id="17419" name="Rectangle 1037"/>
          <p:cNvSpPr>
            <a:spLocks noChangeArrowheads="1"/>
          </p:cNvSpPr>
          <p:nvPr/>
        </p:nvSpPr>
        <p:spPr bwMode="auto">
          <a:xfrm>
            <a:off x="6457950" y="5394325"/>
            <a:ext cx="357188" cy="695325"/>
          </a:xfrm>
          <a:prstGeom prst="rect">
            <a:avLst/>
          </a:prstGeom>
          <a:blipFill dpi="0" rotWithShape="0">
            <a:blip r:embed="rId2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tr-TR" altLang="tr-TR" sz="1200"/>
          </a:p>
        </p:txBody>
      </p:sp>
      <p:sp>
        <p:nvSpPr>
          <p:cNvPr id="17420" name="Rectangle 1038"/>
          <p:cNvSpPr>
            <a:spLocks noChangeArrowheads="1"/>
          </p:cNvSpPr>
          <p:nvPr/>
        </p:nvSpPr>
        <p:spPr bwMode="auto">
          <a:xfrm>
            <a:off x="6465888" y="5402263"/>
            <a:ext cx="358775" cy="696912"/>
          </a:xfrm>
          <a:prstGeom prst="rect">
            <a:avLst/>
          </a:prstGeom>
          <a:noFill/>
          <a:ln w="17463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tr-TR" altLang="tr-TR" sz="1200"/>
          </a:p>
        </p:txBody>
      </p:sp>
      <p:sp>
        <p:nvSpPr>
          <p:cNvPr id="17421" name="Rectangle 1039"/>
          <p:cNvSpPr>
            <a:spLocks noChangeArrowheads="1"/>
          </p:cNvSpPr>
          <p:nvPr/>
        </p:nvSpPr>
        <p:spPr bwMode="auto">
          <a:xfrm>
            <a:off x="6127750" y="4333875"/>
            <a:ext cx="1765300" cy="1943100"/>
          </a:xfrm>
          <a:prstGeom prst="rect">
            <a:avLst/>
          </a:prstGeom>
          <a:noFill/>
          <a:ln w="17463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tr-TR" altLang="tr-TR" sz="1200"/>
          </a:p>
        </p:txBody>
      </p:sp>
      <p:sp>
        <p:nvSpPr>
          <p:cNvPr id="17422" name="Oval 1040"/>
          <p:cNvSpPr>
            <a:spLocks noChangeArrowheads="1"/>
          </p:cNvSpPr>
          <p:nvPr/>
        </p:nvSpPr>
        <p:spPr bwMode="auto">
          <a:xfrm>
            <a:off x="6769100" y="4583113"/>
            <a:ext cx="803275" cy="322262"/>
          </a:xfrm>
          <a:prstGeom prst="ellipse">
            <a:avLst/>
          </a:prstGeom>
          <a:blipFill dpi="0" rotWithShape="0">
            <a:blip r:embed="rId3"/>
            <a:srcRect/>
            <a:tile tx="0" ty="0" sx="100000" sy="100000" flip="none" algn="tl"/>
          </a:blipFill>
          <a:ln w="17463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tr-TR" altLang="tr-TR" sz="1200"/>
          </a:p>
        </p:txBody>
      </p:sp>
      <p:sp>
        <p:nvSpPr>
          <p:cNvPr id="17423" name="Line 1043"/>
          <p:cNvSpPr>
            <a:spLocks noChangeShapeType="1"/>
          </p:cNvSpPr>
          <p:nvPr/>
        </p:nvSpPr>
        <p:spPr bwMode="auto">
          <a:xfrm flipH="1">
            <a:off x="3235325" y="3827463"/>
            <a:ext cx="19050" cy="17462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17424" name="Freeform 1044"/>
          <p:cNvSpPr>
            <a:spLocks/>
          </p:cNvSpPr>
          <p:nvPr/>
        </p:nvSpPr>
        <p:spPr bwMode="auto">
          <a:xfrm>
            <a:off x="3200400" y="3827463"/>
            <a:ext cx="71438" cy="71437"/>
          </a:xfrm>
          <a:custGeom>
            <a:avLst/>
            <a:gdLst>
              <a:gd name="T0" fmla="*/ 2147483646 w 45"/>
              <a:gd name="T1" fmla="*/ 2147483646 h 45"/>
              <a:gd name="T2" fmla="*/ 2147483646 w 45"/>
              <a:gd name="T3" fmla="*/ 2147483646 h 45"/>
              <a:gd name="T4" fmla="*/ 0 w 45"/>
              <a:gd name="T5" fmla="*/ 2147483646 h 45"/>
              <a:gd name="T6" fmla="*/ 2147483646 w 45"/>
              <a:gd name="T7" fmla="*/ 0 h 45"/>
              <a:gd name="T8" fmla="*/ 2147483646 w 45"/>
              <a:gd name="T9" fmla="*/ 2147483646 h 45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45"/>
              <a:gd name="T16" fmla="*/ 0 h 45"/>
              <a:gd name="T17" fmla="*/ 45 w 45"/>
              <a:gd name="T18" fmla="*/ 45 h 45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45" h="45">
                <a:moveTo>
                  <a:pt x="22" y="11"/>
                </a:moveTo>
                <a:lnTo>
                  <a:pt x="45" y="11"/>
                </a:lnTo>
                <a:lnTo>
                  <a:pt x="0" y="45"/>
                </a:lnTo>
                <a:lnTo>
                  <a:pt x="22" y="0"/>
                </a:lnTo>
                <a:lnTo>
                  <a:pt x="22" y="11"/>
                </a:lnTo>
                <a:close/>
              </a:path>
            </a:pathLst>
          </a:cu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17425" name="Freeform 1045"/>
          <p:cNvSpPr>
            <a:spLocks/>
          </p:cNvSpPr>
          <p:nvPr/>
        </p:nvSpPr>
        <p:spPr bwMode="auto">
          <a:xfrm>
            <a:off x="3200400" y="3827463"/>
            <a:ext cx="71438" cy="71437"/>
          </a:xfrm>
          <a:custGeom>
            <a:avLst/>
            <a:gdLst>
              <a:gd name="T0" fmla="*/ 2147483646 w 45"/>
              <a:gd name="T1" fmla="*/ 2147483646 h 45"/>
              <a:gd name="T2" fmla="*/ 2147483646 w 45"/>
              <a:gd name="T3" fmla="*/ 2147483646 h 45"/>
              <a:gd name="T4" fmla="*/ 0 w 45"/>
              <a:gd name="T5" fmla="*/ 2147483646 h 45"/>
              <a:gd name="T6" fmla="*/ 2147483646 w 45"/>
              <a:gd name="T7" fmla="*/ 0 h 45"/>
              <a:gd name="T8" fmla="*/ 2147483646 w 45"/>
              <a:gd name="T9" fmla="*/ 2147483646 h 45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45"/>
              <a:gd name="T16" fmla="*/ 0 h 45"/>
              <a:gd name="T17" fmla="*/ 45 w 45"/>
              <a:gd name="T18" fmla="*/ 45 h 45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45" h="45">
                <a:moveTo>
                  <a:pt x="22" y="11"/>
                </a:moveTo>
                <a:lnTo>
                  <a:pt x="45" y="11"/>
                </a:lnTo>
                <a:lnTo>
                  <a:pt x="0" y="45"/>
                </a:lnTo>
                <a:lnTo>
                  <a:pt x="22" y="0"/>
                </a:lnTo>
                <a:lnTo>
                  <a:pt x="22" y="11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17426" name="Line 1046"/>
          <p:cNvSpPr>
            <a:spLocks noChangeShapeType="1"/>
          </p:cNvSpPr>
          <p:nvPr/>
        </p:nvSpPr>
        <p:spPr bwMode="auto">
          <a:xfrm flipV="1">
            <a:off x="4962525" y="1816100"/>
            <a:ext cx="17463" cy="34925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17427" name="Freeform 1047"/>
          <p:cNvSpPr>
            <a:spLocks/>
          </p:cNvSpPr>
          <p:nvPr/>
        </p:nvSpPr>
        <p:spPr bwMode="auto">
          <a:xfrm>
            <a:off x="4945063" y="1779588"/>
            <a:ext cx="71437" cy="71437"/>
          </a:xfrm>
          <a:custGeom>
            <a:avLst/>
            <a:gdLst>
              <a:gd name="T0" fmla="*/ 2147483646 w 45"/>
              <a:gd name="T1" fmla="*/ 2147483646 h 45"/>
              <a:gd name="T2" fmla="*/ 0 w 45"/>
              <a:gd name="T3" fmla="*/ 2147483646 h 45"/>
              <a:gd name="T4" fmla="*/ 2147483646 w 45"/>
              <a:gd name="T5" fmla="*/ 0 h 45"/>
              <a:gd name="T6" fmla="*/ 2147483646 w 45"/>
              <a:gd name="T7" fmla="*/ 2147483646 h 45"/>
              <a:gd name="T8" fmla="*/ 2147483646 w 45"/>
              <a:gd name="T9" fmla="*/ 2147483646 h 45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45"/>
              <a:gd name="T16" fmla="*/ 0 h 45"/>
              <a:gd name="T17" fmla="*/ 45 w 45"/>
              <a:gd name="T18" fmla="*/ 45 h 45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45" h="45">
                <a:moveTo>
                  <a:pt x="22" y="23"/>
                </a:moveTo>
                <a:lnTo>
                  <a:pt x="0" y="23"/>
                </a:lnTo>
                <a:lnTo>
                  <a:pt x="45" y="0"/>
                </a:lnTo>
                <a:lnTo>
                  <a:pt x="22" y="45"/>
                </a:lnTo>
                <a:lnTo>
                  <a:pt x="22" y="23"/>
                </a:lnTo>
                <a:close/>
              </a:path>
            </a:pathLst>
          </a:cu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17428" name="Freeform 1048"/>
          <p:cNvSpPr>
            <a:spLocks/>
          </p:cNvSpPr>
          <p:nvPr/>
        </p:nvSpPr>
        <p:spPr bwMode="auto">
          <a:xfrm>
            <a:off x="4945063" y="1779588"/>
            <a:ext cx="71437" cy="71437"/>
          </a:xfrm>
          <a:custGeom>
            <a:avLst/>
            <a:gdLst>
              <a:gd name="T0" fmla="*/ 2147483646 w 45"/>
              <a:gd name="T1" fmla="*/ 2147483646 h 45"/>
              <a:gd name="T2" fmla="*/ 0 w 45"/>
              <a:gd name="T3" fmla="*/ 2147483646 h 45"/>
              <a:gd name="T4" fmla="*/ 2147483646 w 45"/>
              <a:gd name="T5" fmla="*/ 0 h 45"/>
              <a:gd name="T6" fmla="*/ 2147483646 w 45"/>
              <a:gd name="T7" fmla="*/ 2147483646 h 45"/>
              <a:gd name="T8" fmla="*/ 2147483646 w 45"/>
              <a:gd name="T9" fmla="*/ 2147483646 h 45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45"/>
              <a:gd name="T16" fmla="*/ 0 h 45"/>
              <a:gd name="T17" fmla="*/ 45 w 45"/>
              <a:gd name="T18" fmla="*/ 45 h 45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45" h="45">
                <a:moveTo>
                  <a:pt x="22" y="23"/>
                </a:moveTo>
                <a:lnTo>
                  <a:pt x="0" y="23"/>
                </a:lnTo>
                <a:lnTo>
                  <a:pt x="45" y="0"/>
                </a:lnTo>
                <a:lnTo>
                  <a:pt x="22" y="45"/>
                </a:lnTo>
                <a:lnTo>
                  <a:pt x="22" y="23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17429" name="Line 1049"/>
          <p:cNvSpPr>
            <a:spLocks noChangeShapeType="1"/>
          </p:cNvSpPr>
          <p:nvPr/>
        </p:nvSpPr>
        <p:spPr bwMode="auto">
          <a:xfrm flipV="1">
            <a:off x="3254375" y="1851025"/>
            <a:ext cx="1708150" cy="1976438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17430" name="Line 1050"/>
          <p:cNvSpPr>
            <a:spLocks noChangeShapeType="1"/>
          </p:cNvSpPr>
          <p:nvPr/>
        </p:nvSpPr>
        <p:spPr bwMode="auto">
          <a:xfrm flipH="1" flipV="1">
            <a:off x="5675313" y="1922463"/>
            <a:ext cx="17462" cy="17462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17431" name="Freeform 1051"/>
          <p:cNvSpPr>
            <a:spLocks/>
          </p:cNvSpPr>
          <p:nvPr/>
        </p:nvSpPr>
        <p:spPr bwMode="auto">
          <a:xfrm>
            <a:off x="5657850" y="1868488"/>
            <a:ext cx="52388" cy="88900"/>
          </a:xfrm>
          <a:custGeom>
            <a:avLst/>
            <a:gdLst>
              <a:gd name="T0" fmla="*/ 2147483646 w 33"/>
              <a:gd name="T1" fmla="*/ 2147483646 h 56"/>
              <a:gd name="T2" fmla="*/ 2147483646 w 33"/>
              <a:gd name="T3" fmla="*/ 2147483646 h 56"/>
              <a:gd name="T4" fmla="*/ 0 w 33"/>
              <a:gd name="T5" fmla="*/ 0 h 56"/>
              <a:gd name="T6" fmla="*/ 2147483646 w 33"/>
              <a:gd name="T7" fmla="*/ 2147483646 h 56"/>
              <a:gd name="T8" fmla="*/ 2147483646 w 33"/>
              <a:gd name="T9" fmla="*/ 2147483646 h 56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33"/>
              <a:gd name="T16" fmla="*/ 0 h 56"/>
              <a:gd name="T17" fmla="*/ 33 w 33"/>
              <a:gd name="T18" fmla="*/ 56 h 5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33" h="56">
                <a:moveTo>
                  <a:pt x="11" y="34"/>
                </a:moveTo>
                <a:lnTo>
                  <a:pt x="11" y="56"/>
                </a:lnTo>
                <a:lnTo>
                  <a:pt x="0" y="0"/>
                </a:lnTo>
                <a:lnTo>
                  <a:pt x="33" y="34"/>
                </a:lnTo>
                <a:lnTo>
                  <a:pt x="11" y="34"/>
                </a:lnTo>
                <a:close/>
              </a:path>
            </a:pathLst>
          </a:cu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17432" name="Freeform 1052"/>
          <p:cNvSpPr>
            <a:spLocks/>
          </p:cNvSpPr>
          <p:nvPr/>
        </p:nvSpPr>
        <p:spPr bwMode="auto">
          <a:xfrm>
            <a:off x="5657850" y="1868488"/>
            <a:ext cx="52388" cy="88900"/>
          </a:xfrm>
          <a:custGeom>
            <a:avLst/>
            <a:gdLst>
              <a:gd name="T0" fmla="*/ 2147483646 w 33"/>
              <a:gd name="T1" fmla="*/ 2147483646 h 56"/>
              <a:gd name="T2" fmla="*/ 2147483646 w 33"/>
              <a:gd name="T3" fmla="*/ 2147483646 h 56"/>
              <a:gd name="T4" fmla="*/ 0 w 33"/>
              <a:gd name="T5" fmla="*/ 0 h 56"/>
              <a:gd name="T6" fmla="*/ 2147483646 w 33"/>
              <a:gd name="T7" fmla="*/ 2147483646 h 56"/>
              <a:gd name="T8" fmla="*/ 2147483646 w 33"/>
              <a:gd name="T9" fmla="*/ 2147483646 h 56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33"/>
              <a:gd name="T16" fmla="*/ 0 h 56"/>
              <a:gd name="T17" fmla="*/ 33 w 33"/>
              <a:gd name="T18" fmla="*/ 56 h 5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33" h="56">
                <a:moveTo>
                  <a:pt x="11" y="34"/>
                </a:moveTo>
                <a:lnTo>
                  <a:pt x="11" y="56"/>
                </a:lnTo>
                <a:lnTo>
                  <a:pt x="0" y="0"/>
                </a:lnTo>
                <a:lnTo>
                  <a:pt x="33" y="34"/>
                </a:lnTo>
                <a:lnTo>
                  <a:pt x="11" y="34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17433" name="Line 1053"/>
          <p:cNvSpPr>
            <a:spLocks noChangeShapeType="1"/>
          </p:cNvSpPr>
          <p:nvPr/>
        </p:nvSpPr>
        <p:spPr bwMode="auto">
          <a:xfrm>
            <a:off x="7116763" y="4468813"/>
            <a:ext cx="19050" cy="17462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17434" name="Freeform 1054"/>
          <p:cNvSpPr>
            <a:spLocks/>
          </p:cNvSpPr>
          <p:nvPr/>
        </p:nvSpPr>
        <p:spPr bwMode="auto">
          <a:xfrm>
            <a:off x="7099300" y="4451350"/>
            <a:ext cx="53975" cy="88900"/>
          </a:xfrm>
          <a:custGeom>
            <a:avLst/>
            <a:gdLst>
              <a:gd name="T0" fmla="*/ 2147483646 w 34"/>
              <a:gd name="T1" fmla="*/ 2147483646 h 56"/>
              <a:gd name="T2" fmla="*/ 2147483646 w 34"/>
              <a:gd name="T3" fmla="*/ 0 h 56"/>
              <a:gd name="T4" fmla="*/ 2147483646 w 34"/>
              <a:gd name="T5" fmla="*/ 2147483646 h 56"/>
              <a:gd name="T6" fmla="*/ 0 w 34"/>
              <a:gd name="T7" fmla="*/ 2147483646 h 56"/>
              <a:gd name="T8" fmla="*/ 2147483646 w 34"/>
              <a:gd name="T9" fmla="*/ 2147483646 h 56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34"/>
              <a:gd name="T16" fmla="*/ 0 h 56"/>
              <a:gd name="T17" fmla="*/ 34 w 34"/>
              <a:gd name="T18" fmla="*/ 56 h 5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34" h="56">
                <a:moveTo>
                  <a:pt x="23" y="22"/>
                </a:moveTo>
                <a:lnTo>
                  <a:pt x="23" y="0"/>
                </a:lnTo>
                <a:lnTo>
                  <a:pt x="34" y="56"/>
                </a:lnTo>
                <a:lnTo>
                  <a:pt x="0" y="22"/>
                </a:lnTo>
                <a:lnTo>
                  <a:pt x="23" y="22"/>
                </a:lnTo>
                <a:close/>
              </a:path>
            </a:pathLst>
          </a:cu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17435" name="Freeform 1055"/>
          <p:cNvSpPr>
            <a:spLocks/>
          </p:cNvSpPr>
          <p:nvPr/>
        </p:nvSpPr>
        <p:spPr bwMode="auto">
          <a:xfrm>
            <a:off x="7099300" y="4451350"/>
            <a:ext cx="53975" cy="88900"/>
          </a:xfrm>
          <a:custGeom>
            <a:avLst/>
            <a:gdLst>
              <a:gd name="T0" fmla="*/ 2147483646 w 34"/>
              <a:gd name="T1" fmla="*/ 2147483646 h 56"/>
              <a:gd name="T2" fmla="*/ 2147483646 w 34"/>
              <a:gd name="T3" fmla="*/ 0 h 56"/>
              <a:gd name="T4" fmla="*/ 2147483646 w 34"/>
              <a:gd name="T5" fmla="*/ 2147483646 h 56"/>
              <a:gd name="T6" fmla="*/ 0 w 34"/>
              <a:gd name="T7" fmla="*/ 2147483646 h 56"/>
              <a:gd name="T8" fmla="*/ 2147483646 w 34"/>
              <a:gd name="T9" fmla="*/ 2147483646 h 56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34"/>
              <a:gd name="T16" fmla="*/ 0 h 56"/>
              <a:gd name="T17" fmla="*/ 34 w 34"/>
              <a:gd name="T18" fmla="*/ 56 h 5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34" h="56">
                <a:moveTo>
                  <a:pt x="23" y="22"/>
                </a:moveTo>
                <a:lnTo>
                  <a:pt x="23" y="0"/>
                </a:lnTo>
                <a:lnTo>
                  <a:pt x="34" y="56"/>
                </a:lnTo>
                <a:lnTo>
                  <a:pt x="0" y="22"/>
                </a:lnTo>
                <a:lnTo>
                  <a:pt x="23" y="22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17436" name="Line 1056"/>
          <p:cNvSpPr>
            <a:spLocks noChangeShapeType="1"/>
          </p:cNvSpPr>
          <p:nvPr/>
        </p:nvSpPr>
        <p:spPr bwMode="auto">
          <a:xfrm>
            <a:off x="5692775" y="1939925"/>
            <a:ext cx="1423988" cy="2528888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17437" name="Line 1057"/>
          <p:cNvSpPr>
            <a:spLocks noChangeShapeType="1"/>
          </p:cNvSpPr>
          <p:nvPr/>
        </p:nvSpPr>
        <p:spPr bwMode="auto">
          <a:xfrm flipH="1">
            <a:off x="3681413" y="4113213"/>
            <a:ext cx="17462" cy="1587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17438" name="Freeform 1058"/>
          <p:cNvSpPr>
            <a:spLocks/>
          </p:cNvSpPr>
          <p:nvPr/>
        </p:nvSpPr>
        <p:spPr bwMode="auto">
          <a:xfrm>
            <a:off x="3627438" y="4094163"/>
            <a:ext cx="71437" cy="53975"/>
          </a:xfrm>
          <a:custGeom>
            <a:avLst/>
            <a:gdLst>
              <a:gd name="T0" fmla="*/ 2147483646 w 45"/>
              <a:gd name="T1" fmla="*/ 2147483646 h 34"/>
              <a:gd name="T2" fmla="*/ 2147483646 w 45"/>
              <a:gd name="T3" fmla="*/ 2147483646 h 34"/>
              <a:gd name="T4" fmla="*/ 0 w 45"/>
              <a:gd name="T5" fmla="*/ 0 h 34"/>
              <a:gd name="T6" fmla="*/ 2147483646 w 45"/>
              <a:gd name="T7" fmla="*/ 0 h 34"/>
              <a:gd name="T8" fmla="*/ 2147483646 w 45"/>
              <a:gd name="T9" fmla="*/ 2147483646 h 3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45"/>
              <a:gd name="T16" fmla="*/ 0 h 34"/>
              <a:gd name="T17" fmla="*/ 45 w 45"/>
              <a:gd name="T18" fmla="*/ 34 h 34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45" h="34">
                <a:moveTo>
                  <a:pt x="34" y="12"/>
                </a:moveTo>
                <a:lnTo>
                  <a:pt x="45" y="34"/>
                </a:lnTo>
                <a:lnTo>
                  <a:pt x="0" y="0"/>
                </a:lnTo>
                <a:lnTo>
                  <a:pt x="45" y="0"/>
                </a:lnTo>
                <a:lnTo>
                  <a:pt x="34" y="12"/>
                </a:lnTo>
                <a:close/>
              </a:path>
            </a:pathLst>
          </a:cu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17439" name="Freeform 1059"/>
          <p:cNvSpPr>
            <a:spLocks/>
          </p:cNvSpPr>
          <p:nvPr/>
        </p:nvSpPr>
        <p:spPr bwMode="auto">
          <a:xfrm>
            <a:off x="3627438" y="4094163"/>
            <a:ext cx="71437" cy="53975"/>
          </a:xfrm>
          <a:custGeom>
            <a:avLst/>
            <a:gdLst>
              <a:gd name="T0" fmla="*/ 2147483646 w 45"/>
              <a:gd name="T1" fmla="*/ 2147483646 h 34"/>
              <a:gd name="T2" fmla="*/ 2147483646 w 45"/>
              <a:gd name="T3" fmla="*/ 2147483646 h 34"/>
              <a:gd name="T4" fmla="*/ 0 w 45"/>
              <a:gd name="T5" fmla="*/ 0 h 34"/>
              <a:gd name="T6" fmla="*/ 2147483646 w 45"/>
              <a:gd name="T7" fmla="*/ 0 h 34"/>
              <a:gd name="T8" fmla="*/ 2147483646 w 45"/>
              <a:gd name="T9" fmla="*/ 2147483646 h 3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45"/>
              <a:gd name="T16" fmla="*/ 0 h 34"/>
              <a:gd name="T17" fmla="*/ 45 w 45"/>
              <a:gd name="T18" fmla="*/ 34 h 34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45" h="34">
                <a:moveTo>
                  <a:pt x="34" y="12"/>
                </a:moveTo>
                <a:lnTo>
                  <a:pt x="45" y="34"/>
                </a:lnTo>
                <a:lnTo>
                  <a:pt x="0" y="0"/>
                </a:lnTo>
                <a:lnTo>
                  <a:pt x="45" y="0"/>
                </a:lnTo>
                <a:lnTo>
                  <a:pt x="34" y="12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17440" name="Line 1060"/>
          <p:cNvSpPr>
            <a:spLocks noChangeShapeType="1"/>
          </p:cNvSpPr>
          <p:nvPr/>
        </p:nvSpPr>
        <p:spPr bwMode="auto">
          <a:xfrm>
            <a:off x="6637338" y="4718050"/>
            <a:ext cx="34925" cy="1588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17441" name="Freeform 1061"/>
          <p:cNvSpPr>
            <a:spLocks/>
          </p:cNvSpPr>
          <p:nvPr/>
        </p:nvSpPr>
        <p:spPr bwMode="auto">
          <a:xfrm>
            <a:off x="6654800" y="4700588"/>
            <a:ext cx="71438" cy="34925"/>
          </a:xfrm>
          <a:custGeom>
            <a:avLst/>
            <a:gdLst>
              <a:gd name="T0" fmla="*/ 2147483646 w 45"/>
              <a:gd name="T1" fmla="*/ 2147483646 h 22"/>
              <a:gd name="T2" fmla="*/ 0 w 45"/>
              <a:gd name="T3" fmla="*/ 0 h 22"/>
              <a:gd name="T4" fmla="*/ 2147483646 w 45"/>
              <a:gd name="T5" fmla="*/ 2147483646 h 22"/>
              <a:gd name="T6" fmla="*/ 0 w 45"/>
              <a:gd name="T7" fmla="*/ 2147483646 h 22"/>
              <a:gd name="T8" fmla="*/ 2147483646 w 45"/>
              <a:gd name="T9" fmla="*/ 2147483646 h 22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45"/>
              <a:gd name="T16" fmla="*/ 0 h 22"/>
              <a:gd name="T17" fmla="*/ 45 w 45"/>
              <a:gd name="T18" fmla="*/ 22 h 22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45" h="22">
                <a:moveTo>
                  <a:pt x="11" y="11"/>
                </a:moveTo>
                <a:lnTo>
                  <a:pt x="0" y="0"/>
                </a:lnTo>
                <a:lnTo>
                  <a:pt x="45" y="22"/>
                </a:lnTo>
                <a:lnTo>
                  <a:pt x="0" y="22"/>
                </a:lnTo>
                <a:lnTo>
                  <a:pt x="11" y="11"/>
                </a:lnTo>
                <a:close/>
              </a:path>
            </a:pathLst>
          </a:cu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17442" name="Freeform 1062"/>
          <p:cNvSpPr>
            <a:spLocks/>
          </p:cNvSpPr>
          <p:nvPr/>
        </p:nvSpPr>
        <p:spPr bwMode="auto">
          <a:xfrm>
            <a:off x="6654800" y="4700588"/>
            <a:ext cx="71438" cy="34925"/>
          </a:xfrm>
          <a:custGeom>
            <a:avLst/>
            <a:gdLst>
              <a:gd name="T0" fmla="*/ 2147483646 w 45"/>
              <a:gd name="T1" fmla="*/ 2147483646 h 22"/>
              <a:gd name="T2" fmla="*/ 0 w 45"/>
              <a:gd name="T3" fmla="*/ 0 h 22"/>
              <a:gd name="T4" fmla="*/ 2147483646 w 45"/>
              <a:gd name="T5" fmla="*/ 2147483646 h 22"/>
              <a:gd name="T6" fmla="*/ 0 w 45"/>
              <a:gd name="T7" fmla="*/ 2147483646 h 22"/>
              <a:gd name="T8" fmla="*/ 2147483646 w 45"/>
              <a:gd name="T9" fmla="*/ 2147483646 h 22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45"/>
              <a:gd name="T16" fmla="*/ 0 h 22"/>
              <a:gd name="T17" fmla="*/ 45 w 45"/>
              <a:gd name="T18" fmla="*/ 22 h 22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45" h="22">
                <a:moveTo>
                  <a:pt x="11" y="11"/>
                </a:moveTo>
                <a:lnTo>
                  <a:pt x="0" y="0"/>
                </a:lnTo>
                <a:lnTo>
                  <a:pt x="45" y="22"/>
                </a:lnTo>
                <a:lnTo>
                  <a:pt x="0" y="22"/>
                </a:lnTo>
                <a:lnTo>
                  <a:pt x="11" y="11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17443" name="Line 1063"/>
          <p:cNvSpPr>
            <a:spLocks noChangeShapeType="1"/>
          </p:cNvSpPr>
          <p:nvPr/>
        </p:nvSpPr>
        <p:spPr bwMode="auto">
          <a:xfrm>
            <a:off x="3698875" y="4113213"/>
            <a:ext cx="2938463" cy="604837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17444" name="Rectangle 1064"/>
          <p:cNvSpPr>
            <a:spLocks noChangeArrowheads="1"/>
          </p:cNvSpPr>
          <p:nvPr/>
        </p:nvSpPr>
        <p:spPr bwMode="auto">
          <a:xfrm>
            <a:off x="4724400" y="1295400"/>
            <a:ext cx="1284288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tr-TR" altLang="tr-TR" sz="1400">
                <a:solidFill>
                  <a:srgbClr val="FF0000"/>
                </a:solidFill>
              </a:rPr>
              <a:t>Arka plan süreci</a:t>
            </a:r>
            <a:endParaRPr lang="en-US" altLang="tr-TR" sz="1200"/>
          </a:p>
        </p:txBody>
      </p:sp>
      <p:sp>
        <p:nvSpPr>
          <p:cNvPr id="17445" name="Line 1068"/>
          <p:cNvSpPr>
            <a:spLocks noChangeShapeType="1"/>
          </p:cNvSpPr>
          <p:nvPr/>
        </p:nvSpPr>
        <p:spPr bwMode="auto">
          <a:xfrm flipH="1">
            <a:off x="2684463" y="4646613"/>
            <a:ext cx="17462" cy="17462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17446" name="Freeform 1069"/>
          <p:cNvSpPr>
            <a:spLocks/>
          </p:cNvSpPr>
          <p:nvPr/>
        </p:nvSpPr>
        <p:spPr bwMode="auto">
          <a:xfrm>
            <a:off x="2665413" y="4629150"/>
            <a:ext cx="53975" cy="88900"/>
          </a:xfrm>
          <a:custGeom>
            <a:avLst/>
            <a:gdLst>
              <a:gd name="T0" fmla="*/ 2147483646 w 34"/>
              <a:gd name="T1" fmla="*/ 2147483646 h 56"/>
              <a:gd name="T2" fmla="*/ 2147483646 w 34"/>
              <a:gd name="T3" fmla="*/ 2147483646 h 56"/>
              <a:gd name="T4" fmla="*/ 0 w 34"/>
              <a:gd name="T5" fmla="*/ 2147483646 h 56"/>
              <a:gd name="T6" fmla="*/ 2147483646 w 34"/>
              <a:gd name="T7" fmla="*/ 0 h 56"/>
              <a:gd name="T8" fmla="*/ 2147483646 w 34"/>
              <a:gd name="T9" fmla="*/ 2147483646 h 56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34"/>
              <a:gd name="T16" fmla="*/ 0 h 56"/>
              <a:gd name="T17" fmla="*/ 34 w 34"/>
              <a:gd name="T18" fmla="*/ 56 h 5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34" h="56">
                <a:moveTo>
                  <a:pt x="12" y="22"/>
                </a:moveTo>
                <a:lnTo>
                  <a:pt x="34" y="22"/>
                </a:lnTo>
                <a:lnTo>
                  <a:pt x="0" y="56"/>
                </a:lnTo>
                <a:lnTo>
                  <a:pt x="12" y="0"/>
                </a:lnTo>
                <a:lnTo>
                  <a:pt x="12" y="22"/>
                </a:lnTo>
                <a:close/>
              </a:path>
            </a:pathLst>
          </a:cu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17447" name="Freeform 1070"/>
          <p:cNvSpPr>
            <a:spLocks/>
          </p:cNvSpPr>
          <p:nvPr/>
        </p:nvSpPr>
        <p:spPr bwMode="auto">
          <a:xfrm>
            <a:off x="2665413" y="4629150"/>
            <a:ext cx="53975" cy="88900"/>
          </a:xfrm>
          <a:custGeom>
            <a:avLst/>
            <a:gdLst>
              <a:gd name="T0" fmla="*/ 2147483646 w 34"/>
              <a:gd name="T1" fmla="*/ 2147483646 h 56"/>
              <a:gd name="T2" fmla="*/ 2147483646 w 34"/>
              <a:gd name="T3" fmla="*/ 2147483646 h 56"/>
              <a:gd name="T4" fmla="*/ 0 w 34"/>
              <a:gd name="T5" fmla="*/ 2147483646 h 56"/>
              <a:gd name="T6" fmla="*/ 2147483646 w 34"/>
              <a:gd name="T7" fmla="*/ 0 h 56"/>
              <a:gd name="T8" fmla="*/ 2147483646 w 34"/>
              <a:gd name="T9" fmla="*/ 2147483646 h 56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34"/>
              <a:gd name="T16" fmla="*/ 0 h 56"/>
              <a:gd name="T17" fmla="*/ 34 w 34"/>
              <a:gd name="T18" fmla="*/ 56 h 5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34" h="56">
                <a:moveTo>
                  <a:pt x="12" y="22"/>
                </a:moveTo>
                <a:lnTo>
                  <a:pt x="34" y="22"/>
                </a:lnTo>
                <a:lnTo>
                  <a:pt x="0" y="56"/>
                </a:lnTo>
                <a:lnTo>
                  <a:pt x="12" y="0"/>
                </a:lnTo>
                <a:lnTo>
                  <a:pt x="12" y="22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17448" name="Line 1071"/>
          <p:cNvSpPr>
            <a:spLocks noChangeShapeType="1"/>
          </p:cNvSpPr>
          <p:nvPr/>
        </p:nvSpPr>
        <p:spPr bwMode="auto">
          <a:xfrm flipV="1">
            <a:off x="2879725" y="4308475"/>
            <a:ext cx="17463" cy="36513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17449" name="Freeform 1072"/>
          <p:cNvSpPr>
            <a:spLocks/>
          </p:cNvSpPr>
          <p:nvPr/>
        </p:nvSpPr>
        <p:spPr bwMode="auto">
          <a:xfrm>
            <a:off x="2862263" y="4273550"/>
            <a:ext cx="52387" cy="71438"/>
          </a:xfrm>
          <a:custGeom>
            <a:avLst/>
            <a:gdLst>
              <a:gd name="T0" fmla="*/ 2147483646 w 33"/>
              <a:gd name="T1" fmla="*/ 2147483646 h 45"/>
              <a:gd name="T2" fmla="*/ 0 w 33"/>
              <a:gd name="T3" fmla="*/ 2147483646 h 45"/>
              <a:gd name="T4" fmla="*/ 2147483646 w 33"/>
              <a:gd name="T5" fmla="*/ 0 h 45"/>
              <a:gd name="T6" fmla="*/ 2147483646 w 33"/>
              <a:gd name="T7" fmla="*/ 2147483646 h 45"/>
              <a:gd name="T8" fmla="*/ 2147483646 w 33"/>
              <a:gd name="T9" fmla="*/ 2147483646 h 45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33"/>
              <a:gd name="T16" fmla="*/ 0 h 45"/>
              <a:gd name="T17" fmla="*/ 33 w 33"/>
              <a:gd name="T18" fmla="*/ 45 h 45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33" h="45">
                <a:moveTo>
                  <a:pt x="22" y="22"/>
                </a:moveTo>
                <a:lnTo>
                  <a:pt x="0" y="33"/>
                </a:lnTo>
                <a:lnTo>
                  <a:pt x="33" y="0"/>
                </a:lnTo>
                <a:lnTo>
                  <a:pt x="22" y="45"/>
                </a:lnTo>
                <a:lnTo>
                  <a:pt x="22" y="22"/>
                </a:lnTo>
                <a:close/>
              </a:path>
            </a:pathLst>
          </a:cu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17450" name="Freeform 1073"/>
          <p:cNvSpPr>
            <a:spLocks/>
          </p:cNvSpPr>
          <p:nvPr/>
        </p:nvSpPr>
        <p:spPr bwMode="auto">
          <a:xfrm>
            <a:off x="2862263" y="4273550"/>
            <a:ext cx="52387" cy="71438"/>
          </a:xfrm>
          <a:custGeom>
            <a:avLst/>
            <a:gdLst>
              <a:gd name="T0" fmla="*/ 2147483646 w 33"/>
              <a:gd name="T1" fmla="*/ 2147483646 h 45"/>
              <a:gd name="T2" fmla="*/ 0 w 33"/>
              <a:gd name="T3" fmla="*/ 2147483646 h 45"/>
              <a:gd name="T4" fmla="*/ 2147483646 w 33"/>
              <a:gd name="T5" fmla="*/ 0 h 45"/>
              <a:gd name="T6" fmla="*/ 2147483646 w 33"/>
              <a:gd name="T7" fmla="*/ 2147483646 h 45"/>
              <a:gd name="T8" fmla="*/ 2147483646 w 33"/>
              <a:gd name="T9" fmla="*/ 2147483646 h 45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33"/>
              <a:gd name="T16" fmla="*/ 0 h 45"/>
              <a:gd name="T17" fmla="*/ 33 w 33"/>
              <a:gd name="T18" fmla="*/ 45 h 45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33" h="45">
                <a:moveTo>
                  <a:pt x="22" y="22"/>
                </a:moveTo>
                <a:lnTo>
                  <a:pt x="0" y="33"/>
                </a:lnTo>
                <a:lnTo>
                  <a:pt x="33" y="0"/>
                </a:lnTo>
                <a:lnTo>
                  <a:pt x="22" y="45"/>
                </a:lnTo>
                <a:lnTo>
                  <a:pt x="22" y="22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17451" name="Line 1074"/>
          <p:cNvSpPr>
            <a:spLocks noChangeShapeType="1"/>
          </p:cNvSpPr>
          <p:nvPr/>
        </p:nvSpPr>
        <p:spPr bwMode="auto">
          <a:xfrm flipV="1">
            <a:off x="2701925" y="4344988"/>
            <a:ext cx="177800" cy="301625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17452" name="Line 1075"/>
          <p:cNvSpPr>
            <a:spLocks noChangeShapeType="1"/>
          </p:cNvSpPr>
          <p:nvPr/>
        </p:nvSpPr>
        <p:spPr bwMode="auto">
          <a:xfrm flipH="1">
            <a:off x="6689725" y="5287963"/>
            <a:ext cx="17463" cy="17462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17453" name="Freeform 1076"/>
          <p:cNvSpPr>
            <a:spLocks/>
          </p:cNvSpPr>
          <p:nvPr/>
        </p:nvSpPr>
        <p:spPr bwMode="auto">
          <a:xfrm>
            <a:off x="6654800" y="5287963"/>
            <a:ext cx="52388" cy="71437"/>
          </a:xfrm>
          <a:custGeom>
            <a:avLst/>
            <a:gdLst>
              <a:gd name="T0" fmla="*/ 2147483646 w 33"/>
              <a:gd name="T1" fmla="*/ 2147483646 h 45"/>
              <a:gd name="T2" fmla="*/ 2147483646 w 33"/>
              <a:gd name="T3" fmla="*/ 2147483646 h 45"/>
              <a:gd name="T4" fmla="*/ 0 w 33"/>
              <a:gd name="T5" fmla="*/ 2147483646 h 45"/>
              <a:gd name="T6" fmla="*/ 2147483646 w 33"/>
              <a:gd name="T7" fmla="*/ 0 h 45"/>
              <a:gd name="T8" fmla="*/ 2147483646 w 33"/>
              <a:gd name="T9" fmla="*/ 2147483646 h 45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33"/>
              <a:gd name="T16" fmla="*/ 0 h 45"/>
              <a:gd name="T17" fmla="*/ 33 w 33"/>
              <a:gd name="T18" fmla="*/ 45 h 45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33" h="45">
                <a:moveTo>
                  <a:pt x="22" y="11"/>
                </a:moveTo>
                <a:lnTo>
                  <a:pt x="33" y="11"/>
                </a:lnTo>
                <a:lnTo>
                  <a:pt x="0" y="45"/>
                </a:lnTo>
                <a:lnTo>
                  <a:pt x="11" y="0"/>
                </a:lnTo>
                <a:lnTo>
                  <a:pt x="22" y="11"/>
                </a:lnTo>
                <a:close/>
              </a:path>
            </a:pathLst>
          </a:cu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17454" name="Freeform 1077"/>
          <p:cNvSpPr>
            <a:spLocks/>
          </p:cNvSpPr>
          <p:nvPr/>
        </p:nvSpPr>
        <p:spPr bwMode="auto">
          <a:xfrm>
            <a:off x="6654800" y="5287963"/>
            <a:ext cx="52388" cy="71437"/>
          </a:xfrm>
          <a:custGeom>
            <a:avLst/>
            <a:gdLst>
              <a:gd name="T0" fmla="*/ 2147483646 w 33"/>
              <a:gd name="T1" fmla="*/ 2147483646 h 45"/>
              <a:gd name="T2" fmla="*/ 2147483646 w 33"/>
              <a:gd name="T3" fmla="*/ 2147483646 h 45"/>
              <a:gd name="T4" fmla="*/ 0 w 33"/>
              <a:gd name="T5" fmla="*/ 2147483646 h 45"/>
              <a:gd name="T6" fmla="*/ 2147483646 w 33"/>
              <a:gd name="T7" fmla="*/ 0 h 45"/>
              <a:gd name="T8" fmla="*/ 2147483646 w 33"/>
              <a:gd name="T9" fmla="*/ 2147483646 h 45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33"/>
              <a:gd name="T16" fmla="*/ 0 h 45"/>
              <a:gd name="T17" fmla="*/ 33 w 33"/>
              <a:gd name="T18" fmla="*/ 45 h 45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33" h="45">
                <a:moveTo>
                  <a:pt x="22" y="11"/>
                </a:moveTo>
                <a:lnTo>
                  <a:pt x="33" y="11"/>
                </a:lnTo>
                <a:lnTo>
                  <a:pt x="0" y="45"/>
                </a:lnTo>
                <a:lnTo>
                  <a:pt x="11" y="0"/>
                </a:lnTo>
                <a:lnTo>
                  <a:pt x="22" y="11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17455" name="Line 1078"/>
          <p:cNvSpPr>
            <a:spLocks noChangeShapeType="1"/>
          </p:cNvSpPr>
          <p:nvPr/>
        </p:nvSpPr>
        <p:spPr bwMode="auto">
          <a:xfrm flipV="1">
            <a:off x="6867525" y="4949825"/>
            <a:ext cx="19050" cy="34925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17456" name="Freeform 1079"/>
          <p:cNvSpPr>
            <a:spLocks/>
          </p:cNvSpPr>
          <p:nvPr/>
        </p:nvSpPr>
        <p:spPr bwMode="auto">
          <a:xfrm>
            <a:off x="6850063" y="4913313"/>
            <a:ext cx="53975" cy="71437"/>
          </a:xfrm>
          <a:custGeom>
            <a:avLst/>
            <a:gdLst>
              <a:gd name="T0" fmla="*/ 2147483646 w 34"/>
              <a:gd name="T1" fmla="*/ 2147483646 h 45"/>
              <a:gd name="T2" fmla="*/ 0 w 34"/>
              <a:gd name="T3" fmla="*/ 2147483646 h 45"/>
              <a:gd name="T4" fmla="*/ 2147483646 w 34"/>
              <a:gd name="T5" fmla="*/ 0 h 45"/>
              <a:gd name="T6" fmla="*/ 2147483646 w 34"/>
              <a:gd name="T7" fmla="*/ 2147483646 h 45"/>
              <a:gd name="T8" fmla="*/ 2147483646 w 34"/>
              <a:gd name="T9" fmla="*/ 2147483646 h 45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34"/>
              <a:gd name="T16" fmla="*/ 0 h 45"/>
              <a:gd name="T17" fmla="*/ 34 w 34"/>
              <a:gd name="T18" fmla="*/ 45 h 45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34" h="45">
                <a:moveTo>
                  <a:pt x="23" y="23"/>
                </a:moveTo>
                <a:lnTo>
                  <a:pt x="0" y="34"/>
                </a:lnTo>
                <a:lnTo>
                  <a:pt x="34" y="0"/>
                </a:lnTo>
                <a:lnTo>
                  <a:pt x="23" y="45"/>
                </a:lnTo>
                <a:lnTo>
                  <a:pt x="23" y="23"/>
                </a:lnTo>
                <a:close/>
              </a:path>
            </a:pathLst>
          </a:cu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17457" name="Freeform 1080"/>
          <p:cNvSpPr>
            <a:spLocks/>
          </p:cNvSpPr>
          <p:nvPr/>
        </p:nvSpPr>
        <p:spPr bwMode="auto">
          <a:xfrm>
            <a:off x="6850063" y="4913313"/>
            <a:ext cx="53975" cy="71437"/>
          </a:xfrm>
          <a:custGeom>
            <a:avLst/>
            <a:gdLst>
              <a:gd name="T0" fmla="*/ 2147483646 w 34"/>
              <a:gd name="T1" fmla="*/ 2147483646 h 45"/>
              <a:gd name="T2" fmla="*/ 0 w 34"/>
              <a:gd name="T3" fmla="*/ 2147483646 h 45"/>
              <a:gd name="T4" fmla="*/ 2147483646 w 34"/>
              <a:gd name="T5" fmla="*/ 0 h 45"/>
              <a:gd name="T6" fmla="*/ 2147483646 w 34"/>
              <a:gd name="T7" fmla="*/ 2147483646 h 45"/>
              <a:gd name="T8" fmla="*/ 2147483646 w 34"/>
              <a:gd name="T9" fmla="*/ 2147483646 h 45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34"/>
              <a:gd name="T16" fmla="*/ 0 h 45"/>
              <a:gd name="T17" fmla="*/ 34 w 34"/>
              <a:gd name="T18" fmla="*/ 45 h 45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34" h="45">
                <a:moveTo>
                  <a:pt x="23" y="23"/>
                </a:moveTo>
                <a:lnTo>
                  <a:pt x="0" y="34"/>
                </a:lnTo>
                <a:lnTo>
                  <a:pt x="34" y="0"/>
                </a:lnTo>
                <a:lnTo>
                  <a:pt x="23" y="45"/>
                </a:lnTo>
                <a:lnTo>
                  <a:pt x="23" y="23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17458" name="Line 1081"/>
          <p:cNvSpPr>
            <a:spLocks noChangeShapeType="1"/>
          </p:cNvSpPr>
          <p:nvPr/>
        </p:nvSpPr>
        <p:spPr bwMode="auto">
          <a:xfrm flipV="1">
            <a:off x="6707188" y="4984750"/>
            <a:ext cx="160337" cy="303213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17459" name="Line 1082"/>
          <p:cNvSpPr>
            <a:spLocks noChangeShapeType="1"/>
          </p:cNvSpPr>
          <p:nvPr/>
        </p:nvSpPr>
        <p:spPr bwMode="auto">
          <a:xfrm flipH="1">
            <a:off x="4927600" y="2243138"/>
            <a:ext cx="17463" cy="17462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17460" name="Freeform 1083"/>
          <p:cNvSpPr>
            <a:spLocks/>
          </p:cNvSpPr>
          <p:nvPr/>
        </p:nvSpPr>
        <p:spPr bwMode="auto">
          <a:xfrm>
            <a:off x="4891088" y="2225675"/>
            <a:ext cx="71437" cy="88900"/>
          </a:xfrm>
          <a:custGeom>
            <a:avLst/>
            <a:gdLst>
              <a:gd name="T0" fmla="*/ 2147483646 w 45"/>
              <a:gd name="T1" fmla="*/ 2147483646 h 56"/>
              <a:gd name="T2" fmla="*/ 2147483646 w 45"/>
              <a:gd name="T3" fmla="*/ 2147483646 h 56"/>
              <a:gd name="T4" fmla="*/ 0 w 45"/>
              <a:gd name="T5" fmla="*/ 2147483646 h 56"/>
              <a:gd name="T6" fmla="*/ 2147483646 w 45"/>
              <a:gd name="T7" fmla="*/ 0 h 56"/>
              <a:gd name="T8" fmla="*/ 2147483646 w 45"/>
              <a:gd name="T9" fmla="*/ 2147483646 h 56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45"/>
              <a:gd name="T16" fmla="*/ 0 h 56"/>
              <a:gd name="T17" fmla="*/ 45 w 45"/>
              <a:gd name="T18" fmla="*/ 56 h 5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45" h="56">
                <a:moveTo>
                  <a:pt x="23" y="22"/>
                </a:moveTo>
                <a:lnTo>
                  <a:pt x="45" y="22"/>
                </a:lnTo>
                <a:lnTo>
                  <a:pt x="0" y="56"/>
                </a:lnTo>
                <a:lnTo>
                  <a:pt x="23" y="0"/>
                </a:lnTo>
                <a:lnTo>
                  <a:pt x="23" y="22"/>
                </a:lnTo>
                <a:close/>
              </a:path>
            </a:pathLst>
          </a:cu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17461" name="Freeform 1084"/>
          <p:cNvSpPr>
            <a:spLocks/>
          </p:cNvSpPr>
          <p:nvPr/>
        </p:nvSpPr>
        <p:spPr bwMode="auto">
          <a:xfrm>
            <a:off x="4891088" y="2225675"/>
            <a:ext cx="71437" cy="88900"/>
          </a:xfrm>
          <a:custGeom>
            <a:avLst/>
            <a:gdLst>
              <a:gd name="T0" fmla="*/ 2147483646 w 45"/>
              <a:gd name="T1" fmla="*/ 2147483646 h 56"/>
              <a:gd name="T2" fmla="*/ 2147483646 w 45"/>
              <a:gd name="T3" fmla="*/ 2147483646 h 56"/>
              <a:gd name="T4" fmla="*/ 0 w 45"/>
              <a:gd name="T5" fmla="*/ 2147483646 h 56"/>
              <a:gd name="T6" fmla="*/ 2147483646 w 45"/>
              <a:gd name="T7" fmla="*/ 0 h 56"/>
              <a:gd name="T8" fmla="*/ 2147483646 w 45"/>
              <a:gd name="T9" fmla="*/ 2147483646 h 56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45"/>
              <a:gd name="T16" fmla="*/ 0 h 56"/>
              <a:gd name="T17" fmla="*/ 45 w 45"/>
              <a:gd name="T18" fmla="*/ 56 h 5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45" h="56">
                <a:moveTo>
                  <a:pt x="23" y="22"/>
                </a:moveTo>
                <a:lnTo>
                  <a:pt x="45" y="22"/>
                </a:lnTo>
                <a:lnTo>
                  <a:pt x="0" y="56"/>
                </a:lnTo>
                <a:lnTo>
                  <a:pt x="23" y="0"/>
                </a:lnTo>
                <a:lnTo>
                  <a:pt x="23" y="22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17462" name="Line 1085"/>
          <p:cNvSpPr>
            <a:spLocks noChangeShapeType="1"/>
          </p:cNvSpPr>
          <p:nvPr/>
        </p:nvSpPr>
        <p:spPr bwMode="auto">
          <a:xfrm flipV="1">
            <a:off x="5140325" y="1905000"/>
            <a:ext cx="19050" cy="34925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17463" name="Freeform 1086"/>
          <p:cNvSpPr>
            <a:spLocks/>
          </p:cNvSpPr>
          <p:nvPr/>
        </p:nvSpPr>
        <p:spPr bwMode="auto">
          <a:xfrm>
            <a:off x="5140325" y="1868488"/>
            <a:ext cx="53975" cy="71437"/>
          </a:xfrm>
          <a:custGeom>
            <a:avLst/>
            <a:gdLst>
              <a:gd name="T0" fmla="*/ 2147483646 w 34"/>
              <a:gd name="T1" fmla="*/ 2147483646 h 45"/>
              <a:gd name="T2" fmla="*/ 0 w 34"/>
              <a:gd name="T3" fmla="*/ 2147483646 h 45"/>
              <a:gd name="T4" fmla="*/ 2147483646 w 34"/>
              <a:gd name="T5" fmla="*/ 0 h 45"/>
              <a:gd name="T6" fmla="*/ 2147483646 w 34"/>
              <a:gd name="T7" fmla="*/ 2147483646 h 45"/>
              <a:gd name="T8" fmla="*/ 2147483646 w 34"/>
              <a:gd name="T9" fmla="*/ 2147483646 h 45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34"/>
              <a:gd name="T16" fmla="*/ 0 h 45"/>
              <a:gd name="T17" fmla="*/ 34 w 34"/>
              <a:gd name="T18" fmla="*/ 45 h 45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34" h="45">
                <a:moveTo>
                  <a:pt x="12" y="23"/>
                </a:moveTo>
                <a:lnTo>
                  <a:pt x="0" y="34"/>
                </a:lnTo>
                <a:lnTo>
                  <a:pt x="34" y="0"/>
                </a:lnTo>
                <a:lnTo>
                  <a:pt x="23" y="45"/>
                </a:lnTo>
                <a:lnTo>
                  <a:pt x="12" y="23"/>
                </a:lnTo>
                <a:close/>
              </a:path>
            </a:pathLst>
          </a:cu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17464" name="Freeform 1087"/>
          <p:cNvSpPr>
            <a:spLocks/>
          </p:cNvSpPr>
          <p:nvPr/>
        </p:nvSpPr>
        <p:spPr bwMode="auto">
          <a:xfrm>
            <a:off x="5140325" y="1868488"/>
            <a:ext cx="53975" cy="71437"/>
          </a:xfrm>
          <a:custGeom>
            <a:avLst/>
            <a:gdLst>
              <a:gd name="T0" fmla="*/ 2147483646 w 34"/>
              <a:gd name="T1" fmla="*/ 2147483646 h 45"/>
              <a:gd name="T2" fmla="*/ 0 w 34"/>
              <a:gd name="T3" fmla="*/ 2147483646 h 45"/>
              <a:gd name="T4" fmla="*/ 2147483646 w 34"/>
              <a:gd name="T5" fmla="*/ 0 h 45"/>
              <a:gd name="T6" fmla="*/ 2147483646 w 34"/>
              <a:gd name="T7" fmla="*/ 2147483646 h 45"/>
              <a:gd name="T8" fmla="*/ 2147483646 w 34"/>
              <a:gd name="T9" fmla="*/ 2147483646 h 45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34"/>
              <a:gd name="T16" fmla="*/ 0 h 45"/>
              <a:gd name="T17" fmla="*/ 34 w 34"/>
              <a:gd name="T18" fmla="*/ 45 h 45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34" h="45">
                <a:moveTo>
                  <a:pt x="12" y="23"/>
                </a:moveTo>
                <a:lnTo>
                  <a:pt x="0" y="34"/>
                </a:lnTo>
                <a:lnTo>
                  <a:pt x="34" y="0"/>
                </a:lnTo>
                <a:lnTo>
                  <a:pt x="23" y="45"/>
                </a:lnTo>
                <a:lnTo>
                  <a:pt x="12" y="23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17465" name="Line 1088"/>
          <p:cNvSpPr>
            <a:spLocks noChangeShapeType="1"/>
          </p:cNvSpPr>
          <p:nvPr/>
        </p:nvSpPr>
        <p:spPr bwMode="auto">
          <a:xfrm flipV="1">
            <a:off x="4945063" y="1939925"/>
            <a:ext cx="195262" cy="303213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17466" name="Rectangle 1098"/>
          <p:cNvSpPr>
            <a:spLocks noChangeArrowheads="1"/>
          </p:cNvSpPr>
          <p:nvPr/>
        </p:nvSpPr>
        <p:spPr bwMode="auto">
          <a:xfrm>
            <a:off x="5122863" y="2603500"/>
            <a:ext cx="815975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tr-TR" altLang="tr-TR" sz="1400">
                <a:solidFill>
                  <a:srgbClr val="000000"/>
                </a:solidFill>
              </a:rPr>
              <a:t>Uygulama</a:t>
            </a:r>
            <a:endParaRPr lang="en-US" altLang="tr-TR" sz="1200"/>
          </a:p>
        </p:txBody>
      </p:sp>
      <p:sp>
        <p:nvSpPr>
          <p:cNvPr id="17467" name="Rectangle 1109"/>
          <p:cNvSpPr>
            <a:spLocks noChangeArrowheads="1"/>
          </p:cNvSpPr>
          <p:nvPr/>
        </p:nvSpPr>
        <p:spPr bwMode="auto">
          <a:xfrm>
            <a:off x="3124200" y="1295400"/>
            <a:ext cx="1154113" cy="26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tr-TR" altLang="tr-TR" sz="1700">
                <a:solidFill>
                  <a:srgbClr val="000000"/>
                </a:solidFill>
              </a:rPr>
              <a:t>İş istasyonu</a:t>
            </a:r>
            <a:endParaRPr lang="en-US" altLang="tr-TR" sz="1200"/>
          </a:p>
        </p:txBody>
      </p:sp>
      <p:sp>
        <p:nvSpPr>
          <p:cNvPr id="17468" name="Rectangle 1110"/>
          <p:cNvSpPr>
            <a:spLocks noChangeArrowheads="1"/>
          </p:cNvSpPr>
          <p:nvPr/>
        </p:nvSpPr>
        <p:spPr bwMode="auto">
          <a:xfrm>
            <a:off x="6718300" y="3057525"/>
            <a:ext cx="22098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tr-TR" altLang="tr-TR" sz="1700">
                <a:solidFill>
                  <a:srgbClr val="000000"/>
                </a:solidFill>
              </a:rPr>
              <a:t>Mesajlar ağ üzerinden </a:t>
            </a:r>
            <a:br>
              <a:rPr lang="tr-TR" altLang="tr-TR" sz="1700">
                <a:solidFill>
                  <a:srgbClr val="000000"/>
                </a:solidFill>
              </a:rPr>
            </a:br>
            <a:r>
              <a:rPr lang="tr-TR" altLang="tr-TR" sz="1700">
                <a:solidFill>
                  <a:srgbClr val="000000"/>
                </a:solidFill>
              </a:rPr>
              <a:t>yollanır. </a:t>
            </a:r>
            <a:endParaRPr lang="en-US" altLang="tr-TR" sz="1200"/>
          </a:p>
        </p:txBody>
      </p:sp>
      <p:sp>
        <p:nvSpPr>
          <p:cNvPr id="17469" name="Rectangle 1129"/>
          <p:cNvSpPr>
            <a:spLocks noChangeArrowheads="1"/>
          </p:cNvSpPr>
          <p:nvPr/>
        </p:nvSpPr>
        <p:spPr bwMode="auto">
          <a:xfrm>
            <a:off x="4713288" y="6088063"/>
            <a:ext cx="60325" cy="258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tr-TR" sz="1700">
                <a:solidFill>
                  <a:srgbClr val="FF00FF"/>
                </a:solidFill>
              </a:rPr>
              <a:t>.</a:t>
            </a:r>
            <a:endParaRPr lang="en-US" altLang="tr-TR" sz="1200"/>
          </a:p>
        </p:txBody>
      </p:sp>
      <p:sp>
        <p:nvSpPr>
          <p:cNvPr id="17470" name="Rectangle 1132"/>
          <p:cNvSpPr>
            <a:spLocks noChangeArrowheads="1"/>
          </p:cNvSpPr>
          <p:nvPr/>
        </p:nvSpPr>
        <p:spPr bwMode="auto">
          <a:xfrm>
            <a:off x="1954213" y="2046288"/>
            <a:ext cx="2281237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tr-TR" altLang="tr-TR" sz="1700">
                <a:solidFill>
                  <a:srgbClr val="0000FF"/>
                </a:solidFill>
              </a:rPr>
              <a:t>Her bilgisayarda bir çok</a:t>
            </a:r>
            <a:br>
              <a:rPr lang="tr-TR" altLang="tr-TR" sz="1700">
                <a:solidFill>
                  <a:srgbClr val="0000FF"/>
                </a:solidFill>
              </a:rPr>
            </a:br>
            <a:r>
              <a:rPr lang="tr-TR" altLang="tr-TR" sz="1700">
                <a:solidFill>
                  <a:srgbClr val="0000FF"/>
                </a:solidFill>
              </a:rPr>
              <a:t>süreç çalışabilir.</a:t>
            </a:r>
            <a:endParaRPr lang="en-US" altLang="tr-TR" sz="1200"/>
          </a:p>
        </p:txBody>
      </p:sp>
      <p:sp>
        <p:nvSpPr>
          <p:cNvPr id="17472" name="Rectangle 1109"/>
          <p:cNvSpPr>
            <a:spLocks noChangeArrowheads="1"/>
          </p:cNvSpPr>
          <p:nvPr/>
        </p:nvSpPr>
        <p:spPr bwMode="auto">
          <a:xfrm>
            <a:off x="914400" y="3700463"/>
            <a:ext cx="1154113" cy="261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tr-TR" altLang="tr-TR" sz="1700">
                <a:solidFill>
                  <a:srgbClr val="000000"/>
                </a:solidFill>
              </a:rPr>
              <a:t>İş istasyonu</a:t>
            </a:r>
            <a:endParaRPr lang="en-US" altLang="tr-TR" sz="1200"/>
          </a:p>
        </p:txBody>
      </p:sp>
      <p:sp>
        <p:nvSpPr>
          <p:cNvPr id="17473" name="Rectangle 1109"/>
          <p:cNvSpPr>
            <a:spLocks noChangeArrowheads="1"/>
          </p:cNvSpPr>
          <p:nvPr/>
        </p:nvSpPr>
        <p:spPr bwMode="auto">
          <a:xfrm>
            <a:off x="4905375" y="4614863"/>
            <a:ext cx="1154113" cy="261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tr-TR" altLang="tr-TR" sz="1700">
                <a:solidFill>
                  <a:srgbClr val="000000"/>
                </a:solidFill>
              </a:rPr>
              <a:t>İş istasyonu</a:t>
            </a:r>
            <a:endParaRPr lang="en-US" altLang="tr-TR" sz="1200"/>
          </a:p>
        </p:txBody>
      </p:sp>
      <p:sp>
        <p:nvSpPr>
          <p:cNvPr id="17474" name="Rectangle 1098"/>
          <p:cNvSpPr>
            <a:spLocks noChangeArrowheads="1"/>
          </p:cNvSpPr>
          <p:nvPr/>
        </p:nvSpPr>
        <p:spPr bwMode="auto">
          <a:xfrm>
            <a:off x="2895600" y="5029200"/>
            <a:ext cx="815975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tr-TR" altLang="tr-TR" sz="1400">
                <a:solidFill>
                  <a:srgbClr val="000000"/>
                </a:solidFill>
              </a:rPr>
              <a:t>Uygulama</a:t>
            </a:r>
            <a:endParaRPr lang="en-US" altLang="tr-TR" sz="1200"/>
          </a:p>
        </p:txBody>
      </p:sp>
      <p:sp>
        <p:nvSpPr>
          <p:cNvPr id="17475" name="Rectangle 1098"/>
          <p:cNvSpPr>
            <a:spLocks noChangeArrowheads="1"/>
          </p:cNvSpPr>
          <p:nvPr/>
        </p:nvSpPr>
        <p:spPr bwMode="auto">
          <a:xfrm>
            <a:off x="6889750" y="5651500"/>
            <a:ext cx="806450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tr-TR" altLang="tr-TR" sz="1400">
                <a:solidFill>
                  <a:srgbClr val="000000"/>
                </a:solidFill>
              </a:rPr>
              <a:t>Uygulama</a:t>
            </a:r>
            <a:endParaRPr lang="en-US" altLang="tr-TR" sz="1200"/>
          </a:p>
        </p:txBody>
      </p:sp>
    </p:spTree>
    <p:extLst>
      <p:ext uri="{BB962C8B-B14F-4D97-AF65-F5344CB8AC3E}">
        <p14:creationId xmlns:p14="http://schemas.microsoft.com/office/powerpoint/2010/main" val="5499843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Oval 6"/>
          <p:cNvSpPr>
            <a:spLocks noChangeArrowheads="1"/>
          </p:cNvSpPr>
          <p:nvPr/>
        </p:nvSpPr>
        <p:spPr bwMode="auto">
          <a:xfrm>
            <a:off x="3424238" y="5745163"/>
            <a:ext cx="641350" cy="660400"/>
          </a:xfrm>
          <a:prstGeom prst="ellips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tr-TR" altLang="tr-TR" sz="1200"/>
          </a:p>
        </p:txBody>
      </p:sp>
      <p:sp>
        <p:nvSpPr>
          <p:cNvPr id="21507" name="AutoShape 7"/>
          <p:cNvSpPr>
            <a:spLocks noChangeArrowheads="1"/>
          </p:cNvSpPr>
          <p:nvPr/>
        </p:nvSpPr>
        <p:spPr bwMode="auto">
          <a:xfrm>
            <a:off x="3352800" y="4413250"/>
            <a:ext cx="801688" cy="1068388"/>
          </a:xfrm>
          <a:prstGeom prst="roundRect">
            <a:avLst>
              <a:gd name="adj" fmla="val 13042"/>
            </a:avLst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tr-TR" altLang="tr-TR" sz="1200"/>
          </a:p>
        </p:txBody>
      </p:sp>
      <p:sp>
        <p:nvSpPr>
          <p:cNvPr id="21508" name="AutoShape 8"/>
          <p:cNvSpPr>
            <a:spLocks noChangeArrowheads="1"/>
          </p:cNvSpPr>
          <p:nvPr/>
        </p:nvSpPr>
        <p:spPr bwMode="auto">
          <a:xfrm>
            <a:off x="4953000" y="2689225"/>
            <a:ext cx="800100" cy="1263650"/>
          </a:xfrm>
          <a:prstGeom prst="roundRect">
            <a:avLst>
              <a:gd name="adj" fmla="val 13042"/>
            </a:avLst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tr-TR" altLang="tr-TR" sz="1200"/>
          </a:p>
        </p:txBody>
      </p:sp>
      <p:sp>
        <p:nvSpPr>
          <p:cNvPr id="21509" name="Line 9"/>
          <p:cNvSpPr>
            <a:spLocks noChangeShapeType="1"/>
          </p:cNvSpPr>
          <p:nvPr/>
        </p:nvSpPr>
        <p:spPr bwMode="auto">
          <a:xfrm>
            <a:off x="3736975" y="5630863"/>
            <a:ext cx="1588" cy="17462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21510" name="Freeform 10"/>
          <p:cNvSpPr>
            <a:spLocks/>
          </p:cNvSpPr>
          <p:nvPr/>
        </p:nvSpPr>
        <p:spPr bwMode="auto">
          <a:xfrm>
            <a:off x="3717925" y="5630863"/>
            <a:ext cx="53975" cy="88900"/>
          </a:xfrm>
          <a:custGeom>
            <a:avLst/>
            <a:gdLst>
              <a:gd name="T0" fmla="*/ 2147483646 w 34"/>
              <a:gd name="T1" fmla="*/ 2147483646 h 56"/>
              <a:gd name="T2" fmla="*/ 2147483646 w 34"/>
              <a:gd name="T3" fmla="*/ 0 h 56"/>
              <a:gd name="T4" fmla="*/ 2147483646 w 34"/>
              <a:gd name="T5" fmla="*/ 2147483646 h 56"/>
              <a:gd name="T6" fmla="*/ 0 w 34"/>
              <a:gd name="T7" fmla="*/ 0 h 56"/>
              <a:gd name="T8" fmla="*/ 2147483646 w 34"/>
              <a:gd name="T9" fmla="*/ 2147483646 h 56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34"/>
              <a:gd name="T16" fmla="*/ 0 h 56"/>
              <a:gd name="T17" fmla="*/ 34 w 34"/>
              <a:gd name="T18" fmla="*/ 56 h 5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34" h="56">
                <a:moveTo>
                  <a:pt x="12" y="11"/>
                </a:moveTo>
                <a:lnTo>
                  <a:pt x="34" y="0"/>
                </a:lnTo>
                <a:lnTo>
                  <a:pt x="12" y="56"/>
                </a:lnTo>
                <a:lnTo>
                  <a:pt x="0" y="0"/>
                </a:lnTo>
                <a:lnTo>
                  <a:pt x="12" y="11"/>
                </a:lnTo>
                <a:close/>
              </a:path>
            </a:pathLst>
          </a:cu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21511" name="Freeform 11"/>
          <p:cNvSpPr>
            <a:spLocks/>
          </p:cNvSpPr>
          <p:nvPr/>
        </p:nvSpPr>
        <p:spPr bwMode="auto">
          <a:xfrm>
            <a:off x="3717925" y="5630863"/>
            <a:ext cx="53975" cy="88900"/>
          </a:xfrm>
          <a:custGeom>
            <a:avLst/>
            <a:gdLst>
              <a:gd name="T0" fmla="*/ 2147483646 w 34"/>
              <a:gd name="T1" fmla="*/ 2147483646 h 56"/>
              <a:gd name="T2" fmla="*/ 2147483646 w 34"/>
              <a:gd name="T3" fmla="*/ 0 h 56"/>
              <a:gd name="T4" fmla="*/ 2147483646 w 34"/>
              <a:gd name="T5" fmla="*/ 2147483646 h 56"/>
              <a:gd name="T6" fmla="*/ 0 w 34"/>
              <a:gd name="T7" fmla="*/ 0 h 56"/>
              <a:gd name="T8" fmla="*/ 2147483646 w 34"/>
              <a:gd name="T9" fmla="*/ 2147483646 h 56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34"/>
              <a:gd name="T16" fmla="*/ 0 h 56"/>
              <a:gd name="T17" fmla="*/ 34 w 34"/>
              <a:gd name="T18" fmla="*/ 56 h 5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34" h="56">
                <a:moveTo>
                  <a:pt x="12" y="11"/>
                </a:moveTo>
                <a:lnTo>
                  <a:pt x="34" y="0"/>
                </a:lnTo>
                <a:lnTo>
                  <a:pt x="12" y="56"/>
                </a:lnTo>
                <a:lnTo>
                  <a:pt x="0" y="0"/>
                </a:lnTo>
                <a:lnTo>
                  <a:pt x="12" y="11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21512" name="Line 12"/>
          <p:cNvSpPr>
            <a:spLocks noChangeShapeType="1"/>
          </p:cNvSpPr>
          <p:nvPr/>
        </p:nvSpPr>
        <p:spPr bwMode="auto">
          <a:xfrm>
            <a:off x="3736975" y="5470525"/>
            <a:ext cx="1588" cy="160338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21513" name="Line 13"/>
          <p:cNvSpPr>
            <a:spLocks noChangeShapeType="1"/>
          </p:cNvSpPr>
          <p:nvPr/>
        </p:nvSpPr>
        <p:spPr bwMode="auto">
          <a:xfrm flipH="1">
            <a:off x="4216400" y="4351338"/>
            <a:ext cx="34925" cy="17462"/>
          </a:xfrm>
          <a:prstGeom prst="line">
            <a:avLst/>
          </a:prstGeom>
          <a:noFill/>
          <a:ln w="17463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21514" name="Freeform 14"/>
          <p:cNvSpPr>
            <a:spLocks/>
          </p:cNvSpPr>
          <p:nvPr/>
        </p:nvSpPr>
        <p:spPr bwMode="auto">
          <a:xfrm>
            <a:off x="4162425" y="4333875"/>
            <a:ext cx="88900" cy="71438"/>
          </a:xfrm>
          <a:custGeom>
            <a:avLst/>
            <a:gdLst>
              <a:gd name="T0" fmla="*/ 2147483646 w 56"/>
              <a:gd name="T1" fmla="*/ 2147483646 h 45"/>
              <a:gd name="T2" fmla="*/ 2147483646 w 56"/>
              <a:gd name="T3" fmla="*/ 2147483646 h 45"/>
              <a:gd name="T4" fmla="*/ 0 w 56"/>
              <a:gd name="T5" fmla="*/ 2147483646 h 45"/>
              <a:gd name="T6" fmla="*/ 2147483646 w 56"/>
              <a:gd name="T7" fmla="*/ 0 h 45"/>
              <a:gd name="T8" fmla="*/ 2147483646 w 56"/>
              <a:gd name="T9" fmla="*/ 2147483646 h 45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56"/>
              <a:gd name="T16" fmla="*/ 0 h 45"/>
              <a:gd name="T17" fmla="*/ 56 w 56"/>
              <a:gd name="T18" fmla="*/ 45 h 45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56" h="45">
                <a:moveTo>
                  <a:pt x="34" y="22"/>
                </a:moveTo>
                <a:lnTo>
                  <a:pt x="56" y="34"/>
                </a:lnTo>
                <a:lnTo>
                  <a:pt x="0" y="45"/>
                </a:lnTo>
                <a:lnTo>
                  <a:pt x="45" y="0"/>
                </a:lnTo>
                <a:lnTo>
                  <a:pt x="34" y="22"/>
                </a:lnTo>
                <a:close/>
              </a:path>
            </a:pathLst>
          </a:custGeom>
          <a:noFill/>
          <a:ln w="17463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21515" name="Freeform 15"/>
          <p:cNvSpPr>
            <a:spLocks/>
          </p:cNvSpPr>
          <p:nvPr/>
        </p:nvSpPr>
        <p:spPr bwMode="auto">
          <a:xfrm>
            <a:off x="4162425" y="4333875"/>
            <a:ext cx="88900" cy="71438"/>
          </a:xfrm>
          <a:custGeom>
            <a:avLst/>
            <a:gdLst>
              <a:gd name="T0" fmla="*/ 2147483646 w 56"/>
              <a:gd name="T1" fmla="*/ 2147483646 h 45"/>
              <a:gd name="T2" fmla="*/ 2147483646 w 56"/>
              <a:gd name="T3" fmla="*/ 2147483646 h 45"/>
              <a:gd name="T4" fmla="*/ 0 w 56"/>
              <a:gd name="T5" fmla="*/ 2147483646 h 45"/>
              <a:gd name="T6" fmla="*/ 2147483646 w 56"/>
              <a:gd name="T7" fmla="*/ 0 h 45"/>
              <a:gd name="T8" fmla="*/ 2147483646 w 56"/>
              <a:gd name="T9" fmla="*/ 2147483646 h 45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56"/>
              <a:gd name="T16" fmla="*/ 0 h 45"/>
              <a:gd name="T17" fmla="*/ 56 w 56"/>
              <a:gd name="T18" fmla="*/ 45 h 45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56" h="45">
                <a:moveTo>
                  <a:pt x="34" y="22"/>
                </a:moveTo>
                <a:lnTo>
                  <a:pt x="56" y="34"/>
                </a:lnTo>
                <a:lnTo>
                  <a:pt x="0" y="45"/>
                </a:lnTo>
                <a:lnTo>
                  <a:pt x="45" y="0"/>
                </a:lnTo>
                <a:lnTo>
                  <a:pt x="34" y="22"/>
                </a:lnTo>
                <a:close/>
              </a:path>
            </a:pathLst>
          </a:custGeom>
          <a:solidFill>
            <a:srgbClr val="0000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21516" name="Line 16"/>
          <p:cNvSpPr>
            <a:spLocks noChangeShapeType="1"/>
          </p:cNvSpPr>
          <p:nvPr/>
        </p:nvSpPr>
        <p:spPr bwMode="auto">
          <a:xfrm flipH="1">
            <a:off x="4251325" y="4014788"/>
            <a:ext cx="693738" cy="336550"/>
          </a:xfrm>
          <a:prstGeom prst="line">
            <a:avLst/>
          </a:prstGeom>
          <a:noFill/>
          <a:ln w="17463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21517" name="Oval 17"/>
          <p:cNvSpPr>
            <a:spLocks noChangeArrowheads="1"/>
          </p:cNvSpPr>
          <p:nvPr/>
        </p:nvSpPr>
        <p:spPr bwMode="auto">
          <a:xfrm>
            <a:off x="6621463" y="5745163"/>
            <a:ext cx="641350" cy="660400"/>
          </a:xfrm>
          <a:prstGeom prst="ellips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tr-TR" altLang="tr-TR" sz="1200"/>
          </a:p>
        </p:txBody>
      </p:sp>
      <p:sp>
        <p:nvSpPr>
          <p:cNvPr id="21518" name="AutoShape 18"/>
          <p:cNvSpPr>
            <a:spLocks noChangeArrowheads="1"/>
          </p:cNvSpPr>
          <p:nvPr/>
        </p:nvSpPr>
        <p:spPr bwMode="auto">
          <a:xfrm>
            <a:off x="6551613" y="4413250"/>
            <a:ext cx="800100" cy="1068388"/>
          </a:xfrm>
          <a:prstGeom prst="roundRect">
            <a:avLst>
              <a:gd name="adj" fmla="val 13042"/>
            </a:avLst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tr-TR" altLang="tr-TR" sz="1200"/>
          </a:p>
        </p:txBody>
      </p:sp>
      <p:sp>
        <p:nvSpPr>
          <p:cNvPr id="21519" name="Line 19"/>
          <p:cNvSpPr>
            <a:spLocks noChangeShapeType="1"/>
          </p:cNvSpPr>
          <p:nvPr/>
        </p:nvSpPr>
        <p:spPr bwMode="auto">
          <a:xfrm>
            <a:off x="6934200" y="5630863"/>
            <a:ext cx="1588" cy="17462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21520" name="Freeform 20"/>
          <p:cNvSpPr>
            <a:spLocks/>
          </p:cNvSpPr>
          <p:nvPr/>
        </p:nvSpPr>
        <p:spPr bwMode="auto">
          <a:xfrm>
            <a:off x="6916738" y="5630863"/>
            <a:ext cx="52387" cy="88900"/>
          </a:xfrm>
          <a:custGeom>
            <a:avLst/>
            <a:gdLst>
              <a:gd name="T0" fmla="*/ 2147483646 w 33"/>
              <a:gd name="T1" fmla="*/ 2147483646 h 56"/>
              <a:gd name="T2" fmla="*/ 2147483646 w 33"/>
              <a:gd name="T3" fmla="*/ 0 h 56"/>
              <a:gd name="T4" fmla="*/ 2147483646 w 33"/>
              <a:gd name="T5" fmla="*/ 2147483646 h 56"/>
              <a:gd name="T6" fmla="*/ 0 w 33"/>
              <a:gd name="T7" fmla="*/ 0 h 56"/>
              <a:gd name="T8" fmla="*/ 2147483646 w 33"/>
              <a:gd name="T9" fmla="*/ 2147483646 h 56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33"/>
              <a:gd name="T16" fmla="*/ 0 h 56"/>
              <a:gd name="T17" fmla="*/ 33 w 33"/>
              <a:gd name="T18" fmla="*/ 56 h 5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33" h="56">
                <a:moveTo>
                  <a:pt x="11" y="11"/>
                </a:moveTo>
                <a:lnTo>
                  <a:pt x="33" y="0"/>
                </a:lnTo>
                <a:lnTo>
                  <a:pt x="11" y="56"/>
                </a:lnTo>
                <a:lnTo>
                  <a:pt x="0" y="0"/>
                </a:lnTo>
                <a:lnTo>
                  <a:pt x="11" y="11"/>
                </a:lnTo>
                <a:close/>
              </a:path>
            </a:pathLst>
          </a:cu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21521" name="Freeform 21"/>
          <p:cNvSpPr>
            <a:spLocks/>
          </p:cNvSpPr>
          <p:nvPr/>
        </p:nvSpPr>
        <p:spPr bwMode="auto">
          <a:xfrm>
            <a:off x="6916738" y="5630863"/>
            <a:ext cx="52387" cy="88900"/>
          </a:xfrm>
          <a:custGeom>
            <a:avLst/>
            <a:gdLst>
              <a:gd name="T0" fmla="*/ 2147483646 w 33"/>
              <a:gd name="T1" fmla="*/ 2147483646 h 56"/>
              <a:gd name="T2" fmla="*/ 2147483646 w 33"/>
              <a:gd name="T3" fmla="*/ 0 h 56"/>
              <a:gd name="T4" fmla="*/ 2147483646 w 33"/>
              <a:gd name="T5" fmla="*/ 2147483646 h 56"/>
              <a:gd name="T6" fmla="*/ 0 w 33"/>
              <a:gd name="T7" fmla="*/ 0 h 56"/>
              <a:gd name="T8" fmla="*/ 2147483646 w 33"/>
              <a:gd name="T9" fmla="*/ 2147483646 h 56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33"/>
              <a:gd name="T16" fmla="*/ 0 h 56"/>
              <a:gd name="T17" fmla="*/ 33 w 33"/>
              <a:gd name="T18" fmla="*/ 56 h 5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33" h="56">
                <a:moveTo>
                  <a:pt x="11" y="11"/>
                </a:moveTo>
                <a:lnTo>
                  <a:pt x="33" y="0"/>
                </a:lnTo>
                <a:lnTo>
                  <a:pt x="11" y="56"/>
                </a:lnTo>
                <a:lnTo>
                  <a:pt x="0" y="0"/>
                </a:lnTo>
                <a:lnTo>
                  <a:pt x="11" y="11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21522" name="Line 22"/>
          <p:cNvSpPr>
            <a:spLocks noChangeShapeType="1"/>
          </p:cNvSpPr>
          <p:nvPr/>
        </p:nvSpPr>
        <p:spPr bwMode="auto">
          <a:xfrm>
            <a:off x="6934200" y="5470525"/>
            <a:ext cx="1588" cy="160338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21523" name="Line 23"/>
          <p:cNvSpPr>
            <a:spLocks noChangeShapeType="1"/>
          </p:cNvSpPr>
          <p:nvPr/>
        </p:nvSpPr>
        <p:spPr bwMode="auto">
          <a:xfrm>
            <a:off x="6437313" y="4351338"/>
            <a:ext cx="17462" cy="17462"/>
          </a:xfrm>
          <a:prstGeom prst="line">
            <a:avLst/>
          </a:prstGeom>
          <a:noFill/>
          <a:ln w="17463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21524" name="Freeform 24"/>
          <p:cNvSpPr>
            <a:spLocks/>
          </p:cNvSpPr>
          <p:nvPr/>
        </p:nvSpPr>
        <p:spPr bwMode="auto">
          <a:xfrm>
            <a:off x="6437313" y="4333875"/>
            <a:ext cx="69850" cy="71438"/>
          </a:xfrm>
          <a:custGeom>
            <a:avLst/>
            <a:gdLst>
              <a:gd name="T0" fmla="*/ 2147483646 w 44"/>
              <a:gd name="T1" fmla="*/ 2147483646 h 45"/>
              <a:gd name="T2" fmla="*/ 2147483646 w 44"/>
              <a:gd name="T3" fmla="*/ 0 h 45"/>
              <a:gd name="T4" fmla="*/ 2147483646 w 44"/>
              <a:gd name="T5" fmla="*/ 2147483646 h 45"/>
              <a:gd name="T6" fmla="*/ 0 w 44"/>
              <a:gd name="T7" fmla="*/ 2147483646 h 45"/>
              <a:gd name="T8" fmla="*/ 2147483646 w 44"/>
              <a:gd name="T9" fmla="*/ 2147483646 h 45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44"/>
              <a:gd name="T16" fmla="*/ 0 h 45"/>
              <a:gd name="T17" fmla="*/ 44 w 44"/>
              <a:gd name="T18" fmla="*/ 45 h 45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44" h="45">
                <a:moveTo>
                  <a:pt x="11" y="22"/>
                </a:moveTo>
                <a:lnTo>
                  <a:pt x="11" y="0"/>
                </a:lnTo>
                <a:lnTo>
                  <a:pt x="44" y="45"/>
                </a:lnTo>
                <a:lnTo>
                  <a:pt x="0" y="34"/>
                </a:lnTo>
                <a:lnTo>
                  <a:pt x="11" y="22"/>
                </a:lnTo>
                <a:close/>
              </a:path>
            </a:pathLst>
          </a:custGeom>
          <a:noFill/>
          <a:ln w="17463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21525" name="Freeform 25"/>
          <p:cNvSpPr>
            <a:spLocks/>
          </p:cNvSpPr>
          <p:nvPr/>
        </p:nvSpPr>
        <p:spPr bwMode="auto">
          <a:xfrm>
            <a:off x="6437313" y="4333875"/>
            <a:ext cx="69850" cy="71438"/>
          </a:xfrm>
          <a:custGeom>
            <a:avLst/>
            <a:gdLst>
              <a:gd name="T0" fmla="*/ 2147483646 w 44"/>
              <a:gd name="T1" fmla="*/ 2147483646 h 45"/>
              <a:gd name="T2" fmla="*/ 2147483646 w 44"/>
              <a:gd name="T3" fmla="*/ 0 h 45"/>
              <a:gd name="T4" fmla="*/ 2147483646 w 44"/>
              <a:gd name="T5" fmla="*/ 2147483646 h 45"/>
              <a:gd name="T6" fmla="*/ 0 w 44"/>
              <a:gd name="T7" fmla="*/ 2147483646 h 45"/>
              <a:gd name="T8" fmla="*/ 2147483646 w 44"/>
              <a:gd name="T9" fmla="*/ 2147483646 h 45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44"/>
              <a:gd name="T16" fmla="*/ 0 h 45"/>
              <a:gd name="T17" fmla="*/ 44 w 44"/>
              <a:gd name="T18" fmla="*/ 45 h 45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44" h="45">
                <a:moveTo>
                  <a:pt x="11" y="22"/>
                </a:moveTo>
                <a:lnTo>
                  <a:pt x="11" y="0"/>
                </a:lnTo>
                <a:lnTo>
                  <a:pt x="44" y="45"/>
                </a:lnTo>
                <a:lnTo>
                  <a:pt x="0" y="34"/>
                </a:lnTo>
                <a:lnTo>
                  <a:pt x="11" y="22"/>
                </a:lnTo>
                <a:close/>
              </a:path>
            </a:pathLst>
          </a:custGeom>
          <a:solidFill>
            <a:srgbClr val="0000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21526" name="Line 26"/>
          <p:cNvSpPr>
            <a:spLocks noChangeShapeType="1"/>
          </p:cNvSpPr>
          <p:nvPr/>
        </p:nvSpPr>
        <p:spPr bwMode="auto">
          <a:xfrm>
            <a:off x="5743575" y="4014788"/>
            <a:ext cx="693738" cy="336550"/>
          </a:xfrm>
          <a:prstGeom prst="line">
            <a:avLst/>
          </a:prstGeom>
          <a:noFill/>
          <a:ln w="17463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21527" name="Line 27"/>
          <p:cNvSpPr>
            <a:spLocks noChangeShapeType="1"/>
          </p:cNvSpPr>
          <p:nvPr/>
        </p:nvSpPr>
        <p:spPr bwMode="auto">
          <a:xfrm>
            <a:off x="4144963" y="5008563"/>
            <a:ext cx="34925" cy="1587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21528" name="Line 28"/>
          <p:cNvSpPr>
            <a:spLocks noChangeShapeType="1"/>
          </p:cNvSpPr>
          <p:nvPr/>
        </p:nvSpPr>
        <p:spPr bwMode="auto">
          <a:xfrm>
            <a:off x="4251325" y="5008563"/>
            <a:ext cx="53975" cy="1587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21529" name="Line 29"/>
          <p:cNvSpPr>
            <a:spLocks noChangeShapeType="1"/>
          </p:cNvSpPr>
          <p:nvPr/>
        </p:nvSpPr>
        <p:spPr bwMode="auto">
          <a:xfrm>
            <a:off x="4394200" y="5008563"/>
            <a:ext cx="52388" cy="1587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21530" name="Line 30"/>
          <p:cNvSpPr>
            <a:spLocks noChangeShapeType="1"/>
          </p:cNvSpPr>
          <p:nvPr/>
        </p:nvSpPr>
        <p:spPr bwMode="auto">
          <a:xfrm>
            <a:off x="4535488" y="5008563"/>
            <a:ext cx="53975" cy="1587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21531" name="Line 31"/>
          <p:cNvSpPr>
            <a:spLocks noChangeShapeType="1"/>
          </p:cNvSpPr>
          <p:nvPr/>
        </p:nvSpPr>
        <p:spPr bwMode="auto">
          <a:xfrm>
            <a:off x="4678363" y="5008563"/>
            <a:ext cx="52387" cy="1587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21532" name="Line 32"/>
          <p:cNvSpPr>
            <a:spLocks noChangeShapeType="1"/>
          </p:cNvSpPr>
          <p:nvPr/>
        </p:nvSpPr>
        <p:spPr bwMode="auto">
          <a:xfrm>
            <a:off x="4819650" y="5008563"/>
            <a:ext cx="53975" cy="1587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21533" name="Line 33"/>
          <p:cNvSpPr>
            <a:spLocks noChangeShapeType="1"/>
          </p:cNvSpPr>
          <p:nvPr/>
        </p:nvSpPr>
        <p:spPr bwMode="auto">
          <a:xfrm>
            <a:off x="4962525" y="5008563"/>
            <a:ext cx="52388" cy="1587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21534" name="Line 34"/>
          <p:cNvSpPr>
            <a:spLocks noChangeShapeType="1"/>
          </p:cNvSpPr>
          <p:nvPr/>
        </p:nvSpPr>
        <p:spPr bwMode="auto">
          <a:xfrm>
            <a:off x="5103813" y="5008563"/>
            <a:ext cx="53975" cy="1587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21535" name="Line 35"/>
          <p:cNvSpPr>
            <a:spLocks noChangeShapeType="1"/>
          </p:cNvSpPr>
          <p:nvPr/>
        </p:nvSpPr>
        <p:spPr bwMode="auto">
          <a:xfrm>
            <a:off x="5246688" y="5008563"/>
            <a:ext cx="52387" cy="1587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21536" name="Line 36"/>
          <p:cNvSpPr>
            <a:spLocks noChangeShapeType="1"/>
          </p:cNvSpPr>
          <p:nvPr/>
        </p:nvSpPr>
        <p:spPr bwMode="auto">
          <a:xfrm>
            <a:off x="5387975" y="5008563"/>
            <a:ext cx="53975" cy="1587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21537" name="Line 37"/>
          <p:cNvSpPr>
            <a:spLocks noChangeShapeType="1"/>
          </p:cNvSpPr>
          <p:nvPr/>
        </p:nvSpPr>
        <p:spPr bwMode="auto">
          <a:xfrm>
            <a:off x="5513388" y="5008563"/>
            <a:ext cx="69850" cy="1587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21538" name="Line 38"/>
          <p:cNvSpPr>
            <a:spLocks noChangeShapeType="1"/>
          </p:cNvSpPr>
          <p:nvPr/>
        </p:nvSpPr>
        <p:spPr bwMode="auto">
          <a:xfrm>
            <a:off x="5654675" y="5008563"/>
            <a:ext cx="71438" cy="1587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21539" name="Line 39"/>
          <p:cNvSpPr>
            <a:spLocks noChangeShapeType="1"/>
          </p:cNvSpPr>
          <p:nvPr/>
        </p:nvSpPr>
        <p:spPr bwMode="auto">
          <a:xfrm>
            <a:off x="5797550" y="5008563"/>
            <a:ext cx="69850" cy="1587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21540" name="Line 40"/>
          <p:cNvSpPr>
            <a:spLocks noChangeShapeType="1"/>
          </p:cNvSpPr>
          <p:nvPr/>
        </p:nvSpPr>
        <p:spPr bwMode="auto">
          <a:xfrm>
            <a:off x="5938838" y="5008563"/>
            <a:ext cx="71437" cy="1587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21541" name="Line 41"/>
          <p:cNvSpPr>
            <a:spLocks noChangeShapeType="1"/>
          </p:cNvSpPr>
          <p:nvPr/>
        </p:nvSpPr>
        <p:spPr bwMode="auto">
          <a:xfrm>
            <a:off x="6081713" y="5008563"/>
            <a:ext cx="69850" cy="1587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21542" name="Line 42"/>
          <p:cNvSpPr>
            <a:spLocks noChangeShapeType="1"/>
          </p:cNvSpPr>
          <p:nvPr/>
        </p:nvSpPr>
        <p:spPr bwMode="auto">
          <a:xfrm>
            <a:off x="6223000" y="5008563"/>
            <a:ext cx="71438" cy="1587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21543" name="Line 43"/>
          <p:cNvSpPr>
            <a:spLocks noChangeShapeType="1"/>
          </p:cNvSpPr>
          <p:nvPr/>
        </p:nvSpPr>
        <p:spPr bwMode="auto">
          <a:xfrm>
            <a:off x="6365875" y="5008563"/>
            <a:ext cx="71438" cy="1587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21544" name="Line 44"/>
          <p:cNvSpPr>
            <a:spLocks noChangeShapeType="1"/>
          </p:cNvSpPr>
          <p:nvPr/>
        </p:nvSpPr>
        <p:spPr bwMode="auto">
          <a:xfrm>
            <a:off x="6507163" y="5008563"/>
            <a:ext cx="36512" cy="1587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21545" name="Rectangle 59"/>
          <p:cNvSpPr>
            <a:spLocks noChangeArrowheads="1"/>
          </p:cNvSpPr>
          <p:nvPr/>
        </p:nvSpPr>
        <p:spPr bwMode="auto">
          <a:xfrm>
            <a:off x="304800" y="3505200"/>
            <a:ext cx="3759200" cy="49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tr-TR" altLang="tr-TR" sz="3200">
                <a:solidFill>
                  <a:srgbClr val="FF0000"/>
                </a:solidFill>
              </a:rPr>
              <a:t>En temel</a:t>
            </a:r>
            <a:r>
              <a:rPr lang="en-US" altLang="tr-TR" sz="3200">
                <a:solidFill>
                  <a:srgbClr val="FF0000"/>
                </a:solidFill>
              </a:rPr>
              <a:t> MPI</a:t>
            </a:r>
            <a:r>
              <a:rPr lang="tr-TR" altLang="tr-TR" sz="3200">
                <a:solidFill>
                  <a:srgbClr val="FF0000"/>
                </a:solidFill>
              </a:rPr>
              <a:t> tekniği</a:t>
            </a:r>
            <a:endParaRPr lang="en-US" altLang="tr-TR"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altLang="en-US" kern="0" dirty="0"/>
              <a:t>Tek Program Çoklu Veri</a:t>
            </a:r>
            <a:br>
              <a:rPr lang="tr-TR" altLang="en-US" kern="0" dirty="0"/>
            </a:br>
            <a:r>
              <a:rPr lang="tr-TR" altLang="en-US" kern="0" dirty="0"/>
              <a:t>( S</a:t>
            </a:r>
            <a:r>
              <a:rPr lang="en-US" altLang="en-US" kern="0" dirty="0"/>
              <a:t>i</a:t>
            </a:r>
            <a:r>
              <a:rPr lang="tr-TR" altLang="en-US" kern="0" dirty="0"/>
              <a:t>ng</a:t>
            </a:r>
            <a:r>
              <a:rPr lang="en-US" altLang="en-US" kern="0" dirty="0"/>
              <a:t>le program, multiple data (</a:t>
            </a:r>
            <a:r>
              <a:rPr lang="tr-TR" altLang="en-US" kern="0" dirty="0"/>
              <a:t>S</a:t>
            </a:r>
            <a:r>
              <a:rPr lang="en-US" altLang="en-US" kern="0" dirty="0"/>
              <a:t>PMD)</a:t>
            </a:r>
            <a:r>
              <a:rPr lang="tr-TR" altLang="en-US" kern="0" dirty="0"/>
              <a:t> )</a:t>
            </a:r>
            <a:endParaRPr lang="tr-TR" dirty="0"/>
          </a:p>
        </p:txBody>
      </p:sp>
      <p:sp>
        <p:nvSpPr>
          <p:cNvPr id="21547" name="Slide Number Placeholder 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fld id="{EB0AB2D0-A025-4748-B736-5A28E86E97C2}" type="slidenum">
              <a:rPr lang="en-US" altLang="en-US" sz="1400">
                <a:solidFill>
                  <a:srgbClr val="000000"/>
                </a:solidFill>
              </a:rPr>
              <a:pPr/>
              <a:t>5</a:t>
            </a:fld>
            <a:endParaRPr lang="en-US" altLang="en-US" sz="1400">
              <a:solidFill>
                <a:srgbClr val="0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buFontTx/>
              <a:buChar char="•"/>
            </a:pPr>
            <a:r>
              <a:rPr lang="tr-TR" altLang="en-US" dirty="0"/>
              <a:t>Aynı program, her bir işlemciye uygun olarak derlenip, çalıştırılır.</a:t>
            </a:r>
            <a:endParaRPr lang="en-US" altLang="en-US" dirty="0"/>
          </a:p>
          <a:p>
            <a:pPr>
              <a:buFontTx/>
              <a:buChar char="•"/>
            </a:pPr>
            <a:r>
              <a:rPr lang="tr-TR" altLang="en-US" dirty="0"/>
              <a:t>Kontrol ifadeleri hangi işlemcinin hangi parçayı çalıştıracağını belirler</a:t>
            </a:r>
            <a:r>
              <a:rPr lang="en-US" altLang="en-US" dirty="0"/>
              <a:t>. </a:t>
            </a:r>
          </a:p>
          <a:p>
            <a:pPr marL="0" indent="0">
              <a:buNone/>
            </a:pPr>
            <a:endParaRPr lang="tr-TR" dirty="0"/>
          </a:p>
        </p:txBody>
      </p:sp>
      <p:sp>
        <p:nvSpPr>
          <p:cNvPr id="21548" name="Rectangle 57"/>
          <p:cNvSpPr>
            <a:spLocks noChangeArrowheads="1"/>
          </p:cNvSpPr>
          <p:nvPr/>
        </p:nvSpPr>
        <p:spPr bwMode="auto">
          <a:xfrm>
            <a:off x="4267200" y="4267200"/>
            <a:ext cx="2195513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algn="ctr"/>
            <a:r>
              <a:rPr lang="tr-TR" altLang="tr-TR" sz="1700">
                <a:solidFill>
                  <a:srgbClr val="000000"/>
                </a:solidFill>
              </a:rPr>
              <a:t>İşlemciye uygun</a:t>
            </a:r>
            <a:br>
              <a:rPr lang="tr-TR" altLang="tr-TR" sz="1700">
                <a:solidFill>
                  <a:srgbClr val="000000"/>
                </a:solidFill>
              </a:rPr>
            </a:br>
            <a:r>
              <a:rPr lang="tr-TR" altLang="tr-TR" sz="1700">
                <a:solidFill>
                  <a:srgbClr val="000000"/>
                </a:solidFill>
              </a:rPr>
              <a:t>derlenmiş uygulamalar</a:t>
            </a:r>
            <a:endParaRPr lang="en-US" altLang="tr-TR" sz="1200"/>
          </a:p>
        </p:txBody>
      </p:sp>
      <p:sp>
        <p:nvSpPr>
          <p:cNvPr id="21549" name="Rectangle 47"/>
          <p:cNvSpPr>
            <a:spLocks noChangeArrowheads="1"/>
          </p:cNvSpPr>
          <p:nvPr/>
        </p:nvSpPr>
        <p:spPr bwMode="auto">
          <a:xfrm>
            <a:off x="4994275" y="3106738"/>
            <a:ext cx="730250" cy="261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tr-TR" altLang="tr-TR" sz="1700">
                <a:solidFill>
                  <a:srgbClr val="000000"/>
                </a:solidFill>
              </a:rPr>
              <a:t>Kaynak</a:t>
            </a:r>
            <a:endParaRPr lang="en-US" altLang="tr-TR" sz="1200"/>
          </a:p>
        </p:txBody>
      </p:sp>
      <p:sp>
        <p:nvSpPr>
          <p:cNvPr id="21550" name="Rectangle 49"/>
          <p:cNvSpPr>
            <a:spLocks noChangeArrowheads="1"/>
          </p:cNvSpPr>
          <p:nvPr/>
        </p:nvSpPr>
        <p:spPr bwMode="auto">
          <a:xfrm>
            <a:off x="5070475" y="3319463"/>
            <a:ext cx="584200" cy="261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tr-TR" altLang="tr-TR" sz="1700">
                <a:solidFill>
                  <a:srgbClr val="000000"/>
                </a:solidFill>
              </a:rPr>
              <a:t>dosya</a:t>
            </a:r>
            <a:endParaRPr lang="en-US" altLang="tr-TR" sz="1200"/>
          </a:p>
        </p:txBody>
      </p:sp>
      <p:sp>
        <p:nvSpPr>
          <p:cNvPr id="21551" name="Rectangle 53"/>
          <p:cNvSpPr>
            <a:spLocks noChangeArrowheads="1"/>
          </p:cNvSpPr>
          <p:nvPr/>
        </p:nvSpPr>
        <p:spPr bwMode="auto">
          <a:xfrm>
            <a:off x="3330575" y="6502400"/>
            <a:ext cx="860425" cy="26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tr-TR" altLang="tr-TR" sz="1700">
                <a:solidFill>
                  <a:srgbClr val="000000"/>
                </a:solidFill>
              </a:rPr>
              <a:t>İşlemci</a:t>
            </a:r>
            <a:r>
              <a:rPr lang="en-US" altLang="tr-TR" sz="1700">
                <a:solidFill>
                  <a:srgbClr val="000000"/>
                </a:solidFill>
              </a:rPr>
              <a:t> 0</a:t>
            </a:r>
            <a:endParaRPr lang="en-US" altLang="tr-TR" sz="1200"/>
          </a:p>
        </p:txBody>
      </p:sp>
      <p:sp>
        <p:nvSpPr>
          <p:cNvPr id="21552" name="Rectangle 54"/>
          <p:cNvSpPr>
            <a:spLocks noChangeArrowheads="1"/>
          </p:cNvSpPr>
          <p:nvPr/>
        </p:nvSpPr>
        <p:spPr bwMode="auto">
          <a:xfrm>
            <a:off x="6369050" y="6502400"/>
            <a:ext cx="1116013" cy="26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tr-TR" altLang="tr-TR" sz="1700">
                <a:solidFill>
                  <a:srgbClr val="000000"/>
                </a:solidFill>
              </a:rPr>
              <a:t>İşlemci </a:t>
            </a:r>
            <a:r>
              <a:rPr lang="tr-TR" altLang="tr-TR" sz="1700" i="1">
                <a:solidFill>
                  <a:srgbClr val="000000"/>
                </a:solidFill>
              </a:rPr>
              <a:t>p</a:t>
            </a:r>
            <a:r>
              <a:rPr lang="tr-TR" altLang="tr-TR" sz="1700">
                <a:solidFill>
                  <a:srgbClr val="000000"/>
                </a:solidFill>
              </a:rPr>
              <a:t>-1</a:t>
            </a:r>
            <a:r>
              <a:rPr lang="en-US" altLang="tr-TR" sz="1700">
                <a:solidFill>
                  <a:srgbClr val="000000"/>
                </a:solidFill>
              </a:rPr>
              <a:t> </a:t>
            </a:r>
            <a:endParaRPr lang="en-US" altLang="tr-TR" sz="1200"/>
          </a:p>
        </p:txBody>
      </p:sp>
    </p:spTree>
    <p:extLst>
      <p:ext uri="{BB962C8B-B14F-4D97-AF65-F5344CB8AC3E}">
        <p14:creationId xmlns:p14="http://schemas.microsoft.com/office/powerpoint/2010/main" val="108870903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tr-TR" altLang="en-US" dirty="0"/>
              <a:t>Kalıcı (</a:t>
            </a:r>
            <a:r>
              <a:rPr lang="tr-TR" altLang="en-US" dirty="0" err="1"/>
              <a:t>static</a:t>
            </a:r>
            <a:r>
              <a:rPr lang="tr-TR" altLang="en-US" dirty="0"/>
              <a:t>) Süreç Yaratma</a:t>
            </a:r>
            <a:endParaRPr lang="en-US" altLang="tr-TR" dirty="0"/>
          </a:p>
        </p:txBody>
      </p:sp>
      <p:sp>
        <p:nvSpPr>
          <p:cNvPr id="24580" name="Slide Number Placeholder 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fld id="{62C3DD34-A4BC-4A29-8FAD-0984192D6A85}" type="slidenum">
              <a:rPr lang="en-US" altLang="en-US" sz="1400">
                <a:solidFill>
                  <a:srgbClr val="000000"/>
                </a:solidFill>
              </a:rPr>
              <a:pPr/>
              <a:t>6</a:t>
            </a:fld>
            <a:endParaRPr lang="en-US" altLang="en-US" sz="1400">
              <a:solidFill>
                <a:srgbClr val="000000"/>
              </a:solidFill>
            </a:endParaRPr>
          </a:p>
        </p:txBody>
      </p:sp>
      <p:sp>
        <p:nvSpPr>
          <p:cNvPr id="24579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tr-TR" altLang="en-US" sz="2800" dirty="0"/>
              <a:t>Tüm uygulamalar birlikte başlarlar</a:t>
            </a:r>
            <a:r>
              <a:rPr lang="en-US" altLang="en-US" sz="2800" dirty="0"/>
              <a:t>.</a:t>
            </a:r>
          </a:p>
          <a:p>
            <a:endParaRPr lang="en-US" altLang="en-US" sz="2800" dirty="0"/>
          </a:p>
          <a:p>
            <a:r>
              <a:rPr lang="tr-TR" altLang="en-US" sz="2800" dirty="0"/>
              <a:t>İçlerinden birisi derlenmiş programları başlatınca süreçleri açar.</a:t>
            </a:r>
            <a:endParaRPr lang="en-US" altLang="en-US" sz="2800" dirty="0"/>
          </a:p>
          <a:p>
            <a:endParaRPr lang="en-US" altLang="en-US" sz="2800" dirty="0"/>
          </a:p>
          <a:p>
            <a:r>
              <a:rPr lang="en-US" altLang="en-US" sz="2800" dirty="0"/>
              <a:t>Normal MPI </a:t>
            </a:r>
            <a:r>
              <a:rPr lang="tr-TR" altLang="en-US" sz="2800" dirty="0"/>
              <a:t>tarzında işler yürür</a:t>
            </a:r>
            <a:r>
              <a:rPr lang="en-US" altLang="en-US" sz="2800" dirty="0"/>
              <a:t>.</a:t>
            </a:r>
          </a:p>
          <a:p>
            <a:endParaRPr lang="en-US" altLang="tr-TR" dirty="0"/>
          </a:p>
        </p:txBody>
      </p:sp>
    </p:spTree>
    <p:extLst>
      <p:ext uri="{BB962C8B-B14F-4D97-AF65-F5344CB8AC3E}">
        <p14:creationId xmlns:p14="http://schemas.microsoft.com/office/powerpoint/2010/main" val="380489055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tr-TR" dirty="0"/>
              <a:t>Kontrol İfadeleri</a:t>
            </a:r>
          </a:p>
        </p:txBody>
      </p:sp>
      <p:sp>
        <p:nvSpPr>
          <p:cNvPr id="22532" name="Slide Number Placeholder 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fld id="{533E8C5A-DC42-4177-92AF-1C1741B22834}" type="slidenum">
              <a:rPr lang="en-US" altLang="en-US" sz="1400">
                <a:solidFill>
                  <a:srgbClr val="000000"/>
                </a:solidFill>
              </a:rPr>
              <a:pPr/>
              <a:t>7</a:t>
            </a:fld>
            <a:endParaRPr lang="en-US" altLang="en-US" sz="1400">
              <a:solidFill>
                <a:srgbClr val="0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Autofit/>
          </a:bodyPr>
          <a:lstStyle/>
          <a:p>
            <a:pPr>
              <a:defRPr/>
            </a:pPr>
            <a:r>
              <a:rPr lang="en-US" sz="2800" dirty="0"/>
              <a:t>MPI</a:t>
            </a:r>
            <a:r>
              <a:rPr lang="tr-TR" sz="2800" dirty="0"/>
              <a:t> içinde</a:t>
            </a:r>
            <a:r>
              <a:rPr lang="en-US" sz="2800" dirty="0"/>
              <a:t>, </a:t>
            </a:r>
            <a:r>
              <a:rPr lang="tr-TR" sz="2800" dirty="0"/>
              <a:t>sıfır değerinden başlayan ve süreçlerin hangi mesajlaşma gurubunda olduğunu belirten </a:t>
            </a:r>
            <a:r>
              <a:rPr lang="tr-TR" sz="2800" dirty="0">
                <a:solidFill>
                  <a:srgbClr val="FF0000"/>
                </a:solidFill>
              </a:rPr>
              <a:t>"</a:t>
            </a:r>
            <a:r>
              <a:rPr lang="tr-TR" sz="2800" b="1" i="1" dirty="0">
                <a:solidFill>
                  <a:srgbClr val="FF0000"/>
                </a:solidFill>
              </a:rPr>
              <a:t>r</a:t>
            </a:r>
            <a:r>
              <a:rPr lang="en-US" sz="2800" b="1" i="1" dirty="0" err="1">
                <a:solidFill>
                  <a:srgbClr val="FF0000"/>
                </a:solidFill>
              </a:rPr>
              <a:t>ank</a:t>
            </a:r>
            <a:r>
              <a:rPr lang="tr-TR" sz="2800" dirty="0">
                <a:solidFill>
                  <a:srgbClr val="FF0000"/>
                </a:solidFill>
              </a:rPr>
              <a:t>"</a:t>
            </a:r>
            <a:r>
              <a:rPr lang="en-US" sz="2800" dirty="0"/>
              <a:t> </a:t>
            </a:r>
            <a:r>
              <a:rPr lang="tr-TR" sz="2800" dirty="0"/>
              <a:t>(rütbe/derece) ismi verilen bir tamsayı vardır</a:t>
            </a:r>
            <a:r>
              <a:rPr lang="en-US" sz="2800" dirty="0"/>
              <a:t>.</a:t>
            </a:r>
          </a:p>
          <a:p>
            <a:pPr>
              <a:defRPr/>
            </a:pPr>
            <a:r>
              <a:rPr lang="tr-TR" sz="2800" b="1" dirty="0">
                <a:solidFill>
                  <a:srgbClr val="FF0000"/>
                </a:solidFill>
              </a:rPr>
              <a:t>IF</a:t>
            </a:r>
            <a:r>
              <a:rPr lang="tr-TR" sz="2800" dirty="0"/>
              <a:t> komutu ile süreçler hangi program parçasıyla çalışacaklarını belirlerler</a:t>
            </a:r>
            <a:r>
              <a:rPr lang="en-US" sz="2800" dirty="0"/>
              <a:t>.</a:t>
            </a:r>
            <a:endParaRPr lang="tr-TR" sz="2800" dirty="0"/>
          </a:p>
          <a:p>
            <a:pPr>
              <a:defRPr/>
            </a:pPr>
            <a:r>
              <a:rPr lang="tr-TR" sz="2800" dirty="0"/>
              <a:t>Örneğin:</a:t>
            </a:r>
            <a:endParaRPr lang="en-US" sz="2800" dirty="0"/>
          </a:p>
          <a:p>
            <a:pPr marL="0" indent="0">
              <a:buFontTx/>
              <a:buNone/>
              <a:defRPr/>
            </a:pPr>
            <a:r>
              <a:rPr lang="en-US" dirty="0"/>
              <a:t>	</a:t>
            </a:r>
            <a:r>
              <a:rPr lang="en-US" sz="2000" b="1" dirty="0">
                <a:solidFill>
                  <a:schemeClr val="accent2">
                    <a:lumMod val="75000"/>
                  </a:schemeClr>
                </a:solidFill>
              </a:rPr>
              <a:t>if (rank == 0) ...		/* </a:t>
            </a:r>
            <a:r>
              <a:rPr lang="tr-TR" sz="2000" b="1" dirty="0">
                <a:solidFill>
                  <a:schemeClr val="accent2">
                    <a:lumMod val="75000"/>
                  </a:schemeClr>
                </a:solidFill>
              </a:rPr>
              <a:t>0 sen bunu yap</a:t>
            </a:r>
            <a:r>
              <a:rPr lang="en-US" sz="2000" b="1" dirty="0">
                <a:solidFill>
                  <a:schemeClr val="accent2">
                    <a:lumMod val="75000"/>
                  </a:schemeClr>
                </a:solidFill>
              </a:rPr>
              <a:t> */;</a:t>
            </a:r>
          </a:p>
          <a:p>
            <a:pPr marL="0" indent="0">
              <a:buFontTx/>
              <a:buNone/>
              <a:defRPr/>
            </a:pPr>
            <a:r>
              <a:rPr lang="en-US" sz="2000" b="1" dirty="0">
                <a:solidFill>
                  <a:schemeClr val="accent2">
                    <a:lumMod val="75000"/>
                  </a:schemeClr>
                </a:solidFill>
              </a:rPr>
              <a:t>	if (rank == 1) ...		/* </a:t>
            </a:r>
            <a:r>
              <a:rPr lang="tr-TR" sz="2000" b="1" dirty="0">
                <a:solidFill>
                  <a:schemeClr val="accent2">
                    <a:lumMod val="75000"/>
                  </a:schemeClr>
                </a:solidFill>
              </a:rPr>
              <a:t>1 sen bunu yap</a:t>
            </a:r>
            <a:r>
              <a:rPr lang="en-US" sz="2000" b="1" dirty="0">
                <a:solidFill>
                  <a:schemeClr val="accent2">
                    <a:lumMod val="75000"/>
                  </a:schemeClr>
                </a:solidFill>
              </a:rPr>
              <a:t> */;</a:t>
            </a:r>
          </a:p>
          <a:p>
            <a:pPr marL="0" indent="0">
              <a:lnSpc>
                <a:spcPts val="1800"/>
              </a:lnSpc>
              <a:spcBef>
                <a:spcPts val="0"/>
              </a:spcBef>
              <a:buFontTx/>
              <a:buNone/>
              <a:defRPr/>
            </a:pPr>
            <a:r>
              <a:rPr lang="en-US" sz="2000" b="1" dirty="0">
                <a:solidFill>
                  <a:schemeClr val="accent2">
                    <a:lumMod val="75000"/>
                  </a:schemeClr>
                </a:solidFill>
              </a:rPr>
              <a:t>		.</a:t>
            </a:r>
          </a:p>
          <a:p>
            <a:pPr marL="0" indent="0">
              <a:lnSpc>
                <a:spcPts val="1800"/>
              </a:lnSpc>
              <a:spcBef>
                <a:spcPts val="0"/>
              </a:spcBef>
              <a:buFontTx/>
              <a:buNone/>
              <a:defRPr/>
            </a:pPr>
            <a:r>
              <a:rPr lang="en-US" sz="2000" b="1" dirty="0">
                <a:solidFill>
                  <a:schemeClr val="accent2">
                    <a:lumMod val="75000"/>
                  </a:schemeClr>
                </a:solidFill>
              </a:rPr>
              <a:t>		.</a:t>
            </a:r>
          </a:p>
          <a:p>
            <a:pPr marL="0" indent="0">
              <a:lnSpc>
                <a:spcPts val="1800"/>
              </a:lnSpc>
              <a:spcBef>
                <a:spcPts val="0"/>
              </a:spcBef>
              <a:buFontTx/>
              <a:buNone/>
              <a:defRPr/>
            </a:pPr>
            <a:r>
              <a:rPr lang="en-US" sz="2000" b="1" dirty="0">
                <a:solidFill>
                  <a:schemeClr val="accent2">
                    <a:lumMod val="75000"/>
                  </a:schemeClr>
                </a:solidFill>
              </a:rPr>
              <a:t>		.</a:t>
            </a:r>
          </a:p>
          <a:p>
            <a:pPr marL="0" indent="0">
              <a:buFontTx/>
              <a:buNone/>
              <a:defRPr/>
            </a:pP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9859489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tr-TR" sz="3600" dirty="0"/>
              <a:t>Sahip-Köle (Master</a:t>
            </a:r>
            <a:r>
              <a:rPr lang="en-US" sz="3600" dirty="0"/>
              <a:t>-Slave</a:t>
            </a:r>
            <a:r>
              <a:rPr lang="tr-TR" sz="3600" dirty="0"/>
              <a:t>)</a:t>
            </a:r>
            <a:r>
              <a:rPr lang="en-US" sz="3600" dirty="0"/>
              <a:t> </a:t>
            </a:r>
            <a:r>
              <a:rPr lang="tr-TR" sz="3600" dirty="0"/>
              <a:t>Yaklaşımı</a:t>
            </a:r>
            <a:endParaRPr lang="en-US" altLang="en-US" sz="4800" dirty="0"/>
          </a:p>
        </p:txBody>
      </p:sp>
      <p:sp>
        <p:nvSpPr>
          <p:cNvPr id="23555" name="Slide Number Placeholder 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fld id="{0BBB23A1-2B74-4F8F-B855-1EA0B8A3B1BC}" type="slidenum">
              <a:rPr lang="en-US" altLang="en-US" sz="1400">
                <a:solidFill>
                  <a:srgbClr val="000000"/>
                </a:solidFill>
              </a:rPr>
              <a:pPr/>
              <a:t>8</a:t>
            </a:fld>
            <a:endParaRPr lang="en-US" altLang="en-US" sz="1400">
              <a:solidFill>
                <a:srgbClr val="0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tr-TR" sz="2800" dirty="0"/>
              <a:t>Hesaplama işi usta-çırak veya sahip-köle tarzı oluşturulur ve çalışır.</a:t>
            </a:r>
            <a:r>
              <a:rPr lang="en-US" sz="2800" dirty="0"/>
              <a:t> </a:t>
            </a:r>
          </a:p>
          <a:p>
            <a:pPr>
              <a:defRPr/>
            </a:pPr>
            <a:r>
              <a:rPr lang="tr-TR" sz="2800" dirty="0"/>
              <a:t>Süreçlerden birisi</a:t>
            </a:r>
            <a:r>
              <a:rPr lang="en-US" sz="2800" dirty="0"/>
              <a:t> (master), </a:t>
            </a:r>
            <a:r>
              <a:rPr lang="tr-TR" sz="2800" dirty="0"/>
              <a:t>kuralları koyar, diğerleri</a:t>
            </a:r>
            <a:r>
              <a:rPr lang="en-US" sz="2800" dirty="0"/>
              <a:t> (slaves) </a:t>
            </a:r>
            <a:r>
              <a:rPr lang="tr-TR" sz="2800" dirty="0"/>
              <a:t>ise değişik veriler üzerinde kendi işlerini yaparlar</a:t>
            </a:r>
            <a:r>
              <a:rPr lang="en-US" sz="2800" dirty="0"/>
              <a:t>.</a:t>
            </a:r>
          </a:p>
          <a:p>
            <a:pPr marL="0" indent="0">
              <a:buFontTx/>
              <a:buNone/>
              <a:defRPr/>
            </a:pPr>
            <a:endParaRPr lang="en-US" sz="2800" dirty="0"/>
          </a:p>
          <a:p>
            <a:pPr marL="0" indent="0">
              <a:buFontTx/>
              <a:buNone/>
              <a:defRPr/>
            </a:pPr>
            <a:r>
              <a:rPr lang="en-US" sz="2800" dirty="0"/>
              <a:t>	</a:t>
            </a:r>
            <a:r>
              <a:rPr lang="en-US" sz="2000" b="1" dirty="0">
                <a:solidFill>
                  <a:schemeClr val="accent2">
                    <a:lumMod val="75000"/>
                  </a:schemeClr>
                </a:solidFill>
              </a:rPr>
              <a:t>if (rank == 0) ...	/* master </a:t>
            </a:r>
            <a:r>
              <a:rPr lang="tr-TR" sz="2000" b="1" dirty="0">
                <a:solidFill>
                  <a:schemeClr val="accent2">
                    <a:lumMod val="75000"/>
                  </a:schemeClr>
                </a:solidFill>
              </a:rPr>
              <a:t>sen bunu yap</a:t>
            </a:r>
            <a:r>
              <a:rPr lang="en-US" sz="2000" b="1" dirty="0">
                <a:solidFill>
                  <a:schemeClr val="accent2">
                    <a:lumMod val="75000"/>
                  </a:schemeClr>
                </a:solidFill>
              </a:rPr>
              <a:t> */;</a:t>
            </a:r>
          </a:p>
          <a:p>
            <a:pPr marL="0" indent="0">
              <a:buFontTx/>
              <a:buNone/>
              <a:defRPr/>
            </a:pPr>
            <a:r>
              <a:rPr lang="en-US" sz="2000" b="1" dirty="0">
                <a:solidFill>
                  <a:schemeClr val="accent2">
                    <a:lumMod val="75000"/>
                  </a:schemeClr>
                </a:solidFill>
              </a:rPr>
              <a:t>	else ... 		/* </a:t>
            </a:r>
            <a:r>
              <a:rPr lang="tr-TR" sz="2000" b="1" dirty="0">
                <a:solidFill>
                  <a:schemeClr val="accent2">
                    <a:lumMod val="75000"/>
                  </a:schemeClr>
                </a:solidFill>
              </a:rPr>
              <a:t>diğerleri</a:t>
            </a:r>
            <a:r>
              <a:rPr lang="en-US" sz="2000" b="1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tr-TR" sz="2000" b="1" dirty="0">
                <a:solidFill>
                  <a:schemeClr val="accent2">
                    <a:lumMod val="75000"/>
                  </a:schemeClr>
                </a:solidFill>
              </a:rPr>
              <a:t>bunu yapsın</a:t>
            </a:r>
            <a:r>
              <a:rPr lang="en-US" sz="2000" b="1" dirty="0">
                <a:solidFill>
                  <a:schemeClr val="accent2">
                    <a:lumMod val="75000"/>
                  </a:schemeClr>
                </a:solidFill>
              </a:rPr>
              <a:t> */;</a:t>
            </a:r>
          </a:p>
          <a:p>
            <a:pPr marL="0" indent="0">
              <a:buFontTx/>
              <a:buNone/>
              <a:defRPr/>
            </a:pPr>
            <a:endParaRPr lang="en-US" sz="1800" b="1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161960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tr-TR" dirty="0"/>
              <a:t>MPI Rutinleri</a:t>
            </a:r>
          </a:p>
        </p:txBody>
      </p:sp>
      <p:sp>
        <p:nvSpPr>
          <p:cNvPr id="27652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fld id="{1A55AD20-C847-46AF-87C9-D11FBD35EF23}" type="slidenum">
              <a:rPr lang="en-US" altLang="en-US" sz="1400">
                <a:solidFill>
                  <a:srgbClr val="000000"/>
                </a:solidFill>
              </a:rPr>
              <a:pPr/>
              <a:t>9</a:t>
            </a:fld>
            <a:endParaRPr lang="en-US" altLang="en-US" sz="1400">
              <a:solidFill>
                <a:srgbClr val="000000"/>
              </a:solidFill>
            </a:endParaRPr>
          </a:p>
        </p:txBody>
      </p:sp>
      <p:sp>
        <p:nvSpPr>
          <p:cNvPr id="27651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tr-TR" altLang="tr-TR" sz="2800" dirty="0"/>
              <a:t>6 temel MPI fonksiyonu şöyledir:</a:t>
            </a:r>
          </a:p>
          <a:p>
            <a:pPr lvl="1">
              <a:spcBef>
                <a:spcPts val="1200"/>
              </a:spcBef>
            </a:pPr>
            <a:r>
              <a:rPr lang="tr-TR" altLang="tr-TR" sz="2400" b="1" dirty="0">
                <a:solidFill>
                  <a:srgbClr val="FF0000"/>
                </a:solidFill>
              </a:rPr>
              <a:t>MPI_Init</a:t>
            </a:r>
            <a:r>
              <a:rPr lang="tr-TR" altLang="tr-TR" sz="2400" dirty="0"/>
              <a:t> 		– MPI ortamını açar.</a:t>
            </a:r>
          </a:p>
          <a:p>
            <a:pPr lvl="1">
              <a:spcBef>
                <a:spcPts val="1200"/>
              </a:spcBef>
            </a:pPr>
            <a:r>
              <a:rPr lang="tr-TR" altLang="tr-TR" sz="2400" b="1" dirty="0">
                <a:solidFill>
                  <a:srgbClr val="FF0000"/>
                </a:solidFill>
              </a:rPr>
              <a:t>MPI_Finalize</a:t>
            </a:r>
            <a:r>
              <a:rPr lang="tr-TR" altLang="tr-TR" sz="2400" dirty="0"/>
              <a:t> 	– MPI ortamını kapatır.</a:t>
            </a:r>
          </a:p>
          <a:p>
            <a:pPr lvl="1">
              <a:spcBef>
                <a:spcPts val="1200"/>
              </a:spcBef>
            </a:pPr>
            <a:r>
              <a:rPr lang="tr-TR" altLang="tr-TR" sz="2400" b="1" dirty="0">
                <a:solidFill>
                  <a:srgbClr val="FF0000"/>
                </a:solidFill>
              </a:rPr>
              <a:t>MPI_Comm_size</a:t>
            </a:r>
            <a:r>
              <a:rPr lang="tr-TR" altLang="tr-TR" sz="2400" dirty="0"/>
              <a:t>	– Kaç süreç paralel </a:t>
            </a:r>
            <a:br>
              <a:rPr lang="tr-TR" altLang="tr-TR" sz="2400" dirty="0"/>
            </a:br>
            <a:r>
              <a:rPr lang="tr-TR" altLang="tr-TR" sz="2400" dirty="0"/>
              <a:t>  				   çalışacak bulur.</a:t>
            </a:r>
          </a:p>
          <a:p>
            <a:pPr lvl="1">
              <a:spcBef>
                <a:spcPts val="1200"/>
              </a:spcBef>
            </a:pPr>
            <a:r>
              <a:rPr lang="tr-TR" altLang="tr-TR" sz="2400" b="1" dirty="0">
                <a:solidFill>
                  <a:srgbClr val="FF0000"/>
                </a:solidFill>
              </a:rPr>
              <a:t>MPI_Comm_rank</a:t>
            </a:r>
            <a:r>
              <a:rPr lang="tr-TR" altLang="tr-TR" sz="2400" dirty="0"/>
              <a:t>	– Bize verilen "rank" </a:t>
            </a:r>
            <a:br>
              <a:rPr lang="tr-TR" altLang="tr-TR" sz="2400" dirty="0"/>
            </a:br>
            <a:r>
              <a:rPr lang="tr-TR" altLang="tr-TR" sz="2400" dirty="0"/>
              <a:t>				   değerini bulur. </a:t>
            </a:r>
          </a:p>
          <a:p>
            <a:pPr lvl="1">
              <a:spcBef>
                <a:spcPts val="1200"/>
              </a:spcBef>
            </a:pPr>
            <a:r>
              <a:rPr lang="tr-TR" altLang="tr-TR" sz="2400" b="1" dirty="0">
                <a:solidFill>
                  <a:srgbClr val="FF0000"/>
                </a:solidFill>
              </a:rPr>
              <a:t>MPI_Send</a:t>
            </a:r>
            <a:r>
              <a:rPr lang="tr-TR" altLang="tr-TR" sz="2400" dirty="0"/>
              <a:t> 		– Veri yollama</a:t>
            </a:r>
          </a:p>
          <a:p>
            <a:pPr lvl="1">
              <a:spcBef>
                <a:spcPts val="1200"/>
              </a:spcBef>
            </a:pPr>
            <a:r>
              <a:rPr lang="tr-TR" altLang="tr-TR" sz="2400" b="1" dirty="0">
                <a:solidFill>
                  <a:srgbClr val="FF0000"/>
                </a:solidFill>
              </a:rPr>
              <a:t>MPI_Recv</a:t>
            </a:r>
            <a:r>
              <a:rPr lang="tr-TR" altLang="tr-TR" sz="2400" dirty="0"/>
              <a:t> 		– Veri alma</a:t>
            </a:r>
          </a:p>
          <a:p>
            <a:endParaRPr lang="tr-TR" altLang="tr-TR" dirty="0"/>
          </a:p>
        </p:txBody>
      </p:sp>
    </p:spTree>
    <p:extLst>
      <p:ext uri="{BB962C8B-B14F-4D97-AF65-F5344CB8AC3E}">
        <p14:creationId xmlns:p14="http://schemas.microsoft.com/office/powerpoint/2010/main" val="225755930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tr-TR" altLang="tr-T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Temel Veri Tipleri </a:t>
            </a:r>
            <a:r>
              <a:rPr lang="en-US" altLang="tr-T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</a:t>
            </a:r>
            <a:r>
              <a:rPr lang="tr-TR" altLang="tr-T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 Dili</a:t>
            </a:r>
            <a:r>
              <a:rPr lang="en-US" altLang="tr-T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</a:p>
        </p:txBody>
      </p:sp>
      <p:sp>
        <p:nvSpPr>
          <p:cNvPr id="28675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en-US" altLang="tr-TR" sz="2000" b="1">
                <a:solidFill>
                  <a:srgbClr val="FF0000"/>
                </a:solidFill>
              </a:rPr>
              <a:t>MPI_</a:t>
            </a:r>
            <a:r>
              <a:rPr lang="tr-TR" altLang="tr-TR" sz="2000" b="1">
                <a:solidFill>
                  <a:srgbClr val="FF0000"/>
                </a:solidFill>
              </a:rPr>
              <a:t>CHAR</a:t>
            </a:r>
            <a:endParaRPr lang="en-US" altLang="tr-TR" sz="2000" b="1">
              <a:solidFill>
                <a:srgbClr val="FF0000"/>
              </a:solidFill>
            </a:endParaRPr>
          </a:p>
          <a:p>
            <a:r>
              <a:rPr lang="en-US" altLang="tr-TR" sz="2000" b="1">
                <a:solidFill>
                  <a:srgbClr val="FF0000"/>
                </a:solidFill>
              </a:rPr>
              <a:t>MPI_</a:t>
            </a:r>
            <a:r>
              <a:rPr lang="tr-TR" altLang="tr-TR" sz="2000" b="1">
                <a:solidFill>
                  <a:srgbClr val="FF0000"/>
                </a:solidFill>
              </a:rPr>
              <a:t>SHORT</a:t>
            </a:r>
            <a:endParaRPr lang="en-US" altLang="tr-TR" sz="2000" b="1">
              <a:solidFill>
                <a:srgbClr val="FF0000"/>
              </a:solidFill>
            </a:endParaRPr>
          </a:p>
          <a:p>
            <a:r>
              <a:rPr lang="en-US" altLang="tr-TR" sz="2000" b="1">
                <a:solidFill>
                  <a:srgbClr val="FF0000"/>
                </a:solidFill>
              </a:rPr>
              <a:t>MPI_</a:t>
            </a:r>
            <a:r>
              <a:rPr lang="tr-TR" altLang="tr-TR" sz="2000" b="1">
                <a:solidFill>
                  <a:srgbClr val="FF0000"/>
                </a:solidFill>
              </a:rPr>
              <a:t>INT</a:t>
            </a:r>
          </a:p>
          <a:p>
            <a:r>
              <a:rPr lang="en-US" altLang="tr-TR" sz="2000" b="1">
                <a:solidFill>
                  <a:srgbClr val="FF0000"/>
                </a:solidFill>
              </a:rPr>
              <a:t>MPI_</a:t>
            </a:r>
            <a:r>
              <a:rPr lang="tr-TR" altLang="tr-TR" sz="2000" b="1">
                <a:solidFill>
                  <a:srgbClr val="FF0000"/>
                </a:solidFill>
              </a:rPr>
              <a:t>LONG</a:t>
            </a:r>
          </a:p>
          <a:p>
            <a:r>
              <a:rPr lang="en-US" altLang="tr-TR" sz="2000" b="1">
                <a:solidFill>
                  <a:srgbClr val="FF0000"/>
                </a:solidFill>
              </a:rPr>
              <a:t>MPI_</a:t>
            </a:r>
            <a:r>
              <a:rPr lang="tr-TR" altLang="tr-TR" sz="2000" b="1">
                <a:solidFill>
                  <a:srgbClr val="FF0000"/>
                </a:solidFill>
              </a:rPr>
              <a:t>UNSIGNED_CHAR</a:t>
            </a:r>
          </a:p>
          <a:p>
            <a:r>
              <a:rPr lang="en-US" altLang="tr-TR" sz="2000" b="1">
                <a:solidFill>
                  <a:srgbClr val="FF0000"/>
                </a:solidFill>
              </a:rPr>
              <a:t>MPI_</a:t>
            </a:r>
            <a:r>
              <a:rPr lang="tr-TR" altLang="tr-TR" sz="2000" b="1">
                <a:solidFill>
                  <a:srgbClr val="FF0000"/>
                </a:solidFill>
              </a:rPr>
              <a:t>UNSIGNED_SHORT</a:t>
            </a:r>
            <a:endParaRPr lang="en-US" altLang="tr-TR" sz="2000" b="1">
              <a:solidFill>
                <a:srgbClr val="FF0000"/>
              </a:solidFill>
            </a:endParaRPr>
          </a:p>
          <a:p>
            <a:r>
              <a:rPr lang="en-US" altLang="tr-TR" sz="2000" b="1">
                <a:solidFill>
                  <a:srgbClr val="FF0000"/>
                </a:solidFill>
              </a:rPr>
              <a:t>MPI_</a:t>
            </a:r>
            <a:r>
              <a:rPr lang="tr-TR" altLang="tr-TR" sz="2000" b="1">
                <a:solidFill>
                  <a:srgbClr val="FF0000"/>
                </a:solidFill>
              </a:rPr>
              <a:t>UNSIGNED</a:t>
            </a:r>
          </a:p>
          <a:p>
            <a:r>
              <a:rPr lang="en-US" altLang="tr-TR" sz="2000" b="1">
                <a:solidFill>
                  <a:srgbClr val="FF0000"/>
                </a:solidFill>
              </a:rPr>
              <a:t>MPI_</a:t>
            </a:r>
            <a:r>
              <a:rPr lang="tr-TR" altLang="tr-TR" sz="2000" b="1">
                <a:solidFill>
                  <a:srgbClr val="FF0000"/>
                </a:solidFill>
              </a:rPr>
              <a:t>UNSIGNED_LONG</a:t>
            </a:r>
          </a:p>
          <a:p>
            <a:r>
              <a:rPr lang="en-US" altLang="tr-TR" sz="2000" b="1">
                <a:solidFill>
                  <a:srgbClr val="FF0000"/>
                </a:solidFill>
              </a:rPr>
              <a:t>MPI_</a:t>
            </a:r>
            <a:r>
              <a:rPr lang="tr-TR" altLang="tr-TR" sz="2000" b="1">
                <a:solidFill>
                  <a:srgbClr val="FF0000"/>
                </a:solidFill>
              </a:rPr>
              <a:t>FLOAT</a:t>
            </a:r>
            <a:endParaRPr lang="en-US" altLang="tr-TR" sz="2000" b="1">
              <a:solidFill>
                <a:srgbClr val="FF0000"/>
              </a:solidFill>
            </a:endParaRPr>
          </a:p>
          <a:p>
            <a:r>
              <a:rPr lang="en-US" altLang="tr-TR" sz="2000" b="1">
                <a:solidFill>
                  <a:srgbClr val="FF0000"/>
                </a:solidFill>
              </a:rPr>
              <a:t>MPI_</a:t>
            </a:r>
            <a:r>
              <a:rPr lang="tr-TR" altLang="tr-TR" sz="2000" b="1">
                <a:solidFill>
                  <a:srgbClr val="FF0000"/>
                </a:solidFill>
              </a:rPr>
              <a:t>DOUBLE</a:t>
            </a:r>
            <a:endParaRPr lang="en-US" altLang="tr-TR" sz="2000" b="1">
              <a:solidFill>
                <a:srgbClr val="FF0000"/>
              </a:solidFill>
            </a:endParaRPr>
          </a:p>
          <a:p>
            <a:r>
              <a:rPr lang="en-US" altLang="tr-TR" sz="2000" b="1">
                <a:solidFill>
                  <a:srgbClr val="FF0000"/>
                </a:solidFill>
              </a:rPr>
              <a:t>MPI_</a:t>
            </a:r>
            <a:r>
              <a:rPr lang="tr-TR" altLang="tr-TR" sz="2000" b="1">
                <a:solidFill>
                  <a:srgbClr val="FF0000"/>
                </a:solidFill>
              </a:rPr>
              <a:t>LONG_DOUBLE</a:t>
            </a:r>
            <a:endParaRPr lang="en-US" altLang="tr-TR" sz="2000" b="1">
              <a:solidFill>
                <a:srgbClr val="FF0000"/>
              </a:solidFill>
            </a:endParaRPr>
          </a:p>
        </p:txBody>
      </p:sp>
      <p:sp>
        <p:nvSpPr>
          <p:cNvPr id="28676" name="Rectangle 6"/>
          <p:cNvSpPr>
            <a:spLocks noChangeArrowheads="1"/>
          </p:cNvSpPr>
          <p:nvPr/>
        </p:nvSpPr>
        <p:spPr bwMode="auto">
          <a:xfrm>
            <a:off x="4572000" y="1924050"/>
            <a:ext cx="3276600" cy="4171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  <a:buClr>
                <a:schemeClr val="accent2"/>
              </a:buClr>
              <a:buFontTx/>
              <a:buChar char="•"/>
            </a:pPr>
            <a:r>
              <a:rPr kumimoji="1" lang="tr-TR" altLang="tr-TR" sz="2000">
                <a:latin typeface="Tahoma" pitchFamily="34" charset="0"/>
              </a:rPr>
              <a:t>Signed Char</a:t>
            </a:r>
            <a:endParaRPr kumimoji="1" lang="en-US" altLang="tr-TR" sz="2000">
              <a:latin typeface="Tahoma" pitchFamily="34" charset="0"/>
            </a:endParaRPr>
          </a:p>
          <a:p>
            <a:pPr marL="342900" indent="-342900">
              <a:spcBef>
                <a:spcPct val="20000"/>
              </a:spcBef>
              <a:buClr>
                <a:schemeClr val="accent2"/>
              </a:buClr>
              <a:buFontTx/>
              <a:buChar char="•"/>
            </a:pPr>
            <a:r>
              <a:rPr kumimoji="1" lang="tr-TR" altLang="tr-TR" sz="2000">
                <a:latin typeface="Tahoma" pitchFamily="34" charset="0"/>
              </a:rPr>
              <a:t>Signed Short Int</a:t>
            </a:r>
            <a:endParaRPr kumimoji="1" lang="en-US" altLang="tr-TR" sz="2000">
              <a:latin typeface="Tahoma" pitchFamily="34" charset="0"/>
            </a:endParaRPr>
          </a:p>
          <a:p>
            <a:pPr marL="342900" indent="-342900">
              <a:spcBef>
                <a:spcPct val="20000"/>
              </a:spcBef>
              <a:buClr>
                <a:schemeClr val="accent2"/>
              </a:buClr>
              <a:buFontTx/>
              <a:buChar char="•"/>
            </a:pPr>
            <a:r>
              <a:rPr kumimoji="1" lang="tr-TR" altLang="tr-TR" sz="2000">
                <a:latin typeface="Tahoma" pitchFamily="34" charset="0"/>
              </a:rPr>
              <a:t>Signed Int</a:t>
            </a:r>
          </a:p>
          <a:p>
            <a:pPr marL="342900" indent="-342900">
              <a:spcBef>
                <a:spcPct val="20000"/>
              </a:spcBef>
              <a:buClr>
                <a:schemeClr val="accent2"/>
              </a:buClr>
              <a:buFontTx/>
              <a:buChar char="•"/>
            </a:pPr>
            <a:r>
              <a:rPr kumimoji="1" lang="tr-TR" altLang="tr-TR" sz="2000">
                <a:latin typeface="Tahoma" pitchFamily="34" charset="0"/>
              </a:rPr>
              <a:t>Signed Long Int</a:t>
            </a:r>
          </a:p>
          <a:p>
            <a:pPr marL="342900" indent="-342900">
              <a:spcBef>
                <a:spcPct val="20000"/>
              </a:spcBef>
              <a:buClr>
                <a:schemeClr val="accent2"/>
              </a:buClr>
              <a:buFontTx/>
              <a:buChar char="•"/>
            </a:pPr>
            <a:r>
              <a:rPr kumimoji="1" lang="tr-TR" altLang="tr-TR" sz="2000">
                <a:latin typeface="Tahoma" pitchFamily="34" charset="0"/>
              </a:rPr>
              <a:t>Unsigned Char</a:t>
            </a:r>
          </a:p>
          <a:p>
            <a:pPr marL="342900" indent="-342900">
              <a:spcBef>
                <a:spcPct val="20000"/>
              </a:spcBef>
              <a:buClr>
                <a:schemeClr val="accent2"/>
              </a:buClr>
              <a:buFontTx/>
              <a:buChar char="•"/>
            </a:pPr>
            <a:r>
              <a:rPr kumimoji="1" lang="tr-TR" altLang="tr-TR" sz="2000">
                <a:latin typeface="Tahoma" pitchFamily="34" charset="0"/>
              </a:rPr>
              <a:t>Unsigned Short Int</a:t>
            </a:r>
            <a:endParaRPr kumimoji="1" lang="en-US" altLang="tr-TR" sz="2000">
              <a:latin typeface="Tahoma" pitchFamily="34" charset="0"/>
            </a:endParaRPr>
          </a:p>
          <a:p>
            <a:pPr marL="342900" indent="-342900">
              <a:spcBef>
                <a:spcPct val="20000"/>
              </a:spcBef>
              <a:buClr>
                <a:schemeClr val="accent2"/>
              </a:buClr>
              <a:buFontTx/>
              <a:buChar char="•"/>
            </a:pPr>
            <a:r>
              <a:rPr kumimoji="1" lang="tr-TR" altLang="tr-TR" sz="2000">
                <a:latin typeface="Tahoma" pitchFamily="34" charset="0"/>
              </a:rPr>
              <a:t>Unsigned Int</a:t>
            </a:r>
          </a:p>
          <a:p>
            <a:pPr marL="342900" indent="-342900">
              <a:spcBef>
                <a:spcPct val="20000"/>
              </a:spcBef>
              <a:buClr>
                <a:schemeClr val="accent2"/>
              </a:buClr>
              <a:buFontTx/>
              <a:buChar char="•"/>
            </a:pPr>
            <a:r>
              <a:rPr kumimoji="1" lang="tr-TR" altLang="tr-TR" sz="2000">
                <a:latin typeface="Tahoma" pitchFamily="34" charset="0"/>
              </a:rPr>
              <a:t>Unsigned Long Int</a:t>
            </a:r>
          </a:p>
          <a:p>
            <a:pPr marL="342900" indent="-342900">
              <a:spcBef>
                <a:spcPct val="20000"/>
              </a:spcBef>
              <a:buClr>
                <a:schemeClr val="accent2"/>
              </a:buClr>
              <a:buFontTx/>
              <a:buChar char="•"/>
            </a:pPr>
            <a:r>
              <a:rPr kumimoji="1" lang="tr-TR" altLang="tr-TR" sz="2000">
                <a:latin typeface="Tahoma" pitchFamily="34" charset="0"/>
              </a:rPr>
              <a:t>Float</a:t>
            </a:r>
            <a:endParaRPr kumimoji="1" lang="en-US" altLang="tr-TR" sz="2000">
              <a:latin typeface="Tahoma" pitchFamily="34" charset="0"/>
            </a:endParaRPr>
          </a:p>
          <a:p>
            <a:pPr marL="342900" indent="-342900">
              <a:spcBef>
                <a:spcPct val="20000"/>
              </a:spcBef>
              <a:buClr>
                <a:schemeClr val="accent2"/>
              </a:buClr>
              <a:buFontTx/>
              <a:buChar char="•"/>
            </a:pPr>
            <a:r>
              <a:rPr kumimoji="1" lang="tr-TR" altLang="tr-TR" sz="2000">
                <a:latin typeface="Tahoma" pitchFamily="34" charset="0"/>
              </a:rPr>
              <a:t>Double</a:t>
            </a:r>
            <a:endParaRPr kumimoji="1" lang="en-US" altLang="tr-TR" sz="2000">
              <a:latin typeface="Tahoma" pitchFamily="34" charset="0"/>
            </a:endParaRPr>
          </a:p>
          <a:p>
            <a:pPr marL="342900" indent="-342900">
              <a:spcBef>
                <a:spcPct val="20000"/>
              </a:spcBef>
              <a:buClr>
                <a:schemeClr val="accent2"/>
              </a:buClr>
              <a:buFontTx/>
              <a:buChar char="•"/>
            </a:pPr>
            <a:r>
              <a:rPr kumimoji="1" lang="tr-TR" altLang="tr-TR" sz="2000">
                <a:latin typeface="Tahoma" pitchFamily="34" charset="0"/>
              </a:rPr>
              <a:t>Long Double</a:t>
            </a:r>
            <a:endParaRPr kumimoji="1" lang="en-US" altLang="tr-TR" sz="2000">
              <a:latin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4065477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tr-TR" altLang="en-US" sz="3600" dirty="0"/>
              <a:t>Temel</a:t>
            </a:r>
            <a:r>
              <a:rPr lang="en-US" altLang="en-US" sz="3600" dirty="0"/>
              <a:t> </a:t>
            </a:r>
            <a:r>
              <a:rPr lang="tr-TR" altLang="en-US" sz="3600" dirty="0"/>
              <a:t>Noktadan Noktaya </a:t>
            </a:r>
            <a:br>
              <a:rPr lang="tr-TR" altLang="en-US" sz="3600" dirty="0"/>
            </a:br>
            <a:r>
              <a:rPr lang="tr-TR" altLang="en-US" sz="3600" dirty="0"/>
              <a:t>Mesaj Yollama ve Alma</a:t>
            </a:r>
            <a:endParaRPr lang="en-US" altLang="en-US" sz="3600" dirty="0"/>
          </a:p>
        </p:txBody>
      </p:sp>
      <p:sp>
        <p:nvSpPr>
          <p:cNvPr id="29756" name="Slide Number Placeholder 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fld id="{81978859-CB4F-4651-8C91-173CC0CEE964}" type="slidenum">
              <a:rPr lang="en-US" altLang="en-US" sz="1400">
                <a:solidFill>
                  <a:srgbClr val="000000"/>
                </a:solidFill>
              </a:rPr>
              <a:pPr/>
              <a:t>11</a:t>
            </a:fld>
            <a:endParaRPr lang="en-US" altLang="en-US" sz="1400">
              <a:solidFill>
                <a:srgbClr val="000000"/>
              </a:solidFill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tr-TR" altLang="en-US" dirty="0"/>
              <a:t>Bir</a:t>
            </a:r>
            <a:r>
              <a:rPr lang="en-US" altLang="en-US" dirty="0"/>
              <a:t> </a:t>
            </a:r>
            <a:r>
              <a:rPr lang="tr-TR" altLang="en-US" dirty="0"/>
              <a:t>mesajın süreçler arasında</a:t>
            </a:r>
            <a:r>
              <a:rPr lang="en-US" altLang="en-US" dirty="0"/>
              <a:t> send() </a:t>
            </a:r>
            <a:r>
              <a:rPr lang="tr-TR" altLang="en-US" dirty="0"/>
              <a:t>ve</a:t>
            </a:r>
            <a:r>
              <a:rPr lang="en-US" altLang="en-US" dirty="0"/>
              <a:t> </a:t>
            </a:r>
            <a:r>
              <a:rPr lang="en-US" altLang="en-US" dirty="0" err="1"/>
              <a:t>recv</a:t>
            </a:r>
            <a:r>
              <a:rPr lang="en-US" altLang="en-US" dirty="0"/>
              <a:t>() </a:t>
            </a:r>
            <a:r>
              <a:rPr lang="tr-TR" altLang="en-US" dirty="0"/>
              <a:t>çağrımları ile gönderilmesi</a:t>
            </a:r>
            <a:r>
              <a:rPr lang="en-US" altLang="en-US" dirty="0"/>
              <a:t>:</a:t>
            </a:r>
          </a:p>
          <a:p>
            <a:endParaRPr lang="tr-TR" dirty="0"/>
          </a:p>
        </p:txBody>
      </p:sp>
      <p:sp>
        <p:nvSpPr>
          <p:cNvPr id="29699" name="Rectangle 6"/>
          <p:cNvSpPr>
            <a:spLocks noChangeArrowheads="1"/>
          </p:cNvSpPr>
          <p:nvPr/>
        </p:nvSpPr>
        <p:spPr bwMode="auto">
          <a:xfrm>
            <a:off x="3036888" y="2946400"/>
            <a:ext cx="754062" cy="26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tr-TR" altLang="tr-TR" sz="1700">
                <a:solidFill>
                  <a:srgbClr val="000000"/>
                </a:solidFill>
              </a:rPr>
              <a:t>Süreç</a:t>
            </a:r>
            <a:r>
              <a:rPr lang="en-US" altLang="tr-TR" sz="1700">
                <a:solidFill>
                  <a:srgbClr val="000000"/>
                </a:solidFill>
              </a:rPr>
              <a:t> 1</a:t>
            </a:r>
            <a:endParaRPr lang="en-US" altLang="tr-TR" sz="1200"/>
          </a:p>
        </p:txBody>
      </p:sp>
      <p:sp>
        <p:nvSpPr>
          <p:cNvPr id="29700" name="Rectangle 7"/>
          <p:cNvSpPr>
            <a:spLocks noChangeArrowheads="1"/>
          </p:cNvSpPr>
          <p:nvPr/>
        </p:nvSpPr>
        <p:spPr bwMode="auto">
          <a:xfrm>
            <a:off x="6403975" y="2946400"/>
            <a:ext cx="754063" cy="26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tr-TR" altLang="tr-TR" sz="1700">
                <a:solidFill>
                  <a:srgbClr val="000000"/>
                </a:solidFill>
              </a:rPr>
              <a:t>Süreç</a:t>
            </a:r>
            <a:r>
              <a:rPr lang="en-US" altLang="tr-TR" sz="1700">
                <a:solidFill>
                  <a:srgbClr val="000000"/>
                </a:solidFill>
              </a:rPr>
              <a:t> 2</a:t>
            </a:r>
            <a:endParaRPr lang="en-US" altLang="tr-TR" sz="1200"/>
          </a:p>
        </p:txBody>
      </p:sp>
      <p:sp>
        <p:nvSpPr>
          <p:cNvPr id="29701" name="Rectangle 8"/>
          <p:cNvSpPr>
            <a:spLocks noChangeArrowheads="1"/>
          </p:cNvSpPr>
          <p:nvPr/>
        </p:nvSpPr>
        <p:spPr bwMode="auto">
          <a:xfrm>
            <a:off x="2733675" y="4410075"/>
            <a:ext cx="1166813" cy="258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tr-TR" sz="1700">
                <a:solidFill>
                  <a:srgbClr val="000000"/>
                </a:solidFill>
              </a:rPr>
              <a:t>send(&amp;x, 2);</a:t>
            </a:r>
            <a:endParaRPr lang="en-US" altLang="tr-TR" sz="1200"/>
          </a:p>
        </p:txBody>
      </p:sp>
      <p:sp>
        <p:nvSpPr>
          <p:cNvPr id="29702" name="Rectangle 9"/>
          <p:cNvSpPr>
            <a:spLocks noChangeArrowheads="1"/>
          </p:cNvSpPr>
          <p:nvPr/>
        </p:nvSpPr>
        <p:spPr bwMode="auto">
          <a:xfrm>
            <a:off x="6100763" y="4802188"/>
            <a:ext cx="1104900" cy="258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tr-TR" sz="1700">
                <a:solidFill>
                  <a:srgbClr val="000000"/>
                </a:solidFill>
              </a:rPr>
              <a:t>recv(&amp;y, 1);</a:t>
            </a:r>
            <a:endParaRPr lang="en-US" altLang="tr-TR" sz="1200"/>
          </a:p>
        </p:txBody>
      </p:sp>
      <p:sp>
        <p:nvSpPr>
          <p:cNvPr id="29703" name="Line 10"/>
          <p:cNvSpPr>
            <a:spLocks noChangeShapeType="1"/>
          </p:cNvSpPr>
          <p:nvPr/>
        </p:nvSpPr>
        <p:spPr bwMode="auto">
          <a:xfrm>
            <a:off x="3517900" y="3624263"/>
            <a:ext cx="1588" cy="19050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29704" name="Line 11"/>
          <p:cNvSpPr>
            <a:spLocks noChangeShapeType="1"/>
          </p:cNvSpPr>
          <p:nvPr/>
        </p:nvSpPr>
        <p:spPr bwMode="auto">
          <a:xfrm>
            <a:off x="3517900" y="3732213"/>
            <a:ext cx="1588" cy="17462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29705" name="Line 12"/>
          <p:cNvSpPr>
            <a:spLocks noChangeShapeType="1"/>
          </p:cNvSpPr>
          <p:nvPr/>
        </p:nvSpPr>
        <p:spPr bwMode="auto">
          <a:xfrm>
            <a:off x="3517900" y="3838575"/>
            <a:ext cx="1588" cy="17463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29706" name="Line 13"/>
          <p:cNvSpPr>
            <a:spLocks noChangeShapeType="1"/>
          </p:cNvSpPr>
          <p:nvPr/>
        </p:nvSpPr>
        <p:spPr bwMode="auto">
          <a:xfrm>
            <a:off x="3517900" y="3944938"/>
            <a:ext cx="1588" cy="36512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29707" name="Line 14"/>
          <p:cNvSpPr>
            <a:spLocks noChangeShapeType="1"/>
          </p:cNvSpPr>
          <p:nvPr/>
        </p:nvSpPr>
        <p:spPr bwMode="auto">
          <a:xfrm>
            <a:off x="3517900" y="4052888"/>
            <a:ext cx="1588" cy="34925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29708" name="Line 15"/>
          <p:cNvSpPr>
            <a:spLocks noChangeShapeType="1"/>
          </p:cNvSpPr>
          <p:nvPr/>
        </p:nvSpPr>
        <p:spPr bwMode="auto">
          <a:xfrm>
            <a:off x="3517900" y="4159250"/>
            <a:ext cx="1588" cy="36513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29709" name="Line 16"/>
          <p:cNvSpPr>
            <a:spLocks noChangeShapeType="1"/>
          </p:cNvSpPr>
          <p:nvPr/>
        </p:nvSpPr>
        <p:spPr bwMode="auto">
          <a:xfrm>
            <a:off x="3517900" y="4265613"/>
            <a:ext cx="1588" cy="36512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29710" name="Line 17"/>
          <p:cNvSpPr>
            <a:spLocks noChangeShapeType="1"/>
          </p:cNvSpPr>
          <p:nvPr/>
        </p:nvSpPr>
        <p:spPr bwMode="auto">
          <a:xfrm>
            <a:off x="3517900" y="4391025"/>
            <a:ext cx="1588" cy="1588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29711" name="Line 18"/>
          <p:cNvSpPr>
            <a:spLocks noChangeShapeType="1"/>
          </p:cNvSpPr>
          <p:nvPr/>
        </p:nvSpPr>
        <p:spPr bwMode="auto">
          <a:xfrm>
            <a:off x="6884988" y="5032375"/>
            <a:ext cx="1587" cy="17463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29712" name="Line 19"/>
          <p:cNvSpPr>
            <a:spLocks noChangeShapeType="1"/>
          </p:cNvSpPr>
          <p:nvPr/>
        </p:nvSpPr>
        <p:spPr bwMode="auto">
          <a:xfrm>
            <a:off x="6884988" y="5121275"/>
            <a:ext cx="1587" cy="17463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29713" name="Line 20"/>
          <p:cNvSpPr>
            <a:spLocks noChangeShapeType="1"/>
          </p:cNvSpPr>
          <p:nvPr/>
        </p:nvSpPr>
        <p:spPr bwMode="auto">
          <a:xfrm>
            <a:off x="6884988" y="5210175"/>
            <a:ext cx="1587" cy="19050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29714" name="Line 21"/>
          <p:cNvSpPr>
            <a:spLocks noChangeShapeType="1"/>
          </p:cNvSpPr>
          <p:nvPr/>
        </p:nvSpPr>
        <p:spPr bwMode="auto">
          <a:xfrm>
            <a:off x="6884988" y="5299075"/>
            <a:ext cx="1587" cy="36513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29715" name="Line 22"/>
          <p:cNvSpPr>
            <a:spLocks noChangeShapeType="1"/>
          </p:cNvSpPr>
          <p:nvPr/>
        </p:nvSpPr>
        <p:spPr bwMode="auto">
          <a:xfrm>
            <a:off x="6884988" y="5407025"/>
            <a:ext cx="1587" cy="17463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29716" name="Line 23"/>
          <p:cNvSpPr>
            <a:spLocks noChangeShapeType="1"/>
          </p:cNvSpPr>
          <p:nvPr/>
        </p:nvSpPr>
        <p:spPr bwMode="auto">
          <a:xfrm>
            <a:off x="6884988" y="5495925"/>
            <a:ext cx="1587" cy="17463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29717" name="Line 24"/>
          <p:cNvSpPr>
            <a:spLocks noChangeShapeType="1"/>
          </p:cNvSpPr>
          <p:nvPr/>
        </p:nvSpPr>
        <p:spPr bwMode="auto">
          <a:xfrm>
            <a:off x="3517900" y="4622800"/>
            <a:ext cx="1588" cy="17463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29718" name="Line 25"/>
          <p:cNvSpPr>
            <a:spLocks noChangeShapeType="1"/>
          </p:cNvSpPr>
          <p:nvPr/>
        </p:nvSpPr>
        <p:spPr bwMode="auto">
          <a:xfrm>
            <a:off x="3517900" y="4711700"/>
            <a:ext cx="1588" cy="34925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29719" name="Line 26"/>
          <p:cNvSpPr>
            <a:spLocks noChangeShapeType="1"/>
          </p:cNvSpPr>
          <p:nvPr/>
        </p:nvSpPr>
        <p:spPr bwMode="auto">
          <a:xfrm>
            <a:off x="3517900" y="4818063"/>
            <a:ext cx="1588" cy="19050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29720" name="Line 27"/>
          <p:cNvSpPr>
            <a:spLocks noChangeShapeType="1"/>
          </p:cNvSpPr>
          <p:nvPr/>
        </p:nvSpPr>
        <p:spPr bwMode="auto">
          <a:xfrm>
            <a:off x="3517900" y="4906963"/>
            <a:ext cx="1588" cy="36512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29721" name="Line 28"/>
          <p:cNvSpPr>
            <a:spLocks noChangeShapeType="1"/>
          </p:cNvSpPr>
          <p:nvPr/>
        </p:nvSpPr>
        <p:spPr bwMode="auto">
          <a:xfrm>
            <a:off x="3517900" y="5014913"/>
            <a:ext cx="1588" cy="17462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29722" name="Line 29"/>
          <p:cNvSpPr>
            <a:spLocks noChangeShapeType="1"/>
          </p:cNvSpPr>
          <p:nvPr/>
        </p:nvSpPr>
        <p:spPr bwMode="auto">
          <a:xfrm>
            <a:off x="3517900" y="5103813"/>
            <a:ext cx="1588" cy="34925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29723" name="Line 30"/>
          <p:cNvSpPr>
            <a:spLocks noChangeShapeType="1"/>
          </p:cNvSpPr>
          <p:nvPr/>
        </p:nvSpPr>
        <p:spPr bwMode="auto">
          <a:xfrm>
            <a:off x="3517900" y="5210175"/>
            <a:ext cx="1588" cy="19050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29724" name="Line 31"/>
          <p:cNvSpPr>
            <a:spLocks noChangeShapeType="1"/>
          </p:cNvSpPr>
          <p:nvPr/>
        </p:nvSpPr>
        <p:spPr bwMode="auto">
          <a:xfrm>
            <a:off x="3517900" y="5299075"/>
            <a:ext cx="1588" cy="36513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29725" name="Line 32"/>
          <p:cNvSpPr>
            <a:spLocks noChangeShapeType="1"/>
          </p:cNvSpPr>
          <p:nvPr/>
        </p:nvSpPr>
        <p:spPr bwMode="auto">
          <a:xfrm>
            <a:off x="3517900" y="5407025"/>
            <a:ext cx="1588" cy="17463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29726" name="Line 33"/>
          <p:cNvSpPr>
            <a:spLocks noChangeShapeType="1"/>
          </p:cNvSpPr>
          <p:nvPr/>
        </p:nvSpPr>
        <p:spPr bwMode="auto">
          <a:xfrm>
            <a:off x="3517900" y="5495925"/>
            <a:ext cx="1588" cy="17463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29727" name="Line 34"/>
          <p:cNvSpPr>
            <a:spLocks noChangeShapeType="1"/>
          </p:cNvSpPr>
          <p:nvPr/>
        </p:nvSpPr>
        <p:spPr bwMode="auto">
          <a:xfrm>
            <a:off x="6884988" y="3624263"/>
            <a:ext cx="1587" cy="19050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29728" name="Line 35"/>
          <p:cNvSpPr>
            <a:spLocks noChangeShapeType="1"/>
          </p:cNvSpPr>
          <p:nvPr/>
        </p:nvSpPr>
        <p:spPr bwMode="auto">
          <a:xfrm>
            <a:off x="6884988" y="3713163"/>
            <a:ext cx="1587" cy="36512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29729" name="Line 36"/>
          <p:cNvSpPr>
            <a:spLocks noChangeShapeType="1"/>
          </p:cNvSpPr>
          <p:nvPr/>
        </p:nvSpPr>
        <p:spPr bwMode="auto">
          <a:xfrm>
            <a:off x="6884988" y="3821113"/>
            <a:ext cx="1587" cy="34925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29730" name="Line 37"/>
          <p:cNvSpPr>
            <a:spLocks noChangeShapeType="1"/>
          </p:cNvSpPr>
          <p:nvPr/>
        </p:nvSpPr>
        <p:spPr bwMode="auto">
          <a:xfrm>
            <a:off x="6884988" y="3927475"/>
            <a:ext cx="1587" cy="36513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29731" name="Line 38"/>
          <p:cNvSpPr>
            <a:spLocks noChangeShapeType="1"/>
          </p:cNvSpPr>
          <p:nvPr/>
        </p:nvSpPr>
        <p:spPr bwMode="auto">
          <a:xfrm>
            <a:off x="6884988" y="4033838"/>
            <a:ext cx="1587" cy="36512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29732" name="Line 39"/>
          <p:cNvSpPr>
            <a:spLocks noChangeShapeType="1"/>
          </p:cNvSpPr>
          <p:nvPr/>
        </p:nvSpPr>
        <p:spPr bwMode="auto">
          <a:xfrm>
            <a:off x="6884988" y="4141788"/>
            <a:ext cx="1587" cy="34925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29733" name="Line 40"/>
          <p:cNvSpPr>
            <a:spLocks noChangeShapeType="1"/>
          </p:cNvSpPr>
          <p:nvPr/>
        </p:nvSpPr>
        <p:spPr bwMode="auto">
          <a:xfrm>
            <a:off x="6884988" y="4248150"/>
            <a:ext cx="1587" cy="36513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29734" name="Line 41"/>
          <p:cNvSpPr>
            <a:spLocks noChangeShapeType="1"/>
          </p:cNvSpPr>
          <p:nvPr/>
        </p:nvSpPr>
        <p:spPr bwMode="auto">
          <a:xfrm>
            <a:off x="6884988" y="4356100"/>
            <a:ext cx="1587" cy="34925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29735" name="Line 42"/>
          <p:cNvSpPr>
            <a:spLocks noChangeShapeType="1"/>
          </p:cNvSpPr>
          <p:nvPr/>
        </p:nvSpPr>
        <p:spPr bwMode="auto">
          <a:xfrm>
            <a:off x="6884988" y="4462463"/>
            <a:ext cx="1587" cy="34925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29736" name="Line 43"/>
          <p:cNvSpPr>
            <a:spLocks noChangeShapeType="1"/>
          </p:cNvSpPr>
          <p:nvPr/>
        </p:nvSpPr>
        <p:spPr bwMode="auto">
          <a:xfrm>
            <a:off x="6884988" y="4568825"/>
            <a:ext cx="1587" cy="36513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29737" name="Line 44"/>
          <p:cNvSpPr>
            <a:spLocks noChangeShapeType="1"/>
          </p:cNvSpPr>
          <p:nvPr/>
        </p:nvSpPr>
        <p:spPr bwMode="auto">
          <a:xfrm>
            <a:off x="6884988" y="4676775"/>
            <a:ext cx="1587" cy="34925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29738" name="Line 45"/>
          <p:cNvSpPr>
            <a:spLocks noChangeShapeType="1"/>
          </p:cNvSpPr>
          <p:nvPr/>
        </p:nvSpPr>
        <p:spPr bwMode="auto">
          <a:xfrm>
            <a:off x="6884988" y="4783138"/>
            <a:ext cx="1587" cy="17462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29739" name="Line 46"/>
          <p:cNvSpPr>
            <a:spLocks noChangeShapeType="1"/>
          </p:cNvSpPr>
          <p:nvPr/>
        </p:nvSpPr>
        <p:spPr bwMode="auto">
          <a:xfrm>
            <a:off x="4283075" y="4568825"/>
            <a:ext cx="1763713" cy="338138"/>
          </a:xfrm>
          <a:prstGeom prst="line">
            <a:avLst/>
          </a:prstGeom>
          <a:noFill/>
          <a:ln w="17463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29740" name="AutoShape 47"/>
          <p:cNvSpPr>
            <a:spLocks noChangeArrowheads="1"/>
          </p:cNvSpPr>
          <p:nvPr/>
        </p:nvSpPr>
        <p:spPr bwMode="auto">
          <a:xfrm>
            <a:off x="2652713" y="3276600"/>
            <a:ext cx="1604962" cy="2406650"/>
          </a:xfrm>
          <a:prstGeom prst="roundRect">
            <a:avLst>
              <a:gd name="adj" fmla="val 19782"/>
            </a:avLst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tr-TR" altLang="tr-TR" sz="1200"/>
          </a:p>
        </p:txBody>
      </p:sp>
      <p:sp>
        <p:nvSpPr>
          <p:cNvPr id="29741" name="AutoShape 48"/>
          <p:cNvSpPr>
            <a:spLocks noChangeArrowheads="1"/>
          </p:cNvSpPr>
          <p:nvPr/>
        </p:nvSpPr>
        <p:spPr bwMode="auto">
          <a:xfrm>
            <a:off x="6019800" y="3276600"/>
            <a:ext cx="1604963" cy="2406650"/>
          </a:xfrm>
          <a:prstGeom prst="roundRect">
            <a:avLst>
              <a:gd name="adj" fmla="val 19782"/>
            </a:avLst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tr-TR" altLang="tr-TR" sz="1200"/>
          </a:p>
        </p:txBody>
      </p:sp>
      <p:sp>
        <p:nvSpPr>
          <p:cNvPr id="29742" name="Rectangle 49"/>
          <p:cNvSpPr>
            <a:spLocks noChangeArrowheads="1"/>
          </p:cNvSpPr>
          <p:nvPr/>
        </p:nvSpPr>
        <p:spPr bwMode="auto">
          <a:xfrm>
            <a:off x="3463925" y="3287713"/>
            <a:ext cx="141288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tr-TR" sz="2000" b="1">
                <a:solidFill>
                  <a:srgbClr val="000000"/>
                </a:solidFill>
              </a:rPr>
              <a:t>x</a:t>
            </a:r>
            <a:endParaRPr lang="en-US" altLang="tr-TR" sz="1200"/>
          </a:p>
        </p:txBody>
      </p:sp>
      <p:sp>
        <p:nvSpPr>
          <p:cNvPr id="29743" name="Rectangle 50"/>
          <p:cNvSpPr>
            <a:spLocks noChangeArrowheads="1"/>
          </p:cNvSpPr>
          <p:nvPr/>
        </p:nvSpPr>
        <p:spPr bwMode="auto">
          <a:xfrm>
            <a:off x="6831013" y="3287713"/>
            <a:ext cx="141287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tr-TR" sz="2000" b="1">
                <a:solidFill>
                  <a:srgbClr val="000000"/>
                </a:solidFill>
              </a:rPr>
              <a:t>y</a:t>
            </a:r>
            <a:endParaRPr lang="en-US" altLang="tr-TR" sz="1200"/>
          </a:p>
        </p:txBody>
      </p:sp>
      <p:sp>
        <p:nvSpPr>
          <p:cNvPr id="29744" name="Line 51"/>
          <p:cNvSpPr>
            <a:spLocks noChangeShapeType="1"/>
          </p:cNvSpPr>
          <p:nvPr/>
        </p:nvSpPr>
        <p:spPr bwMode="auto">
          <a:xfrm>
            <a:off x="4337050" y="4462463"/>
            <a:ext cx="17463" cy="17462"/>
          </a:xfrm>
          <a:prstGeom prst="line">
            <a:avLst/>
          </a:prstGeom>
          <a:noFill/>
          <a:ln w="17463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29745" name="Freeform 52"/>
          <p:cNvSpPr>
            <a:spLocks/>
          </p:cNvSpPr>
          <p:nvPr/>
        </p:nvSpPr>
        <p:spPr bwMode="auto">
          <a:xfrm>
            <a:off x="4319588" y="4445000"/>
            <a:ext cx="71437" cy="88900"/>
          </a:xfrm>
          <a:custGeom>
            <a:avLst/>
            <a:gdLst>
              <a:gd name="T0" fmla="*/ 2147483646 w 45"/>
              <a:gd name="T1" fmla="*/ 2147483646 h 56"/>
              <a:gd name="T2" fmla="*/ 2147483646 w 45"/>
              <a:gd name="T3" fmla="*/ 0 h 56"/>
              <a:gd name="T4" fmla="*/ 2147483646 w 45"/>
              <a:gd name="T5" fmla="*/ 2147483646 h 56"/>
              <a:gd name="T6" fmla="*/ 0 w 45"/>
              <a:gd name="T7" fmla="*/ 2147483646 h 56"/>
              <a:gd name="T8" fmla="*/ 2147483646 w 45"/>
              <a:gd name="T9" fmla="*/ 2147483646 h 56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45"/>
              <a:gd name="T16" fmla="*/ 0 h 56"/>
              <a:gd name="T17" fmla="*/ 45 w 45"/>
              <a:gd name="T18" fmla="*/ 56 h 5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45" h="56">
                <a:moveTo>
                  <a:pt x="22" y="22"/>
                </a:moveTo>
                <a:lnTo>
                  <a:pt x="22" y="0"/>
                </a:lnTo>
                <a:lnTo>
                  <a:pt x="45" y="56"/>
                </a:lnTo>
                <a:lnTo>
                  <a:pt x="0" y="22"/>
                </a:lnTo>
                <a:lnTo>
                  <a:pt x="22" y="22"/>
                </a:lnTo>
                <a:close/>
              </a:path>
            </a:pathLst>
          </a:custGeom>
          <a:noFill/>
          <a:ln w="17463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29746" name="Freeform 53"/>
          <p:cNvSpPr>
            <a:spLocks/>
          </p:cNvSpPr>
          <p:nvPr/>
        </p:nvSpPr>
        <p:spPr bwMode="auto">
          <a:xfrm>
            <a:off x="4319588" y="4445000"/>
            <a:ext cx="71437" cy="88900"/>
          </a:xfrm>
          <a:custGeom>
            <a:avLst/>
            <a:gdLst>
              <a:gd name="T0" fmla="*/ 2147483646 w 45"/>
              <a:gd name="T1" fmla="*/ 2147483646 h 56"/>
              <a:gd name="T2" fmla="*/ 2147483646 w 45"/>
              <a:gd name="T3" fmla="*/ 0 h 56"/>
              <a:gd name="T4" fmla="*/ 2147483646 w 45"/>
              <a:gd name="T5" fmla="*/ 2147483646 h 56"/>
              <a:gd name="T6" fmla="*/ 0 w 45"/>
              <a:gd name="T7" fmla="*/ 2147483646 h 56"/>
              <a:gd name="T8" fmla="*/ 2147483646 w 45"/>
              <a:gd name="T9" fmla="*/ 2147483646 h 56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45"/>
              <a:gd name="T16" fmla="*/ 0 h 56"/>
              <a:gd name="T17" fmla="*/ 45 w 45"/>
              <a:gd name="T18" fmla="*/ 56 h 5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45" h="56">
                <a:moveTo>
                  <a:pt x="22" y="22"/>
                </a:moveTo>
                <a:lnTo>
                  <a:pt x="22" y="0"/>
                </a:lnTo>
                <a:lnTo>
                  <a:pt x="45" y="56"/>
                </a:lnTo>
                <a:lnTo>
                  <a:pt x="0" y="22"/>
                </a:lnTo>
                <a:lnTo>
                  <a:pt x="22" y="22"/>
                </a:lnTo>
                <a:close/>
              </a:path>
            </a:pathLst>
          </a:custGeom>
          <a:solidFill>
            <a:srgbClr val="0000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29747" name="Line 54"/>
          <p:cNvSpPr>
            <a:spLocks noChangeShapeType="1"/>
          </p:cNvSpPr>
          <p:nvPr/>
        </p:nvSpPr>
        <p:spPr bwMode="auto">
          <a:xfrm>
            <a:off x="3678238" y="3482975"/>
            <a:ext cx="658812" cy="979488"/>
          </a:xfrm>
          <a:prstGeom prst="line">
            <a:avLst/>
          </a:prstGeom>
          <a:noFill/>
          <a:ln w="17463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29748" name="Line 55"/>
          <p:cNvSpPr>
            <a:spLocks noChangeShapeType="1"/>
          </p:cNvSpPr>
          <p:nvPr/>
        </p:nvSpPr>
        <p:spPr bwMode="auto">
          <a:xfrm flipV="1">
            <a:off x="6670675" y="3535363"/>
            <a:ext cx="17463" cy="17462"/>
          </a:xfrm>
          <a:prstGeom prst="line">
            <a:avLst/>
          </a:prstGeom>
          <a:noFill/>
          <a:ln w="17463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29749" name="Freeform 56"/>
          <p:cNvSpPr>
            <a:spLocks/>
          </p:cNvSpPr>
          <p:nvPr/>
        </p:nvSpPr>
        <p:spPr bwMode="auto">
          <a:xfrm>
            <a:off x="6670675" y="3482975"/>
            <a:ext cx="53975" cy="69850"/>
          </a:xfrm>
          <a:custGeom>
            <a:avLst/>
            <a:gdLst>
              <a:gd name="T0" fmla="*/ 2147483646 w 34"/>
              <a:gd name="T1" fmla="*/ 2147483646 h 44"/>
              <a:gd name="T2" fmla="*/ 0 w 34"/>
              <a:gd name="T3" fmla="*/ 2147483646 h 44"/>
              <a:gd name="T4" fmla="*/ 2147483646 w 34"/>
              <a:gd name="T5" fmla="*/ 0 h 44"/>
              <a:gd name="T6" fmla="*/ 2147483646 w 34"/>
              <a:gd name="T7" fmla="*/ 2147483646 h 44"/>
              <a:gd name="T8" fmla="*/ 2147483646 w 34"/>
              <a:gd name="T9" fmla="*/ 2147483646 h 4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34"/>
              <a:gd name="T16" fmla="*/ 0 h 44"/>
              <a:gd name="T17" fmla="*/ 34 w 34"/>
              <a:gd name="T18" fmla="*/ 44 h 44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34" h="44">
                <a:moveTo>
                  <a:pt x="11" y="33"/>
                </a:moveTo>
                <a:lnTo>
                  <a:pt x="0" y="33"/>
                </a:lnTo>
                <a:lnTo>
                  <a:pt x="34" y="0"/>
                </a:lnTo>
                <a:lnTo>
                  <a:pt x="22" y="44"/>
                </a:lnTo>
                <a:lnTo>
                  <a:pt x="11" y="33"/>
                </a:lnTo>
                <a:close/>
              </a:path>
            </a:pathLst>
          </a:custGeom>
          <a:noFill/>
          <a:ln w="17463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29750" name="Freeform 57"/>
          <p:cNvSpPr>
            <a:spLocks/>
          </p:cNvSpPr>
          <p:nvPr/>
        </p:nvSpPr>
        <p:spPr bwMode="auto">
          <a:xfrm>
            <a:off x="6670675" y="3482975"/>
            <a:ext cx="53975" cy="69850"/>
          </a:xfrm>
          <a:custGeom>
            <a:avLst/>
            <a:gdLst>
              <a:gd name="T0" fmla="*/ 2147483646 w 34"/>
              <a:gd name="T1" fmla="*/ 2147483646 h 44"/>
              <a:gd name="T2" fmla="*/ 0 w 34"/>
              <a:gd name="T3" fmla="*/ 2147483646 h 44"/>
              <a:gd name="T4" fmla="*/ 2147483646 w 34"/>
              <a:gd name="T5" fmla="*/ 0 h 44"/>
              <a:gd name="T6" fmla="*/ 2147483646 w 34"/>
              <a:gd name="T7" fmla="*/ 2147483646 h 44"/>
              <a:gd name="T8" fmla="*/ 2147483646 w 34"/>
              <a:gd name="T9" fmla="*/ 2147483646 h 4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34"/>
              <a:gd name="T16" fmla="*/ 0 h 44"/>
              <a:gd name="T17" fmla="*/ 34 w 34"/>
              <a:gd name="T18" fmla="*/ 44 h 44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34" h="44">
                <a:moveTo>
                  <a:pt x="11" y="33"/>
                </a:moveTo>
                <a:lnTo>
                  <a:pt x="0" y="33"/>
                </a:lnTo>
                <a:lnTo>
                  <a:pt x="34" y="0"/>
                </a:lnTo>
                <a:lnTo>
                  <a:pt x="22" y="44"/>
                </a:lnTo>
                <a:lnTo>
                  <a:pt x="11" y="33"/>
                </a:lnTo>
                <a:close/>
              </a:path>
            </a:pathLst>
          </a:custGeom>
          <a:solidFill>
            <a:srgbClr val="0000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29751" name="Line 58"/>
          <p:cNvSpPr>
            <a:spLocks noChangeShapeType="1"/>
          </p:cNvSpPr>
          <p:nvPr/>
        </p:nvSpPr>
        <p:spPr bwMode="auto">
          <a:xfrm flipV="1">
            <a:off x="5940425" y="3552825"/>
            <a:ext cx="730250" cy="1319213"/>
          </a:xfrm>
          <a:prstGeom prst="line">
            <a:avLst/>
          </a:prstGeom>
          <a:noFill/>
          <a:ln w="17463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29752" name="Rectangle 62"/>
          <p:cNvSpPr>
            <a:spLocks noChangeArrowheads="1"/>
          </p:cNvSpPr>
          <p:nvPr/>
        </p:nvSpPr>
        <p:spPr bwMode="auto">
          <a:xfrm>
            <a:off x="4872038" y="4191000"/>
            <a:ext cx="77787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tr-TR" altLang="tr-TR" sz="1700">
                <a:solidFill>
                  <a:srgbClr val="000000"/>
                </a:solidFill>
              </a:rPr>
              <a:t>Verinin </a:t>
            </a:r>
            <a:br>
              <a:rPr lang="tr-TR" altLang="tr-TR" sz="1700">
                <a:solidFill>
                  <a:srgbClr val="000000"/>
                </a:solidFill>
              </a:rPr>
            </a:br>
            <a:r>
              <a:rPr lang="tr-TR" altLang="tr-TR" sz="1700">
                <a:solidFill>
                  <a:srgbClr val="000000"/>
                </a:solidFill>
              </a:rPr>
              <a:t>hareketi</a:t>
            </a:r>
            <a:endParaRPr lang="en-US" altLang="tr-TR" sz="1200"/>
          </a:p>
        </p:txBody>
      </p:sp>
      <p:sp>
        <p:nvSpPr>
          <p:cNvPr id="29753" name="Line 63"/>
          <p:cNvSpPr>
            <a:spLocks noChangeShapeType="1"/>
          </p:cNvSpPr>
          <p:nvPr/>
        </p:nvSpPr>
        <p:spPr bwMode="auto">
          <a:xfrm flipV="1">
            <a:off x="2181225" y="4605338"/>
            <a:ext cx="534988" cy="1282700"/>
          </a:xfrm>
          <a:prstGeom prst="line">
            <a:avLst/>
          </a:prstGeom>
          <a:noFill/>
          <a:ln w="17463">
            <a:solidFill>
              <a:srgbClr val="FF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29754" name="Rectangle 64"/>
          <p:cNvSpPr>
            <a:spLocks noChangeArrowheads="1"/>
          </p:cNvSpPr>
          <p:nvPr/>
        </p:nvSpPr>
        <p:spPr bwMode="auto">
          <a:xfrm>
            <a:off x="1379538" y="5868988"/>
            <a:ext cx="3436937" cy="554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tr-TR" altLang="tr-TR" sz="1800" b="1" dirty="0">
                <a:solidFill>
                  <a:srgbClr val="FF0000"/>
                </a:solidFill>
              </a:rPr>
              <a:t>Anlatım  amaçlı  bir  formattır,</a:t>
            </a:r>
            <a:br>
              <a:rPr lang="tr-TR" altLang="tr-TR" sz="1800" b="1" dirty="0">
                <a:solidFill>
                  <a:srgbClr val="FF0000"/>
                </a:solidFill>
              </a:rPr>
            </a:br>
            <a:r>
              <a:rPr lang="en-US" altLang="tr-TR" sz="1800" b="1" dirty="0">
                <a:solidFill>
                  <a:srgbClr val="FF0000"/>
                </a:solidFill>
              </a:rPr>
              <a:t>(</a:t>
            </a:r>
            <a:r>
              <a:rPr lang="tr-TR" altLang="tr-TR" sz="1800" b="1" dirty="0">
                <a:solidFill>
                  <a:srgbClr val="FF0000"/>
                </a:solidFill>
              </a:rPr>
              <a:t>asıl  format  birazdan  gelecek</a:t>
            </a:r>
            <a:r>
              <a:rPr lang="en-US" altLang="tr-TR" sz="1800" b="1" dirty="0">
                <a:solidFill>
                  <a:srgbClr val="FF0000"/>
                </a:solidFill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91331959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tr-TR" altLang="en-US" sz="3600" dirty="0"/>
              <a:t>MPI_Send() ve MPI_Recv() Komutları İle Mesaj Geçişi</a:t>
            </a:r>
            <a:endParaRPr lang="en-US" altLang="en-US" sz="3600" dirty="0"/>
          </a:p>
        </p:txBody>
      </p:sp>
      <p:sp>
        <p:nvSpPr>
          <p:cNvPr id="30723" name="Slide Number Placeholder 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fld id="{FD80C0F1-78F2-4EEA-BB2D-D96C5B9EE198}" type="slidenum">
              <a:rPr lang="en-US" altLang="en-US" sz="1400">
                <a:solidFill>
                  <a:srgbClr val="000000"/>
                </a:solidFill>
              </a:rPr>
              <a:pPr/>
              <a:t>12</a:t>
            </a:fld>
            <a:endParaRPr lang="en-US" altLang="en-US" sz="1400">
              <a:solidFill>
                <a:srgbClr val="000000"/>
              </a:solidFill>
            </a:endParaRPr>
          </a:p>
        </p:txBody>
      </p:sp>
      <p:grpSp>
        <p:nvGrpSpPr>
          <p:cNvPr id="3" name="Group 2"/>
          <p:cNvGrpSpPr/>
          <p:nvPr/>
        </p:nvGrpSpPr>
        <p:grpSpPr>
          <a:xfrm>
            <a:off x="125413" y="1268760"/>
            <a:ext cx="9018587" cy="4060825"/>
            <a:chOff x="125413" y="1828800"/>
            <a:chExt cx="9018587" cy="4060825"/>
          </a:xfrm>
        </p:grpSpPr>
        <p:pic>
          <p:nvPicPr>
            <p:cNvPr id="30722" name="Picture 6" descr="Fig 9.14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5413" y="1905000"/>
              <a:ext cx="8882062" cy="3886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0725" name="TextBox 2"/>
            <p:cNvSpPr txBox="1">
              <a:spLocks noChangeArrowheads="1"/>
            </p:cNvSpPr>
            <p:nvPr/>
          </p:nvSpPr>
          <p:spPr bwMode="auto">
            <a:xfrm>
              <a:off x="609600" y="1828800"/>
              <a:ext cx="2438400" cy="40005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Arial" pitchFamily="34" charset="0"/>
                </a:defRPr>
              </a:lvl1pPr>
              <a:lvl2pPr>
                <a:defRPr sz="2800">
                  <a:solidFill>
                    <a:schemeClr val="tx1"/>
                  </a:solidFill>
                  <a:latin typeface="Arial" pitchFamily="34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Arial" pitchFamily="34" charset="0"/>
                </a:defRPr>
              </a:lvl3pPr>
              <a:lvl4pPr>
                <a:defRPr sz="2000">
                  <a:solidFill>
                    <a:schemeClr val="tx1"/>
                  </a:solidFill>
                  <a:latin typeface="Arial" pitchFamily="34" charset="0"/>
                </a:defRPr>
              </a:lvl4pPr>
              <a:lvl5pPr>
                <a:defRPr sz="2000">
                  <a:solidFill>
                    <a:schemeClr val="tx1"/>
                  </a:solidFill>
                  <a:latin typeface="Arial" pitchFamily="34" charset="0"/>
                </a:defRPr>
              </a:lvl5pPr>
              <a:lvl6pPr>
                <a:defRPr sz="2000">
                  <a:solidFill>
                    <a:schemeClr val="tx1"/>
                  </a:solidFill>
                  <a:latin typeface="Arial" pitchFamily="34" charset="0"/>
                </a:defRPr>
              </a:lvl6pPr>
              <a:lvl7pPr>
                <a:defRPr sz="2000">
                  <a:solidFill>
                    <a:schemeClr val="tx1"/>
                  </a:solidFill>
                  <a:latin typeface="Arial" pitchFamily="34" charset="0"/>
                </a:defRPr>
              </a:lvl7pPr>
              <a:lvl8pPr>
                <a:defRPr sz="2000">
                  <a:solidFill>
                    <a:schemeClr val="tx1"/>
                  </a:solidFill>
                  <a:latin typeface="Arial" pitchFamily="34" charset="0"/>
                </a:defRPr>
              </a:lvl8pPr>
              <a:lvl9pPr>
                <a:defRPr sz="2000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r>
                <a:rPr lang="tr-TR" altLang="tr-TR" sz="2000"/>
                <a:t>rank=1 olan süreç</a:t>
              </a:r>
            </a:p>
          </p:txBody>
        </p:sp>
        <p:sp>
          <p:nvSpPr>
            <p:cNvPr id="30726" name="TextBox 7"/>
            <p:cNvSpPr txBox="1">
              <a:spLocks noChangeArrowheads="1"/>
            </p:cNvSpPr>
            <p:nvPr/>
          </p:nvSpPr>
          <p:spPr bwMode="auto">
            <a:xfrm>
              <a:off x="6019800" y="1838325"/>
              <a:ext cx="2438400" cy="40005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Arial" pitchFamily="34" charset="0"/>
                </a:defRPr>
              </a:lvl1pPr>
              <a:lvl2pPr>
                <a:defRPr sz="2800">
                  <a:solidFill>
                    <a:schemeClr val="tx1"/>
                  </a:solidFill>
                  <a:latin typeface="Arial" pitchFamily="34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Arial" pitchFamily="34" charset="0"/>
                </a:defRPr>
              </a:lvl3pPr>
              <a:lvl4pPr>
                <a:defRPr sz="2000">
                  <a:solidFill>
                    <a:schemeClr val="tx1"/>
                  </a:solidFill>
                  <a:latin typeface="Arial" pitchFamily="34" charset="0"/>
                </a:defRPr>
              </a:lvl4pPr>
              <a:lvl5pPr>
                <a:defRPr sz="2000">
                  <a:solidFill>
                    <a:schemeClr val="tx1"/>
                  </a:solidFill>
                  <a:latin typeface="Arial" pitchFamily="34" charset="0"/>
                </a:defRPr>
              </a:lvl5pPr>
              <a:lvl6pPr>
                <a:defRPr sz="2000">
                  <a:solidFill>
                    <a:schemeClr val="tx1"/>
                  </a:solidFill>
                  <a:latin typeface="Arial" pitchFamily="34" charset="0"/>
                </a:defRPr>
              </a:lvl6pPr>
              <a:lvl7pPr>
                <a:defRPr sz="2000">
                  <a:solidFill>
                    <a:schemeClr val="tx1"/>
                  </a:solidFill>
                  <a:latin typeface="Arial" pitchFamily="34" charset="0"/>
                </a:defRPr>
              </a:lvl7pPr>
              <a:lvl8pPr>
                <a:defRPr sz="2000">
                  <a:solidFill>
                    <a:schemeClr val="tx1"/>
                  </a:solidFill>
                  <a:latin typeface="Arial" pitchFamily="34" charset="0"/>
                </a:defRPr>
              </a:lvl8pPr>
              <a:lvl9pPr>
                <a:defRPr sz="2000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r>
                <a:rPr lang="tr-TR" altLang="tr-TR" sz="2000"/>
                <a:t>rank=2 olan süreç</a:t>
              </a:r>
            </a:p>
          </p:txBody>
        </p:sp>
        <p:sp>
          <p:nvSpPr>
            <p:cNvPr id="30727" name="Rectangle 62"/>
            <p:cNvSpPr>
              <a:spLocks noChangeArrowheads="1"/>
            </p:cNvSpPr>
            <p:nvPr/>
          </p:nvSpPr>
          <p:spPr bwMode="auto">
            <a:xfrm>
              <a:off x="3962400" y="3335338"/>
              <a:ext cx="1295400" cy="61436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/>
            <a:p>
              <a:pPr algn="ctr"/>
              <a:r>
                <a:rPr lang="tr-TR" altLang="tr-TR" sz="2000">
                  <a:solidFill>
                    <a:srgbClr val="000000"/>
                  </a:solidFill>
                </a:rPr>
                <a:t>Verinin </a:t>
              </a:r>
              <a:br>
                <a:rPr lang="tr-TR" altLang="tr-TR" sz="2000">
                  <a:solidFill>
                    <a:srgbClr val="000000"/>
                  </a:solidFill>
                </a:rPr>
              </a:br>
              <a:r>
                <a:rPr lang="tr-TR" altLang="tr-TR" sz="2000">
                  <a:solidFill>
                    <a:srgbClr val="000000"/>
                  </a:solidFill>
                </a:rPr>
                <a:t>hareketi</a:t>
              </a:r>
              <a:endParaRPr lang="en-US" altLang="tr-TR" sz="1600"/>
            </a:p>
          </p:txBody>
        </p:sp>
        <p:sp>
          <p:nvSpPr>
            <p:cNvPr id="30728" name="TextBox 9"/>
            <p:cNvSpPr txBox="1">
              <a:spLocks noChangeArrowheads="1"/>
            </p:cNvSpPr>
            <p:nvPr/>
          </p:nvSpPr>
          <p:spPr bwMode="auto">
            <a:xfrm>
              <a:off x="381000" y="5181600"/>
              <a:ext cx="1981200" cy="70802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Arial" pitchFamily="34" charset="0"/>
                </a:defRPr>
              </a:lvl1pPr>
              <a:lvl2pPr>
                <a:defRPr sz="2800">
                  <a:solidFill>
                    <a:schemeClr val="tx1"/>
                  </a:solidFill>
                  <a:latin typeface="Arial" pitchFamily="34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Arial" pitchFamily="34" charset="0"/>
                </a:defRPr>
              </a:lvl3pPr>
              <a:lvl4pPr>
                <a:defRPr sz="2000">
                  <a:solidFill>
                    <a:schemeClr val="tx1"/>
                  </a:solidFill>
                  <a:latin typeface="Arial" pitchFamily="34" charset="0"/>
                </a:defRPr>
              </a:lvl4pPr>
              <a:lvl5pPr>
                <a:defRPr sz="2000">
                  <a:solidFill>
                    <a:schemeClr val="tx1"/>
                  </a:solidFill>
                  <a:latin typeface="Arial" pitchFamily="34" charset="0"/>
                </a:defRPr>
              </a:lvl5pPr>
              <a:lvl6pPr>
                <a:defRPr sz="2000">
                  <a:solidFill>
                    <a:schemeClr val="tx1"/>
                  </a:solidFill>
                  <a:latin typeface="Arial" pitchFamily="34" charset="0"/>
                </a:defRPr>
              </a:lvl6pPr>
              <a:lvl7pPr>
                <a:defRPr sz="2000">
                  <a:solidFill>
                    <a:schemeClr val="tx1"/>
                  </a:solidFill>
                  <a:latin typeface="Arial" pitchFamily="34" charset="0"/>
                </a:defRPr>
              </a:lvl7pPr>
              <a:lvl8pPr>
                <a:defRPr sz="2000">
                  <a:solidFill>
                    <a:schemeClr val="tx1"/>
                  </a:solidFill>
                  <a:latin typeface="Arial" pitchFamily="34" charset="0"/>
                </a:defRPr>
              </a:lvl8pPr>
              <a:lvl9pPr>
                <a:defRPr sz="2000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algn="ctr"/>
              <a:r>
                <a:rPr lang="tr-TR" altLang="tr-TR" sz="2000"/>
                <a:t>Veriyi tutan </a:t>
              </a:r>
              <a:br>
                <a:rPr lang="tr-TR" altLang="tr-TR" sz="2000"/>
              </a:br>
              <a:r>
                <a:rPr lang="tr-TR" altLang="tr-TR" sz="2000"/>
                <a:t>tampon bellek</a:t>
              </a:r>
            </a:p>
          </p:txBody>
        </p:sp>
        <p:sp>
          <p:nvSpPr>
            <p:cNvPr id="30729" name="TextBox 10"/>
            <p:cNvSpPr txBox="1">
              <a:spLocks noChangeArrowheads="1"/>
            </p:cNvSpPr>
            <p:nvPr/>
          </p:nvSpPr>
          <p:spPr bwMode="auto">
            <a:xfrm>
              <a:off x="5486400" y="5181600"/>
              <a:ext cx="1981200" cy="70802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Arial" pitchFamily="34" charset="0"/>
                </a:defRPr>
              </a:lvl1pPr>
              <a:lvl2pPr>
                <a:defRPr sz="2800">
                  <a:solidFill>
                    <a:schemeClr val="tx1"/>
                  </a:solidFill>
                  <a:latin typeface="Arial" pitchFamily="34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Arial" pitchFamily="34" charset="0"/>
                </a:defRPr>
              </a:lvl3pPr>
              <a:lvl4pPr>
                <a:defRPr sz="2000">
                  <a:solidFill>
                    <a:schemeClr val="tx1"/>
                  </a:solidFill>
                  <a:latin typeface="Arial" pitchFamily="34" charset="0"/>
                </a:defRPr>
              </a:lvl4pPr>
              <a:lvl5pPr>
                <a:defRPr sz="2000">
                  <a:solidFill>
                    <a:schemeClr val="tx1"/>
                  </a:solidFill>
                  <a:latin typeface="Arial" pitchFamily="34" charset="0"/>
                </a:defRPr>
              </a:lvl5pPr>
              <a:lvl6pPr>
                <a:defRPr sz="2000">
                  <a:solidFill>
                    <a:schemeClr val="tx1"/>
                  </a:solidFill>
                  <a:latin typeface="Arial" pitchFamily="34" charset="0"/>
                </a:defRPr>
              </a:lvl6pPr>
              <a:lvl7pPr>
                <a:defRPr sz="2000">
                  <a:solidFill>
                    <a:schemeClr val="tx1"/>
                  </a:solidFill>
                  <a:latin typeface="Arial" pitchFamily="34" charset="0"/>
                </a:defRPr>
              </a:lvl7pPr>
              <a:lvl8pPr>
                <a:defRPr sz="2000">
                  <a:solidFill>
                    <a:schemeClr val="tx1"/>
                  </a:solidFill>
                  <a:latin typeface="Arial" pitchFamily="34" charset="0"/>
                </a:defRPr>
              </a:lvl8pPr>
              <a:lvl9pPr>
                <a:defRPr sz="2000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algn="ctr"/>
              <a:r>
                <a:rPr lang="tr-TR" altLang="tr-TR" sz="2000"/>
                <a:t>Veriyi tutan </a:t>
              </a:r>
              <a:br>
                <a:rPr lang="tr-TR" altLang="tr-TR" sz="2000"/>
              </a:br>
              <a:r>
                <a:rPr lang="tr-TR" altLang="tr-TR" sz="2000"/>
                <a:t>tampon bellek</a:t>
              </a:r>
            </a:p>
          </p:txBody>
        </p:sp>
        <p:sp>
          <p:nvSpPr>
            <p:cNvPr id="30730" name="TextBox 11"/>
            <p:cNvSpPr txBox="1">
              <a:spLocks noChangeArrowheads="1"/>
            </p:cNvSpPr>
            <p:nvPr/>
          </p:nvSpPr>
          <p:spPr bwMode="auto">
            <a:xfrm>
              <a:off x="2362200" y="5181600"/>
              <a:ext cx="1676400" cy="70802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Arial" pitchFamily="34" charset="0"/>
                </a:defRPr>
              </a:lvl1pPr>
              <a:lvl2pPr>
                <a:defRPr sz="2800">
                  <a:solidFill>
                    <a:schemeClr val="tx1"/>
                  </a:solidFill>
                  <a:latin typeface="Arial" pitchFamily="34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Arial" pitchFamily="34" charset="0"/>
                </a:defRPr>
              </a:lvl3pPr>
              <a:lvl4pPr>
                <a:defRPr sz="2000">
                  <a:solidFill>
                    <a:schemeClr val="tx1"/>
                  </a:solidFill>
                  <a:latin typeface="Arial" pitchFamily="34" charset="0"/>
                </a:defRPr>
              </a:lvl4pPr>
              <a:lvl5pPr>
                <a:defRPr sz="2000">
                  <a:solidFill>
                    <a:schemeClr val="tx1"/>
                  </a:solidFill>
                  <a:latin typeface="Arial" pitchFamily="34" charset="0"/>
                </a:defRPr>
              </a:lvl5pPr>
              <a:lvl6pPr>
                <a:defRPr sz="2000">
                  <a:solidFill>
                    <a:schemeClr val="tx1"/>
                  </a:solidFill>
                  <a:latin typeface="Arial" pitchFamily="34" charset="0"/>
                </a:defRPr>
              </a:lvl6pPr>
              <a:lvl7pPr>
                <a:defRPr sz="2000">
                  <a:solidFill>
                    <a:schemeClr val="tx1"/>
                  </a:solidFill>
                  <a:latin typeface="Arial" pitchFamily="34" charset="0"/>
                </a:defRPr>
              </a:lvl7pPr>
              <a:lvl8pPr>
                <a:defRPr sz="2000">
                  <a:solidFill>
                    <a:schemeClr val="tx1"/>
                  </a:solidFill>
                  <a:latin typeface="Arial" pitchFamily="34" charset="0"/>
                </a:defRPr>
              </a:lvl8pPr>
              <a:lvl9pPr>
                <a:defRPr sz="2000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algn="ctr"/>
              <a:r>
                <a:rPr lang="tr-TR" altLang="tr-TR" sz="2000"/>
                <a:t>Hedef </a:t>
              </a:r>
              <a:br>
                <a:rPr lang="tr-TR" altLang="tr-TR" sz="2000"/>
              </a:br>
              <a:r>
                <a:rPr lang="tr-TR" altLang="tr-TR" sz="2000"/>
                <a:t>rank</a:t>
              </a:r>
            </a:p>
          </p:txBody>
        </p:sp>
        <p:sp>
          <p:nvSpPr>
            <p:cNvPr id="30731" name="TextBox 12"/>
            <p:cNvSpPr txBox="1">
              <a:spLocks noChangeArrowheads="1"/>
            </p:cNvSpPr>
            <p:nvPr/>
          </p:nvSpPr>
          <p:spPr bwMode="auto">
            <a:xfrm>
              <a:off x="7467600" y="5181600"/>
              <a:ext cx="1676400" cy="70802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Arial" pitchFamily="34" charset="0"/>
                </a:defRPr>
              </a:lvl1pPr>
              <a:lvl2pPr>
                <a:defRPr sz="2800">
                  <a:solidFill>
                    <a:schemeClr val="tx1"/>
                  </a:solidFill>
                  <a:latin typeface="Arial" pitchFamily="34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Arial" pitchFamily="34" charset="0"/>
                </a:defRPr>
              </a:lvl3pPr>
              <a:lvl4pPr>
                <a:defRPr sz="2000">
                  <a:solidFill>
                    <a:schemeClr val="tx1"/>
                  </a:solidFill>
                  <a:latin typeface="Arial" pitchFamily="34" charset="0"/>
                </a:defRPr>
              </a:lvl4pPr>
              <a:lvl5pPr>
                <a:defRPr sz="2000">
                  <a:solidFill>
                    <a:schemeClr val="tx1"/>
                  </a:solidFill>
                  <a:latin typeface="Arial" pitchFamily="34" charset="0"/>
                </a:defRPr>
              </a:lvl5pPr>
              <a:lvl6pPr>
                <a:defRPr sz="2000">
                  <a:solidFill>
                    <a:schemeClr val="tx1"/>
                  </a:solidFill>
                  <a:latin typeface="Arial" pitchFamily="34" charset="0"/>
                </a:defRPr>
              </a:lvl6pPr>
              <a:lvl7pPr>
                <a:defRPr sz="2000">
                  <a:solidFill>
                    <a:schemeClr val="tx1"/>
                  </a:solidFill>
                  <a:latin typeface="Arial" pitchFamily="34" charset="0"/>
                </a:defRPr>
              </a:lvl7pPr>
              <a:lvl8pPr>
                <a:defRPr sz="2000">
                  <a:solidFill>
                    <a:schemeClr val="tx1"/>
                  </a:solidFill>
                  <a:latin typeface="Arial" pitchFamily="34" charset="0"/>
                </a:defRPr>
              </a:lvl8pPr>
              <a:lvl9pPr>
                <a:defRPr sz="2000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algn="ctr"/>
              <a:r>
                <a:rPr lang="tr-TR" altLang="tr-TR" sz="2000"/>
                <a:t>Kaynak </a:t>
              </a:r>
              <a:br>
                <a:rPr lang="tr-TR" altLang="tr-TR" sz="2000"/>
              </a:br>
              <a:r>
                <a:rPr lang="tr-TR" altLang="tr-TR" sz="2000"/>
                <a:t>rank</a:t>
              </a:r>
            </a:p>
          </p:txBody>
        </p:sp>
      </p:grpSp>
      <p:sp>
        <p:nvSpPr>
          <p:cNvPr id="30732" name="TextBox 13"/>
          <p:cNvSpPr txBox="1">
            <a:spLocks noChangeArrowheads="1"/>
          </p:cNvSpPr>
          <p:nvPr/>
        </p:nvSpPr>
        <p:spPr bwMode="auto">
          <a:xfrm>
            <a:off x="381000" y="5733256"/>
            <a:ext cx="7848600" cy="46196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marL="342900" indent="-342900">
              <a:buFontTx/>
              <a:buChar char="•"/>
            </a:pPr>
            <a:r>
              <a:rPr lang="tr-TR" altLang="tr-TR" sz="2400" dirty="0"/>
              <a:t>Süreç-1 kendi x değerini, Süreç-2'ye aktarmış olur.</a:t>
            </a:r>
          </a:p>
        </p:txBody>
      </p:sp>
    </p:spTree>
    <p:extLst>
      <p:ext uri="{BB962C8B-B14F-4D97-AF65-F5344CB8AC3E}">
        <p14:creationId xmlns:p14="http://schemas.microsoft.com/office/powerpoint/2010/main" val="303959962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en-US" sz="3600" dirty="0" err="1">
                <a:solidFill>
                  <a:schemeClr val="accent2">
                    <a:lumMod val="75000"/>
                  </a:schemeClr>
                </a:solidFill>
              </a:rPr>
              <a:t>MPI_Send</a:t>
            </a:r>
            <a:r>
              <a:rPr lang="en-US" sz="3600" dirty="0">
                <a:solidFill>
                  <a:schemeClr val="accent2">
                    <a:lumMod val="75000"/>
                  </a:schemeClr>
                </a:solidFill>
              </a:rPr>
              <a:t>()</a:t>
            </a:r>
            <a:r>
              <a:rPr lang="en-US" sz="3600" dirty="0">
                <a:solidFill>
                  <a:schemeClr val="tx1"/>
                </a:solidFill>
              </a:rPr>
              <a:t> </a:t>
            </a:r>
            <a:r>
              <a:rPr lang="tr-TR" sz="3600" dirty="0"/>
              <a:t>ve</a:t>
            </a:r>
            <a:r>
              <a:rPr lang="en-US" sz="3600" dirty="0">
                <a:solidFill>
                  <a:schemeClr val="tx1"/>
                </a:solidFill>
              </a:rPr>
              <a:t> </a:t>
            </a:r>
            <a:r>
              <a:rPr lang="en-US" sz="3600" dirty="0" err="1">
                <a:solidFill>
                  <a:schemeClr val="accent2">
                    <a:lumMod val="75000"/>
                  </a:schemeClr>
                </a:solidFill>
              </a:rPr>
              <a:t>MPI_Recv</a:t>
            </a:r>
            <a:r>
              <a:rPr lang="en-US" sz="3600" dirty="0">
                <a:solidFill>
                  <a:schemeClr val="accent2">
                    <a:lumMod val="75000"/>
                  </a:schemeClr>
                </a:solidFill>
              </a:rPr>
              <a:t>()</a:t>
            </a:r>
            <a:r>
              <a:rPr lang="en-US" sz="3600" dirty="0">
                <a:solidFill>
                  <a:schemeClr val="tx1"/>
                </a:solidFill>
              </a:rPr>
              <a:t> </a:t>
            </a:r>
            <a:r>
              <a:rPr lang="tr-TR" sz="3600" dirty="0"/>
              <a:t>'</a:t>
            </a:r>
            <a:r>
              <a:rPr lang="tr-TR" sz="3600" dirty="0" err="1"/>
              <a:t>lerin</a:t>
            </a:r>
            <a:r>
              <a:rPr lang="tr-TR" sz="3600" dirty="0"/>
              <a:t> Anlamı</a:t>
            </a:r>
            <a:endParaRPr lang="en-US" sz="3600" dirty="0"/>
          </a:p>
        </p:txBody>
      </p:sp>
      <p:sp>
        <p:nvSpPr>
          <p:cNvPr id="31748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fld id="{56DEBD19-7ED1-4005-B4D9-1BEF57E4148F}" type="slidenum">
              <a:rPr lang="en-US" altLang="en-US" sz="1400">
                <a:solidFill>
                  <a:srgbClr val="000000"/>
                </a:solidFill>
              </a:rPr>
              <a:pPr/>
              <a:t>13</a:t>
            </a:fld>
            <a:endParaRPr lang="en-US" altLang="en-US" sz="1400">
              <a:solidFill>
                <a:srgbClr val="0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tr-TR" sz="2400" dirty="0">
                <a:solidFill>
                  <a:srgbClr val="FF0000"/>
                </a:solidFill>
              </a:rPr>
              <a:t>"</a:t>
            </a:r>
            <a:r>
              <a:rPr lang="tr-TR" sz="2400" b="1" dirty="0" err="1">
                <a:solidFill>
                  <a:srgbClr val="FF0000"/>
                </a:solidFill>
              </a:rPr>
              <a:t>bloklanma</a:t>
            </a:r>
            <a:r>
              <a:rPr lang="tr-TR" sz="2400" dirty="0">
                <a:solidFill>
                  <a:srgbClr val="FF0000"/>
                </a:solidFill>
              </a:rPr>
              <a:t>":</a:t>
            </a:r>
            <a:r>
              <a:rPr lang="en-US" sz="2400" dirty="0"/>
              <a:t> MPI</a:t>
            </a:r>
            <a:r>
              <a:rPr lang="tr-TR" sz="2400" dirty="0"/>
              <a:t>'de</a:t>
            </a:r>
            <a:r>
              <a:rPr lang="en-US" sz="2400" dirty="0"/>
              <a:t> </a:t>
            </a:r>
            <a:r>
              <a:rPr lang="tr-TR" sz="2400" dirty="0"/>
              <a:t>bir program parçasının</a:t>
            </a:r>
            <a:r>
              <a:rPr lang="en-US" sz="2400" dirty="0"/>
              <a:t> </a:t>
            </a:r>
            <a:r>
              <a:rPr lang="tr-TR" sz="2400" dirty="0"/>
              <a:t>(rutinin) sonlanması için üzerine aldığı tüm işlerinin bitmesini beklemesi anlamına gelir.</a:t>
            </a:r>
            <a:endParaRPr lang="en-US" sz="2400" dirty="0"/>
          </a:p>
          <a:p>
            <a:pPr lvl="1">
              <a:defRPr/>
            </a:pPr>
            <a:r>
              <a:rPr lang="tr-TR" sz="2000" b="1" dirty="0">
                <a:solidFill>
                  <a:schemeClr val="tx1"/>
                </a:solidFill>
              </a:rPr>
              <a:t>Sonlanmanın ardından</a:t>
            </a:r>
            <a:r>
              <a:rPr lang="en-US" sz="2000" b="1" dirty="0">
                <a:solidFill>
                  <a:schemeClr val="tx1"/>
                </a:solidFill>
              </a:rPr>
              <a:t>, </a:t>
            </a:r>
            <a:r>
              <a:rPr lang="tr-TR" sz="2000" b="1" dirty="0">
                <a:solidFill>
                  <a:schemeClr val="tx1"/>
                </a:solidFill>
              </a:rPr>
              <a:t>kullanılan her yerel değişken mesaj transferini etkilemeden değiştirilebilir</a:t>
            </a:r>
            <a:r>
              <a:rPr lang="en-US" sz="2000" b="1" dirty="0">
                <a:solidFill>
                  <a:schemeClr val="tx1"/>
                </a:solidFill>
              </a:rPr>
              <a:t>.</a:t>
            </a:r>
            <a:endParaRPr lang="en-US" sz="2400" b="1" dirty="0">
              <a:solidFill>
                <a:schemeClr val="tx1"/>
              </a:solidFill>
            </a:endParaRPr>
          </a:p>
          <a:p>
            <a:pPr>
              <a:defRPr/>
            </a:pPr>
            <a:r>
              <a:rPr lang="en-US" sz="2400" b="1" dirty="0" err="1">
                <a:solidFill>
                  <a:srgbClr val="FF0000"/>
                </a:solidFill>
              </a:rPr>
              <a:t>MPI_Send</a:t>
            </a:r>
            <a:r>
              <a:rPr lang="en-US" sz="2400" b="1" dirty="0">
                <a:solidFill>
                  <a:srgbClr val="FF0000"/>
                </a:solidFill>
              </a:rPr>
              <a:t>()</a:t>
            </a:r>
            <a:r>
              <a:rPr lang="en-US" sz="2400" dirty="0"/>
              <a:t> </a:t>
            </a:r>
            <a:r>
              <a:rPr lang="tr-TR" sz="2400" dirty="0"/>
              <a:t>ve</a:t>
            </a:r>
            <a:r>
              <a:rPr lang="en-US" sz="2400" dirty="0"/>
              <a:t> </a:t>
            </a:r>
            <a:r>
              <a:rPr lang="en-US" sz="2400" b="1" dirty="0" err="1">
                <a:solidFill>
                  <a:srgbClr val="FF0000"/>
                </a:solidFill>
              </a:rPr>
              <a:t>MPI_Recv</a:t>
            </a:r>
            <a:r>
              <a:rPr lang="en-US" sz="2400" b="1" dirty="0">
                <a:solidFill>
                  <a:srgbClr val="FF0000"/>
                </a:solidFill>
              </a:rPr>
              <a:t>()</a:t>
            </a:r>
            <a:r>
              <a:rPr lang="en-US" sz="2400" dirty="0"/>
              <a:t> </a:t>
            </a:r>
            <a:r>
              <a:rPr lang="tr-TR" sz="2400" dirty="0"/>
              <a:t>metotlarının farklı sürümleri vardır, herbiri farklı anlama gelir</a:t>
            </a:r>
            <a:r>
              <a:rPr lang="en-US" sz="24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17252567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en-US" sz="3600" dirty="0" err="1">
                <a:solidFill>
                  <a:schemeClr val="accent2">
                    <a:lumMod val="75000"/>
                  </a:schemeClr>
                </a:solidFill>
              </a:rPr>
              <a:t>MPI_Send</a:t>
            </a:r>
            <a:r>
              <a:rPr lang="en-US" sz="3600" dirty="0">
                <a:solidFill>
                  <a:schemeClr val="accent2">
                    <a:lumMod val="75000"/>
                  </a:schemeClr>
                </a:solidFill>
              </a:rPr>
              <a:t>()</a:t>
            </a:r>
            <a:r>
              <a:rPr lang="en-US" sz="3600" dirty="0">
                <a:solidFill>
                  <a:schemeClr val="tx1"/>
                </a:solidFill>
              </a:rPr>
              <a:t> </a:t>
            </a:r>
            <a:r>
              <a:rPr lang="tr-TR" sz="3600" dirty="0"/>
              <a:t>ve</a:t>
            </a:r>
            <a:r>
              <a:rPr lang="en-US" sz="3600" dirty="0">
                <a:solidFill>
                  <a:schemeClr val="tx1"/>
                </a:solidFill>
              </a:rPr>
              <a:t> </a:t>
            </a:r>
            <a:r>
              <a:rPr lang="en-US" sz="3600" dirty="0" err="1">
                <a:solidFill>
                  <a:schemeClr val="accent2">
                    <a:lumMod val="75000"/>
                  </a:schemeClr>
                </a:solidFill>
              </a:rPr>
              <a:t>MPI_Recv</a:t>
            </a:r>
            <a:r>
              <a:rPr lang="en-US" sz="3600" dirty="0">
                <a:solidFill>
                  <a:schemeClr val="accent2">
                    <a:lumMod val="75000"/>
                  </a:schemeClr>
                </a:solidFill>
              </a:rPr>
              <a:t>()</a:t>
            </a:r>
            <a:r>
              <a:rPr lang="en-US" sz="3600" dirty="0">
                <a:solidFill>
                  <a:schemeClr val="tx1"/>
                </a:solidFill>
              </a:rPr>
              <a:t> </a:t>
            </a:r>
            <a:r>
              <a:rPr lang="tr-TR" sz="3600" dirty="0"/>
              <a:t>'</a:t>
            </a:r>
            <a:r>
              <a:rPr lang="tr-TR" sz="3600" dirty="0" err="1"/>
              <a:t>lerin</a:t>
            </a:r>
            <a:r>
              <a:rPr lang="tr-TR" sz="3600" dirty="0"/>
              <a:t> Anlamı</a:t>
            </a:r>
            <a:endParaRPr lang="en-US" sz="3600" dirty="0"/>
          </a:p>
        </p:txBody>
      </p:sp>
      <p:sp>
        <p:nvSpPr>
          <p:cNvPr id="31748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fld id="{56DEBD19-7ED1-4005-B4D9-1BEF57E4148F}" type="slidenum">
              <a:rPr lang="en-US" altLang="en-US" sz="1400">
                <a:solidFill>
                  <a:srgbClr val="000000"/>
                </a:solidFill>
              </a:rPr>
              <a:pPr/>
              <a:t>14</a:t>
            </a:fld>
            <a:endParaRPr lang="en-US" altLang="en-US" sz="1400">
              <a:solidFill>
                <a:srgbClr val="0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en-US" sz="2400" b="1" dirty="0" err="1">
                <a:solidFill>
                  <a:srgbClr val="FF0000"/>
                </a:solidFill>
              </a:rPr>
              <a:t>MPI_Send</a:t>
            </a:r>
            <a:r>
              <a:rPr lang="en-US" sz="2400" b="1" dirty="0">
                <a:solidFill>
                  <a:srgbClr val="FF0000"/>
                </a:solidFill>
              </a:rPr>
              <a:t>()</a:t>
            </a:r>
            <a:r>
              <a:rPr lang="en-US" sz="2400" dirty="0"/>
              <a:t> – </a:t>
            </a:r>
            <a:r>
              <a:rPr lang="tr-TR" sz="2400" dirty="0"/>
              <a:t>Mesaj yollanana dek </a:t>
            </a:r>
            <a:r>
              <a:rPr lang="tr-TR" sz="2400" dirty="0" err="1"/>
              <a:t>bloklanır</a:t>
            </a:r>
            <a:r>
              <a:rPr lang="tr-TR" sz="2400" dirty="0"/>
              <a:t>, mesaj tümüyle ağa aktarıldığında kendi işine devam eder. Ama acaba mesaj yerine vardı mı? Önemli değil sürecimiz</a:t>
            </a:r>
            <a:r>
              <a:rPr lang="en-US" sz="2400" dirty="0"/>
              <a:t> </a:t>
            </a:r>
            <a:r>
              <a:rPr lang="tr-TR" sz="2400" dirty="0"/>
              <a:t>mesajının güvenle yollandığına inanır</a:t>
            </a:r>
            <a:r>
              <a:rPr lang="en-US" sz="2400" dirty="0"/>
              <a:t>. </a:t>
            </a:r>
          </a:p>
          <a:p>
            <a:pPr>
              <a:defRPr/>
            </a:pPr>
            <a:r>
              <a:rPr lang="en-US" sz="2400" b="1" dirty="0" err="1">
                <a:solidFill>
                  <a:srgbClr val="FF0000"/>
                </a:solidFill>
              </a:rPr>
              <a:t>MPI_Recv</a:t>
            </a:r>
            <a:r>
              <a:rPr lang="en-US" sz="2400" b="1" dirty="0">
                <a:solidFill>
                  <a:srgbClr val="FF0000"/>
                </a:solidFill>
              </a:rPr>
              <a:t>()</a:t>
            </a:r>
            <a:r>
              <a:rPr lang="en-US" sz="2400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sz="2400" dirty="0"/>
              <a:t>– </a:t>
            </a:r>
            <a:r>
              <a:rPr lang="tr-TR" sz="2400" dirty="0"/>
              <a:t>Mesaj gelene dek burada </a:t>
            </a:r>
            <a:r>
              <a:rPr lang="tr-TR" sz="2400" dirty="0" err="1"/>
              <a:t>bloklanırız</a:t>
            </a:r>
            <a:r>
              <a:rPr lang="tr-TR" sz="2400" dirty="0"/>
              <a:t>. Mesaj geldiğinde ve veriler içeriye aktarıldığında işe devam edilir.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15807553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tr-TR" altLang="en-US" dirty="0"/>
              <a:t>Mesaj Etiketi (</a:t>
            </a:r>
            <a:r>
              <a:rPr lang="en-US" altLang="en-US" dirty="0"/>
              <a:t>Tag</a:t>
            </a:r>
            <a:r>
              <a:rPr lang="tr-TR" altLang="en-US" dirty="0"/>
              <a:t>)</a:t>
            </a:r>
            <a:endParaRPr lang="en-US" altLang="en-US" dirty="0"/>
          </a:p>
        </p:txBody>
      </p:sp>
      <p:sp>
        <p:nvSpPr>
          <p:cNvPr id="32772" name="Slide Number Placeholder 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fld id="{6545BECE-3E4D-4C60-A4A7-525E361107CD}" type="slidenum">
              <a:rPr lang="en-US" altLang="en-US" sz="1400">
                <a:solidFill>
                  <a:srgbClr val="000000"/>
                </a:solidFill>
              </a:rPr>
              <a:pPr/>
              <a:t>15</a:t>
            </a:fld>
            <a:endParaRPr lang="en-US" altLang="en-US" sz="1400">
              <a:solidFill>
                <a:srgbClr val="000000"/>
              </a:solidFill>
            </a:endParaRPr>
          </a:p>
        </p:txBody>
      </p:sp>
      <p:sp>
        <p:nvSpPr>
          <p:cNvPr id="32771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r>
              <a:rPr lang="tr-TR" altLang="en-US" sz="2800"/>
              <a:t>Yollanan mesajları birbirlerinden ayırmaya yarayan mesaj tipini verir</a:t>
            </a:r>
            <a:r>
              <a:rPr lang="en-US" altLang="en-US" sz="2800"/>
              <a:t>.</a:t>
            </a:r>
          </a:p>
          <a:p>
            <a:endParaRPr lang="en-US" altLang="en-US" sz="2800"/>
          </a:p>
          <a:p>
            <a:r>
              <a:rPr lang="tr-TR" altLang="en-US" sz="2800"/>
              <a:t>Etiket mesajla birlikte taşınır</a:t>
            </a:r>
            <a:r>
              <a:rPr lang="en-US" altLang="en-US" sz="2800"/>
              <a:t>.</a:t>
            </a:r>
          </a:p>
          <a:p>
            <a:endParaRPr lang="en-US" altLang="en-US" sz="2800"/>
          </a:p>
          <a:p>
            <a:r>
              <a:rPr lang="tr-TR" altLang="en-US" sz="2800"/>
              <a:t>Beklenen mesaj, özel tipte bir mesaj değilse</a:t>
            </a:r>
            <a:r>
              <a:rPr lang="en-US" altLang="en-US" sz="2800"/>
              <a:t>, </a:t>
            </a:r>
            <a:r>
              <a:rPr lang="tr-TR" altLang="en-US" sz="2800"/>
              <a:t>bir yıldız etiketi kullanılabilir</a:t>
            </a:r>
            <a:r>
              <a:rPr lang="en-US" altLang="en-US" sz="2800"/>
              <a:t>. </a:t>
            </a:r>
            <a:r>
              <a:rPr lang="tr-TR" altLang="en-US" sz="2800"/>
              <a:t>Aksi taktirde </a:t>
            </a:r>
            <a:r>
              <a:rPr lang="en-US" altLang="en-US" sz="2800"/>
              <a:t>recv() </a:t>
            </a:r>
            <a:r>
              <a:rPr lang="tr-TR" altLang="en-US" sz="2800"/>
              <a:t>sadece</a:t>
            </a:r>
            <a:r>
              <a:rPr lang="en-US" altLang="en-US" sz="2800"/>
              <a:t> send()</a:t>
            </a:r>
            <a:r>
              <a:rPr lang="tr-TR" altLang="en-US" sz="2800"/>
              <a:t> aracılığıyla yollanan belli bir tipte mesajı bekler</a:t>
            </a:r>
            <a:r>
              <a:rPr lang="en-US" altLang="en-US" sz="280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105788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tr-TR" altLang="en-US" sz="4000" dirty="0"/>
              <a:t>Mesaj Etiketi Örneği</a:t>
            </a:r>
            <a:endParaRPr lang="en-US" altLang="en-US" sz="4000" dirty="0"/>
          </a:p>
        </p:txBody>
      </p:sp>
      <p:sp>
        <p:nvSpPr>
          <p:cNvPr id="33855" name="Slide Number Placeholder 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fld id="{64AA9B39-F3CB-495E-BFCB-82F4B8AEE9AA}" type="slidenum">
              <a:rPr lang="en-US" altLang="en-US" sz="1400">
                <a:solidFill>
                  <a:srgbClr val="000000"/>
                </a:solidFill>
              </a:rPr>
              <a:pPr/>
              <a:t>16</a:t>
            </a:fld>
            <a:endParaRPr lang="en-US" altLang="en-US" sz="1400">
              <a:solidFill>
                <a:srgbClr val="000000"/>
              </a:solidFill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tr-TR" dirty="0"/>
              <a:t>5 etiketi ile bir x mesajını kaynak süreçten hedef sürece yollayıp, hedefte y üzerine kaydetmek:</a:t>
            </a:r>
          </a:p>
        </p:txBody>
      </p:sp>
      <p:grpSp>
        <p:nvGrpSpPr>
          <p:cNvPr id="3" name="Group 2"/>
          <p:cNvGrpSpPr/>
          <p:nvPr/>
        </p:nvGrpSpPr>
        <p:grpSpPr>
          <a:xfrm>
            <a:off x="1843286" y="2492896"/>
            <a:ext cx="6761162" cy="3238500"/>
            <a:chOff x="1763713" y="3257550"/>
            <a:chExt cx="6761162" cy="3238500"/>
          </a:xfrm>
        </p:grpSpPr>
        <p:sp>
          <p:nvSpPr>
            <p:cNvPr id="33795" name="Rectangle 6"/>
            <p:cNvSpPr>
              <a:spLocks noChangeArrowheads="1"/>
            </p:cNvSpPr>
            <p:nvPr/>
          </p:nvSpPr>
          <p:spPr bwMode="auto">
            <a:xfrm>
              <a:off x="2147888" y="3257550"/>
              <a:ext cx="754062" cy="2619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tr-TR" altLang="tr-TR" sz="1700">
                  <a:solidFill>
                    <a:srgbClr val="000000"/>
                  </a:solidFill>
                </a:rPr>
                <a:t>Süreç</a:t>
              </a:r>
              <a:r>
                <a:rPr lang="en-US" altLang="tr-TR" sz="1700">
                  <a:solidFill>
                    <a:srgbClr val="000000"/>
                  </a:solidFill>
                </a:rPr>
                <a:t> 1</a:t>
              </a:r>
              <a:endParaRPr lang="en-US" altLang="tr-TR" sz="1200"/>
            </a:p>
          </p:txBody>
        </p:sp>
        <p:sp>
          <p:nvSpPr>
            <p:cNvPr id="33796" name="Rectangle 7"/>
            <p:cNvSpPr>
              <a:spLocks noChangeArrowheads="1"/>
            </p:cNvSpPr>
            <p:nvPr/>
          </p:nvSpPr>
          <p:spPr bwMode="auto">
            <a:xfrm>
              <a:off x="5516563" y="3257550"/>
              <a:ext cx="754062" cy="2619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tr-TR" altLang="tr-TR" sz="1700">
                  <a:solidFill>
                    <a:srgbClr val="000000"/>
                  </a:solidFill>
                </a:rPr>
                <a:t>Süreç</a:t>
              </a:r>
              <a:r>
                <a:rPr lang="en-US" altLang="tr-TR" sz="1700">
                  <a:solidFill>
                    <a:srgbClr val="000000"/>
                  </a:solidFill>
                </a:rPr>
                <a:t> 2</a:t>
              </a:r>
              <a:endParaRPr lang="en-US" altLang="tr-TR" sz="1200"/>
            </a:p>
          </p:txBody>
        </p:sp>
        <p:sp>
          <p:nvSpPr>
            <p:cNvPr id="33797" name="Rectangle 8"/>
            <p:cNvSpPr>
              <a:spLocks noChangeArrowheads="1"/>
            </p:cNvSpPr>
            <p:nvPr/>
          </p:nvSpPr>
          <p:spPr bwMode="auto">
            <a:xfrm>
              <a:off x="1773238" y="4721225"/>
              <a:ext cx="1035050" cy="2587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altLang="tr-TR" sz="1700" dirty="0">
                  <a:solidFill>
                    <a:srgbClr val="000000"/>
                  </a:solidFill>
                </a:rPr>
                <a:t>send(&amp;x,2,</a:t>
              </a:r>
              <a:endParaRPr lang="en-US" altLang="tr-TR" sz="1200" dirty="0"/>
            </a:p>
          </p:txBody>
        </p:sp>
        <p:sp>
          <p:nvSpPr>
            <p:cNvPr id="33798" name="Rectangle 9"/>
            <p:cNvSpPr>
              <a:spLocks noChangeArrowheads="1"/>
            </p:cNvSpPr>
            <p:nvPr/>
          </p:nvSpPr>
          <p:spPr bwMode="auto">
            <a:xfrm>
              <a:off x="3021013" y="4721225"/>
              <a:ext cx="121828" cy="2616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altLang="tr-TR" sz="1700" b="1" dirty="0">
                  <a:solidFill>
                    <a:srgbClr val="FF0000"/>
                  </a:solidFill>
                </a:rPr>
                <a:t>5</a:t>
              </a:r>
              <a:endParaRPr lang="en-US" altLang="tr-TR" sz="1200" b="1" dirty="0"/>
            </a:p>
          </p:txBody>
        </p:sp>
        <p:sp>
          <p:nvSpPr>
            <p:cNvPr id="33799" name="Rectangle 10"/>
            <p:cNvSpPr>
              <a:spLocks noChangeArrowheads="1"/>
            </p:cNvSpPr>
            <p:nvPr/>
          </p:nvSpPr>
          <p:spPr bwMode="auto">
            <a:xfrm>
              <a:off x="3146425" y="4721225"/>
              <a:ext cx="131763" cy="2587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altLang="tr-TR" sz="1700">
                  <a:solidFill>
                    <a:srgbClr val="000000"/>
                  </a:solidFill>
                </a:rPr>
                <a:t>);</a:t>
              </a:r>
              <a:endParaRPr lang="en-US" altLang="tr-TR" sz="1200"/>
            </a:p>
          </p:txBody>
        </p:sp>
        <p:sp>
          <p:nvSpPr>
            <p:cNvPr id="33800" name="Rectangle 11"/>
            <p:cNvSpPr>
              <a:spLocks noChangeArrowheads="1"/>
            </p:cNvSpPr>
            <p:nvPr/>
          </p:nvSpPr>
          <p:spPr bwMode="auto">
            <a:xfrm>
              <a:off x="5141913" y="5113338"/>
              <a:ext cx="973137" cy="2587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altLang="tr-TR" sz="1700">
                  <a:solidFill>
                    <a:srgbClr val="000000"/>
                  </a:solidFill>
                </a:rPr>
                <a:t>recv(&amp;y,1,</a:t>
              </a:r>
              <a:endParaRPr lang="en-US" altLang="tr-TR" sz="1200"/>
            </a:p>
          </p:txBody>
        </p:sp>
        <p:sp>
          <p:nvSpPr>
            <p:cNvPr id="33801" name="Rectangle 12"/>
            <p:cNvSpPr>
              <a:spLocks noChangeArrowheads="1"/>
            </p:cNvSpPr>
            <p:nvPr/>
          </p:nvSpPr>
          <p:spPr bwMode="auto">
            <a:xfrm>
              <a:off x="6389688" y="5113338"/>
              <a:ext cx="121828" cy="2616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altLang="tr-TR" sz="1700" b="1" dirty="0">
                  <a:solidFill>
                    <a:srgbClr val="FF0000"/>
                  </a:solidFill>
                </a:rPr>
                <a:t>5</a:t>
              </a:r>
              <a:endParaRPr lang="en-US" altLang="tr-TR" sz="1200" b="1" dirty="0"/>
            </a:p>
          </p:txBody>
        </p:sp>
        <p:sp>
          <p:nvSpPr>
            <p:cNvPr id="33802" name="Rectangle 13"/>
            <p:cNvSpPr>
              <a:spLocks noChangeArrowheads="1"/>
            </p:cNvSpPr>
            <p:nvPr/>
          </p:nvSpPr>
          <p:spPr bwMode="auto">
            <a:xfrm>
              <a:off x="6515100" y="5113338"/>
              <a:ext cx="131763" cy="2587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altLang="tr-TR" sz="1700">
                  <a:solidFill>
                    <a:srgbClr val="000000"/>
                  </a:solidFill>
                </a:rPr>
                <a:t>);</a:t>
              </a:r>
              <a:endParaRPr lang="en-US" altLang="tr-TR" sz="1200"/>
            </a:p>
          </p:txBody>
        </p:sp>
        <p:sp>
          <p:nvSpPr>
            <p:cNvPr id="33803" name="Line 14"/>
            <p:cNvSpPr>
              <a:spLocks noChangeShapeType="1"/>
            </p:cNvSpPr>
            <p:nvPr/>
          </p:nvSpPr>
          <p:spPr bwMode="auto">
            <a:xfrm>
              <a:off x="2628900" y="3935413"/>
              <a:ext cx="1588" cy="19050"/>
            </a:xfrm>
            <a:prstGeom prst="line">
              <a:avLst/>
            </a:prstGeom>
            <a:noFill/>
            <a:ln w="1746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33804" name="Line 15"/>
            <p:cNvSpPr>
              <a:spLocks noChangeShapeType="1"/>
            </p:cNvSpPr>
            <p:nvPr/>
          </p:nvSpPr>
          <p:spPr bwMode="auto">
            <a:xfrm>
              <a:off x="2628900" y="4043363"/>
              <a:ext cx="1588" cy="17462"/>
            </a:xfrm>
            <a:prstGeom prst="line">
              <a:avLst/>
            </a:prstGeom>
            <a:noFill/>
            <a:ln w="1746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33805" name="Line 16"/>
            <p:cNvSpPr>
              <a:spLocks noChangeShapeType="1"/>
            </p:cNvSpPr>
            <p:nvPr/>
          </p:nvSpPr>
          <p:spPr bwMode="auto">
            <a:xfrm>
              <a:off x="2628900" y="4149725"/>
              <a:ext cx="1588" cy="17463"/>
            </a:xfrm>
            <a:prstGeom prst="line">
              <a:avLst/>
            </a:prstGeom>
            <a:noFill/>
            <a:ln w="1746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33806" name="Line 17"/>
            <p:cNvSpPr>
              <a:spLocks noChangeShapeType="1"/>
            </p:cNvSpPr>
            <p:nvPr/>
          </p:nvSpPr>
          <p:spPr bwMode="auto">
            <a:xfrm>
              <a:off x="2628900" y="4256088"/>
              <a:ext cx="1588" cy="36512"/>
            </a:xfrm>
            <a:prstGeom prst="line">
              <a:avLst/>
            </a:prstGeom>
            <a:noFill/>
            <a:ln w="1746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33807" name="Line 18"/>
            <p:cNvSpPr>
              <a:spLocks noChangeShapeType="1"/>
            </p:cNvSpPr>
            <p:nvPr/>
          </p:nvSpPr>
          <p:spPr bwMode="auto">
            <a:xfrm>
              <a:off x="2628900" y="4364038"/>
              <a:ext cx="1588" cy="34925"/>
            </a:xfrm>
            <a:prstGeom prst="line">
              <a:avLst/>
            </a:prstGeom>
            <a:noFill/>
            <a:ln w="1746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33808" name="Line 19"/>
            <p:cNvSpPr>
              <a:spLocks noChangeShapeType="1"/>
            </p:cNvSpPr>
            <p:nvPr/>
          </p:nvSpPr>
          <p:spPr bwMode="auto">
            <a:xfrm>
              <a:off x="2628900" y="4470400"/>
              <a:ext cx="1588" cy="36513"/>
            </a:xfrm>
            <a:prstGeom prst="line">
              <a:avLst/>
            </a:prstGeom>
            <a:noFill/>
            <a:ln w="1746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33809" name="Line 20"/>
            <p:cNvSpPr>
              <a:spLocks noChangeShapeType="1"/>
            </p:cNvSpPr>
            <p:nvPr/>
          </p:nvSpPr>
          <p:spPr bwMode="auto">
            <a:xfrm>
              <a:off x="2628900" y="4578350"/>
              <a:ext cx="1588" cy="34925"/>
            </a:xfrm>
            <a:prstGeom prst="line">
              <a:avLst/>
            </a:prstGeom>
            <a:noFill/>
            <a:ln w="1746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33810" name="Line 21"/>
            <p:cNvSpPr>
              <a:spLocks noChangeShapeType="1"/>
            </p:cNvSpPr>
            <p:nvPr/>
          </p:nvSpPr>
          <p:spPr bwMode="auto">
            <a:xfrm>
              <a:off x="2628900" y="4702175"/>
              <a:ext cx="1588" cy="1588"/>
            </a:xfrm>
            <a:prstGeom prst="line">
              <a:avLst/>
            </a:prstGeom>
            <a:noFill/>
            <a:ln w="1746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33811" name="Line 22"/>
            <p:cNvSpPr>
              <a:spLocks noChangeShapeType="1"/>
            </p:cNvSpPr>
            <p:nvPr/>
          </p:nvSpPr>
          <p:spPr bwMode="auto">
            <a:xfrm>
              <a:off x="5997575" y="5343525"/>
              <a:ext cx="1588" cy="19050"/>
            </a:xfrm>
            <a:prstGeom prst="line">
              <a:avLst/>
            </a:prstGeom>
            <a:noFill/>
            <a:ln w="1746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33812" name="Line 23"/>
            <p:cNvSpPr>
              <a:spLocks noChangeShapeType="1"/>
            </p:cNvSpPr>
            <p:nvPr/>
          </p:nvSpPr>
          <p:spPr bwMode="auto">
            <a:xfrm>
              <a:off x="5997575" y="5432425"/>
              <a:ext cx="1588" cy="19050"/>
            </a:xfrm>
            <a:prstGeom prst="line">
              <a:avLst/>
            </a:prstGeom>
            <a:noFill/>
            <a:ln w="1746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33813" name="Line 24"/>
            <p:cNvSpPr>
              <a:spLocks noChangeShapeType="1"/>
            </p:cNvSpPr>
            <p:nvPr/>
          </p:nvSpPr>
          <p:spPr bwMode="auto">
            <a:xfrm>
              <a:off x="5997575" y="5522913"/>
              <a:ext cx="1588" cy="17462"/>
            </a:xfrm>
            <a:prstGeom prst="line">
              <a:avLst/>
            </a:prstGeom>
            <a:noFill/>
            <a:ln w="1746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33814" name="Line 25"/>
            <p:cNvSpPr>
              <a:spLocks noChangeShapeType="1"/>
            </p:cNvSpPr>
            <p:nvPr/>
          </p:nvSpPr>
          <p:spPr bwMode="auto">
            <a:xfrm>
              <a:off x="5997575" y="5611813"/>
              <a:ext cx="1588" cy="34925"/>
            </a:xfrm>
            <a:prstGeom prst="line">
              <a:avLst/>
            </a:prstGeom>
            <a:noFill/>
            <a:ln w="1746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33815" name="Line 26"/>
            <p:cNvSpPr>
              <a:spLocks noChangeShapeType="1"/>
            </p:cNvSpPr>
            <p:nvPr/>
          </p:nvSpPr>
          <p:spPr bwMode="auto">
            <a:xfrm>
              <a:off x="5997575" y="5718175"/>
              <a:ext cx="1588" cy="17463"/>
            </a:xfrm>
            <a:prstGeom prst="line">
              <a:avLst/>
            </a:prstGeom>
            <a:noFill/>
            <a:ln w="1746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33816" name="Line 27"/>
            <p:cNvSpPr>
              <a:spLocks noChangeShapeType="1"/>
            </p:cNvSpPr>
            <p:nvPr/>
          </p:nvSpPr>
          <p:spPr bwMode="auto">
            <a:xfrm>
              <a:off x="5997575" y="5807075"/>
              <a:ext cx="1588" cy="17463"/>
            </a:xfrm>
            <a:prstGeom prst="line">
              <a:avLst/>
            </a:prstGeom>
            <a:noFill/>
            <a:ln w="1746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33817" name="Line 28"/>
            <p:cNvSpPr>
              <a:spLocks noChangeShapeType="1"/>
            </p:cNvSpPr>
            <p:nvPr/>
          </p:nvSpPr>
          <p:spPr bwMode="auto">
            <a:xfrm>
              <a:off x="2628900" y="4933950"/>
              <a:ext cx="1588" cy="17463"/>
            </a:xfrm>
            <a:prstGeom prst="line">
              <a:avLst/>
            </a:prstGeom>
            <a:noFill/>
            <a:ln w="1746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33818" name="Line 29"/>
            <p:cNvSpPr>
              <a:spLocks noChangeShapeType="1"/>
            </p:cNvSpPr>
            <p:nvPr/>
          </p:nvSpPr>
          <p:spPr bwMode="auto">
            <a:xfrm>
              <a:off x="2628900" y="5022850"/>
              <a:ext cx="1588" cy="36513"/>
            </a:xfrm>
            <a:prstGeom prst="line">
              <a:avLst/>
            </a:prstGeom>
            <a:noFill/>
            <a:ln w="1746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33819" name="Line 30"/>
            <p:cNvSpPr>
              <a:spLocks noChangeShapeType="1"/>
            </p:cNvSpPr>
            <p:nvPr/>
          </p:nvSpPr>
          <p:spPr bwMode="auto">
            <a:xfrm>
              <a:off x="2628900" y="5130800"/>
              <a:ext cx="1588" cy="17463"/>
            </a:xfrm>
            <a:prstGeom prst="line">
              <a:avLst/>
            </a:prstGeom>
            <a:noFill/>
            <a:ln w="1746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33820" name="Line 31"/>
            <p:cNvSpPr>
              <a:spLocks noChangeShapeType="1"/>
            </p:cNvSpPr>
            <p:nvPr/>
          </p:nvSpPr>
          <p:spPr bwMode="auto">
            <a:xfrm>
              <a:off x="2628900" y="5219700"/>
              <a:ext cx="1588" cy="34925"/>
            </a:xfrm>
            <a:prstGeom prst="line">
              <a:avLst/>
            </a:prstGeom>
            <a:noFill/>
            <a:ln w="1746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33821" name="Line 32"/>
            <p:cNvSpPr>
              <a:spLocks noChangeShapeType="1"/>
            </p:cNvSpPr>
            <p:nvPr/>
          </p:nvSpPr>
          <p:spPr bwMode="auto">
            <a:xfrm>
              <a:off x="2628900" y="5326063"/>
              <a:ext cx="1588" cy="17462"/>
            </a:xfrm>
            <a:prstGeom prst="line">
              <a:avLst/>
            </a:prstGeom>
            <a:noFill/>
            <a:ln w="1746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33822" name="Line 33"/>
            <p:cNvSpPr>
              <a:spLocks noChangeShapeType="1"/>
            </p:cNvSpPr>
            <p:nvPr/>
          </p:nvSpPr>
          <p:spPr bwMode="auto">
            <a:xfrm>
              <a:off x="2628900" y="5414963"/>
              <a:ext cx="1588" cy="36512"/>
            </a:xfrm>
            <a:prstGeom prst="line">
              <a:avLst/>
            </a:prstGeom>
            <a:noFill/>
            <a:ln w="1746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33823" name="Line 34"/>
            <p:cNvSpPr>
              <a:spLocks noChangeShapeType="1"/>
            </p:cNvSpPr>
            <p:nvPr/>
          </p:nvSpPr>
          <p:spPr bwMode="auto">
            <a:xfrm>
              <a:off x="2628900" y="5522913"/>
              <a:ext cx="1588" cy="17462"/>
            </a:xfrm>
            <a:prstGeom prst="line">
              <a:avLst/>
            </a:prstGeom>
            <a:noFill/>
            <a:ln w="1746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33824" name="Line 35"/>
            <p:cNvSpPr>
              <a:spLocks noChangeShapeType="1"/>
            </p:cNvSpPr>
            <p:nvPr/>
          </p:nvSpPr>
          <p:spPr bwMode="auto">
            <a:xfrm>
              <a:off x="2628900" y="5611813"/>
              <a:ext cx="1588" cy="34925"/>
            </a:xfrm>
            <a:prstGeom prst="line">
              <a:avLst/>
            </a:prstGeom>
            <a:noFill/>
            <a:ln w="1746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33825" name="Line 36"/>
            <p:cNvSpPr>
              <a:spLocks noChangeShapeType="1"/>
            </p:cNvSpPr>
            <p:nvPr/>
          </p:nvSpPr>
          <p:spPr bwMode="auto">
            <a:xfrm>
              <a:off x="2628900" y="5718175"/>
              <a:ext cx="1588" cy="17463"/>
            </a:xfrm>
            <a:prstGeom prst="line">
              <a:avLst/>
            </a:prstGeom>
            <a:noFill/>
            <a:ln w="1746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33826" name="Line 37"/>
            <p:cNvSpPr>
              <a:spLocks noChangeShapeType="1"/>
            </p:cNvSpPr>
            <p:nvPr/>
          </p:nvSpPr>
          <p:spPr bwMode="auto">
            <a:xfrm>
              <a:off x="2628900" y="5807075"/>
              <a:ext cx="1588" cy="17463"/>
            </a:xfrm>
            <a:prstGeom prst="line">
              <a:avLst/>
            </a:prstGeom>
            <a:noFill/>
            <a:ln w="1746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33827" name="Line 38"/>
            <p:cNvSpPr>
              <a:spLocks noChangeShapeType="1"/>
            </p:cNvSpPr>
            <p:nvPr/>
          </p:nvSpPr>
          <p:spPr bwMode="auto">
            <a:xfrm>
              <a:off x="5997575" y="3935413"/>
              <a:ext cx="1588" cy="19050"/>
            </a:xfrm>
            <a:prstGeom prst="line">
              <a:avLst/>
            </a:prstGeom>
            <a:noFill/>
            <a:ln w="1746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33828" name="Line 39"/>
            <p:cNvSpPr>
              <a:spLocks noChangeShapeType="1"/>
            </p:cNvSpPr>
            <p:nvPr/>
          </p:nvSpPr>
          <p:spPr bwMode="auto">
            <a:xfrm>
              <a:off x="5997575" y="4025900"/>
              <a:ext cx="1588" cy="34925"/>
            </a:xfrm>
            <a:prstGeom prst="line">
              <a:avLst/>
            </a:prstGeom>
            <a:noFill/>
            <a:ln w="1746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33829" name="Line 40"/>
            <p:cNvSpPr>
              <a:spLocks noChangeShapeType="1"/>
            </p:cNvSpPr>
            <p:nvPr/>
          </p:nvSpPr>
          <p:spPr bwMode="auto">
            <a:xfrm>
              <a:off x="5997575" y="4132263"/>
              <a:ext cx="1588" cy="34925"/>
            </a:xfrm>
            <a:prstGeom prst="line">
              <a:avLst/>
            </a:prstGeom>
            <a:noFill/>
            <a:ln w="1746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33830" name="Line 41"/>
            <p:cNvSpPr>
              <a:spLocks noChangeShapeType="1"/>
            </p:cNvSpPr>
            <p:nvPr/>
          </p:nvSpPr>
          <p:spPr bwMode="auto">
            <a:xfrm>
              <a:off x="5997575" y="4238625"/>
              <a:ext cx="1588" cy="36513"/>
            </a:xfrm>
            <a:prstGeom prst="line">
              <a:avLst/>
            </a:prstGeom>
            <a:noFill/>
            <a:ln w="1746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33831" name="Line 42"/>
            <p:cNvSpPr>
              <a:spLocks noChangeShapeType="1"/>
            </p:cNvSpPr>
            <p:nvPr/>
          </p:nvSpPr>
          <p:spPr bwMode="auto">
            <a:xfrm>
              <a:off x="5997575" y="4346575"/>
              <a:ext cx="1588" cy="34925"/>
            </a:xfrm>
            <a:prstGeom prst="line">
              <a:avLst/>
            </a:prstGeom>
            <a:noFill/>
            <a:ln w="1746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33832" name="Line 43"/>
            <p:cNvSpPr>
              <a:spLocks noChangeShapeType="1"/>
            </p:cNvSpPr>
            <p:nvPr/>
          </p:nvSpPr>
          <p:spPr bwMode="auto">
            <a:xfrm>
              <a:off x="5997575" y="4452938"/>
              <a:ext cx="1588" cy="34925"/>
            </a:xfrm>
            <a:prstGeom prst="line">
              <a:avLst/>
            </a:prstGeom>
            <a:noFill/>
            <a:ln w="1746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33833" name="Line 44"/>
            <p:cNvSpPr>
              <a:spLocks noChangeShapeType="1"/>
            </p:cNvSpPr>
            <p:nvPr/>
          </p:nvSpPr>
          <p:spPr bwMode="auto">
            <a:xfrm>
              <a:off x="5997575" y="4559300"/>
              <a:ext cx="1588" cy="36513"/>
            </a:xfrm>
            <a:prstGeom prst="line">
              <a:avLst/>
            </a:prstGeom>
            <a:noFill/>
            <a:ln w="1746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33834" name="Line 45"/>
            <p:cNvSpPr>
              <a:spLocks noChangeShapeType="1"/>
            </p:cNvSpPr>
            <p:nvPr/>
          </p:nvSpPr>
          <p:spPr bwMode="auto">
            <a:xfrm>
              <a:off x="5997575" y="4667250"/>
              <a:ext cx="1588" cy="34925"/>
            </a:xfrm>
            <a:prstGeom prst="line">
              <a:avLst/>
            </a:prstGeom>
            <a:noFill/>
            <a:ln w="1746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33835" name="Line 46"/>
            <p:cNvSpPr>
              <a:spLocks noChangeShapeType="1"/>
            </p:cNvSpPr>
            <p:nvPr/>
          </p:nvSpPr>
          <p:spPr bwMode="auto">
            <a:xfrm>
              <a:off x="5997575" y="4773613"/>
              <a:ext cx="1588" cy="34925"/>
            </a:xfrm>
            <a:prstGeom prst="line">
              <a:avLst/>
            </a:prstGeom>
            <a:noFill/>
            <a:ln w="1746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33836" name="Line 47"/>
            <p:cNvSpPr>
              <a:spLocks noChangeShapeType="1"/>
            </p:cNvSpPr>
            <p:nvPr/>
          </p:nvSpPr>
          <p:spPr bwMode="auto">
            <a:xfrm>
              <a:off x="5997575" y="4879975"/>
              <a:ext cx="1588" cy="36513"/>
            </a:xfrm>
            <a:prstGeom prst="line">
              <a:avLst/>
            </a:prstGeom>
            <a:noFill/>
            <a:ln w="1746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33837" name="Line 48"/>
            <p:cNvSpPr>
              <a:spLocks noChangeShapeType="1"/>
            </p:cNvSpPr>
            <p:nvPr/>
          </p:nvSpPr>
          <p:spPr bwMode="auto">
            <a:xfrm>
              <a:off x="5997575" y="4987925"/>
              <a:ext cx="1588" cy="34925"/>
            </a:xfrm>
            <a:prstGeom prst="line">
              <a:avLst/>
            </a:prstGeom>
            <a:noFill/>
            <a:ln w="1746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33838" name="Line 49"/>
            <p:cNvSpPr>
              <a:spLocks noChangeShapeType="1"/>
            </p:cNvSpPr>
            <p:nvPr/>
          </p:nvSpPr>
          <p:spPr bwMode="auto">
            <a:xfrm>
              <a:off x="5997575" y="5094288"/>
              <a:ext cx="1588" cy="17462"/>
            </a:xfrm>
            <a:prstGeom prst="line">
              <a:avLst/>
            </a:prstGeom>
            <a:noFill/>
            <a:ln w="1746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33839" name="Line 50"/>
            <p:cNvSpPr>
              <a:spLocks noChangeShapeType="1"/>
            </p:cNvSpPr>
            <p:nvPr/>
          </p:nvSpPr>
          <p:spPr bwMode="auto">
            <a:xfrm>
              <a:off x="3395663" y="4879975"/>
              <a:ext cx="1763712" cy="339725"/>
            </a:xfrm>
            <a:prstGeom prst="line">
              <a:avLst/>
            </a:prstGeom>
            <a:noFill/>
            <a:ln w="17463">
              <a:solidFill>
                <a:srgbClr val="0000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33840" name="AutoShape 51"/>
            <p:cNvSpPr>
              <a:spLocks noChangeArrowheads="1"/>
            </p:cNvSpPr>
            <p:nvPr/>
          </p:nvSpPr>
          <p:spPr bwMode="auto">
            <a:xfrm>
              <a:off x="1763713" y="3587750"/>
              <a:ext cx="1606550" cy="2408238"/>
            </a:xfrm>
            <a:prstGeom prst="roundRect">
              <a:avLst>
                <a:gd name="adj" fmla="val 19782"/>
              </a:avLst>
            </a:prstGeom>
            <a:noFill/>
            <a:ln w="1746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tr-TR" altLang="tr-TR" sz="1200"/>
            </a:p>
          </p:txBody>
        </p:sp>
        <p:sp>
          <p:nvSpPr>
            <p:cNvPr id="33841" name="AutoShape 52"/>
            <p:cNvSpPr>
              <a:spLocks noChangeArrowheads="1"/>
            </p:cNvSpPr>
            <p:nvPr/>
          </p:nvSpPr>
          <p:spPr bwMode="auto">
            <a:xfrm>
              <a:off x="5132388" y="3587750"/>
              <a:ext cx="1606550" cy="2408238"/>
            </a:xfrm>
            <a:prstGeom prst="roundRect">
              <a:avLst>
                <a:gd name="adj" fmla="val 19782"/>
              </a:avLst>
            </a:prstGeom>
            <a:noFill/>
            <a:ln w="1746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tr-TR" altLang="tr-TR" sz="1200"/>
            </a:p>
          </p:txBody>
        </p:sp>
        <p:sp>
          <p:nvSpPr>
            <p:cNvPr id="33842" name="Rectangle 53"/>
            <p:cNvSpPr>
              <a:spLocks noChangeArrowheads="1"/>
            </p:cNvSpPr>
            <p:nvPr/>
          </p:nvSpPr>
          <p:spPr bwMode="auto">
            <a:xfrm>
              <a:off x="2576513" y="3598863"/>
              <a:ext cx="141287" cy="3048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altLang="tr-TR" sz="2000" b="1">
                  <a:solidFill>
                    <a:srgbClr val="000000"/>
                  </a:solidFill>
                </a:rPr>
                <a:t>x</a:t>
              </a:r>
              <a:endParaRPr lang="en-US" altLang="tr-TR" sz="1200"/>
            </a:p>
          </p:txBody>
        </p:sp>
        <p:sp>
          <p:nvSpPr>
            <p:cNvPr id="33843" name="Rectangle 54"/>
            <p:cNvSpPr>
              <a:spLocks noChangeArrowheads="1"/>
            </p:cNvSpPr>
            <p:nvPr/>
          </p:nvSpPr>
          <p:spPr bwMode="auto">
            <a:xfrm>
              <a:off x="5943600" y="3598863"/>
              <a:ext cx="141288" cy="3048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altLang="tr-TR" sz="2000" b="1">
                  <a:solidFill>
                    <a:srgbClr val="000000"/>
                  </a:solidFill>
                </a:rPr>
                <a:t>y</a:t>
              </a:r>
              <a:endParaRPr lang="en-US" altLang="tr-TR" sz="1200"/>
            </a:p>
          </p:txBody>
        </p:sp>
        <p:sp>
          <p:nvSpPr>
            <p:cNvPr id="33844" name="Line 55"/>
            <p:cNvSpPr>
              <a:spLocks noChangeShapeType="1"/>
            </p:cNvSpPr>
            <p:nvPr/>
          </p:nvSpPr>
          <p:spPr bwMode="auto">
            <a:xfrm>
              <a:off x="3449638" y="4773613"/>
              <a:ext cx="17462" cy="17462"/>
            </a:xfrm>
            <a:prstGeom prst="line">
              <a:avLst/>
            </a:prstGeom>
            <a:noFill/>
            <a:ln w="17463">
              <a:solidFill>
                <a:srgbClr val="0000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33845" name="Freeform 56"/>
            <p:cNvSpPr>
              <a:spLocks/>
            </p:cNvSpPr>
            <p:nvPr/>
          </p:nvSpPr>
          <p:spPr bwMode="auto">
            <a:xfrm>
              <a:off x="3432175" y="4756150"/>
              <a:ext cx="69850" cy="88900"/>
            </a:xfrm>
            <a:custGeom>
              <a:avLst/>
              <a:gdLst>
                <a:gd name="T0" fmla="*/ 2147483646 w 44"/>
                <a:gd name="T1" fmla="*/ 2147483646 h 56"/>
                <a:gd name="T2" fmla="*/ 2147483646 w 44"/>
                <a:gd name="T3" fmla="*/ 0 h 56"/>
                <a:gd name="T4" fmla="*/ 2147483646 w 44"/>
                <a:gd name="T5" fmla="*/ 2147483646 h 56"/>
                <a:gd name="T6" fmla="*/ 0 w 44"/>
                <a:gd name="T7" fmla="*/ 2147483646 h 56"/>
                <a:gd name="T8" fmla="*/ 2147483646 w 44"/>
                <a:gd name="T9" fmla="*/ 2147483646 h 5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4"/>
                <a:gd name="T16" fmla="*/ 0 h 56"/>
                <a:gd name="T17" fmla="*/ 44 w 44"/>
                <a:gd name="T18" fmla="*/ 56 h 5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4" h="56">
                  <a:moveTo>
                    <a:pt x="22" y="22"/>
                  </a:moveTo>
                  <a:lnTo>
                    <a:pt x="22" y="0"/>
                  </a:lnTo>
                  <a:lnTo>
                    <a:pt x="44" y="56"/>
                  </a:lnTo>
                  <a:lnTo>
                    <a:pt x="0" y="22"/>
                  </a:lnTo>
                  <a:lnTo>
                    <a:pt x="22" y="22"/>
                  </a:lnTo>
                  <a:close/>
                </a:path>
              </a:pathLst>
            </a:custGeom>
            <a:noFill/>
            <a:ln w="17463">
              <a:solidFill>
                <a:srgbClr val="0000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33846" name="Freeform 57"/>
            <p:cNvSpPr>
              <a:spLocks/>
            </p:cNvSpPr>
            <p:nvPr/>
          </p:nvSpPr>
          <p:spPr bwMode="auto">
            <a:xfrm>
              <a:off x="3432175" y="4756150"/>
              <a:ext cx="69850" cy="88900"/>
            </a:xfrm>
            <a:custGeom>
              <a:avLst/>
              <a:gdLst>
                <a:gd name="T0" fmla="*/ 2147483646 w 44"/>
                <a:gd name="T1" fmla="*/ 2147483646 h 56"/>
                <a:gd name="T2" fmla="*/ 2147483646 w 44"/>
                <a:gd name="T3" fmla="*/ 0 h 56"/>
                <a:gd name="T4" fmla="*/ 2147483646 w 44"/>
                <a:gd name="T5" fmla="*/ 2147483646 h 56"/>
                <a:gd name="T6" fmla="*/ 0 w 44"/>
                <a:gd name="T7" fmla="*/ 2147483646 h 56"/>
                <a:gd name="T8" fmla="*/ 2147483646 w 44"/>
                <a:gd name="T9" fmla="*/ 2147483646 h 5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4"/>
                <a:gd name="T16" fmla="*/ 0 h 56"/>
                <a:gd name="T17" fmla="*/ 44 w 44"/>
                <a:gd name="T18" fmla="*/ 56 h 5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4" h="56">
                  <a:moveTo>
                    <a:pt x="22" y="22"/>
                  </a:moveTo>
                  <a:lnTo>
                    <a:pt x="22" y="0"/>
                  </a:lnTo>
                  <a:lnTo>
                    <a:pt x="44" y="56"/>
                  </a:lnTo>
                  <a:lnTo>
                    <a:pt x="0" y="22"/>
                  </a:lnTo>
                  <a:lnTo>
                    <a:pt x="22" y="22"/>
                  </a:lnTo>
                  <a:close/>
                </a:path>
              </a:pathLst>
            </a:custGeom>
            <a:solidFill>
              <a:srgbClr val="0000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33847" name="Line 58"/>
            <p:cNvSpPr>
              <a:spLocks noChangeShapeType="1"/>
            </p:cNvSpPr>
            <p:nvPr/>
          </p:nvSpPr>
          <p:spPr bwMode="auto">
            <a:xfrm>
              <a:off x="2789238" y="3794125"/>
              <a:ext cx="660400" cy="979488"/>
            </a:xfrm>
            <a:prstGeom prst="line">
              <a:avLst/>
            </a:prstGeom>
            <a:noFill/>
            <a:ln w="17463">
              <a:solidFill>
                <a:srgbClr val="0000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33848" name="Line 59"/>
            <p:cNvSpPr>
              <a:spLocks noChangeShapeType="1"/>
            </p:cNvSpPr>
            <p:nvPr/>
          </p:nvSpPr>
          <p:spPr bwMode="auto">
            <a:xfrm flipV="1">
              <a:off x="5783263" y="3846513"/>
              <a:ext cx="19050" cy="17462"/>
            </a:xfrm>
            <a:prstGeom prst="line">
              <a:avLst/>
            </a:prstGeom>
            <a:noFill/>
            <a:ln w="17463">
              <a:solidFill>
                <a:srgbClr val="0000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33849" name="Freeform 60"/>
            <p:cNvSpPr>
              <a:spLocks/>
            </p:cNvSpPr>
            <p:nvPr/>
          </p:nvSpPr>
          <p:spPr bwMode="auto">
            <a:xfrm>
              <a:off x="5783263" y="3794125"/>
              <a:ext cx="53975" cy="69850"/>
            </a:xfrm>
            <a:custGeom>
              <a:avLst/>
              <a:gdLst>
                <a:gd name="T0" fmla="*/ 2147483646 w 34"/>
                <a:gd name="T1" fmla="*/ 2147483646 h 44"/>
                <a:gd name="T2" fmla="*/ 0 w 34"/>
                <a:gd name="T3" fmla="*/ 2147483646 h 44"/>
                <a:gd name="T4" fmla="*/ 2147483646 w 34"/>
                <a:gd name="T5" fmla="*/ 0 h 44"/>
                <a:gd name="T6" fmla="*/ 2147483646 w 34"/>
                <a:gd name="T7" fmla="*/ 2147483646 h 44"/>
                <a:gd name="T8" fmla="*/ 2147483646 w 34"/>
                <a:gd name="T9" fmla="*/ 2147483646 h 4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4"/>
                <a:gd name="T16" fmla="*/ 0 h 44"/>
                <a:gd name="T17" fmla="*/ 34 w 34"/>
                <a:gd name="T18" fmla="*/ 44 h 4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4" h="44">
                  <a:moveTo>
                    <a:pt x="12" y="33"/>
                  </a:moveTo>
                  <a:lnTo>
                    <a:pt x="0" y="33"/>
                  </a:lnTo>
                  <a:lnTo>
                    <a:pt x="34" y="0"/>
                  </a:lnTo>
                  <a:lnTo>
                    <a:pt x="23" y="44"/>
                  </a:lnTo>
                  <a:lnTo>
                    <a:pt x="12" y="33"/>
                  </a:lnTo>
                  <a:close/>
                </a:path>
              </a:pathLst>
            </a:custGeom>
            <a:noFill/>
            <a:ln w="17463">
              <a:solidFill>
                <a:srgbClr val="0000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33850" name="Freeform 61"/>
            <p:cNvSpPr>
              <a:spLocks/>
            </p:cNvSpPr>
            <p:nvPr/>
          </p:nvSpPr>
          <p:spPr bwMode="auto">
            <a:xfrm>
              <a:off x="5783263" y="3794125"/>
              <a:ext cx="53975" cy="69850"/>
            </a:xfrm>
            <a:custGeom>
              <a:avLst/>
              <a:gdLst>
                <a:gd name="T0" fmla="*/ 2147483646 w 34"/>
                <a:gd name="T1" fmla="*/ 2147483646 h 44"/>
                <a:gd name="T2" fmla="*/ 0 w 34"/>
                <a:gd name="T3" fmla="*/ 2147483646 h 44"/>
                <a:gd name="T4" fmla="*/ 2147483646 w 34"/>
                <a:gd name="T5" fmla="*/ 0 h 44"/>
                <a:gd name="T6" fmla="*/ 2147483646 w 34"/>
                <a:gd name="T7" fmla="*/ 2147483646 h 44"/>
                <a:gd name="T8" fmla="*/ 2147483646 w 34"/>
                <a:gd name="T9" fmla="*/ 2147483646 h 4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4"/>
                <a:gd name="T16" fmla="*/ 0 h 44"/>
                <a:gd name="T17" fmla="*/ 34 w 34"/>
                <a:gd name="T18" fmla="*/ 44 h 4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4" h="44">
                  <a:moveTo>
                    <a:pt x="12" y="33"/>
                  </a:moveTo>
                  <a:lnTo>
                    <a:pt x="0" y="33"/>
                  </a:lnTo>
                  <a:lnTo>
                    <a:pt x="34" y="0"/>
                  </a:lnTo>
                  <a:lnTo>
                    <a:pt x="23" y="44"/>
                  </a:lnTo>
                  <a:lnTo>
                    <a:pt x="12" y="33"/>
                  </a:lnTo>
                  <a:close/>
                </a:path>
              </a:pathLst>
            </a:custGeom>
            <a:solidFill>
              <a:srgbClr val="0000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33851" name="Line 62"/>
            <p:cNvSpPr>
              <a:spLocks noChangeShapeType="1"/>
            </p:cNvSpPr>
            <p:nvPr/>
          </p:nvSpPr>
          <p:spPr bwMode="auto">
            <a:xfrm flipV="1">
              <a:off x="5053013" y="3863975"/>
              <a:ext cx="730250" cy="1319213"/>
            </a:xfrm>
            <a:prstGeom prst="line">
              <a:avLst/>
            </a:prstGeom>
            <a:noFill/>
            <a:ln w="17463">
              <a:solidFill>
                <a:srgbClr val="0000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33852" name="Line 67"/>
            <p:cNvSpPr>
              <a:spLocks noChangeShapeType="1"/>
            </p:cNvSpPr>
            <p:nvPr/>
          </p:nvSpPr>
          <p:spPr bwMode="auto">
            <a:xfrm flipH="1">
              <a:off x="4714875" y="5343525"/>
              <a:ext cx="587375" cy="909638"/>
            </a:xfrm>
            <a:prstGeom prst="line">
              <a:avLst/>
            </a:prstGeom>
            <a:noFill/>
            <a:ln w="17463">
              <a:solidFill>
                <a:srgbClr val="FF00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33853" name="Rectangle 70"/>
            <p:cNvSpPr>
              <a:spLocks noChangeArrowheads="1"/>
            </p:cNvSpPr>
            <p:nvPr/>
          </p:nvSpPr>
          <p:spPr bwMode="auto">
            <a:xfrm>
              <a:off x="3217863" y="6234113"/>
              <a:ext cx="5307012" cy="2619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tr-TR" altLang="tr-TR" sz="1700">
                  <a:solidFill>
                    <a:srgbClr val="FF0000"/>
                  </a:solidFill>
                </a:rPr>
                <a:t>1 numaralı süreçten 5 tipinde etiketli bir mesaj bekliyor.</a:t>
              </a:r>
              <a:endParaRPr lang="en-US" altLang="tr-TR" sz="1200">
                <a:solidFill>
                  <a:srgbClr val="FF0000"/>
                </a:solidFill>
              </a:endParaRPr>
            </a:p>
          </p:txBody>
        </p:sp>
        <p:sp>
          <p:nvSpPr>
            <p:cNvPr id="33856" name="Rectangle 62"/>
            <p:cNvSpPr>
              <a:spLocks noChangeArrowheads="1"/>
            </p:cNvSpPr>
            <p:nvPr/>
          </p:nvSpPr>
          <p:spPr bwMode="auto">
            <a:xfrm>
              <a:off x="3657600" y="4267200"/>
              <a:ext cx="1295400" cy="61595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/>
            <a:p>
              <a:pPr algn="ctr"/>
              <a:r>
                <a:rPr lang="tr-TR" altLang="tr-TR" sz="2000">
                  <a:solidFill>
                    <a:srgbClr val="000000"/>
                  </a:solidFill>
                </a:rPr>
                <a:t>Verinin </a:t>
              </a:r>
              <a:br>
                <a:rPr lang="tr-TR" altLang="tr-TR" sz="2000">
                  <a:solidFill>
                    <a:srgbClr val="000000"/>
                  </a:solidFill>
                </a:rPr>
              </a:br>
              <a:r>
                <a:rPr lang="tr-TR" altLang="tr-TR" sz="2000">
                  <a:solidFill>
                    <a:srgbClr val="000000"/>
                  </a:solidFill>
                </a:rPr>
                <a:t>hareketi</a:t>
              </a:r>
              <a:endParaRPr lang="en-US" altLang="tr-TR" sz="1600"/>
            </a:p>
          </p:txBody>
        </p:sp>
      </p:grpSp>
    </p:spTree>
    <p:extLst>
      <p:ext uri="{BB962C8B-B14F-4D97-AF65-F5344CB8AC3E}">
        <p14:creationId xmlns:p14="http://schemas.microsoft.com/office/powerpoint/2010/main" val="118951357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tr-TR" altLang="en-US" sz="3600" dirty="0"/>
              <a:t>Güvenli Olmayan Mesaj Geçişi Örneği</a:t>
            </a:r>
            <a:endParaRPr lang="en-US" altLang="en-US" sz="3600" dirty="0"/>
          </a:p>
        </p:txBody>
      </p:sp>
      <p:sp>
        <p:nvSpPr>
          <p:cNvPr id="34919" name="Slide Number Placeholder 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fld id="{6A792FE1-C54A-412F-A48F-E74EB669B8CC}" type="slidenum">
              <a:rPr lang="en-US" altLang="en-US" sz="1400">
                <a:solidFill>
                  <a:srgbClr val="000000"/>
                </a:solidFill>
              </a:rPr>
              <a:pPr/>
              <a:t>17</a:t>
            </a:fld>
            <a:endParaRPr lang="en-US" altLang="en-US" sz="1400">
              <a:solidFill>
                <a:srgbClr val="000000"/>
              </a:solidFill>
            </a:endParaRPr>
          </a:p>
        </p:txBody>
      </p:sp>
      <p:sp>
        <p:nvSpPr>
          <p:cNvPr id="34819" name="AutoShape 4"/>
          <p:cNvSpPr>
            <a:spLocks noChangeArrowheads="1"/>
          </p:cNvSpPr>
          <p:nvPr/>
        </p:nvSpPr>
        <p:spPr bwMode="auto">
          <a:xfrm>
            <a:off x="3810000" y="1295400"/>
            <a:ext cx="1406525" cy="2117725"/>
          </a:xfrm>
          <a:prstGeom prst="roundRect">
            <a:avLst>
              <a:gd name="adj" fmla="val 22500"/>
            </a:avLst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tr-TR" altLang="tr-TR" sz="1200"/>
          </a:p>
        </p:txBody>
      </p:sp>
      <p:sp>
        <p:nvSpPr>
          <p:cNvPr id="34820" name="AutoShape 5"/>
          <p:cNvSpPr>
            <a:spLocks noChangeArrowheads="1"/>
          </p:cNvSpPr>
          <p:nvPr/>
        </p:nvSpPr>
        <p:spPr bwMode="auto">
          <a:xfrm>
            <a:off x="6281738" y="1295400"/>
            <a:ext cx="1406525" cy="2117725"/>
          </a:xfrm>
          <a:prstGeom prst="roundRect">
            <a:avLst>
              <a:gd name="adj" fmla="val 22500"/>
            </a:avLst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tr-TR" altLang="tr-TR" sz="1200"/>
          </a:p>
        </p:txBody>
      </p:sp>
      <p:sp>
        <p:nvSpPr>
          <p:cNvPr id="34821" name="AutoShape 6"/>
          <p:cNvSpPr>
            <a:spLocks noChangeArrowheads="1"/>
          </p:cNvSpPr>
          <p:nvPr/>
        </p:nvSpPr>
        <p:spPr bwMode="auto">
          <a:xfrm>
            <a:off x="3863975" y="2006600"/>
            <a:ext cx="1317625" cy="357188"/>
          </a:xfrm>
          <a:prstGeom prst="roundRect">
            <a:avLst>
              <a:gd name="adj" fmla="val 47620"/>
            </a:avLst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tr-TR" altLang="tr-TR" sz="1200"/>
          </a:p>
        </p:txBody>
      </p:sp>
      <p:sp>
        <p:nvSpPr>
          <p:cNvPr id="34822" name="AutoShape 7"/>
          <p:cNvSpPr>
            <a:spLocks noChangeArrowheads="1"/>
          </p:cNvSpPr>
          <p:nvPr/>
        </p:nvSpPr>
        <p:spPr bwMode="auto">
          <a:xfrm>
            <a:off x="6316663" y="2362200"/>
            <a:ext cx="1317625" cy="357188"/>
          </a:xfrm>
          <a:prstGeom prst="roundRect">
            <a:avLst>
              <a:gd name="adj" fmla="val 47620"/>
            </a:avLst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tr-TR" altLang="tr-TR" sz="1200"/>
          </a:p>
        </p:txBody>
      </p:sp>
      <p:sp>
        <p:nvSpPr>
          <p:cNvPr id="34823" name="Rectangle 8"/>
          <p:cNvSpPr>
            <a:spLocks noChangeArrowheads="1"/>
          </p:cNvSpPr>
          <p:nvPr/>
        </p:nvSpPr>
        <p:spPr bwMode="auto">
          <a:xfrm>
            <a:off x="3214688" y="2052638"/>
            <a:ext cx="276225" cy="198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tr-TR" sz="1300">
                <a:solidFill>
                  <a:srgbClr val="FF00FF"/>
                </a:solidFill>
              </a:rPr>
              <a:t>lib()</a:t>
            </a:r>
            <a:endParaRPr lang="en-US" altLang="tr-TR" sz="1200"/>
          </a:p>
        </p:txBody>
      </p:sp>
      <p:sp>
        <p:nvSpPr>
          <p:cNvPr id="34824" name="Rectangle 9"/>
          <p:cNvSpPr>
            <a:spLocks noChangeArrowheads="1"/>
          </p:cNvSpPr>
          <p:nvPr/>
        </p:nvSpPr>
        <p:spPr bwMode="auto">
          <a:xfrm>
            <a:off x="7785100" y="2389188"/>
            <a:ext cx="276225" cy="198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tr-TR" sz="1300">
                <a:solidFill>
                  <a:srgbClr val="FF00FF"/>
                </a:solidFill>
              </a:rPr>
              <a:t>lib()</a:t>
            </a:r>
            <a:endParaRPr lang="en-US" altLang="tr-TR" sz="1200"/>
          </a:p>
        </p:txBody>
      </p:sp>
      <p:sp>
        <p:nvSpPr>
          <p:cNvPr id="34825" name="Rectangle 10"/>
          <p:cNvSpPr>
            <a:spLocks noChangeArrowheads="1"/>
          </p:cNvSpPr>
          <p:nvPr/>
        </p:nvSpPr>
        <p:spPr bwMode="auto">
          <a:xfrm>
            <a:off x="3979863" y="1554163"/>
            <a:ext cx="1030287" cy="198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tr-TR" sz="1300">
                <a:solidFill>
                  <a:srgbClr val="FF0000"/>
                </a:solidFill>
              </a:rPr>
              <a:t>send(…,1,…);</a:t>
            </a:r>
            <a:endParaRPr lang="en-US" altLang="tr-TR" sz="1200"/>
          </a:p>
        </p:txBody>
      </p:sp>
      <p:sp>
        <p:nvSpPr>
          <p:cNvPr id="34826" name="Rectangle 11"/>
          <p:cNvSpPr>
            <a:spLocks noChangeArrowheads="1"/>
          </p:cNvSpPr>
          <p:nvPr/>
        </p:nvSpPr>
        <p:spPr bwMode="auto">
          <a:xfrm>
            <a:off x="6451600" y="2887663"/>
            <a:ext cx="984250" cy="198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tr-TR" sz="1300">
                <a:solidFill>
                  <a:srgbClr val="FF0000"/>
                </a:solidFill>
              </a:rPr>
              <a:t>recv(…,0,…);</a:t>
            </a:r>
            <a:endParaRPr lang="en-US" altLang="tr-TR" sz="1200"/>
          </a:p>
        </p:txBody>
      </p:sp>
      <p:sp>
        <p:nvSpPr>
          <p:cNvPr id="34827" name="Rectangle 12"/>
          <p:cNvSpPr>
            <a:spLocks noChangeArrowheads="1"/>
          </p:cNvSpPr>
          <p:nvPr/>
        </p:nvSpPr>
        <p:spPr bwMode="auto">
          <a:xfrm>
            <a:off x="4090988" y="1003300"/>
            <a:ext cx="754062" cy="26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tr-TR" altLang="tr-TR" sz="1700">
                <a:solidFill>
                  <a:srgbClr val="000000"/>
                </a:solidFill>
              </a:rPr>
              <a:t>Süreç</a:t>
            </a:r>
            <a:r>
              <a:rPr lang="en-US" altLang="tr-TR" sz="1700">
                <a:solidFill>
                  <a:srgbClr val="000000"/>
                </a:solidFill>
              </a:rPr>
              <a:t> 0</a:t>
            </a:r>
            <a:endParaRPr lang="en-US" altLang="tr-TR" sz="1200"/>
          </a:p>
        </p:txBody>
      </p:sp>
      <p:sp>
        <p:nvSpPr>
          <p:cNvPr id="34828" name="Rectangle 13"/>
          <p:cNvSpPr>
            <a:spLocks noChangeArrowheads="1"/>
          </p:cNvSpPr>
          <p:nvPr/>
        </p:nvSpPr>
        <p:spPr bwMode="auto">
          <a:xfrm>
            <a:off x="6561138" y="1003300"/>
            <a:ext cx="754062" cy="26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tr-TR" altLang="tr-TR" sz="1700">
                <a:solidFill>
                  <a:srgbClr val="000000"/>
                </a:solidFill>
              </a:rPr>
              <a:t>Süreç</a:t>
            </a:r>
            <a:r>
              <a:rPr lang="en-US" altLang="tr-TR" sz="1700">
                <a:solidFill>
                  <a:srgbClr val="000000"/>
                </a:solidFill>
              </a:rPr>
              <a:t> 1</a:t>
            </a:r>
            <a:endParaRPr lang="en-US" altLang="tr-TR" sz="1200"/>
          </a:p>
        </p:txBody>
      </p:sp>
      <p:sp>
        <p:nvSpPr>
          <p:cNvPr id="34829" name="Rectangle 14"/>
          <p:cNvSpPr>
            <a:spLocks noChangeArrowheads="1"/>
          </p:cNvSpPr>
          <p:nvPr/>
        </p:nvSpPr>
        <p:spPr bwMode="auto">
          <a:xfrm>
            <a:off x="3979863" y="2016125"/>
            <a:ext cx="1030287" cy="198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tr-TR" sz="1300">
                <a:solidFill>
                  <a:srgbClr val="FF00FF"/>
                </a:solidFill>
              </a:rPr>
              <a:t>send(…,1,…);</a:t>
            </a:r>
            <a:endParaRPr lang="en-US" altLang="tr-TR" sz="1200"/>
          </a:p>
        </p:txBody>
      </p:sp>
      <p:sp>
        <p:nvSpPr>
          <p:cNvPr id="34830" name="Rectangle 15"/>
          <p:cNvSpPr>
            <a:spLocks noChangeArrowheads="1"/>
          </p:cNvSpPr>
          <p:nvPr/>
        </p:nvSpPr>
        <p:spPr bwMode="auto">
          <a:xfrm>
            <a:off x="6451600" y="2371725"/>
            <a:ext cx="984250" cy="198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tr-TR" sz="1300">
                <a:solidFill>
                  <a:srgbClr val="FF00FF"/>
                </a:solidFill>
              </a:rPr>
              <a:t>recv(…,0,…);</a:t>
            </a:r>
            <a:endParaRPr lang="en-US" altLang="tr-TR" sz="1200"/>
          </a:p>
        </p:txBody>
      </p:sp>
      <p:sp>
        <p:nvSpPr>
          <p:cNvPr id="34831" name="Rectangle 16"/>
          <p:cNvSpPr>
            <a:spLocks noChangeArrowheads="1"/>
          </p:cNvSpPr>
          <p:nvPr/>
        </p:nvSpPr>
        <p:spPr bwMode="auto">
          <a:xfrm>
            <a:off x="779463" y="2286000"/>
            <a:ext cx="2198687" cy="26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tr-TR" sz="1700">
                <a:solidFill>
                  <a:srgbClr val="000000"/>
                </a:solidFill>
              </a:rPr>
              <a:t>(a) </a:t>
            </a:r>
            <a:r>
              <a:rPr lang="tr-TR" altLang="tr-TR" sz="1700">
                <a:solidFill>
                  <a:srgbClr val="000000"/>
                </a:solidFill>
              </a:rPr>
              <a:t>Planlanan davranış</a:t>
            </a:r>
            <a:endParaRPr lang="en-US" altLang="tr-TR" sz="1200"/>
          </a:p>
        </p:txBody>
      </p:sp>
      <p:sp>
        <p:nvSpPr>
          <p:cNvPr id="34832" name="Rectangle 18"/>
          <p:cNvSpPr>
            <a:spLocks noChangeArrowheads="1"/>
          </p:cNvSpPr>
          <p:nvPr/>
        </p:nvSpPr>
        <p:spPr bwMode="auto">
          <a:xfrm>
            <a:off x="781050" y="4967288"/>
            <a:ext cx="2038350" cy="261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tr-TR" sz="1700">
                <a:solidFill>
                  <a:srgbClr val="000000"/>
                </a:solidFill>
              </a:rPr>
              <a:t>(b) </a:t>
            </a:r>
            <a:r>
              <a:rPr lang="tr-TR" altLang="tr-TR" sz="1700">
                <a:solidFill>
                  <a:srgbClr val="000000"/>
                </a:solidFill>
              </a:rPr>
              <a:t>Olası bir davranış</a:t>
            </a:r>
            <a:endParaRPr lang="en-US" altLang="tr-TR" sz="1800"/>
          </a:p>
        </p:txBody>
      </p:sp>
      <p:sp>
        <p:nvSpPr>
          <p:cNvPr id="34833" name="Line 22"/>
          <p:cNvSpPr>
            <a:spLocks noChangeShapeType="1"/>
          </p:cNvSpPr>
          <p:nvPr/>
        </p:nvSpPr>
        <p:spPr bwMode="auto">
          <a:xfrm>
            <a:off x="6256338" y="2922588"/>
            <a:ext cx="17462" cy="17462"/>
          </a:xfrm>
          <a:prstGeom prst="line">
            <a:avLst/>
          </a:prstGeom>
          <a:noFill/>
          <a:ln w="17463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34834" name="Freeform 23"/>
          <p:cNvSpPr>
            <a:spLocks/>
          </p:cNvSpPr>
          <p:nvPr/>
        </p:nvSpPr>
        <p:spPr bwMode="auto">
          <a:xfrm>
            <a:off x="6256338" y="2922588"/>
            <a:ext cx="69850" cy="71437"/>
          </a:xfrm>
          <a:custGeom>
            <a:avLst/>
            <a:gdLst>
              <a:gd name="T0" fmla="*/ 2147483646 w 44"/>
              <a:gd name="T1" fmla="*/ 2147483646 h 45"/>
              <a:gd name="T2" fmla="*/ 2147483646 w 44"/>
              <a:gd name="T3" fmla="*/ 0 h 45"/>
              <a:gd name="T4" fmla="*/ 2147483646 w 44"/>
              <a:gd name="T5" fmla="*/ 2147483646 h 45"/>
              <a:gd name="T6" fmla="*/ 0 w 44"/>
              <a:gd name="T7" fmla="*/ 2147483646 h 45"/>
              <a:gd name="T8" fmla="*/ 2147483646 w 44"/>
              <a:gd name="T9" fmla="*/ 2147483646 h 45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44"/>
              <a:gd name="T16" fmla="*/ 0 h 45"/>
              <a:gd name="T17" fmla="*/ 44 w 44"/>
              <a:gd name="T18" fmla="*/ 45 h 45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44" h="45">
                <a:moveTo>
                  <a:pt x="11" y="11"/>
                </a:moveTo>
                <a:lnTo>
                  <a:pt x="11" y="0"/>
                </a:lnTo>
                <a:lnTo>
                  <a:pt x="44" y="45"/>
                </a:lnTo>
                <a:lnTo>
                  <a:pt x="0" y="11"/>
                </a:lnTo>
                <a:lnTo>
                  <a:pt x="11" y="11"/>
                </a:lnTo>
                <a:close/>
              </a:path>
            </a:pathLst>
          </a:custGeom>
          <a:noFill/>
          <a:ln w="17463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34835" name="Freeform 24"/>
          <p:cNvSpPr>
            <a:spLocks/>
          </p:cNvSpPr>
          <p:nvPr/>
        </p:nvSpPr>
        <p:spPr bwMode="auto">
          <a:xfrm>
            <a:off x="6256338" y="2922588"/>
            <a:ext cx="69850" cy="71437"/>
          </a:xfrm>
          <a:custGeom>
            <a:avLst/>
            <a:gdLst>
              <a:gd name="T0" fmla="*/ 2147483646 w 44"/>
              <a:gd name="T1" fmla="*/ 2147483646 h 45"/>
              <a:gd name="T2" fmla="*/ 2147483646 w 44"/>
              <a:gd name="T3" fmla="*/ 0 h 45"/>
              <a:gd name="T4" fmla="*/ 2147483646 w 44"/>
              <a:gd name="T5" fmla="*/ 2147483646 h 45"/>
              <a:gd name="T6" fmla="*/ 0 w 44"/>
              <a:gd name="T7" fmla="*/ 2147483646 h 45"/>
              <a:gd name="T8" fmla="*/ 2147483646 w 44"/>
              <a:gd name="T9" fmla="*/ 2147483646 h 45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44"/>
              <a:gd name="T16" fmla="*/ 0 h 45"/>
              <a:gd name="T17" fmla="*/ 44 w 44"/>
              <a:gd name="T18" fmla="*/ 45 h 45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44" h="45">
                <a:moveTo>
                  <a:pt x="11" y="11"/>
                </a:moveTo>
                <a:lnTo>
                  <a:pt x="11" y="0"/>
                </a:lnTo>
                <a:lnTo>
                  <a:pt x="44" y="45"/>
                </a:lnTo>
                <a:lnTo>
                  <a:pt x="0" y="11"/>
                </a:lnTo>
                <a:lnTo>
                  <a:pt x="11" y="11"/>
                </a:lnTo>
                <a:close/>
              </a:path>
            </a:pathLst>
          </a:custGeom>
          <a:solidFill>
            <a:srgbClr val="FF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34836" name="Line 25"/>
          <p:cNvSpPr>
            <a:spLocks noChangeShapeType="1"/>
          </p:cNvSpPr>
          <p:nvPr/>
        </p:nvSpPr>
        <p:spPr bwMode="auto">
          <a:xfrm>
            <a:off x="4975225" y="1731963"/>
            <a:ext cx="1281113" cy="1190625"/>
          </a:xfrm>
          <a:prstGeom prst="line">
            <a:avLst/>
          </a:prstGeom>
          <a:noFill/>
          <a:ln w="17463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34837" name="Line 26"/>
          <p:cNvSpPr>
            <a:spLocks noChangeShapeType="1"/>
          </p:cNvSpPr>
          <p:nvPr/>
        </p:nvSpPr>
        <p:spPr bwMode="auto">
          <a:xfrm>
            <a:off x="7024688" y="1358900"/>
            <a:ext cx="1587" cy="1588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34838" name="Line 27"/>
          <p:cNvSpPr>
            <a:spLocks noChangeShapeType="1"/>
          </p:cNvSpPr>
          <p:nvPr/>
        </p:nvSpPr>
        <p:spPr bwMode="auto">
          <a:xfrm>
            <a:off x="6967538" y="1447800"/>
            <a:ext cx="1587" cy="17463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34839" name="Line 28"/>
          <p:cNvSpPr>
            <a:spLocks noChangeShapeType="1"/>
          </p:cNvSpPr>
          <p:nvPr/>
        </p:nvSpPr>
        <p:spPr bwMode="auto">
          <a:xfrm>
            <a:off x="6967538" y="1536700"/>
            <a:ext cx="1587" cy="34925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34840" name="Line 29"/>
          <p:cNvSpPr>
            <a:spLocks noChangeShapeType="1"/>
          </p:cNvSpPr>
          <p:nvPr/>
        </p:nvSpPr>
        <p:spPr bwMode="auto">
          <a:xfrm>
            <a:off x="6967538" y="1643063"/>
            <a:ext cx="1587" cy="17462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34841" name="Line 30"/>
          <p:cNvSpPr>
            <a:spLocks noChangeShapeType="1"/>
          </p:cNvSpPr>
          <p:nvPr/>
        </p:nvSpPr>
        <p:spPr bwMode="auto">
          <a:xfrm>
            <a:off x="6967538" y="1731963"/>
            <a:ext cx="1587" cy="34925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34842" name="Line 31"/>
          <p:cNvSpPr>
            <a:spLocks noChangeShapeType="1"/>
          </p:cNvSpPr>
          <p:nvPr/>
        </p:nvSpPr>
        <p:spPr bwMode="auto">
          <a:xfrm>
            <a:off x="6967538" y="1838325"/>
            <a:ext cx="1587" cy="17463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34843" name="Line 32"/>
          <p:cNvSpPr>
            <a:spLocks noChangeShapeType="1"/>
          </p:cNvSpPr>
          <p:nvPr/>
        </p:nvSpPr>
        <p:spPr bwMode="auto">
          <a:xfrm>
            <a:off x="6967538" y="1944688"/>
            <a:ext cx="1587" cy="17462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34844" name="Line 33"/>
          <p:cNvSpPr>
            <a:spLocks noChangeShapeType="1"/>
          </p:cNvSpPr>
          <p:nvPr/>
        </p:nvSpPr>
        <p:spPr bwMode="auto">
          <a:xfrm>
            <a:off x="6967538" y="2033588"/>
            <a:ext cx="1587" cy="36512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34845" name="Line 34"/>
          <p:cNvSpPr>
            <a:spLocks noChangeShapeType="1"/>
          </p:cNvSpPr>
          <p:nvPr/>
        </p:nvSpPr>
        <p:spPr bwMode="auto">
          <a:xfrm>
            <a:off x="6967538" y="2139950"/>
            <a:ext cx="1587" cy="19050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34846" name="Line 35"/>
          <p:cNvSpPr>
            <a:spLocks noChangeShapeType="1"/>
          </p:cNvSpPr>
          <p:nvPr/>
        </p:nvSpPr>
        <p:spPr bwMode="auto">
          <a:xfrm>
            <a:off x="6967538" y="2228850"/>
            <a:ext cx="1587" cy="36513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34847" name="Line 36"/>
          <p:cNvSpPr>
            <a:spLocks noChangeShapeType="1"/>
          </p:cNvSpPr>
          <p:nvPr/>
        </p:nvSpPr>
        <p:spPr bwMode="auto">
          <a:xfrm>
            <a:off x="6967538" y="2336800"/>
            <a:ext cx="1587" cy="17463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34848" name="Line 37"/>
          <p:cNvSpPr>
            <a:spLocks noChangeShapeType="1"/>
          </p:cNvSpPr>
          <p:nvPr/>
        </p:nvSpPr>
        <p:spPr bwMode="auto">
          <a:xfrm>
            <a:off x="6967538" y="2709863"/>
            <a:ext cx="1587" cy="1587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34849" name="Line 38"/>
          <p:cNvSpPr>
            <a:spLocks noChangeShapeType="1"/>
          </p:cNvSpPr>
          <p:nvPr/>
        </p:nvSpPr>
        <p:spPr bwMode="auto">
          <a:xfrm>
            <a:off x="6967538" y="2798763"/>
            <a:ext cx="1587" cy="34925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34850" name="Line 39"/>
          <p:cNvSpPr>
            <a:spLocks noChangeShapeType="1"/>
          </p:cNvSpPr>
          <p:nvPr/>
        </p:nvSpPr>
        <p:spPr bwMode="auto">
          <a:xfrm>
            <a:off x="6967538" y="2922588"/>
            <a:ext cx="1587" cy="17462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34851" name="Line 40"/>
          <p:cNvSpPr>
            <a:spLocks noChangeShapeType="1"/>
          </p:cNvSpPr>
          <p:nvPr/>
        </p:nvSpPr>
        <p:spPr bwMode="auto">
          <a:xfrm>
            <a:off x="6967538" y="3117850"/>
            <a:ext cx="1587" cy="1588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34852" name="Line 41"/>
          <p:cNvSpPr>
            <a:spLocks noChangeShapeType="1"/>
          </p:cNvSpPr>
          <p:nvPr/>
        </p:nvSpPr>
        <p:spPr bwMode="auto">
          <a:xfrm>
            <a:off x="6967538" y="3206750"/>
            <a:ext cx="1587" cy="36513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34853" name="Line 42"/>
          <p:cNvSpPr>
            <a:spLocks noChangeShapeType="1"/>
          </p:cNvSpPr>
          <p:nvPr/>
        </p:nvSpPr>
        <p:spPr bwMode="auto">
          <a:xfrm>
            <a:off x="6967538" y="3332163"/>
            <a:ext cx="1587" cy="17462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34854" name="Line 43"/>
          <p:cNvSpPr>
            <a:spLocks noChangeShapeType="1"/>
          </p:cNvSpPr>
          <p:nvPr/>
        </p:nvSpPr>
        <p:spPr bwMode="auto">
          <a:xfrm>
            <a:off x="4513263" y="1766888"/>
            <a:ext cx="1587" cy="1587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34855" name="Line 44"/>
          <p:cNvSpPr>
            <a:spLocks noChangeShapeType="1"/>
          </p:cNvSpPr>
          <p:nvPr/>
        </p:nvSpPr>
        <p:spPr bwMode="auto">
          <a:xfrm>
            <a:off x="4513263" y="1838325"/>
            <a:ext cx="1587" cy="17463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34856" name="Line 45"/>
          <p:cNvSpPr>
            <a:spLocks noChangeShapeType="1"/>
          </p:cNvSpPr>
          <p:nvPr/>
        </p:nvSpPr>
        <p:spPr bwMode="auto">
          <a:xfrm>
            <a:off x="4513263" y="1927225"/>
            <a:ext cx="1587" cy="17463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34857" name="Line 46"/>
          <p:cNvSpPr>
            <a:spLocks noChangeShapeType="1"/>
          </p:cNvSpPr>
          <p:nvPr/>
        </p:nvSpPr>
        <p:spPr bwMode="auto">
          <a:xfrm>
            <a:off x="4513263" y="2354263"/>
            <a:ext cx="1587" cy="1587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34858" name="Line 47"/>
          <p:cNvSpPr>
            <a:spLocks noChangeShapeType="1"/>
          </p:cNvSpPr>
          <p:nvPr/>
        </p:nvSpPr>
        <p:spPr bwMode="auto">
          <a:xfrm>
            <a:off x="4513263" y="2443163"/>
            <a:ext cx="1587" cy="17462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34859" name="Line 48"/>
          <p:cNvSpPr>
            <a:spLocks noChangeShapeType="1"/>
          </p:cNvSpPr>
          <p:nvPr/>
        </p:nvSpPr>
        <p:spPr bwMode="auto">
          <a:xfrm>
            <a:off x="4513263" y="2532063"/>
            <a:ext cx="1587" cy="34925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34860" name="Line 49"/>
          <p:cNvSpPr>
            <a:spLocks noChangeShapeType="1"/>
          </p:cNvSpPr>
          <p:nvPr/>
        </p:nvSpPr>
        <p:spPr bwMode="auto">
          <a:xfrm>
            <a:off x="4513263" y="2638425"/>
            <a:ext cx="1587" cy="17463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34861" name="Line 50"/>
          <p:cNvSpPr>
            <a:spLocks noChangeShapeType="1"/>
          </p:cNvSpPr>
          <p:nvPr/>
        </p:nvSpPr>
        <p:spPr bwMode="auto">
          <a:xfrm>
            <a:off x="4513263" y="2744788"/>
            <a:ext cx="1587" cy="17462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34862" name="Line 51"/>
          <p:cNvSpPr>
            <a:spLocks noChangeShapeType="1"/>
          </p:cNvSpPr>
          <p:nvPr/>
        </p:nvSpPr>
        <p:spPr bwMode="auto">
          <a:xfrm>
            <a:off x="4513263" y="2833688"/>
            <a:ext cx="1587" cy="34925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34863" name="Line 52"/>
          <p:cNvSpPr>
            <a:spLocks noChangeShapeType="1"/>
          </p:cNvSpPr>
          <p:nvPr/>
        </p:nvSpPr>
        <p:spPr bwMode="auto">
          <a:xfrm>
            <a:off x="4513263" y="2940050"/>
            <a:ext cx="1587" cy="17463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34864" name="Line 53"/>
          <p:cNvSpPr>
            <a:spLocks noChangeShapeType="1"/>
          </p:cNvSpPr>
          <p:nvPr/>
        </p:nvSpPr>
        <p:spPr bwMode="auto">
          <a:xfrm>
            <a:off x="4513263" y="3046413"/>
            <a:ext cx="1587" cy="1587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34865" name="Line 54"/>
          <p:cNvSpPr>
            <a:spLocks noChangeShapeType="1"/>
          </p:cNvSpPr>
          <p:nvPr/>
        </p:nvSpPr>
        <p:spPr bwMode="auto">
          <a:xfrm>
            <a:off x="6219825" y="2478088"/>
            <a:ext cx="17463" cy="1587"/>
          </a:xfrm>
          <a:prstGeom prst="line">
            <a:avLst/>
          </a:prstGeom>
          <a:noFill/>
          <a:ln w="17463">
            <a:solidFill>
              <a:srgbClr val="FF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34866" name="Freeform 55"/>
          <p:cNvSpPr>
            <a:spLocks/>
          </p:cNvSpPr>
          <p:nvPr/>
        </p:nvSpPr>
        <p:spPr bwMode="auto">
          <a:xfrm>
            <a:off x="6219825" y="2460625"/>
            <a:ext cx="71438" cy="34925"/>
          </a:xfrm>
          <a:custGeom>
            <a:avLst/>
            <a:gdLst>
              <a:gd name="T0" fmla="*/ 2147483646 w 45"/>
              <a:gd name="T1" fmla="*/ 2147483646 h 22"/>
              <a:gd name="T2" fmla="*/ 0 w 45"/>
              <a:gd name="T3" fmla="*/ 0 h 22"/>
              <a:gd name="T4" fmla="*/ 2147483646 w 45"/>
              <a:gd name="T5" fmla="*/ 2147483646 h 22"/>
              <a:gd name="T6" fmla="*/ 0 w 45"/>
              <a:gd name="T7" fmla="*/ 2147483646 h 22"/>
              <a:gd name="T8" fmla="*/ 2147483646 w 45"/>
              <a:gd name="T9" fmla="*/ 2147483646 h 22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45"/>
              <a:gd name="T16" fmla="*/ 0 h 22"/>
              <a:gd name="T17" fmla="*/ 45 w 45"/>
              <a:gd name="T18" fmla="*/ 22 h 22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45" h="22">
                <a:moveTo>
                  <a:pt x="11" y="11"/>
                </a:moveTo>
                <a:lnTo>
                  <a:pt x="0" y="0"/>
                </a:lnTo>
                <a:lnTo>
                  <a:pt x="45" y="22"/>
                </a:lnTo>
                <a:lnTo>
                  <a:pt x="0" y="22"/>
                </a:lnTo>
                <a:lnTo>
                  <a:pt x="11" y="11"/>
                </a:lnTo>
                <a:close/>
              </a:path>
            </a:pathLst>
          </a:custGeom>
          <a:noFill/>
          <a:ln w="17463">
            <a:solidFill>
              <a:srgbClr val="FF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34867" name="Freeform 56"/>
          <p:cNvSpPr>
            <a:spLocks/>
          </p:cNvSpPr>
          <p:nvPr/>
        </p:nvSpPr>
        <p:spPr bwMode="auto">
          <a:xfrm>
            <a:off x="6219825" y="2460625"/>
            <a:ext cx="71438" cy="34925"/>
          </a:xfrm>
          <a:custGeom>
            <a:avLst/>
            <a:gdLst>
              <a:gd name="T0" fmla="*/ 2147483646 w 45"/>
              <a:gd name="T1" fmla="*/ 2147483646 h 22"/>
              <a:gd name="T2" fmla="*/ 0 w 45"/>
              <a:gd name="T3" fmla="*/ 0 h 22"/>
              <a:gd name="T4" fmla="*/ 2147483646 w 45"/>
              <a:gd name="T5" fmla="*/ 2147483646 h 22"/>
              <a:gd name="T6" fmla="*/ 0 w 45"/>
              <a:gd name="T7" fmla="*/ 2147483646 h 22"/>
              <a:gd name="T8" fmla="*/ 2147483646 w 45"/>
              <a:gd name="T9" fmla="*/ 2147483646 h 22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45"/>
              <a:gd name="T16" fmla="*/ 0 h 22"/>
              <a:gd name="T17" fmla="*/ 45 w 45"/>
              <a:gd name="T18" fmla="*/ 22 h 22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45" h="22">
                <a:moveTo>
                  <a:pt x="11" y="11"/>
                </a:moveTo>
                <a:lnTo>
                  <a:pt x="0" y="0"/>
                </a:lnTo>
                <a:lnTo>
                  <a:pt x="45" y="22"/>
                </a:lnTo>
                <a:lnTo>
                  <a:pt x="0" y="22"/>
                </a:lnTo>
                <a:lnTo>
                  <a:pt x="11" y="11"/>
                </a:lnTo>
                <a:close/>
              </a:path>
            </a:pathLst>
          </a:custGeom>
          <a:solidFill>
            <a:srgbClr val="FF00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34868" name="Line 57"/>
          <p:cNvSpPr>
            <a:spLocks noChangeShapeType="1"/>
          </p:cNvSpPr>
          <p:nvPr/>
        </p:nvSpPr>
        <p:spPr bwMode="auto">
          <a:xfrm>
            <a:off x="5118100" y="2193925"/>
            <a:ext cx="1101725" cy="284163"/>
          </a:xfrm>
          <a:prstGeom prst="line">
            <a:avLst/>
          </a:prstGeom>
          <a:noFill/>
          <a:ln w="17463">
            <a:solidFill>
              <a:srgbClr val="FF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34869" name="AutoShape 58"/>
          <p:cNvSpPr>
            <a:spLocks noChangeArrowheads="1"/>
          </p:cNvSpPr>
          <p:nvPr/>
        </p:nvSpPr>
        <p:spPr bwMode="auto">
          <a:xfrm>
            <a:off x="3810000" y="4086225"/>
            <a:ext cx="1406525" cy="2117725"/>
          </a:xfrm>
          <a:prstGeom prst="roundRect">
            <a:avLst>
              <a:gd name="adj" fmla="val 22500"/>
            </a:avLst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tr-TR" altLang="tr-TR" sz="1200"/>
          </a:p>
        </p:txBody>
      </p:sp>
      <p:sp>
        <p:nvSpPr>
          <p:cNvPr id="34870" name="AutoShape 59"/>
          <p:cNvSpPr>
            <a:spLocks noChangeArrowheads="1"/>
          </p:cNvSpPr>
          <p:nvPr/>
        </p:nvSpPr>
        <p:spPr bwMode="auto">
          <a:xfrm>
            <a:off x="6281738" y="4086225"/>
            <a:ext cx="1406525" cy="2117725"/>
          </a:xfrm>
          <a:prstGeom prst="roundRect">
            <a:avLst>
              <a:gd name="adj" fmla="val 22500"/>
            </a:avLst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tr-TR" altLang="tr-TR" sz="1200"/>
          </a:p>
        </p:txBody>
      </p:sp>
      <p:sp>
        <p:nvSpPr>
          <p:cNvPr id="34871" name="AutoShape 60"/>
          <p:cNvSpPr>
            <a:spLocks noChangeArrowheads="1"/>
          </p:cNvSpPr>
          <p:nvPr/>
        </p:nvSpPr>
        <p:spPr bwMode="auto">
          <a:xfrm>
            <a:off x="3863975" y="4797425"/>
            <a:ext cx="1317625" cy="357188"/>
          </a:xfrm>
          <a:prstGeom prst="roundRect">
            <a:avLst>
              <a:gd name="adj" fmla="val 47620"/>
            </a:avLst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tr-TR" altLang="tr-TR" sz="1200"/>
          </a:p>
        </p:txBody>
      </p:sp>
      <p:sp>
        <p:nvSpPr>
          <p:cNvPr id="34872" name="AutoShape 61"/>
          <p:cNvSpPr>
            <a:spLocks noChangeArrowheads="1"/>
          </p:cNvSpPr>
          <p:nvPr/>
        </p:nvSpPr>
        <p:spPr bwMode="auto">
          <a:xfrm>
            <a:off x="6316663" y="5153025"/>
            <a:ext cx="1317625" cy="357188"/>
          </a:xfrm>
          <a:prstGeom prst="roundRect">
            <a:avLst>
              <a:gd name="adj" fmla="val 47620"/>
            </a:avLst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tr-TR" altLang="tr-TR" sz="1200"/>
          </a:p>
        </p:txBody>
      </p:sp>
      <p:sp>
        <p:nvSpPr>
          <p:cNvPr id="34873" name="Rectangle 62"/>
          <p:cNvSpPr>
            <a:spLocks noChangeArrowheads="1"/>
          </p:cNvSpPr>
          <p:nvPr/>
        </p:nvSpPr>
        <p:spPr bwMode="auto">
          <a:xfrm>
            <a:off x="3214688" y="4843463"/>
            <a:ext cx="276225" cy="198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tr-TR" sz="1300">
                <a:solidFill>
                  <a:srgbClr val="FF00FF"/>
                </a:solidFill>
              </a:rPr>
              <a:t>lib()</a:t>
            </a:r>
            <a:endParaRPr lang="en-US" altLang="tr-TR" sz="1200"/>
          </a:p>
        </p:txBody>
      </p:sp>
      <p:sp>
        <p:nvSpPr>
          <p:cNvPr id="34874" name="Rectangle 63"/>
          <p:cNvSpPr>
            <a:spLocks noChangeArrowheads="1"/>
          </p:cNvSpPr>
          <p:nvPr/>
        </p:nvSpPr>
        <p:spPr bwMode="auto">
          <a:xfrm>
            <a:off x="7785100" y="5180013"/>
            <a:ext cx="276225" cy="198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tr-TR" sz="1300">
                <a:solidFill>
                  <a:srgbClr val="FF00FF"/>
                </a:solidFill>
              </a:rPr>
              <a:t>lib()</a:t>
            </a:r>
            <a:endParaRPr lang="en-US" altLang="tr-TR" sz="1200"/>
          </a:p>
        </p:txBody>
      </p:sp>
      <p:sp>
        <p:nvSpPr>
          <p:cNvPr id="34875" name="Rectangle 64"/>
          <p:cNvSpPr>
            <a:spLocks noChangeArrowheads="1"/>
          </p:cNvSpPr>
          <p:nvPr/>
        </p:nvSpPr>
        <p:spPr bwMode="auto">
          <a:xfrm>
            <a:off x="3979863" y="4344988"/>
            <a:ext cx="1030287" cy="198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tr-TR" sz="1300">
                <a:solidFill>
                  <a:srgbClr val="FF0000"/>
                </a:solidFill>
              </a:rPr>
              <a:t>send(…,1,…);</a:t>
            </a:r>
            <a:endParaRPr lang="en-US" altLang="tr-TR" sz="1200"/>
          </a:p>
        </p:txBody>
      </p:sp>
      <p:sp>
        <p:nvSpPr>
          <p:cNvPr id="34876" name="Rectangle 65"/>
          <p:cNvSpPr>
            <a:spLocks noChangeArrowheads="1"/>
          </p:cNvSpPr>
          <p:nvPr/>
        </p:nvSpPr>
        <p:spPr bwMode="auto">
          <a:xfrm>
            <a:off x="6451600" y="5695950"/>
            <a:ext cx="984250" cy="198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tr-TR" sz="1300">
                <a:solidFill>
                  <a:srgbClr val="FF0000"/>
                </a:solidFill>
              </a:rPr>
              <a:t>recv(…,0,…);</a:t>
            </a:r>
            <a:endParaRPr lang="en-US" altLang="tr-TR" sz="1200"/>
          </a:p>
        </p:txBody>
      </p:sp>
      <p:sp>
        <p:nvSpPr>
          <p:cNvPr id="34877" name="Rectangle 68"/>
          <p:cNvSpPr>
            <a:spLocks noChangeArrowheads="1"/>
          </p:cNvSpPr>
          <p:nvPr/>
        </p:nvSpPr>
        <p:spPr bwMode="auto">
          <a:xfrm>
            <a:off x="3979863" y="4806950"/>
            <a:ext cx="1030287" cy="198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tr-TR" sz="1300">
                <a:solidFill>
                  <a:srgbClr val="FF00FF"/>
                </a:solidFill>
              </a:rPr>
              <a:t>send(…,1,…);</a:t>
            </a:r>
            <a:endParaRPr lang="en-US" altLang="tr-TR" sz="1200"/>
          </a:p>
        </p:txBody>
      </p:sp>
      <p:sp>
        <p:nvSpPr>
          <p:cNvPr id="34878" name="Rectangle 69"/>
          <p:cNvSpPr>
            <a:spLocks noChangeArrowheads="1"/>
          </p:cNvSpPr>
          <p:nvPr/>
        </p:nvSpPr>
        <p:spPr bwMode="auto">
          <a:xfrm>
            <a:off x="6451600" y="5162550"/>
            <a:ext cx="984250" cy="198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tr-TR" sz="1300">
                <a:solidFill>
                  <a:srgbClr val="FF00FF"/>
                </a:solidFill>
              </a:rPr>
              <a:t>recv(…,0,…);</a:t>
            </a:r>
            <a:endParaRPr lang="en-US" altLang="tr-TR" sz="1200"/>
          </a:p>
        </p:txBody>
      </p:sp>
      <p:sp>
        <p:nvSpPr>
          <p:cNvPr id="34879" name="Line 70"/>
          <p:cNvSpPr>
            <a:spLocks noChangeShapeType="1"/>
          </p:cNvSpPr>
          <p:nvPr/>
        </p:nvSpPr>
        <p:spPr bwMode="auto">
          <a:xfrm>
            <a:off x="6237288" y="5251450"/>
            <a:ext cx="19050" cy="17463"/>
          </a:xfrm>
          <a:prstGeom prst="line">
            <a:avLst/>
          </a:prstGeom>
          <a:noFill/>
          <a:ln w="17463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34880" name="Freeform 71"/>
          <p:cNvSpPr>
            <a:spLocks/>
          </p:cNvSpPr>
          <p:nvPr/>
        </p:nvSpPr>
        <p:spPr bwMode="auto">
          <a:xfrm>
            <a:off x="6237288" y="5233988"/>
            <a:ext cx="71437" cy="71437"/>
          </a:xfrm>
          <a:custGeom>
            <a:avLst/>
            <a:gdLst>
              <a:gd name="T0" fmla="*/ 2147483646 w 45"/>
              <a:gd name="T1" fmla="*/ 2147483646 h 45"/>
              <a:gd name="T2" fmla="*/ 2147483646 w 45"/>
              <a:gd name="T3" fmla="*/ 0 h 45"/>
              <a:gd name="T4" fmla="*/ 2147483646 w 45"/>
              <a:gd name="T5" fmla="*/ 2147483646 h 45"/>
              <a:gd name="T6" fmla="*/ 0 w 45"/>
              <a:gd name="T7" fmla="*/ 2147483646 h 45"/>
              <a:gd name="T8" fmla="*/ 2147483646 w 45"/>
              <a:gd name="T9" fmla="*/ 2147483646 h 45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45"/>
              <a:gd name="T16" fmla="*/ 0 h 45"/>
              <a:gd name="T17" fmla="*/ 45 w 45"/>
              <a:gd name="T18" fmla="*/ 45 h 45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45" h="45">
                <a:moveTo>
                  <a:pt x="12" y="22"/>
                </a:moveTo>
                <a:lnTo>
                  <a:pt x="12" y="0"/>
                </a:lnTo>
                <a:lnTo>
                  <a:pt x="45" y="45"/>
                </a:lnTo>
                <a:lnTo>
                  <a:pt x="0" y="22"/>
                </a:lnTo>
                <a:lnTo>
                  <a:pt x="12" y="22"/>
                </a:lnTo>
                <a:close/>
              </a:path>
            </a:pathLst>
          </a:custGeom>
          <a:noFill/>
          <a:ln w="17463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34881" name="Freeform 72"/>
          <p:cNvSpPr>
            <a:spLocks/>
          </p:cNvSpPr>
          <p:nvPr/>
        </p:nvSpPr>
        <p:spPr bwMode="auto">
          <a:xfrm>
            <a:off x="6237288" y="5233988"/>
            <a:ext cx="71437" cy="71437"/>
          </a:xfrm>
          <a:custGeom>
            <a:avLst/>
            <a:gdLst>
              <a:gd name="T0" fmla="*/ 2147483646 w 45"/>
              <a:gd name="T1" fmla="*/ 2147483646 h 45"/>
              <a:gd name="T2" fmla="*/ 2147483646 w 45"/>
              <a:gd name="T3" fmla="*/ 0 h 45"/>
              <a:gd name="T4" fmla="*/ 2147483646 w 45"/>
              <a:gd name="T5" fmla="*/ 2147483646 h 45"/>
              <a:gd name="T6" fmla="*/ 0 w 45"/>
              <a:gd name="T7" fmla="*/ 2147483646 h 45"/>
              <a:gd name="T8" fmla="*/ 2147483646 w 45"/>
              <a:gd name="T9" fmla="*/ 2147483646 h 45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45"/>
              <a:gd name="T16" fmla="*/ 0 h 45"/>
              <a:gd name="T17" fmla="*/ 45 w 45"/>
              <a:gd name="T18" fmla="*/ 45 h 45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45" h="45">
                <a:moveTo>
                  <a:pt x="12" y="22"/>
                </a:moveTo>
                <a:lnTo>
                  <a:pt x="12" y="0"/>
                </a:lnTo>
                <a:lnTo>
                  <a:pt x="45" y="45"/>
                </a:lnTo>
                <a:lnTo>
                  <a:pt x="0" y="22"/>
                </a:lnTo>
                <a:lnTo>
                  <a:pt x="12" y="22"/>
                </a:lnTo>
                <a:close/>
              </a:path>
            </a:pathLst>
          </a:custGeom>
          <a:solidFill>
            <a:srgbClr val="FF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34882" name="Line 73"/>
          <p:cNvSpPr>
            <a:spLocks noChangeShapeType="1"/>
          </p:cNvSpPr>
          <p:nvPr/>
        </p:nvSpPr>
        <p:spPr bwMode="auto">
          <a:xfrm>
            <a:off x="4975225" y="4505325"/>
            <a:ext cx="1262063" cy="746125"/>
          </a:xfrm>
          <a:prstGeom prst="line">
            <a:avLst/>
          </a:prstGeom>
          <a:noFill/>
          <a:ln w="17463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34883" name="Line 74"/>
          <p:cNvSpPr>
            <a:spLocks noChangeShapeType="1"/>
          </p:cNvSpPr>
          <p:nvPr/>
        </p:nvSpPr>
        <p:spPr bwMode="auto">
          <a:xfrm>
            <a:off x="6967538" y="4149725"/>
            <a:ext cx="1587" cy="1588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34884" name="Line 75"/>
          <p:cNvSpPr>
            <a:spLocks noChangeShapeType="1"/>
          </p:cNvSpPr>
          <p:nvPr/>
        </p:nvSpPr>
        <p:spPr bwMode="auto">
          <a:xfrm>
            <a:off x="6967538" y="4238625"/>
            <a:ext cx="1587" cy="17463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34885" name="Line 76"/>
          <p:cNvSpPr>
            <a:spLocks noChangeShapeType="1"/>
          </p:cNvSpPr>
          <p:nvPr/>
        </p:nvSpPr>
        <p:spPr bwMode="auto">
          <a:xfrm>
            <a:off x="6967538" y="4327525"/>
            <a:ext cx="1587" cy="34925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34886" name="Line 77"/>
          <p:cNvSpPr>
            <a:spLocks noChangeShapeType="1"/>
          </p:cNvSpPr>
          <p:nvPr/>
        </p:nvSpPr>
        <p:spPr bwMode="auto">
          <a:xfrm>
            <a:off x="6967538" y="4433888"/>
            <a:ext cx="1587" cy="17462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34887" name="Line 78"/>
          <p:cNvSpPr>
            <a:spLocks noChangeShapeType="1"/>
          </p:cNvSpPr>
          <p:nvPr/>
        </p:nvSpPr>
        <p:spPr bwMode="auto">
          <a:xfrm>
            <a:off x="6967538" y="4522788"/>
            <a:ext cx="1587" cy="34925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34888" name="Line 79"/>
          <p:cNvSpPr>
            <a:spLocks noChangeShapeType="1"/>
          </p:cNvSpPr>
          <p:nvPr/>
        </p:nvSpPr>
        <p:spPr bwMode="auto">
          <a:xfrm>
            <a:off x="6967538" y="4629150"/>
            <a:ext cx="1587" cy="17463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34889" name="Line 80"/>
          <p:cNvSpPr>
            <a:spLocks noChangeShapeType="1"/>
          </p:cNvSpPr>
          <p:nvPr/>
        </p:nvSpPr>
        <p:spPr bwMode="auto">
          <a:xfrm>
            <a:off x="6967538" y="4735513"/>
            <a:ext cx="1587" cy="19050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34890" name="Line 81"/>
          <p:cNvSpPr>
            <a:spLocks noChangeShapeType="1"/>
          </p:cNvSpPr>
          <p:nvPr/>
        </p:nvSpPr>
        <p:spPr bwMode="auto">
          <a:xfrm>
            <a:off x="6967538" y="4824413"/>
            <a:ext cx="1587" cy="36512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34891" name="Line 82"/>
          <p:cNvSpPr>
            <a:spLocks noChangeShapeType="1"/>
          </p:cNvSpPr>
          <p:nvPr/>
        </p:nvSpPr>
        <p:spPr bwMode="auto">
          <a:xfrm>
            <a:off x="6967538" y="4932363"/>
            <a:ext cx="1587" cy="17462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34892" name="Line 83"/>
          <p:cNvSpPr>
            <a:spLocks noChangeShapeType="1"/>
          </p:cNvSpPr>
          <p:nvPr/>
        </p:nvSpPr>
        <p:spPr bwMode="auto">
          <a:xfrm>
            <a:off x="6967538" y="5019675"/>
            <a:ext cx="1587" cy="36513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34893" name="Line 84"/>
          <p:cNvSpPr>
            <a:spLocks noChangeShapeType="1"/>
          </p:cNvSpPr>
          <p:nvPr/>
        </p:nvSpPr>
        <p:spPr bwMode="auto">
          <a:xfrm>
            <a:off x="6967538" y="5127625"/>
            <a:ext cx="1587" cy="17463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34894" name="Line 85"/>
          <p:cNvSpPr>
            <a:spLocks noChangeShapeType="1"/>
          </p:cNvSpPr>
          <p:nvPr/>
        </p:nvSpPr>
        <p:spPr bwMode="auto">
          <a:xfrm>
            <a:off x="6967538" y="5500688"/>
            <a:ext cx="1587" cy="1587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34895" name="Line 86"/>
          <p:cNvSpPr>
            <a:spLocks noChangeShapeType="1"/>
          </p:cNvSpPr>
          <p:nvPr/>
        </p:nvSpPr>
        <p:spPr bwMode="auto">
          <a:xfrm>
            <a:off x="6967538" y="5589588"/>
            <a:ext cx="1587" cy="34925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34896" name="Line 87"/>
          <p:cNvSpPr>
            <a:spLocks noChangeShapeType="1"/>
          </p:cNvSpPr>
          <p:nvPr/>
        </p:nvSpPr>
        <p:spPr bwMode="auto">
          <a:xfrm>
            <a:off x="6967538" y="5713413"/>
            <a:ext cx="1587" cy="17462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34897" name="Line 88"/>
          <p:cNvSpPr>
            <a:spLocks noChangeShapeType="1"/>
          </p:cNvSpPr>
          <p:nvPr/>
        </p:nvSpPr>
        <p:spPr bwMode="auto">
          <a:xfrm>
            <a:off x="6967538" y="5908675"/>
            <a:ext cx="1587" cy="1588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34898" name="Line 89"/>
          <p:cNvSpPr>
            <a:spLocks noChangeShapeType="1"/>
          </p:cNvSpPr>
          <p:nvPr/>
        </p:nvSpPr>
        <p:spPr bwMode="auto">
          <a:xfrm>
            <a:off x="6967538" y="5997575"/>
            <a:ext cx="1587" cy="36513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34899" name="Line 90"/>
          <p:cNvSpPr>
            <a:spLocks noChangeShapeType="1"/>
          </p:cNvSpPr>
          <p:nvPr/>
        </p:nvSpPr>
        <p:spPr bwMode="auto">
          <a:xfrm>
            <a:off x="6967538" y="6122988"/>
            <a:ext cx="1587" cy="17462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34900" name="Line 91"/>
          <p:cNvSpPr>
            <a:spLocks noChangeShapeType="1"/>
          </p:cNvSpPr>
          <p:nvPr/>
        </p:nvSpPr>
        <p:spPr bwMode="auto">
          <a:xfrm>
            <a:off x="4513263" y="4576763"/>
            <a:ext cx="1587" cy="17462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34901" name="Line 92"/>
          <p:cNvSpPr>
            <a:spLocks noChangeShapeType="1"/>
          </p:cNvSpPr>
          <p:nvPr/>
        </p:nvSpPr>
        <p:spPr bwMode="auto">
          <a:xfrm>
            <a:off x="4513263" y="4646613"/>
            <a:ext cx="1587" cy="19050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34902" name="Line 93"/>
          <p:cNvSpPr>
            <a:spLocks noChangeShapeType="1"/>
          </p:cNvSpPr>
          <p:nvPr/>
        </p:nvSpPr>
        <p:spPr bwMode="auto">
          <a:xfrm>
            <a:off x="4513263" y="4718050"/>
            <a:ext cx="1587" cy="17463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34903" name="Line 94"/>
          <p:cNvSpPr>
            <a:spLocks noChangeShapeType="1"/>
          </p:cNvSpPr>
          <p:nvPr/>
        </p:nvSpPr>
        <p:spPr bwMode="auto">
          <a:xfrm>
            <a:off x="4513263" y="5145088"/>
            <a:ext cx="1587" cy="17462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34904" name="Line 95"/>
          <p:cNvSpPr>
            <a:spLocks noChangeShapeType="1"/>
          </p:cNvSpPr>
          <p:nvPr/>
        </p:nvSpPr>
        <p:spPr bwMode="auto">
          <a:xfrm>
            <a:off x="4513263" y="5233988"/>
            <a:ext cx="1587" cy="17462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34905" name="Line 96"/>
          <p:cNvSpPr>
            <a:spLocks noChangeShapeType="1"/>
          </p:cNvSpPr>
          <p:nvPr/>
        </p:nvSpPr>
        <p:spPr bwMode="auto">
          <a:xfrm>
            <a:off x="4513263" y="5322888"/>
            <a:ext cx="1587" cy="34925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34906" name="Line 97"/>
          <p:cNvSpPr>
            <a:spLocks noChangeShapeType="1"/>
          </p:cNvSpPr>
          <p:nvPr/>
        </p:nvSpPr>
        <p:spPr bwMode="auto">
          <a:xfrm>
            <a:off x="4513263" y="5429250"/>
            <a:ext cx="1587" cy="34925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34907" name="Line 98"/>
          <p:cNvSpPr>
            <a:spLocks noChangeShapeType="1"/>
          </p:cNvSpPr>
          <p:nvPr/>
        </p:nvSpPr>
        <p:spPr bwMode="auto">
          <a:xfrm>
            <a:off x="4513263" y="5535613"/>
            <a:ext cx="1587" cy="17462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34908" name="Line 99"/>
          <p:cNvSpPr>
            <a:spLocks noChangeShapeType="1"/>
          </p:cNvSpPr>
          <p:nvPr/>
        </p:nvSpPr>
        <p:spPr bwMode="auto">
          <a:xfrm>
            <a:off x="4513263" y="5624513"/>
            <a:ext cx="1587" cy="36512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34909" name="Line 100"/>
          <p:cNvSpPr>
            <a:spLocks noChangeShapeType="1"/>
          </p:cNvSpPr>
          <p:nvPr/>
        </p:nvSpPr>
        <p:spPr bwMode="auto">
          <a:xfrm>
            <a:off x="4513263" y="5730875"/>
            <a:ext cx="1587" cy="19050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34910" name="Line 101"/>
          <p:cNvSpPr>
            <a:spLocks noChangeShapeType="1"/>
          </p:cNvSpPr>
          <p:nvPr/>
        </p:nvSpPr>
        <p:spPr bwMode="auto">
          <a:xfrm>
            <a:off x="4513263" y="5838825"/>
            <a:ext cx="1587" cy="1588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34911" name="Line 102"/>
          <p:cNvSpPr>
            <a:spLocks noChangeShapeType="1"/>
          </p:cNvSpPr>
          <p:nvPr/>
        </p:nvSpPr>
        <p:spPr bwMode="auto">
          <a:xfrm>
            <a:off x="6237288" y="5730875"/>
            <a:ext cx="36512" cy="19050"/>
          </a:xfrm>
          <a:prstGeom prst="line">
            <a:avLst/>
          </a:prstGeom>
          <a:noFill/>
          <a:ln w="17463">
            <a:solidFill>
              <a:srgbClr val="FF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34912" name="Freeform 103"/>
          <p:cNvSpPr>
            <a:spLocks/>
          </p:cNvSpPr>
          <p:nvPr/>
        </p:nvSpPr>
        <p:spPr bwMode="auto">
          <a:xfrm>
            <a:off x="6237288" y="5713413"/>
            <a:ext cx="88900" cy="53975"/>
          </a:xfrm>
          <a:custGeom>
            <a:avLst/>
            <a:gdLst>
              <a:gd name="T0" fmla="*/ 2147483646 w 56"/>
              <a:gd name="T1" fmla="*/ 2147483646 h 34"/>
              <a:gd name="T2" fmla="*/ 2147483646 w 56"/>
              <a:gd name="T3" fmla="*/ 0 h 34"/>
              <a:gd name="T4" fmla="*/ 2147483646 w 56"/>
              <a:gd name="T5" fmla="*/ 2147483646 h 34"/>
              <a:gd name="T6" fmla="*/ 0 w 56"/>
              <a:gd name="T7" fmla="*/ 2147483646 h 34"/>
              <a:gd name="T8" fmla="*/ 2147483646 w 56"/>
              <a:gd name="T9" fmla="*/ 2147483646 h 3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56"/>
              <a:gd name="T16" fmla="*/ 0 h 34"/>
              <a:gd name="T17" fmla="*/ 56 w 56"/>
              <a:gd name="T18" fmla="*/ 34 h 34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56" h="34">
                <a:moveTo>
                  <a:pt x="23" y="23"/>
                </a:moveTo>
                <a:lnTo>
                  <a:pt x="23" y="0"/>
                </a:lnTo>
                <a:lnTo>
                  <a:pt x="56" y="34"/>
                </a:lnTo>
                <a:lnTo>
                  <a:pt x="0" y="23"/>
                </a:lnTo>
                <a:lnTo>
                  <a:pt x="23" y="23"/>
                </a:lnTo>
                <a:close/>
              </a:path>
            </a:pathLst>
          </a:custGeom>
          <a:noFill/>
          <a:ln w="17463">
            <a:solidFill>
              <a:srgbClr val="FF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34913" name="Freeform 104"/>
          <p:cNvSpPr>
            <a:spLocks/>
          </p:cNvSpPr>
          <p:nvPr/>
        </p:nvSpPr>
        <p:spPr bwMode="auto">
          <a:xfrm>
            <a:off x="6237288" y="5713413"/>
            <a:ext cx="88900" cy="53975"/>
          </a:xfrm>
          <a:custGeom>
            <a:avLst/>
            <a:gdLst>
              <a:gd name="T0" fmla="*/ 2147483646 w 56"/>
              <a:gd name="T1" fmla="*/ 2147483646 h 34"/>
              <a:gd name="T2" fmla="*/ 2147483646 w 56"/>
              <a:gd name="T3" fmla="*/ 0 h 34"/>
              <a:gd name="T4" fmla="*/ 2147483646 w 56"/>
              <a:gd name="T5" fmla="*/ 2147483646 h 34"/>
              <a:gd name="T6" fmla="*/ 0 w 56"/>
              <a:gd name="T7" fmla="*/ 2147483646 h 34"/>
              <a:gd name="T8" fmla="*/ 2147483646 w 56"/>
              <a:gd name="T9" fmla="*/ 2147483646 h 3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56"/>
              <a:gd name="T16" fmla="*/ 0 h 34"/>
              <a:gd name="T17" fmla="*/ 56 w 56"/>
              <a:gd name="T18" fmla="*/ 34 h 34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56" h="34">
                <a:moveTo>
                  <a:pt x="23" y="23"/>
                </a:moveTo>
                <a:lnTo>
                  <a:pt x="23" y="0"/>
                </a:lnTo>
                <a:lnTo>
                  <a:pt x="56" y="34"/>
                </a:lnTo>
                <a:lnTo>
                  <a:pt x="0" y="23"/>
                </a:lnTo>
                <a:lnTo>
                  <a:pt x="23" y="23"/>
                </a:lnTo>
                <a:close/>
              </a:path>
            </a:pathLst>
          </a:custGeom>
          <a:solidFill>
            <a:srgbClr val="FF00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34914" name="Line 105"/>
          <p:cNvSpPr>
            <a:spLocks noChangeShapeType="1"/>
          </p:cNvSpPr>
          <p:nvPr/>
        </p:nvSpPr>
        <p:spPr bwMode="auto">
          <a:xfrm>
            <a:off x="5100638" y="4967288"/>
            <a:ext cx="1136650" cy="763587"/>
          </a:xfrm>
          <a:prstGeom prst="line">
            <a:avLst/>
          </a:prstGeom>
          <a:noFill/>
          <a:ln w="17463">
            <a:solidFill>
              <a:srgbClr val="FF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34915" name="Rectangle 106"/>
          <p:cNvSpPr>
            <a:spLocks noChangeArrowheads="1"/>
          </p:cNvSpPr>
          <p:nvPr/>
        </p:nvSpPr>
        <p:spPr bwMode="auto">
          <a:xfrm>
            <a:off x="5226050" y="1265238"/>
            <a:ext cx="477838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tr-TR" altLang="tr-TR" sz="1400">
                <a:solidFill>
                  <a:srgbClr val="000000"/>
                </a:solidFill>
              </a:rPr>
              <a:t>Hedef</a:t>
            </a:r>
            <a:endParaRPr lang="en-US" altLang="tr-TR" sz="1200"/>
          </a:p>
        </p:txBody>
      </p:sp>
      <p:sp>
        <p:nvSpPr>
          <p:cNvPr id="34916" name="Rectangle 107"/>
          <p:cNvSpPr>
            <a:spLocks noChangeArrowheads="1"/>
          </p:cNvSpPr>
          <p:nvPr/>
        </p:nvSpPr>
        <p:spPr bwMode="auto">
          <a:xfrm>
            <a:off x="7780338" y="1893888"/>
            <a:ext cx="598487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tr-TR" altLang="tr-TR" sz="1400">
                <a:solidFill>
                  <a:srgbClr val="000000"/>
                </a:solidFill>
              </a:rPr>
              <a:t>Kaynak</a:t>
            </a:r>
            <a:endParaRPr lang="en-US" altLang="tr-TR" sz="1200"/>
          </a:p>
        </p:txBody>
      </p:sp>
      <p:sp>
        <p:nvSpPr>
          <p:cNvPr id="34917" name="Line 111"/>
          <p:cNvSpPr>
            <a:spLocks noChangeShapeType="1"/>
          </p:cNvSpPr>
          <p:nvPr/>
        </p:nvSpPr>
        <p:spPr bwMode="auto">
          <a:xfrm flipH="1">
            <a:off x="4648200" y="1455738"/>
            <a:ext cx="685800" cy="115887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34918" name="Line 115"/>
          <p:cNvSpPr>
            <a:spLocks noChangeShapeType="1"/>
          </p:cNvSpPr>
          <p:nvPr/>
        </p:nvSpPr>
        <p:spPr bwMode="auto">
          <a:xfrm flipH="1">
            <a:off x="7162800" y="2106613"/>
            <a:ext cx="760413" cy="336550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34920" name="Rectangle 12"/>
          <p:cNvSpPr>
            <a:spLocks noChangeArrowheads="1"/>
          </p:cNvSpPr>
          <p:nvPr/>
        </p:nvSpPr>
        <p:spPr bwMode="auto">
          <a:xfrm>
            <a:off x="4114800" y="3776663"/>
            <a:ext cx="754063" cy="261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tr-TR" altLang="tr-TR" sz="1700">
                <a:solidFill>
                  <a:srgbClr val="000000"/>
                </a:solidFill>
              </a:rPr>
              <a:t>Süreç</a:t>
            </a:r>
            <a:r>
              <a:rPr lang="en-US" altLang="tr-TR" sz="1700">
                <a:solidFill>
                  <a:srgbClr val="000000"/>
                </a:solidFill>
              </a:rPr>
              <a:t> 0</a:t>
            </a:r>
            <a:endParaRPr lang="en-US" altLang="tr-TR" sz="1200"/>
          </a:p>
        </p:txBody>
      </p:sp>
      <p:sp>
        <p:nvSpPr>
          <p:cNvPr id="34921" name="Rectangle 13"/>
          <p:cNvSpPr>
            <a:spLocks noChangeArrowheads="1"/>
          </p:cNvSpPr>
          <p:nvPr/>
        </p:nvSpPr>
        <p:spPr bwMode="auto">
          <a:xfrm>
            <a:off x="6584950" y="3776663"/>
            <a:ext cx="754063" cy="261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tr-TR" altLang="tr-TR" sz="1700">
                <a:solidFill>
                  <a:srgbClr val="000000"/>
                </a:solidFill>
              </a:rPr>
              <a:t>Süreç</a:t>
            </a:r>
            <a:r>
              <a:rPr lang="en-US" altLang="tr-TR" sz="1700">
                <a:solidFill>
                  <a:srgbClr val="000000"/>
                </a:solidFill>
              </a:rPr>
              <a:t> 1</a:t>
            </a:r>
            <a:endParaRPr lang="en-US" altLang="tr-TR" sz="1200"/>
          </a:p>
        </p:txBody>
      </p:sp>
    </p:spTree>
    <p:extLst>
      <p:ext uri="{BB962C8B-B14F-4D97-AF65-F5344CB8AC3E}">
        <p14:creationId xmlns:p14="http://schemas.microsoft.com/office/powerpoint/2010/main" val="127635254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1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en-US" altLang="en-US" sz="3600" dirty="0"/>
              <a:t>MPI </a:t>
            </a:r>
            <a:r>
              <a:rPr lang="tr-TR" altLang="en-US" sz="3600" dirty="0"/>
              <a:t>Çözümü </a:t>
            </a:r>
            <a:r>
              <a:rPr lang="en-US" altLang="en-US" sz="3200" dirty="0"/>
              <a:t>“</a:t>
            </a:r>
            <a:r>
              <a:rPr lang="tr-TR" altLang="en-US" sz="3200" dirty="0"/>
              <a:t>İletişimciler</a:t>
            </a:r>
            <a:r>
              <a:rPr lang="en-US" altLang="en-US" sz="3200" dirty="0"/>
              <a:t>”</a:t>
            </a:r>
          </a:p>
        </p:txBody>
      </p:sp>
      <p:sp>
        <p:nvSpPr>
          <p:cNvPr id="35844" name="Slide Number Placeholder 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fld id="{0D662D4B-D96E-4C51-A86E-C43B1BFD7FFA}" type="slidenum">
              <a:rPr lang="en-US" altLang="en-US" sz="1400">
                <a:solidFill>
                  <a:srgbClr val="000000"/>
                </a:solidFill>
              </a:rPr>
              <a:pPr/>
              <a:t>18</a:t>
            </a:fld>
            <a:endParaRPr lang="en-US" altLang="en-US" sz="1400">
              <a:solidFill>
                <a:srgbClr val="000000"/>
              </a:solidFill>
            </a:endParaRPr>
          </a:p>
        </p:txBody>
      </p:sp>
      <p:sp>
        <p:nvSpPr>
          <p:cNvPr id="35843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tr-TR" altLang="en-US" sz="2800"/>
              <a:t>Bir iletişim etki alanı (domain) tanımlanır.</a:t>
            </a:r>
          </a:p>
          <a:p>
            <a:pPr lvl="1"/>
            <a:r>
              <a:rPr lang="tr-TR" altLang="en-US" sz="2400"/>
              <a:t>Sadece izin verilen bir grup süreç birbirleriyle haberleşebilirler</a:t>
            </a:r>
            <a:r>
              <a:rPr lang="en-US" altLang="en-US" sz="2400"/>
              <a:t>.</a:t>
            </a:r>
          </a:p>
          <a:p>
            <a:endParaRPr lang="en-US" altLang="en-US" sz="2800"/>
          </a:p>
          <a:p>
            <a:r>
              <a:rPr lang="tr-TR" altLang="en-US" sz="2800"/>
              <a:t>Kütüphanelerin iletişim alanları</a:t>
            </a:r>
            <a:r>
              <a:rPr lang="en-US" altLang="en-US" sz="2800"/>
              <a:t> </a:t>
            </a:r>
            <a:r>
              <a:rPr lang="tr-TR" altLang="en-US" sz="2800"/>
              <a:t>kullanıcı programlarının alanlarından ayrı tutulabilirler</a:t>
            </a:r>
            <a:r>
              <a:rPr lang="en-US" altLang="en-US" sz="2800"/>
              <a:t>.</a:t>
            </a:r>
          </a:p>
          <a:p>
            <a:endParaRPr lang="en-US" altLang="en-US" sz="2800"/>
          </a:p>
          <a:p>
            <a:r>
              <a:rPr lang="tr-TR" altLang="en-US" sz="2800"/>
              <a:t>Tüm uçtan-uca (bire-bir) bağlantılarda</a:t>
            </a:r>
            <a:r>
              <a:rPr lang="en-US" altLang="en-US" sz="2800"/>
              <a:t> </a:t>
            </a:r>
            <a:r>
              <a:rPr lang="tr-TR" altLang="en-US" sz="2800"/>
              <a:t>ve bir grup içinde</a:t>
            </a:r>
            <a:r>
              <a:rPr lang="en-US" altLang="en-US" sz="2800"/>
              <a:t> MPI </a:t>
            </a:r>
            <a:r>
              <a:rPr lang="tr-TR" altLang="en-US" sz="2800"/>
              <a:t>mesaj geçişleri yapılabilir.</a:t>
            </a:r>
            <a:endParaRPr lang="en-US" altLang="en-US" sz="2800"/>
          </a:p>
        </p:txBody>
      </p:sp>
    </p:spTree>
    <p:extLst>
      <p:ext uri="{BB962C8B-B14F-4D97-AF65-F5344CB8AC3E}">
        <p14:creationId xmlns:p14="http://schemas.microsoft.com/office/powerpoint/2010/main" val="264068447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Rectangle 2"/>
          <p:cNvSpPr>
            <a:spLocks noGrp="1" noChangeArrowheads="1"/>
          </p:cNvSpPr>
          <p:nvPr>
            <p:ph type="title"/>
          </p:nvPr>
        </p:nvSpPr>
        <p:spPr>
          <a:xfrm>
            <a:off x="251520" y="152400"/>
            <a:ext cx="8640960" cy="990600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tr-TR" altLang="en-US" sz="3600" dirty="0"/>
              <a:t>Varsayılan İletişimci:</a:t>
            </a:r>
            <a:r>
              <a:rPr lang="en-US" altLang="en-US" dirty="0"/>
              <a:t> </a:t>
            </a:r>
            <a:r>
              <a:rPr lang="tr-TR" altLang="en-US" dirty="0"/>
              <a:t>M</a:t>
            </a:r>
            <a:r>
              <a:rPr lang="en-US" altLang="en-US" sz="3200" dirty="0">
                <a:solidFill>
                  <a:schemeClr val="tx1"/>
                </a:solidFill>
              </a:rPr>
              <a:t>PI_COMM_WORLD</a:t>
            </a:r>
            <a:r>
              <a:rPr lang="en-US" altLang="en-US" sz="4000" dirty="0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36868" name="Slide Number Placeholder 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fld id="{5D44DEA7-84C4-40B4-9A6C-90AE4D4D48EA}" type="slidenum">
              <a:rPr lang="en-US" altLang="en-US" sz="1400">
                <a:solidFill>
                  <a:srgbClr val="000000"/>
                </a:solidFill>
              </a:rPr>
              <a:pPr/>
              <a:t>19</a:t>
            </a:fld>
            <a:endParaRPr lang="en-US" altLang="en-US" sz="1400">
              <a:solidFill>
                <a:srgbClr val="000000"/>
              </a:solidFill>
            </a:endParaRPr>
          </a:p>
        </p:txBody>
      </p:sp>
      <p:sp>
        <p:nvSpPr>
          <p:cNvPr id="36867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pPr marL="406400" indent="-406400"/>
            <a:r>
              <a:rPr lang="tr-TR" altLang="en-US" sz="2800" dirty="0"/>
              <a:t>Uygulama içinde hazır gelmektedir, yeni bir tane açmadan tüm süreçler bunu kullanılabilirler</a:t>
            </a:r>
            <a:r>
              <a:rPr lang="en-US" altLang="en-US" sz="2800" dirty="0"/>
              <a:t>.</a:t>
            </a:r>
          </a:p>
          <a:p>
            <a:pPr marL="406400" indent="-406400"/>
            <a:endParaRPr lang="en-US" altLang="en-US" sz="2800" dirty="0"/>
          </a:p>
          <a:p>
            <a:pPr marL="406400" indent="-406400"/>
            <a:r>
              <a:rPr lang="tr-TR" altLang="en-US" sz="2800" dirty="0"/>
              <a:t>Yeni iletişimci formları oluşturmak için bir set</a:t>
            </a:r>
            <a:r>
              <a:rPr lang="en-US" altLang="en-US" sz="2800" dirty="0"/>
              <a:t> MPI </a:t>
            </a:r>
            <a:r>
              <a:rPr lang="tr-TR" altLang="en-US" sz="2800" dirty="0"/>
              <a:t>rutini bulunmaktadır</a:t>
            </a:r>
            <a:r>
              <a:rPr lang="en-US" altLang="en-US" sz="2800" dirty="0"/>
              <a:t>. </a:t>
            </a:r>
          </a:p>
          <a:p>
            <a:pPr marL="406400" indent="-406400"/>
            <a:endParaRPr lang="en-US" altLang="en-US" sz="2800" dirty="0"/>
          </a:p>
          <a:p>
            <a:pPr marL="406400" indent="-406400"/>
            <a:r>
              <a:rPr lang="tr-TR" altLang="en-US" sz="2800" dirty="0"/>
              <a:t>Bir iletişimci içinde süreçler ortak bir</a:t>
            </a:r>
            <a:r>
              <a:rPr lang="en-US" altLang="en-US" sz="2800" dirty="0"/>
              <a:t> “rank” </a:t>
            </a:r>
            <a:r>
              <a:rPr lang="tr-TR" altLang="en-US" sz="2800" dirty="0"/>
              <a:t>değerine sahiptirler</a:t>
            </a:r>
            <a:r>
              <a:rPr lang="en-US" altLang="en-US" sz="2800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49960497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9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en-US" altLang="en-US" sz="3600" dirty="0"/>
              <a:t>SPMD </a:t>
            </a:r>
            <a:r>
              <a:rPr lang="tr-TR" altLang="en-US" sz="3600" dirty="0"/>
              <a:t>Hesaplamalı</a:t>
            </a:r>
            <a:r>
              <a:rPr lang="en-US" altLang="en-US" sz="3600" dirty="0"/>
              <a:t> </a:t>
            </a:r>
            <a:r>
              <a:rPr lang="tr-TR" altLang="en-US" sz="3600" dirty="0"/>
              <a:t>Modelin Kullanımı</a:t>
            </a:r>
            <a:endParaRPr lang="en-US" altLang="en-US" sz="3600" dirty="0"/>
          </a:p>
        </p:txBody>
      </p:sp>
      <p:sp>
        <p:nvSpPr>
          <p:cNvPr id="37892" name="Slide Number Placeholder 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fld id="{6912DE28-B3C2-4B77-A1AA-3C4C49CD7C5A}" type="slidenum">
              <a:rPr lang="en-US" altLang="en-US" sz="1400">
                <a:solidFill>
                  <a:srgbClr val="000000"/>
                </a:solidFill>
              </a:rPr>
              <a:pPr/>
              <a:t>20</a:t>
            </a:fld>
            <a:endParaRPr lang="en-US" altLang="en-US" sz="1400">
              <a:solidFill>
                <a:srgbClr val="000000"/>
              </a:solidFill>
            </a:endParaRPr>
          </a:p>
        </p:txBody>
      </p:sp>
      <p:sp>
        <p:nvSpPr>
          <p:cNvPr id="37891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FontTx/>
              <a:buNone/>
              <a:tabLst>
                <a:tab pos="284163" algn="l"/>
              </a:tabLst>
            </a:pPr>
            <a:r>
              <a:rPr lang="en-US" altLang="en-US" sz="2000" b="1" dirty="0">
                <a:solidFill>
                  <a:srgbClr val="C00000"/>
                </a:solidFill>
                <a:latin typeface="Courier New Bold"/>
              </a:rPr>
              <a:t>main (</a:t>
            </a:r>
            <a:r>
              <a:rPr lang="en-US" altLang="en-US" sz="2000" b="1" dirty="0" err="1">
                <a:solidFill>
                  <a:srgbClr val="C00000"/>
                </a:solidFill>
                <a:latin typeface="Courier New Bold"/>
              </a:rPr>
              <a:t>int</a:t>
            </a:r>
            <a:r>
              <a:rPr lang="en-US" altLang="en-US" sz="2000" b="1" dirty="0">
                <a:solidFill>
                  <a:srgbClr val="C00000"/>
                </a:solidFill>
                <a:latin typeface="Courier New Bold"/>
              </a:rPr>
              <a:t> </a:t>
            </a:r>
            <a:r>
              <a:rPr lang="en-US" altLang="en-US" sz="2000" b="1" dirty="0" err="1">
                <a:solidFill>
                  <a:srgbClr val="C00000"/>
                </a:solidFill>
                <a:latin typeface="Courier New Bold"/>
              </a:rPr>
              <a:t>argc</a:t>
            </a:r>
            <a:r>
              <a:rPr lang="en-US" altLang="en-US" sz="2000" b="1" dirty="0">
                <a:solidFill>
                  <a:srgbClr val="C00000"/>
                </a:solidFill>
                <a:latin typeface="Courier New Bold"/>
              </a:rPr>
              <a:t>, char *</a:t>
            </a:r>
            <a:r>
              <a:rPr lang="en-US" altLang="en-US" sz="2000" b="1" dirty="0" err="1">
                <a:solidFill>
                  <a:srgbClr val="C00000"/>
                </a:solidFill>
                <a:latin typeface="Courier New Bold"/>
              </a:rPr>
              <a:t>argv</a:t>
            </a:r>
            <a:r>
              <a:rPr lang="en-US" altLang="en-US" sz="2000" b="1" dirty="0">
                <a:solidFill>
                  <a:srgbClr val="C00000"/>
                </a:solidFill>
                <a:latin typeface="Courier New Bold"/>
              </a:rPr>
              <a:t>[]) {</a:t>
            </a:r>
          </a:p>
          <a:p>
            <a:pPr marL="0" indent="0">
              <a:buFontTx/>
              <a:buNone/>
              <a:tabLst>
                <a:tab pos="284163" algn="l"/>
              </a:tabLst>
            </a:pPr>
            <a:r>
              <a:rPr lang="en-US" altLang="en-US" sz="2000" b="1" dirty="0">
                <a:solidFill>
                  <a:srgbClr val="C00000"/>
                </a:solidFill>
                <a:latin typeface="Courier New Bold"/>
              </a:rPr>
              <a:t>	</a:t>
            </a:r>
            <a:r>
              <a:rPr lang="en-US" altLang="en-US" sz="2000" b="1" dirty="0" err="1">
                <a:solidFill>
                  <a:srgbClr val="C00000"/>
                </a:solidFill>
                <a:latin typeface="Courier New Bold"/>
              </a:rPr>
              <a:t>MPI_Init</a:t>
            </a:r>
            <a:r>
              <a:rPr lang="en-US" altLang="en-US" sz="2000" b="1" dirty="0">
                <a:solidFill>
                  <a:srgbClr val="C00000"/>
                </a:solidFill>
                <a:latin typeface="Courier New Bold"/>
              </a:rPr>
              <a:t>(&amp;</a:t>
            </a:r>
            <a:r>
              <a:rPr lang="en-US" altLang="en-US" sz="2000" b="1" dirty="0" err="1">
                <a:solidFill>
                  <a:srgbClr val="C00000"/>
                </a:solidFill>
                <a:latin typeface="Courier New Bold"/>
              </a:rPr>
              <a:t>argc</a:t>
            </a:r>
            <a:r>
              <a:rPr lang="en-US" altLang="en-US" sz="2000" b="1" dirty="0">
                <a:solidFill>
                  <a:srgbClr val="C00000"/>
                </a:solidFill>
                <a:latin typeface="Courier New Bold"/>
              </a:rPr>
              <a:t>, &amp;</a:t>
            </a:r>
            <a:r>
              <a:rPr lang="en-US" altLang="en-US" sz="2000" b="1" dirty="0" err="1">
                <a:solidFill>
                  <a:srgbClr val="C00000"/>
                </a:solidFill>
                <a:latin typeface="Courier New Bold"/>
              </a:rPr>
              <a:t>argv</a:t>
            </a:r>
            <a:r>
              <a:rPr lang="en-US" altLang="en-US" sz="2000" b="1" dirty="0">
                <a:solidFill>
                  <a:srgbClr val="C00000"/>
                </a:solidFill>
                <a:latin typeface="Courier New Bold"/>
              </a:rPr>
              <a:t>);</a:t>
            </a:r>
          </a:p>
          <a:p>
            <a:pPr marL="0" indent="0">
              <a:buFontTx/>
              <a:buNone/>
              <a:tabLst>
                <a:tab pos="284163" algn="l"/>
              </a:tabLst>
            </a:pPr>
            <a:r>
              <a:rPr lang="en-US" altLang="en-US" sz="2000" b="1" dirty="0">
                <a:solidFill>
                  <a:srgbClr val="C00000"/>
                </a:solidFill>
                <a:latin typeface="Courier New Bold"/>
              </a:rPr>
              <a:t>	</a:t>
            </a:r>
            <a:r>
              <a:rPr lang="en-US" altLang="en-US" sz="2000" b="1" dirty="0" err="1">
                <a:solidFill>
                  <a:srgbClr val="C00000"/>
                </a:solidFill>
                <a:latin typeface="Courier New Bold"/>
              </a:rPr>
              <a:t>MPI_Comm_rank</a:t>
            </a:r>
            <a:r>
              <a:rPr lang="en-US" altLang="en-US" sz="2000" b="1" dirty="0">
                <a:solidFill>
                  <a:srgbClr val="C00000"/>
                </a:solidFill>
                <a:latin typeface="Courier New Bold"/>
              </a:rPr>
              <a:t>(MPI_COMM_WORLD, &amp;</a:t>
            </a:r>
            <a:r>
              <a:rPr lang="en-US" altLang="en-US" sz="2000" b="1" dirty="0" err="1">
                <a:solidFill>
                  <a:srgbClr val="C00000"/>
                </a:solidFill>
                <a:latin typeface="Courier New Bold"/>
              </a:rPr>
              <a:t>myrank</a:t>
            </a:r>
            <a:r>
              <a:rPr lang="en-US" altLang="en-US" sz="2000" b="1" dirty="0">
                <a:solidFill>
                  <a:srgbClr val="C00000"/>
                </a:solidFill>
                <a:latin typeface="Courier New Bold"/>
              </a:rPr>
              <a:t>); /* rank */</a:t>
            </a:r>
          </a:p>
          <a:p>
            <a:pPr marL="0" indent="0">
              <a:buFontTx/>
              <a:buNone/>
              <a:tabLst>
                <a:tab pos="284163" algn="l"/>
              </a:tabLst>
            </a:pPr>
            <a:r>
              <a:rPr lang="en-US" altLang="en-US" sz="2000" b="1" dirty="0">
                <a:solidFill>
                  <a:schemeClr val="accent2"/>
                </a:solidFill>
                <a:latin typeface="Courier New Bold"/>
              </a:rPr>
              <a:t>	</a:t>
            </a:r>
            <a:r>
              <a:rPr lang="en-US" altLang="en-US" sz="2000" b="1" dirty="0">
                <a:solidFill>
                  <a:srgbClr val="FF0000"/>
                </a:solidFill>
                <a:latin typeface="Courier New Bold"/>
              </a:rPr>
              <a:t>if (</a:t>
            </a:r>
            <a:r>
              <a:rPr lang="en-US" altLang="en-US" sz="2000" b="1" dirty="0" err="1">
                <a:solidFill>
                  <a:srgbClr val="FF0000"/>
                </a:solidFill>
                <a:latin typeface="Courier New Bold"/>
              </a:rPr>
              <a:t>myrank</a:t>
            </a:r>
            <a:r>
              <a:rPr lang="en-US" altLang="en-US" sz="2000" b="1" dirty="0">
                <a:solidFill>
                  <a:srgbClr val="FF0000"/>
                </a:solidFill>
                <a:latin typeface="Courier New Bold"/>
              </a:rPr>
              <a:t> == 0)</a:t>
            </a:r>
          </a:p>
          <a:p>
            <a:pPr marL="0" indent="0">
              <a:buFontTx/>
              <a:buNone/>
              <a:tabLst>
                <a:tab pos="284163" algn="l"/>
              </a:tabLst>
            </a:pPr>
            <a:r>
              <a:rPr lang="en-US" altLang="en-US" sz="2000" b="1" dirty="0">
                <a:solidFill>
                  <a:srgbClr val="FF0000"/>
                </a:solidFill>
                <a:latin typeface="Courier New Bold"/>
              </a:rPr>
              <a:t>		master();</a:t>
            </a:r>
          </a:p>
          <a:p>
            <a:pPr marL="0" indent="0">
              <a:buFontTx/>
              <a:buNone/>
              <a:tabLst>
                <a:tab pos="284163" algn="l"/>
              </a:tabLst>
            </a:pPr>
            <a:r>
              <a:rPr lang="en-US" altLang="en-US" sz="2000" b="1" dirty="0">
                <a:solidFill>
                  <a:srgbClr val="FF0000"/>
                </a:solidFill>
                <a:latin typeface="Courier New Bold"/>
              </a:rPr>
              <a:t>	else</a:t>
            </a:r>
          </a:p>
          <a:p>
            <a:pPr marL="0" indent="0">
              <a:buFontTx/>
              <a:buNone/>
              <a:tabLst>
                <a:tab pos="284163" algn="l"/>
              </a:tabLst>
            </a:pPr>
            <a:r>
              <a:rPr lang="en-US" altLang="en-US" sz="2000" b="1" dirty="0">
                <a:solidFill>
                  <a:srgbClr val="FF0000"/>
                </a:solidFill>
                <a:latin typeface="Courier New Bold"/>
              </a:rPr>
              <a:t>		slave();</a:t>
            </a:r>
          </a:p>
          <a:p>
            <a:pPr marL="0" indent="0">
              <a:buFontTx/>
              <a:buNone/>
              <a:tabLst>
                <a:tab pos="284163" algn="l"/>
              </a:tabLst>
            </a:pPr>
            <a:r>
              <a:rPr lang="en-US" altLang="en-US" sz="2000" b="1" dirty="0">
                <a:solidFill>
                  <a:schemeClr val="accent2"/>
                </a:solidFill>
                <a:latin typeface="Courier New Bold"/>
              </a:rPr>
              <a:t>	</a:t>
            </a:r>
            <a:r>
              <a:rPr lang="en-US" altLang="en-US" sz="2000" b="1" dirty="0" err="1">
                <a:solidFill>
                  <a:srgbClr val="C00000"/>
                </a:solidFill>
                <a:latin typeface="Courier New Bold"/>
              </a:rPr>
              <a:t>MPI_Finalize</a:t>
            </a:r>
            <a:r>
              <a:rPr lang="en-US" altLang="en-US" sz="2000" b="1" dirty="0">
                <a:solidFill>
                  <a:srgbClr val="C00000"/>
                </a:solidFill>
                <a:latin typeface="Courier New Bold"/>
              </a:rPr>
              <a:t>();</a:t>
            </a:r>
          </a:p>
          <a:p>
            <a:pPr marL="0" indent="0">
              <a:buFontTx/>
              <a:buNone/>
              <a:tabLst>
                <a:tab pos="284163" algn="l"/>
              </a:tabLst>
            </a:pPr>
            <a:r>
              <a:rPr lang="en-US" altLang="en-US" sz="2000" b="1" dirty="0">
                <a:solidFill>
                  <a:srgbClr val="C00000"/>
                </a:solidFill>
                <a:latin typeface="Courier New Bold"/>
              </a:rPr>
              <a:t>	}</a:t>
            </a:r>
            <a:endParaRPr lang="en-US" altLang="en-US" sz="1600" b="1" dirty="0">
              <a:solidFill>
                <a:srgbClr val="C00000"/>
              </a:solidFill>
              <a:latin typeface="Courier New Bold"/>
            </a:endParaRPr>
          </a:p>
          <a:p>
            <a:pPr marL="0" indent="0">
              <a:buFontTx/>
              <a:buNone/>
              <a:tabLst>
                <a:tab pos="284163" algn="l"/>
              </a:tabLst>
            </a:pPr>
            <a:endParaRPr lang="en-US" altLang="en-US" sz="1200" dirty="0"/>
          </a:p>
          <a:p>
            <a:pPr marL="0" indent="0">
              <a:buFontTx/>
              <a:buNone/>
              <a:tabLst>
                <a:tab pos="284163" algn="l"/>
              </a:tabLst>
            </a:pPr>
            <a:r>
              <a:rPr lang="tr-TR" altLang="en-US" sz="2400" dirty="0"/>
              <a:t>Patron</a:t>
            </a:r>
            <a:r>
              <a:rPr lang="en-US" altLang="en-US" sz="2400" dirty="0"/>
              <a:t> </a:t>
            </a:r>
            <a:r>
              <a:rPr lang="en-US" altLang="en-US" sz="2400" dirty="0">
                <a:solidFill>
                  <a:srgbClr val="FF0000"/>
                </a:solidFill>
              </a:rPr>
              <a:t>master()</a:t>
            </a:r>
            <a:r>
              <a:rPr lang="en-US" altLang="en-US" sz="2400" dirty="0"/>
              <a:t> </a:t>
            </a:r>
            <a:r>
              <a:rPr lang="tr-TR" altLang="en-US" sz="2400" dirty="0"/>
              <a:t>ve işçiler</a:t>
            </a:r>
            <a:r>
              <a:rPr lang="en-US" altLang="en-US" sz="2400" dirty="0"/>
              <a:t> </a:t>
            </a:r>
            <a:r>
              <a:rPr lang="en-US" altLang="en-US" sz="2400" dirty="0">
                <a:solidFill>
                  <a:srgbClr val="FF0000"/>
                </a:solidFill>
              </a:rPr>
              <a:t>slave()</a:t>
            </a:r>
            <a:r>
              <a:rPr lang="en-US" altLang="en-US" sz="2400" dirty="0"/>
              <a:t> </a:t>
            </a:r>
            <a:r>
              <a:rPr lang="tr-TR" altLang="en-US" sz="2400" dirty="0"/>
              <a:t>metotlarını çağırır</a:t>
            </a:r>
            <a:r>
              <a:rPr lang="en-US" altLang="en-US" sz="24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58446550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3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tr-TR" altLang="en-US" sz="3600" dirty="0" err="1"/>
              <a:t>Bloklanan</a:t>
            </a:r>
            <a:r>
              <a:rPr lang="tr-TR" altLang="en-US" sz="3600" dirty="0"/>
              <a:t> </a:t>
            </a:r>
            <a:r>
              <a:rPr lang="tr-TR" altLang="en-US" sz="3600" dirty="0" err="1"/>
              <a:t>Send</a:t>
            </a:r>
            <a:r>
              <a:rPr lang="tr-TR" altLang="en-US" sz="3600" dirty="0"/>
              <a:t> Komutu Parametreleri</a:t>
            </a:r>
            <a:endParaRPr lang="en-US" altLang="en-US" sz="3600" dirty="0"/>
          </a:p>
        </p:txBody>
      </p:sp>
      <p:sp>
        <p:nvSpPr>
          <p:cNvPr id="38928" name="Slide Number Placeholder 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fld id="{E8CB9379-AFE6-4927-A42F-760B43E6D925}" type="slidenum">
              <a:rPr lang="en-US" altLang="en-US" sz="1400">
                <a:solidFill>
                  <a:srgbClr val="000000"/>
                </a:solidFill>
              </a:rPr>
              <a:pPr/>
              <a:t>21</a:t>
            </a:fld>
            <a:endParaRPr lang="en-US" altLang="en-US" sz="1400">
              <a:solidFill>
                <a:srgbClr val="000000"/>
              </a:solidFill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395536" y="2492896"/>
            <a:ext cx="8424936" cy="1810420"/>
            <a:chOff x="395536" y="2492896"/>
            <a:chExt cx="8424936" cy="1810420"/>
          </a:xfrm>
        </p:grpSpPr>
        <p:sp>
          <p:nvSpPr>
            <p:cNvPr id="25604" name="Rectangle 4"/>
            <p:cNvSpPr>
              <a:spLocks noChangeArrowheads="1"/>
            </p:cNvSpPr>
            <p:nvPr/>
          </p:nvSpPr>
          <p:spPr bwMode="auto">
            <a:xfrm>
              <a:off x="395536" y="2492896"/>
              <a:ext cx="8309967" cy="4308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1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 sz="12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 sz="12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 sz="12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 sz="12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>
                <a:defRPr/>
              </a:pPr>
              <a:r>
                <a:rPr lang="en-US" altLang="tr-TR" sz="2800" b="1" dirty="0" err="1">
                  <a:solidFill>
                    <a:schemeClr val="accent6"/>
                  </a:solidFill>
                </a:rPr>
                <a:t>MPI_Send</a:t>
              </a:r>
              <a:r>
                <a:rPr lang="en-US" altLang="tr-TR" sz="2800" b="1" dirty="0">
                  <a:solidFill>
                    <a:schemeClr val="accent6"/>
                  </a:solidFill>
                </a:rPr>
                <a:t>(</a:t>
              </a:r>
              <a:r>
                <a:rPr lang="en-US" altLang="tr-TR" sz="2800" b="1" dirty="0" err="1">
                  <a:solidFill>
                    <a:schemeClr val="accent6"/>
                  </a:solidFill>
                </a:rPr>
                <a:t>buf</a:t>
              </a:r>
              <a:r>
                <a:rPr lang="en-US" altLang="tr-TR" sz="2800" b="1" dirty="0">
                  <a:solidFill>
                    <a:schemeClr val="accent6"/>
                  </a:solidFill>
                </a:rPr>
                <a:t>, count, </a:t>
              </a:r>
              <a:r>
                <a:rPr lang="en-US" altLang="tr-TR" sz="2800" b="1" dirty="0" err="1">
                  <a:solidFill>
                    <a:schemeClr val="accent6"/>
                  </a:solidFill>
                </a:rPr>
                <a:t>datatype</a:t>
              </a:r>
              <a:r>
                <a:rPr lang="en-US" altLang="tr-TR" sz="2800" b="1" dirty="0">
                  <a:solidFill>
                    <a:schemeClr val="accent6"/>
                  </a:solidFill>
                </a:rPr>
                <a:t>, </a:t>
              </a:r>
              <a:r>
                <a:rPr lang="en-US" altLang="tr-TR" sz="2800" b="1" dirty="0" err="1">
                  <a:solidFill>
                    <a:schemeClr val="accent6"/>
                  </a:solidFill>
                </a:rPr>
                <a:t>dest</a:t>
              </a:r>
              <a:r>
                <a:rPr lang="en-US" altLang="tr-TR" sz="2800" b="1" dirty="0">
                  <a:solidFill>
                    <a:schemeClr val="accent6"/>
                  </a:solidFill>
                </a:rPr>
                <a:t>, tag, </a:t>
              </a:r>
              <a:r>
                <a:rPr lang="en-US" altLang="tr-TR" sz="2800" b="1" dirty="0" err="1">
                  <a:solidFill>
                    <a:schemeClr val="accent6"/>
                  </a:solidFill>
                </a:rPr>
                <a:t>comm</a:t>
              </a:r>
              <a:r>
                <a:rPr lang="en-US" altLang="tr-TR" sz="2800" b="1" dirty="0">
                  <a:solidFill>
                    <a:schemeClr val="accent6"/>
                  </a:solidFill>
                </a:rPr>
                <a:t>)</a:t>
              </a:r>
              <a:endParaRPr lang="en-US" altLang="tr-TR" sz="2800" dirty="0">
                <a:solidFill>
                  <a:schemeClr val="accent6"/>
                </a:solidFill>
              </a:endParaRPr>
            </a:p>
          </p:txBody>
        </p:sp>
        <p:sp>
          <p:nvSpPr>
            <p:cNvPr id="38916" name="Rectangle 5"/>
            <p:cNvSpPr>
              <a:spLocks noChangeArrowheads="1"/>
            </p:cNvSpPr>
            <p:nvPr/>
          </p:nvSpPr>
          <p:spPr bwMode="auto">
            <a:xfrm>
              <a:off x="827584" y="3154363"/>
              <a:ext cx="2158155" cy="6155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tr-TR" altLang="tr-TR" sz="2000">
                  <a:solidFill>
                    <a:srgbClr val="FF0000"/>
                  </a:solidFill>
                </a:rPr>
                <a:t>Yollanacak tampon</a:t>
              </a:r>
              <a:br>
                <a:rPr lang="tr-TR" altLang="tr-TR" sz="2000">
                  <a:solidFill>
                    <a:srgbClr val="FF0000"/>
                  </a:solidFill>
                </a:rPr>
              </a:br>
              <a:r>
                <a:rPr lang="tr-TR" altLang="tr-TR" sz="2000">
                  <a:solidFill>
                    <a:srgbClr val="FF0000"/>
                  </a:solidFill>
                </a:rPr>
                <a:t>belleğin adresi</a:t>
              </a:r>
              <a:endParaRPr lang="en-US" altLang="tr-TR" sz="1600"/>
            </a:p>
          </p:txBody>
        </p:sp>
        <p:sp>
          <p:nvSpPr>
            <p:cNvPr id="38917" name="Rectangle 6"/>
            <p:cNvSpPr>
              <a:spLocks noChangeArrowheads="1"/>
            </p:cNvSpPr>
            <p:nvPr/>
          </p:nvSpPr>
          <p:spPr bwMode="auto">
            <a:xfrm>
              <a:off x="2661929" y="3687763"/>
              <a:ext cx="2145331" cy="6155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ctr"/>
              <a:r>
                <a:rPr lang="tr-TR" altLang="tr-TR" sz="2000">
                  <a:solidFill>
                    <a:srgbClr val="FF0000"/>
                  </a:solidFill>
                </a:rPr>
                <a:t>Yollanacak eleman</a:t>
              </a:r>
              <a:br>
                <a:rPr lang="tr-TR" altLang="tr-TR" sz="2000">
                  <a:solidFill>
                    <a:srgbClr val="FF0000"/>
                  </a:solidFill>
                </a:rPr>
              </a:br>
              <a:r>
                <a:rPr lang="tr-TR" altLang="tr-TR" sz="2000">
                  <a:solidFill>
                    <a:srgbClr val="FF0000"/>
                  </a:solidFill>
                </a:rPr>
                <a:t>sayısı</a:t>
              </a:r>
              <a:endParaRPr lang="en-US" altLang="tr-TR" sz="1600"/>
            </a:p>
          </p:txBody>
        </p:sp>
        <p:sp>
          <p:nvSpPr>
            <p:cNvPr id="38918" name="Rectangle 7"/>
            <p:cNvSpPr>
              <a:spLocks noChangeArrowheads="1"/>
            </p:cNvSpPr>
            <p:nvPr/>
          </p:nvSpPr>
          <p:spPr bwMode="auto">
            <a:xfrm>
              <a:off x="4522254" y="3193231"/>
              <a:ext cx="841834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tr-TR" altLang="tr-TR" sz="2000" dirty="0">
                  <a:solidFill>
                    <a:srgbClr val="FF0000"/>
                  </a:solidFill>
                </a:rPr>
                <a:t>Veri tipi</a:t>
              </a:r>
              <a:endParaRPr lang="en-US" altLang="tr-TR" sz="1600" dirty="0"/>
            </a:p>
          </p:txBody>
        </p:sp>
        <p:sp>
          <p:nvSpPr>
            <p:cNvPr id="38919" name="Rectangle 8"/>
            <p:cNvSpPr>
              <a:spLocks noChangeArrowheads="1"/>
            </p:cNvSpPr>
            <p:nvPr/>
          </p:nvSpPr>
          <p:spPr bwMode="auto">
            <a:xfrm>
              <a:off x="5370617" y="3687763"/>
              <a:ext cx="1636666" cy="6155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ctr"/>
              <a:r>
                <a:rPr lang="tr-TR" altLang="tr-TR" sz="2000" dirty="0">
                  <a:solidFill>
                    <a:srgbClr val="FF0000"/>
                  </a:solidFill>
                </a:rPr>
                <a:t>Hedefin "rank"</a:t>
              </a:r>
              <a:br>
                <a:rPr lang="tr-TR" altLang="tr-TR" sz="2000" dirty="0">
                  <a:solidFill>
                    <a:srgbClr val="FF0000"/>
                  </a:solidFill>
                </a:rPr>
              </a:br>
              <a:r>
                <a:rPr lang="tr-TR" altLang="tr-TR" sz="2000" dirty="0">
                  <a:solidFill>
                    <a:srgbClr val="FF0000"/>
                  </a:solidFill>
                </a:rPr>
                <a:t>değeri</a:t>
              </a:r>
              <a:endParaRPr lang="en-US" altLang="tr-TR" sz="1600" dirty="0"/>
            </a:p>
          </p:txBody>
        </p:sp>
        <p:sp>
          <p:nvSpPr>
            <p:cNvPr id="38920" name="Rectangle 9"/>
            <p:cNvSpPr>
              <a:spLocks noChangeArrowheads="1"/>
            </p:cNvSpPr>
            <p:nvPr/>
          </p:nvSpPr>
          <p:spPr bwMode="auto">
            <a:xfrm>
              <a:off x="6332618" y="3206750"/>
              <a:ext cx="1425070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tr-TR" altLang="tr-TR" sz="2000">
                  <a:solidFill>
                    <a:srgbClr val="FF0000"/>
                  </a:solidFill>
                </a:rPr>
                <a:t>Mesaj etiketi</a:t>
              </a:r>
              <a:endParaRPr lang="en-US" altLang="tr-TR" sz="1600"/>
            </a:p>
          </p:txBody>
        </p:sp>
        <p:sp>
          <p:nvSpPr>
            <p:cNvPr id="38921" name="Rectangle 10"/>
            <p:cNvSpPr>
              <a:spLocks noChangeArrowheads="1"/>
            </p:cNvSpPr>
            <p:nvPr/>
          </p:nvSpPr>
          <p:spPr bwMode="auto">
            <a:xfrm>
              <a:off x="7836228" y="3705225"/>
              <a:ext cx="984244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tr-TR" altLang="tr-TR" sz="2000" dirty="0">
                  <a:solidFill>
                    <a:srgbClr val="FF0000"/>
                  </a:solidFill>
                </a:rPr>
                <a:t>İletişimci</a:t>
              </a:r>
              <a:endParaRPr lang="en-US" altLang="tr-TR" sz="1600" dirty="0"/>
            </a:p>
          </p:txBody>
        </p:sp>
        <p:sp>
          <p:nvSpPr>
            <p:cNvPr id="38922" name="Line 18"/>
            <p:cNvSpPr>
              <a:spLocks noChangeShapeType="1"/>
            </p:cNvSpPr>
            <p:nvPr/>
          </p:nvSpPr>
          <p:spPr bwMode="auto">
            <a:xfrm flipH="1">
              <a:off x="2351584" y="2940050"/>
              <a:ext cx="214313" cy="266700"/>
            </a:xfrm>
            <a:prstGeom prst="line">
              <a:avLst/>
            </a:prstGeom>
            <a:noFill/>
            <a:ln w="17463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tr-TR" sz="2400"/>
            </a:p>
          </p:txBody>
        </p:sp>
        <p:sp>
          <p:nvSpPr>
            <p:cNvPr id="38923" name="Line 19"/>
            <p:cNvSpPr>
              <a:spLocks noChangeShapeType="1"/>
            </p:cNvSpPr>
            <p:nvPr/>
          </p:nvSpPr>
          <p:spPr bwMode="auto">
            <a:xfrm>
              <a:off x="3719513" y="2940050"/>
              <a:ext cx="1587" cy="800100"/>
            </a:xfrm>
            <a:prstGeom prst="line">
              <a:avLst/>
            </a:prstGeom>
            <a:noFill/>
            <a:ln w="17463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tr-TR" sz="2400"/>
            </a:p>
          </p:txBody>
        </p:sp>
        <p:sp>
          <p:nvSpPr>
            <p:cNvPr id="38924" name="Line 20"/>
            <p:cNvSpPr>
              <a:spLocks noChangeShapeType="1"/>
            </p:cNvSpPr>
            <p:nvPr/>
          </p:nvSpPr>
          <p:spPr bwMode="auto">
            <a:xfrm>
              <a:off x="4888966" y="2924944"/>
              <a:ext cx="1588" cy="266700"/>
            </a:xfrm>
            <a:prstGeom prst="line">
              <a:avLst/>
            </a:prstGeom>
            <a:noFill/>
            <a:ln w="17463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tr-TR" sz="2400"/>
            </a:p>
          </p:txBody>
        </p:sp>
        <p:sp>
          <p:nvSpPr>
            <p:cNvPr id="38925" name="Line 21"/>
            <p:cNvSpPr>
              <a:spLocks noChangeShapeType="1"/>
            </p:cNvSpPr>
            <p:nvPr/>
          </p:nvSpPr>
          <p:spPr bwMode="auto">
            <a:xfrm>
              <a:off x="6946676" y="2940050"/>
              <a:ext cx="1588" cy="266700"/>
            </a:xfrm>
            <a:prstGeom prst="line">
              <a:avLst/>
            </a:prstGeom>
            <a:noFill/>
            <a:ln w="17463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tr-TR" sz="2400"/>
            </a:p>
          </p:txBody>
        </p:sp>
        <p:sp>
          <p:nvSpPr>
            <p:cNvPr id="38926" name="Line 22"/>
            <p:cNvSpPr>
              <a:spLocks noChangeShapeType="1"/>
            </p:cNvSpPr>
            <p:nvPr/>
          </p:nvSpPr>
          <p:spPr bwMode="auto">
            <a:xfrm>
              <a:off x="6189743" y="2886075"/>
              <a:ext cx="1587" cy="800100"/>
            </a:xfrm>
            <a:prstGeom prst="line">
              <a:avLst/>
            </a:prstGeom>
            <a:noFill/>
            <a:ln w="17463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tr-TR" sz="2400"/>
            </a:p>
          </p:txBody>
        </p:sp>
        <p:sp>
          <p:nvSpPr>
            <p:cNvPr id="38927" name="Line 23"/>
            <p:cNvSpPr>
              <a:spLocks noChangeShapeType="1"/>
            </p:cNvSpPr>
            <p:nvPr/>
          </p:nvSpPr>
          <p:spPr bwMode="auto">
            <a:xfrm>
              <a:off x="8007678" y="2940050"/>
              <a:ext cx="266700" cy="800100"/>
            </a:xfrm>
            <a:prstGeom prst="line">
              <a:avLst/>
            </a:prstGeom>
            <a:noFill/>
            <a:ln w="17463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tr-TR" sz="2400"/>
            </a:p>
          </p:txBody>
        </p:sp>
      </p:grpSp>
    </p:spTree>
    <p:extLst>
      <p:ext uri="{BB962C8B-B14F-4D97-AF65-F5344CB8AC3E}">
        <p14:creationId xmlns:p14="http://schemas.microsoft.com/office/powerpoint/2010/main" val="264478140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7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tr-TR" altLang="en-US" sz="3600" dirty="0" err="1"/>
              <a:t>Bloklanan</a:t>
            </a:r>
            <a:r>
              <a:rPr lang="tr-TR" altLang="en-US" sz="3600" dirty="0"/>
              <a:t> </a:t>
            </a:r>
            <a:r>
              <a:rPr lang="tr-TR" altLang="en-US" sz="3600" dirty="0" err="1"/>
              <a:t>Recv</a:t>
            </a:r>
            <a:r>
              <a:rPr lang="tr-TR" altLang="en-US" sz="3600" dirty="0"/>
              <a:t> Komutu Parametreleri</a:t>
            </a:r>
            <a:endParaRPr lang="en-US" altLang="en-US" sz="3600" dirty="0"/>
          </a:p>
        </p:txBody>
      </p:sp>
      <p:sp>
        <p:nvSpPr>
          <p:cNvPr id="39942" name="Slide Number Placeholder 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fld id="{C67B3C10-2C9A-4216-8191-3C46F2D7D759}" type="slidenum">
              <a:rPr lang="en-US" altLang="en-US" sz="1400">
                <a:solidFill>
                  <a:srgbClr val="000000"/>
                </a:solidFill>
              </a:rPr>
              <a:pPr/>
              <a:t>22</a:t>
            </a:fld>
            <a:endParaRPr lang="en-US" altLang="en-US" sz="1400">
              <a:solidFill>
                <a:srgbClr val="000000"/>
              </a:solidFill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107504" y="1673895"/>
            <a:ext cx="9064982" cy="2658690"/>
            <a:chOff x="107504" y="1673895"/>
            <a:chExt cx="9064982" cy="2658690"/>
          </a:xfrm>
        </p:grpSpPr>
        <p:sp>
          <p:nvSpPr>
            <p:cNvPr id="26628" name="Rectangle 4"/>
            <p:cNvSpPr>
              <a:spLocks noChangeArrowheads="1"/>
            </p:cNvSpPr>
            <p:nvPr/>
          </p:nvSpPr>
          <p:spPr bwMode="auto">
            <a:xfrm>
              <a:off x="107504" y="2492896"/>
              <a:ext cx="9064982" cy="8617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1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 sz="12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 sz="12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 sz="12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 sz="12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>
                <a:defRPr/>
              </a:pPr>
              <a:r>
                <a:rPr lang="en-US" altLang="tr-TR" sz="2800" b="1" dirty="0" err="1">
                  <a:solidFill>
                    <a:schemeClr val="accent6"/>
                  </a:solidFill>
                </a:rPr>
                <a:t>MPI_Recv</a:t>
              </a:r>
              <a:r>
                <a:rPr lang="en-US" altLang="tr-TR" sz="2800" b="1" dirty="0">
                  <a:solidFill>
                    <a:schemeClr val="accent6"/>
                  </a:solidFill>
                </a:rPr>
                <a:t>(</a:t>
              </a:r>
              <a:r>
                <a:rPr lang="en-US" altLang="tr-TR" sz="2800" b="1" dirty="0" err="1">
                  <a:solidFill>
                    <a:schemeClr val="accent6"/>
                  </a:solidFill>
                </a:rPr>
                <a:t>buf</a:t>
              </a:r>
              <a:r>
                <a:rPr lang="en-US" altLang="tr-TR" sz="2800" b="1" dirty="0">
                  <a:solidFill>
                    <a:schemeClr val="accent6"/>
                  </a:solidFill>
                </a:rPr>
                <a:t>, count, </a:t>
              </a:r>
              <a:r>
                <a:rPr lang="en-US" altLang="tr-TR" sz="2800" b="1" dirty="0" err="1">
                  <a:solidFill>
                    <a:schemeClr val="accent6"/>
                  </a:solidFill>
                </a:rPr>
                <a:t>datatype</a:t>
              </a:r>
              <a:r>
                <a:rPr lang="en-US" altLang="tr-TR" sz="2800" b="1" dirty="0">
                  <a:solidFill>
                    <a:schemeClr val="accent6"/>
                  </a:solidFill>
                </a:rPr>
                <a:t>, </a:t>
              </a:r>
              <a:r>
                <a:rPr lang="en-US" altLang="tr-TR" sz="2800" b="1" dirty="0" err="1">
                  <a:solidFill>
                    <a:schemeClr val="accent6"/>
                  </a:solidFill>
                </a:rPr>
                <a:t>src</a:t>
              </a:r>
              <a:r>
                <a:rPr lang="en-US" altLang="tr-TR" sz="2800" b="1" dirty="0">
                  <a:solidFill>
                    <a:schemeClr val="accent6"/>
                  </a:solidFill>
                </a:rPr>
                <a:t>, tag, </a:t>
              </a:r>
              <a:r>
                <a:rPr lang="en-US" altLang="tr-TR" sz="2800" b="1" dirty="0" err="1">
                  <a:solidFill>
                    <a:schemeClr val="accent6"/>
                  </a:solidFill>
                </a:rPr>
                <a:t>comm</a:t>
              </a:r>
              <a:r>
                <a:rPr lang="en-US" altLang="tr-TR" sz="2800" b="1" dirty="0">
                  <a:solidFill>
                    <a:schemeClr val="accent6"/>
                  </a:solidFill>
                </a:rPr>
                <a:t>, </a:t>
              </a:r>
              <a:br>
                <a:rPr lang="tr-TR" altLang="tr-TR" sz="2800" b="1" dirty="0">
                  <a:solidFill>
                    <a:schemeClr val="accent6"/>
                  </a:solidFill>
                </a:rPr>
              </a:br>
              <a:r>
                <a:rPr lang="tr-TR" altLang="tr-TR" sz="2800" b="1" dirty="0">
                  <a:solidFill>
                    <a:schemeClr val="accent6"/>
                  </a:solidFill>
                </a:rPr>
                <a:t> 								    </a:t>
              </a:r>
              <a:r>
                <a:rPr lang="en-US" altLang="tr-TR" sz="2800" b="1" dirty="0">
                  <a:solidFill>
                    <a:schemeClr val="accent6"/>
                  </a:solidFill>
                </a:rPr>
                <a:t>status)</a:t>
              </a:r>
              <a:endParaRPr lang="en-US" altLang="tr-TR" sz="2800" dirty="0">
                <a:solidFill>
                  <a:schemeClr val="accent6"/>
                </a:solidFill>
              </a:endParaRPr>
            </a:p>
          </p:txBody>
        </p:sp>
        <p:sp>
          <p:nvSpPr>
            <p:cNvPr id="39940" name="Rectangle 28"/>
            <p:cNvSpPr>
              <a:spLocks noChangeArrowheads="1"/>
            </p:cNvSpPr>
            <p:nvPr/>
          </p:nvSpPr>
          <p:spPr bwMode="auto">
            <a:xfrm>
              <a:off x="7170473" y="3717032"/>
              <a:ext cx="1938031" cy="6155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tr-TR" altLang="tr-TR" sz="2000" dirty="0">
                  <a:solidFill>
                    <a:srgbClr val="FF0000"/>
                  </a:solidFill>
                </a:rPr>
                <a:t>İşlem sonucunun</a:t>
              </a:r>
              <a:br>
                <a:rPr lang="tr-TR" altLang="tr-TR" sz="2000" dirty="0">
                  <a:solidFill>
                    <a:srgbClr val="FF0000"/>
                  </a:solidFill>
                </a:rPr>
              </a:br>
              <a:r>
                <a:rPr lang="tr-TR" altLang="tr-TR" sz="2000" dirty="0">
                  <a:solidFill>
                    <a:srgbClr val="FF0000"/>
                  </a:solidFill>
                </a:rPr>
                <a:t>durum değeri</a:t>
              </a:r>
              <a:endParaRPr lang="en-US" altLang="tr-TR" sz="1600" dirty="0"/>
            </a:p>
          </p:txBody>
        </p:sp>
        <p:sp>
          <p:nvSpPr>
            <p:cNvPr id="39941" name="Line 29"/>
            <p:cNvSpPr>
              <a:spLocks noChangeShapeType="1"/>
            </p:cNvSpPr>
            <p:nvPr/>
          </p:nvSpPr>
          <p:spPr bwMode="auto">
            <a:xfrm flipV="1">
              <a:off x="8316416" y="3340099"/>
              <a:ext cx="0" cy="376931"/>
            </a:xfrm>
            <a:prstGeom prst="line">
              <a:avLst/>
            </a:prstGeom>
            <a:noFill/>
            <a:ln w="17463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19" name="Rectangle 5"/>
            <p:cNvSpPr>
              <a:spLocks noChangeArrowheads="1"/>
            </p:cNvSpPr>
            <p:nvPr/>
          </p:nvSpPr>
          <p:spPr bwMode="auto">
            <a:xfrm>
              <a:off x="467544" y="3154363"/>
              <a:ext cx="1909177" cy="6155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tr-TR" altLang="tr-TR" sz="2000" dirty="0">
                  <a:solidFill>
                    <a:srgbClr val="FF0000"/>
                  </a:solidFill>
                </a:rPr>
                <a:t>Alınacak tampon</a:t>
              </a:r>
              <a:br>
                <a:rPr lang="tr-TR" altLang="tr-TR" sz="2000" dirty="0">
                  <a:solidFill>
                    <a:srgbClr val="FF0000"/>
                  </a:solidFill>
                </a:rPr>
              </a:br>
              <a:r>
                <a:rPr lang="tr-TR" altLang="tr-TR" sz="2000" dirty="0">
                  <a:solidFill>
                    <a:srgbClr val="FF0000"/>
                  </a:solidFill>
                </a:rPr>
                <a:t>belleğin adresi</a:t>
              </a:r>
              <a:endParaRPr lang="en-US" altLang="tr-TR" sz="1600" dirty="0"/>
            </a:p>
          </p:txBody>
        </p:sp>
        <p:sp>
          <p:nvSpPr>
            <p:cNvPr id="20" name="Rectangle 6"/>
            <p:cNvSpPr>
              <a:spLocks noChangeArrowheads="1"/>
            </p:cNvSpPr>
            <p:nvPr/>
          </p:nvSpPr>
          <p:spPr bwMode="auto">
            <a:xfrm>
              <a:off x="2426378" y="3687763"/>
              <a:ext cx="1896353" cy="6155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ctr"/>
              <a:r>
                <a:rPr lang="tr-TR" altLang="tr-TR" sz="2000" dirty="0">
                  <a:solidFill>
                    <a:srgbClr val="FF0000"/>
                  </a:solidFill>
                </a:rPr>
                <a:t>Alınacak eleman</a:t>
              </a:r>
              <a:br>
                <a:rPr lang="tr-TR" altLang="tr-TR" sz="2000" dirty="0">
                  <a:solidFill>
                    <a:srgbClr val="FF0000"/>
                  </a:solidFill>
                </a:rPr>
              </a:br>
              <a:r>
                <a:rPr lang="tr-TR" altLang="tr-TR" sz="2000" dirty="0">
                  <a:solidFill>
                    <a:srgbClr val="FF0000"/>
                  </a:solidFill>
                </a:rPr>
                <a:t>sayısı</a:t>
              </a:r>
              <a:endParaRPr lang="en-US" altLang="tr-TR" sz="1600" dirty="0"/>
            </a:p>
          </p:txBody>
        </p:sp>
        <p:sp>
          <p:nvSpPr>
            <p:cNvPr id="21" name="Rectangle 7"/>
            <p:cNvSpPr>
              <a:spLocks noChangeArrowheads="1"/>
            </p:cNvSpPr>
            <p:nvPr/>
          </p:nvSpPr>
          <p:spPr bwMode="auto">
            <a:xfrm>
              <a:off x="4162214" y="3193231"/>
              <a:ext cx="841834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tr-TR" altLang="tr-TR" sz="2000" dirty="0">
                  <a:solidFill>
                    <a:srgbClr val="FF0000"/>
                  </a:solidFill>
                </a:rPr>
                <a:t>Veri tipi</a:t>
              </a:r>
              <a:endParaRPr lang="en-US" altLang="tr-TR" sz="1600" dirty="0"/>
            </a:p>
          </p:txBody>
        </p:sp>
        <p:sp>
          <p:nvSpPr>
            <p:cNvPr id="22" name="Rectangle 8"/>
            <p:cNvSpPr>
              <a:spLocks noChangeArrowheads="1"/>
            </p:cNvSpPr>
            <p:nvPr/>
          </p:nvSpPr>
          <p:spPr bwMode="auto">
            <a:xfrm>
              <a:off x="4911194" y="3687763"/>
              <a:ext cx="1835439" cy="6155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ctr"/>
              <a:r>
                <a:rPr lang="tr-TR" altLang="tr-TR" sz="2000" dirty="0">
                  <a:solidFill>
                    <a:srgbClr val="FF0000"/>
                  </a:solidFill>
                </a:rPr>
                <a:t>Kaynağın "rank"</a:t>
              </a:r>
              <a:br>
                <a:rPr lang="tr-TR" altLang="tr-TR" sz="2000" dirty="0">
                  <a:solidFill>
                    <a:srgbClr val="FF0000"/>
                  </a:solidFill>
                </a:rPr>
              </a:br>
              <a:r>
                <a:rPr lang="tr-TR" altLang="tr-TR" sz="2000" dirty="0">
                  <a:solidFill>
                    <a:srgbClr val="FF0000"/>
                  </a:solidFill>
                </a:rPr>
                <a:t>değeri</a:t>
              </a:r>
              <a:endParaRPr lang="en-US" altLang="tr-TR" sz="1600" dirty="0"/>
            </a:p>
          </p:txBody>
        </p:sp>
        <p:sp>
          <p:nvSpPr>
            <p:cNvPr id="23" name="Rectangle 9"/>
            <p:cNvSpPr>
              <a:spLocks noChangeArrowheads="1"/>
            </p:cNvSpPr>
            <p:nvPr/>
          </p:nvSpPr>
          <p:spPr bwMode="auto">
            <a:xfrm>
              <a:off x="5972578" y="3206750"/>
              <a:ext cx="1425070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tr-TR" altLang="tr-TR" sz="2000">
                  <a:solidFill>
                    <a:srgbClr val="FF0000"/>
                  </a:solidFill>
                </a:rPr>
                <a:t>Mesaj etiketi</a:t>
              </a:r>
              <a:endParaRPr lang="en-US" altLang="tr-TR" sz="1600"/>
            </a:p>
          </p:txBody>
        </p:sp>
        <p:sp>
          <p:nvSpPr>
            <p:cNvPr id="24" name="Rectangle 10"/>
            <p:cNvSpPr>
              <a:spLocks noChangeArrowheads="1"/>
            </p:cNvSpPr>
            <p:nvPr/>
          </p:nvSpPr>
          <p:spPr bwMode="auto">
            <a:xfrm>
              <a:off x="7188156" y="1673895"/>
              <a:ext cx="984244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tr-TR" altLang="tr-TR" sz="2000" dirty="0">
                  <a:solidFill>
                    <a:srgbClr val="FF0000"/>
                  </a:solidFill>
                </a:rPr>
                <a:t>İletişimci</a:t>
              </a:r>
              <a:endParaRPr lang="en-US" altLang="tr-TR" sz="1600" dirty="0"/>
            </a:p>
          </p:txBody>
        </p:sp>
        <p:sp>
          <p:nvSpPr>
            <p:cNvPr id="25" name="Line 18"/>
            <p:cNvSpPr>
              <a:spLocks noChangeShapeType="1"/>
            </p:cNvSpPr>
            <p:nvPr/>
          </p:nvSpPr>
          <p:spPr bwMode="auto">
            <a:xfrm flipH="1">
              <a:off x="1991544" y="2940050"/>
              <a:ext cx="214313" cy="266700"/>
            </a:xfrm>
            <a:prstGeom prst="line">
              <a:avLst/>
            </a:prstGeom>
            <a:noFill/>
            <a:ln w="17463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tr-TR" sz="2400"/>
            </a:p>
          </p:txBody>
        </p:sp>
        <p:sp>
          <p:nvSpPr>
            <p:cNvPr id="26" name="Line 19"/>
            <p:cNvSpPr>
              <a:spLocks noChangeShapeType="1"/>
            </p:cNvSpPr>
            <p:nvPr/>
          </p:nvSpPr>
          <p:spPr bwMode="auto">
            <a:xfrm>
              <a:off x="3359473" y="2940050"/>
              <a:ext cx="1587" cy="800100"/>
            </a:xfrm>
            <a:prstGeom prst="line">
              <a:avLst/>
            </a:prstGeom>
            <a:noFill/>
            <a:ln w="17463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tr-TR" sz="2400"/>
            </a:p>
          </p:txBody>
        </p:sp>
        <p:sp>
          <p:nvSpPr>
            <p:cNvPr id="27" name="Line 20"/>
            <p:cNvSpPr>
              <a:spLocks noChangeShapeType="1"/>
            </p:cNvSpPr>
            <p:nvPr/>
          </p:nvSpPr>
          <p:spPr bwMode="auto">
            <a:xfrm>
              <a:off x="4528926" y="2924944"/>
              <a:ext cx="1588" cy="266700"/>
            </a:xfrm>
            <a:prstGeom prst="line">
              <a:avLst/>
            </a:prstGeom>
            <a:noFill/>
            <a:ln w="17463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tr-TR" sz="2400"/>
            </a:p>
          </p:txBody>
        </p:sp>
        <p:sp>
          <p:nvSpPr>
            <p:cNvPr id="28" name="Line 21"/>
            <p:cNvSpPr>
              <a:spLocks noChangeShapeType="1"/>
            </p:cNvSpPr>
            <p:nvPr/>
          </p:nvSpPr>
          <p:spPr bwMode="auto">
            <a:xfrm>
              <a:off x="6586636" y="2940050"/>
              <a:ext cx="1588" cy="266700"/>
            </a:xfrm>
            <a:prstGeom prst="line">
              <a:avLst/>
            </a:prstGeom>
            <a:noFill/>
            <a:ln w="17463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tr-TR" sz="2400"/>
            </a:p>
          </p:txBody>
        </p:sp>
        <p:sp>
          <p:nvSpPr>
            <p:cNvPr id="29" name="Line 22"/>
            <p:cNvSpPr>
              <a:spLocks noChangeShapeType="1"/>
            </p:cNvSpPr>
            <p:nvPr/>
          </p:nvSpPr>
          <p:spPr bwMode="auto">
            <a:xfrm>
              <a:off x="5724128" y="2886075"/>
              <a:ext cx="1587" cy="800100"/>
            </a:xfrm>
            <a:prstGeom prst="line">
              <a:avLst/>
            </a:prstGeom>
            <a:noFill/>
            <a:ln w="17463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tr-TR" sz="2400"/>
            </a:p>
          </p:txBody>
        </p:sp>
        <p:sp>
          <p:nvSpPr>
            <p:cNvPr id="30" name="Line 23"/>
            <p:cNvSpPr>
              <a:spLocks noChangeShapeType="1"/>
            </p:cNvSpPr>
            <p:nvPr/>
          </p:nvSpPr>
          <p:spPr bwMode="auto">
            <a:xfrm>
              <a:off x="7524328" y="1981672"/>
              <a:ext cx="0" cy="583232"/>
            </a:xfrm>
            <a:prstGeom prst="line">
              <a:avLst/>
            </a:prstGeom>
            <a:noFill/>
            <a:ln w="17463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tr-TR" sz="2400"/>
            </a:p>
          </p:txBody>
        </p:sp>
      </p:grpSp>
    </p:spTree>
    <p:extLst>
      <p:ext uri="{BB962C8B-B14F-4D97-AF65-F5344CB8AC3E}">
        <p14:creationId xmlns:p14="http://schemas.microsoft.com/office/powerpoint/2010/main" val="426912255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tr-TR" altLang="en-US" sz="3600" dirty="0"/>
              <a:t>Örnek</a:t>
            </a:r>
            <a:endParaRPr lang="en-US" altLang="en-US" sz="3600" dirty="0"/>
          </a:p>
        </p:txBody>
      </p:sp>
      <p:sp>
        <p:nvSpPr>
          <p:cNvPr id="40964" name="Slide Number Placeholder 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fld id="{338414EE-32E2-4DB0-BCDF-50913E90C1FD}" type="slidenum">
              <a:rPr lang="en-US" altLang="en-US" sz="1400">
                <a:solidFill>
                  <a:srgbClr val="000000"/>
                </a:solidFill>
              </a:rPr>
              <a:pPr/>
              <a:t>23</a:t>
            </a:fld>
            <a:endParaRPr lang="en-US" altLang="en-US" sz="1400">
              <a:solidFill>
                <a:srgbClr val="000000"/>
              </a:solidFill>
            </a:endParaRPr>
          </a:p>
        </p:txBody>
      </p:sp>
      <p:sp>
        <p:nvSpPr>
          <p:cNvPr id="40963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>
            <a:normAutofit fontScale="92500" lnSpcReduction="10000"/>
          </a:bodyPr>
          <a:lstStyle/>
          <a:p>
            <a:pPr>
              <a:buFontTx/>
              <a:buNone/>
            </a:pPr>
            <a:r>
              <a:rPr lang="tr-TR" altLang="en-US" sz="2400" dirty="0"/>
              <a:t>Bir</a:t>
            </a:r>
            <a:r>
              <a:rPr lang="en-US" altLang="en-US" sz="2400" dirty="0"/>
              <a:t> x </a:t>
            </a:r>
            <a:r>
              <a:rPr lang="tr-TR" altLang="en-US" sz="2400" dirty="0"/>
              <a:t>tamsayısının süreç-</a:t>
            </a:r>
            <a:r>
              <a:rPr lang="en-US" altLang="en-US" sz="2400" dirty="0"/>
              <a:t>0</a:t>
            </a:r>
            <a:r>
              <a:rPr lang="tr-TR" altLang="en-US" sz="2400" dirty="0"/>
              <a:t>'dan</a:t>
            </a:r>
            <a:r>
              <a:rPr lang="en-US" altLang="en-US" sz="2400" dirty="0"/>
              <a:t> </a:t>
            </a:r>
            <a:r>
              <a:rPr lang="tr-TR" altLang="en-US" sz="2400" dirty="0"/>
              <a:t>süreç-</a:t>
            </a:r>
            <a:r>
              <a:rPr lang="en-US" altLang="en-US" sz="2400" dirty="0"/>
              <a:t>1</a:t>
            </a:r>
            <a:r>
              <a:rPr lang="tr-TR" altLang="en-US" sz="2400" dirty="0"/>
              <a:t>'e yollanması:</a:t>
            </a:r>
            <a:endParaRPr lang="en-US" altLang="en-US" sz="2400" dirty="0"/>
          </a:p>
          <a:p>
            <a:pPr>
              <a:buFontTx/>
              <a:buNone/>
            </a:pPr>
            <a:endParaRPr lang="en-US" altLang="en-US" sz="1800" dirty="0"/>
          </a:p>
          <a:p>
            <a:pPr>
              <a:buFontTx/>
              <a:buNone/>
            </a:pPr>
            <a:r>
              <a:rPr lang="en-US" altLang="en-US" sz="2000" b="1" dirty="0">
                <a:latin typeface="Courier New Bold"/>
              </a:rPr>
              <a:t>/* rank</a:t>
            </a:r>
            <a:r>
              <a:rPr lang="tr-TR" altLang="en-US" sz="2000" b="1" dirty="0">
                <a:latin typeface="Courier New Bold"/>
              </a:rPr>
              <a:t> değerim</a:t>
            </a:r>
            <a:r>
              <a:rPr lang="en-US" altLang="en-US" sz="2000" b="1" dirty="0">
                <a:latin typeface="Courier New Bold"/>
              </a:rPr>
              <a:t> </a:t>
            </a:r>
            <a:r>
              <a:rPr lang="tr-TR" altLang="en-US" sz="2000" b="1" dirty="0">
                <a:latin typeface="Courier New Bold"/>
              </a:rPr>
              <a:t>nedir ? </a:t>
            </a:r>
            <a:r>
              <a:rPr lang="en-US" altLang="en-US" sz="2000" b="1" dirty="0">
                <a:latin typeface="Courier New Bold"/>
              </a:rPr>
              <a:t>*</a:t>
            </a:r>
            <a:r>
              <a:rPr lang="tr-TR" altLang="en-US" sz="2000" b="1" dirty="0">
                <a:latin typeface="Courier New Bold"/>
              </a:rPr>
              <a:t>/</a:t>
            </a:r>
          </a:p>
          <a:p>
            <a:pPr>
              <a:buFontTx/>
              <a:buNone/>
            </a:pPr>
            <a:r>
              <a:rPr lang="en-US" altLang="en-US" sz="2000" b="1" dirty="0" err="1">
                <a:latin typeface="Courier New Bold"/>
              </a:rPr>
              <a:t>MPI_Comm_rank</a:t>
            </a:r>
            <a:r>
              <a:rPr lang="en-US" altLang="en-US" sz="2000" b="1" dirty="0">
                <a:latin typeface="Courier New Bold"/>
              </a:rPr>
              <a:t>(MPI_COMM_WORLD,&amp;</a:t>
            </a:r>
            <a:r>
              <a:rPr lang="en-US" altLang="en-US" sz="2000" b="1" dirty="0" err="1">
                <a:latin typeface="Courier New Bold"/>
              </a:rPr>
              <a:t>myrank</a:t>
            </a:r>
            <a:r>
              <a:rPr lang="en-US" altLang="en-US" sz="2000" b="1" dirty="0">
                <a:latin typeface="Courier New Bold"/>
              </a:rPr>
              <a:t>); 								</a:t>
            </a:r>
          </a:p>
          <a:p>
            <a:pPr>
              <a:buFontTx/>
              <a:buNone/>
            </a:pPr>
            <a:r>
              <a:rPr lang="en-US" altLang="en-US" sz="2000" b="1" dirty="0">
                <a:latin typeface="Courier New Bold"/>
              </a:rPr>
              <a:t>if (</a:t>
            </a:r>
            <a:r>
              <a:rPr lang="en-US" altLang="en-US" sz="2000" b="1" dirty="0" err="1">
                <a:latin typeface="Courier New Bold"/>
              </a:rPr>
              <a:t>myrank</a:t>
            </a:r>
            <a:r>
              <a:rPr lang="en-US" altLang="en-US" sz="2000" b="1" dirty="0">
                <a:latin typeface="Courier New Bold"/>
              </a:rPr>
              <a:t> == 0) {</a:t>
            </a:r>
          </a:p>
          <a:p>
            <a:pPr>
              <a:buFontTx/>
              <a:buNone/>
            </a:pPr>
            <a:r>
              <a:rPr lang="en-US" altLang="en-US" sz="2000" b="1" dirty="0">
                <a:latin typeface="Courier New Bold"/>
              </a:rPr>
              <a:t>	</a:t>
            </a:r>
            <a:r>
              <a:rPr lang="en-US" altLang="en-US" sz="2000" b="1" dirty="0" err="1">
                <a:latin typeface="Courier New Bold"/>
              </a:rPr>
              <a:t>int</a:t>
            </a:r>
            <a:r>
              <a:rPr lang="en-US" altLang="en-US" sz="2000" b="1" dirty="0">
                <a:latin typeface="Courier New Bold"/>
              </a:rPr>
              <a:t> x;</a:t>
            </a:r>
          </a:p>
          <a:p>
            <a:pPr>
              <a:buFontTx/>
              <a:buNone/>
            </a:pPr>
            <a:r>
              <a:rPr lang="en-US" altLang="en-US" sz="2000" b="1" dirty="0">
                <a:solidFill>
                  <a:schemeClr val="accent2"/>
                </a:solidFill>
                <a:latin typeface="Courier New Bold"/>
              </a:rPr>
              <a:t>	</a:t>
            </a:r>
            <a:r>
              <a:rPr lang="en-US" altLang="en-US" sz="2000" b="1" dirty="0" err="1">
                <a:solidFill>
                  <a:srgbClr val="FF0000"/>
                </a:solidFill>
                <a:latin typeface="Courier New Bold"/>
              </a:rPr>
              <a:t>MPI_Send</a:t>
            </a:r>
            <a:r>
              <a:rPr lang="en-US" altLang="en-US" sz="2000" b="1" dirty="0">
                <a:solidFill>
                  <a:srgbClr val="FF0000"/>
                </a:solidFill>
                <a:latin typeface="Courier New Bold"/>
              </a:rPr>
              <a:t>(&amp;x, 1, MPI_INT, 1, </a:t>
            </a:r>
            <a:r>
              <a:rPr lang="en-US" altLang="en-US" sz="2000" b="1" dirty="0" err="1">
                <a:solidFill>
                  <a:srgbClr val="FF0000"/>
                </a:solidFill>
                <a:latin typeface="Courier New Bold"/>
              </a:rPr>
              <a:t>msgtag</a:t>
            </a:r>
            <a:r>
              <a:rPr lang="en-US" altLang="en-US" sz="2000" b="1" dirty="0">
                <a:solidFill>
                  <a:srgbClr val="FF0000"/>
                </a:solidFill>
                <a:latin typeface="Courier New Bold"/>
              </a:rPr>
              <a:t>, MPI_COMM_WORLD);</a:t>
            </a:r>
          </a:p>
          <a:p>
            <a:pPr>
              <a:buFontTx/>
              <a:buNone/>
            </a:pPr>
            <a:r>
              <a:rPr lang="en-US" altLang="en-US" sz="2000" b="1" dirty="0">
                <a:latin typeface="Courier New Bold"/>
              </a:rPr>
              <a:t>} else if (</a:t>
            </a:r>
            <a:r>
              <a:rPr lang="en-US" altLang="en-US" sz="2000" b="1" dirty="0" err="1">
                <a:latin typeface="Courier New Bold"/>
              </a:rPr>
              <a:t>myrank</a:t>
            </a:r>
            <a:r>
              <a:rPr lang="en-US" altLang="en-US" sz="2000" b="1" dirty="0">
                <a:latin typeface="Courier New Bold"/>
              </a:rPr>
              <a:t> == 1) {</a:t>
            </a:r>
          </a:p>
          <a:p>
            <a:pPr>
              <a:buFontTx/>
              <a:buNone/>
            </a:pPr>
            <a:r>
              <a:rPr lang="en-US" altLang="en-US" sz="2000" b="1" dirty="0">
                <a:latin typeface="Courier New Bold"/>
              </a:rPr>
              <a:t>	</a:t>
            </a:r>
            <a:r>
              <a:rPr lang="en-US" altLang="en-US" sz="2000" b="1" dirty="0" err="1">
                <a:latin typeface="Courier New Bold"/>
              </a:rPr>
              <a:t>int</a:t>
            </a:r>
            <a:r>
              <a:rPr lang="en-US" altLang="en-US" sz="2000" b="1" dirty="0">
                <a:latin typeface="Courier New Bold"/>
              </a:rPr>
              <a:t> x;</a:t>
            </a:r>
          </a:p>
          <a:p>
            <a:pPr>
              <a:buFontTx/>
              <a:buNone/>
            </a:pPr>
            <a:r>
              <a:rPr lang="en-US" altLang="en-US" sz="2000" b="1" dirty="0">
                <a:solidFill>
                  <a:schemeClr val="accent2"/>
                </a:solidFill>
                <a:latin typeface="Courier New Bold"/>
              </a:rPr>
              <a:t>	</a:t>
            </a:r>
            <a:r>
              <a:rPr lang="en-US" altLang="en-US" sz="2000" b="1" dirty="0" err="1">
                <a:solidFill>
                  <a:srgbClr val="FF0000"/>
                </a:solidFill>
                <a:latin typeface="Courier New Bold"/>
              </a:rPr>
              <a:t>MPI_Recv</a:t>
            </a:r>
            <a:r>
              <a:rPr lang="en-US" altLang="en-US" sz="2000" b="1" dirty="0">
                <a:solidFill>
                  <a:srgbClr val="FF0000"/>
                </a:solidFill>
                <a:latin typeface="Courier New Bold"/>
              </a:rPr>
              <a:t>(&amp;x, 1, MPI_INT,</a:t>
            </a:r>
            <a:r>
              <a:rPr lang="en-US" altLang="en-US" sz="2000" b="1" dirty="0">
                <a:solidFill>
                  <a:schemeClr val="accent2"/>
                </a:solidFill>
                <a:latin typeface="Courier New Bold"/>
              </a:rPr>
              <a:t> </a:t>
            </a:r>
            <a:r>
              <a:rPr lang="en-US" altLang="en-US" sz="2000" b="1" dirty="0">
                <a:solidFill>
                  <a:srgbClr val="FF0000"/>
                </a:solidFill>
                <a:latin typeface="Courier New Bold"/>
              </a:rPr>
              <a:t>0,msgtag,MPI_COMM_WORLD,status);</a:t>
            </a:r>
          </a:p>
          <a:p>
            <a:pPr>
              <a:buFontTx/>
              <a:buNone/>
            </a:pPr>
            <a:r>
              <a:rPr lang="en-US" altLang="en-US" sz="2000" b="1" dirty="0">
                <a:latin typeface="Courier New Bold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167542431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tr-TR" altLang="tr-TR" sz="3600" dirty="0"/>
              <a:t>Örnek</a:t>
            </a:r>
            <a:r>
              <a:rPr lang="en-US" altLang="tr-TR" sz="3600" dirty="0"/>
              <a:t> MPI </a:t>
            </a:r>
            <a:r>
              <a:rPr lang="tr-TR" altLang="tr-TR" sz="3600" dirty="0"/>
              <a:t>Programı: "</a:t>
            </a:r>
            <a:r>
              <a:rPr lang="en-US" altLang="tr-TR" sz="3600" dirty="0"/>
              <a:t>Hello World</a:t>
            </a:r>
            <a:r>
              <a:rPr lang="tr-TR" altLang="tr-TR" sz="3600" dirty="0"/>
              <a:t>"</a:t>
            </a:r>
            <a:endParaRPr lang="en-US" altLang="tr-TR" sz="3600" dirty="0"/>
          </a:p>
        </p:txBody>
      </p:sp>
      <p:sp>
        <p:nvSpPr>
          <p:cNvPr id="41988" name="Slide Number Placeholder 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fld id="{ABBE3D1B-0814-44F8-8299-E06E1F5BB641}" type="slidenum">
              <a:rPr lang="en-US" altLang="en-US" sz="1400">
                <a:solidFill>
                  <a:srgbClr val="000000"/>
                </a:solidFill>
              </a:rPr>
              <a:pPr/>
              <a:t>24</a:t>
            </a:fld>
            <a:endParaRPr lang="en-US" altLang="en-US" sz="1400">
              <a:solidFill>
                <a:srgbClr val="000000"/>
              </a:solidFill>
            </a:endParaRPr>
          </a:p>
        </p:txBody>
      </p:sp>
      <p:sp>
        <p:nvSpPr>
          <p:cNvPr id="41987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5450160"/>
          </a:xfrm>
        </p:spPr>
        <p:txBody>
          <a:bodyPr>
            <a:noAutofit/>
          </a:bodyPr>
          <a:lstStyle/>
          <a:p>
            <a:pPr marL="0" indent="0">
              <a:lnSpc>
                <a:spcPct val="110000"/>
              </a:lnSpc>
              <a:spcBef>
                <a:spcPts val="0"/>
              </a:spcBef>
              <a:buFontTx/>
              <a:buNone/>
            </a:pPr>
            <a:r>
              <a:rPr lang="tr-TR" altLang="tr-TR" sz="1500" dirty="0">
                <a:latin typeface="Lucida Console" pitchFamily="49" charset="0"/>
              </a:rPr>
              <a:t>#include &lt;stddef.h&gt;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FontTx/>
              <a:buNone/>
            </a:pPr>
            <a:r>
              <a:rPr lang="tr-TR" altLang="tr-TR" sz="1500" dirty="0">
                <a:latin typeface="Lucida Console" pitchFamily="49" charset="0"/>
              </a:rPr>
              <a:t>#include &lt;stdlib.h&gt;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FontTx/>
              <a:buNone/>
            </a:pPr>
            <a:r>
              <a:rPr lang="tr-TR" altLang="tr-TR" sz="1500" dirty="0">
                <a:latin typeface="Lucida Console" pitchFamily="49" charset="0"/>
              </a:rPr>
              <a:t>#include &lt;stdio.h&gt;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FontTx/>
              <a:buNone/>
            </a:pPr>
            <a:r>
              <a:rPr lang="tr-TR" altLang="tr-TR" sz="1500" dirty="0">
                <a:latin typeface="Lucida Console" pitchFamily="49" charset="0"/>
              </a:rPr>
              <a:t>#include &lt;string.h&gt;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FontTx/>
              <a:buNone/>
            </a:pPr>
            <a:r>
              <a:rPr lang="tr-TR" altLang="tr-TR" sz="1500" dirty="0">
                <a:latin typeface="Lucida Console" pitchFamily="49" charset="0"/>
              </a:rPr>
              <a:t>#include "mpi.h"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FontTx/>
              <a:buNone/>
            </a:pPr>
            <a:r>
              <a:rPr lang="tr-TR" altLang="tr-TR" sz="1500" dirty="0">
                <a:latin typeface="Lucida Console" pitchFamily="49" charset="0"/>
              </a:rPr>
              <a:t>void main(int argc, char **argv ) {</a:t>
            </a:r>
          </a:p>
          <a:p>
            <a:pPr marL="400050" lvl="1" indent="0">
              <a:lnSpc>
                <a:spcPct val="110000"/>
              </a:lnSpc>
              <a:spcBef>
                <a:spcPts val="0"/>
              </a:spcBef>
              <a:buFontTx/>
              <a:buNone/>
            </a:pPr>
            <a:r>
              <a:rPr lang="tr-TR" altLang="tr-TR" sz="1500" dirty="0">
                <a:latin typeface="Lucida Console" pitchFamily="49" charset="0"/>
              </a:rPr>
              <a:t>char message[20];</a:t>
            </a:r>
          </a:p>
          <a:p>
            <a:pPr marL="400050" lvl="1" indent="0">
              <a:lnSpc>
                <a:spcPct val="110000"/>
              </a:lnSpc>
              <a:spcBef>
                <a:spcPts val="0"/>
              </a:spcBef>
              <a:buFontTx/>
              <a:buNone/>
            </a:pPr>
            <a:r>
              <a:rPr lang="tr-TR" altLang="tr-TR" sz="1500" dirty="0">
                <a:latin typeface="Lucida Console" pitchFamily="49" charset="0"/>
              </a:rPr>
              <a:t>int i,rank, size, type=99;</a:t>
            </a:r>
          </a:p>
          <a:p>
            <a:pPr marL="400050" lvl="1" indent="0">
              <a:lnSpc>
                <a:spcPct val="110000"/>
              </a:lnSpc>
              <a:spcBef>
                <a:spcPts val="0"/>
              </a:spcBef>
              <a:buFontTx/>
              <a:buNone/>
            </a:pPr>
            <a:r>
              <a:rPr lang="tr-TR" altLang="tr-TR" sz="1500" dirty="0">
                <a:latin typeface="Lucida Console" pitchFamily="49" charset="0"/>
              </a:rPr>
              <a:t>MPI_Status status;</a:t>
            </a:r>
          </a:p>
          <a:p>
            <a:pPr marL="400050" lvl="1" indent="0">
              <a:lnSpc>
                <a:spcPct val="110000"/>
              </a:lnSpc>
              <a:spcBef>
                <a:spcPts val="0"/>
              </a:spcBef>
              <a:buFontTx/>
              <a:buNone/>
            </a:pPr>
            <a:r>
              <a:rPr lang="tr-TR" altLang="tr-TR" sz="1500" dirty="0">
                <a:latin typeface="Lucida Console" pitchFamily="49" charset="0"/>
              </a:rPr>
              <a:t>MPI_Init(&amp;argc, &amp;argv);</a:t>
            </a:r>
          </a:p>
          <a:p>
            <a:pPr marL="400050" lvl="1" indent="0">
              <a:lnSpc>
                <a:spcPct val="110000"/>
              </a:lnSpc>
              <a:spcBef>
                <a:spcPts val="0"/>
              </a:spcBef>
              <a:buFontTx/>
              <a:buNone/>
            </a:pPr>
            <a:r>
              <a:rPr lang="tr-TR" altLang="tr-TR" sz="1500" dirty="0">
                <a:latin typeface="Lucida Console" pitchFamily="49" charset="0"/>
              </a:rPr>
              <a:t>MPI_Comm_size(MPI_COMM_WORLD,&amp;size);</a:t>
            </a:r>
          </a:p>
          <a:p>
            <a:pPr marL="400050" lvl="1" indent="0">
              <a:lnSpc>
                <a:spcPct val="110000"/>
              </a:lnSpc>
              <a:spcBef>
                <a:spcPts val="0"/>
              </a:spcBef>
              <a:buFontTx/>
              <a:buNone/>
            </a:pPr>
            <a:r>
              <a:rPr lang="tr-TR" altLang="tr-TR" sz="1500" dirty="0">
                <a:latin typeface="Lucida Console" pitchFamily="49" charset="0"/>
              </a:rPr>
              <a:t>MPI_Comm_rank(MPI_COMM_WORLD,&amp;rank);</a:t>
            </a:r>
          </a:p>
          <a:p>
            <a:pPr marL="400050" lvl="1" indent="0">
              <a:lnSpc>
                <a:spcPct val="110000"/>
              </a:lnSpc>
              <a:spcBef>
                <a:spcPts val="0"/>
              </a:spcBef>
              <a:buFontTx/>
              <a:buNone/>
            </a:pPr>
            <a:r>
              <a:rPr lang="tr-TR" altLang="tr-TR" sz="1500" dirty="0">
                <a:latin typeface="Lucida Console" pitchFamily="49" charset="0"/>
              </a:rPr>
              <a:t>if(rank == 0) {</a:t>
            </a:r>
          </a:p>
          <a:p>
            <a:pPr marL="400050" lvl="1" indent="0">
              <a:lnSpc>
                <a:spcPct val="110000"/>
              </a:lnSpc>
              <a:spcBef>
                <a:spcPts val="0"/>
              </a:spcBef>
              <a:buFontTx/>
              <a:buNone/>
            </a:pPr>
            <a:r>
              <a:rPr lang="tr-TR" altLang="tr-TR" sz="1500" dirty="0">
                <a:latin typeface="Lucida Console" pitchFamily="49" charset="0"/>
              </a:rPr>
              <a:t>	strcpy(message, "Hello, world");</a:t>
            </a:r>
          </a:p>
          <a:p>
            <a:pPr marL="400050" lvl="1" indent="0">
              <a:lnSpc>
                <a:spcPct val="110000"/>
              </a:lnSpc>
              <a:spcBef>
                <a:spcPts val="0"/>
              </a:spcBef>
              <a:buFontTx/>
              <a:buNone/>
            </a:pPr>
            <a:r>
              <a:rPr lang="tr-TR" altLang="tr-TR" sz="1500" dirty="0">
                <a:latin typeface="Lucida Console" pitchFamily="49" charset="0"/>
              </a:rPr>
              <a:t>	for (i=1; i&lt;size; i++)</a:t>
            </a:r>
          </a:p>
          <a:p>
            <a:pPr marL="400050" lvl="1" indent="0">
              <a:lnSpc>
                <a:spcPct val="110000"/>
              </a:lnSpc>
              <a:spcBef>
                <a:spcPts val="0"/>
              </a:spcBef>
              <a:buFontTx/>
              <a:buNone/>
            </a:pPr>
            <a:r>
              <a:rPr lang="tr-TR" altLang="tr-TR" sz="1500" dirty="0">
                <a:latin typeface="Lucida Console" pitchFamily="49" charset="0"/>
              </a:rPr>
              <a:t>	    MPI_Send(message,13,MPI_CHAR,i,type,MPI_COMM_WORLD);</a:t>
            </a:r>
          </a:p>
          <a:p>
            <a:pPr marL="400050" lvl="1" indent="0">
              <a:lnSpc>
                <a:spcPct val="110000"/>
              </a:lnSpc>
              <a:spcBef>
                <a:spcPts val="0"/>
              </a:spcBef>
              <a:buFontTx/>
              <a:buNone/>
            </a:pPr>
            <a:r>
              <a:rPr lang="tr-TR" altLang="tr-TR" sz="1500" dirty="0">
                <a:latin typeface="Lucida Console" pitchFamily="49" charset="0"/>
              </a:rPr>
              <a:t>} else </a:t>
            </a:r>
          </a:p>
          <a:p>
            <a:pPr marL="400050" lvl="1" indent="0">
              <a:lnSpc>
                <a:spcPct val="110000"/>
              </a:lnSpc>
              <a:spcBef>
                <a:spcPts val="0"/>
              </a:spcBef>
              <a:buFontTx/>
              <a:buNone/>
            </a:pPr>
            <a:r>
              <a:rPr lang="tr-TR" altLang="tr-TR" sz="1500" dirty="0">
                <a:latin typeface="Lucida Console" pitchFamily="49" charset="0"/>
              </a:rPr>
              <a:t>	MPI_Recv(message,20,MPI_CHAR,0,type,MPI_COMM_WORLD,&amp;status);</a:t>
            </a:r>
          </a:p>
          <a:p>
            <a:pPr marL="400050" lvl="1" indent="0">
              <a:lnSpc>
                <a:spcPct val="110000"/>
              </a:lnSpc>
              <a:spcBef>
                <a:spcPts val="0"/>
              </a:spcBef>
              <a:buFontTx/>
              <a:buNone/>
            </a:pPr>
            <a:r>
              <a:rPr lang="en-US" altLang="tr-TR" sz="1500" dirty="0" err="1">
                <a:latin typeface="Lucida Console" pitchFamily="49" charset="0"/>
              </a:rPr>
              <a:t>printf</a:t>
            </a:r>
            <a:r>
              <a:rPr lang="en-US" altLang="tr-TR" sz="1500" dirty="0">
                <a:latin typeface="Lucida Console" pitchFamily="49" charset="0"/>
              </a:rPr>
              <a:t>( "Message from process =%d : %.13s\n", rank,</a:t>
            </a:r>
            <a:r>
              <a:rPr lang="tr-TR" altLang="tr-TR" sz="1500" dirty="0">
                <a:latin typeface="Lucida Console" pitchFamily="49" charset="0"/>
              </a:rPr>
              <a:t> </a:t>
            </a:r>
            <a:r>
              <a:rPr lang="en-US" altLang="tr-TR" sz="1500" dirty="0">
                <a:latin typeface="Lucida Console" pitchFamily="49" charset="0"/>
              </a:rPr>
              <a:t>message);</a:t>
            </a:r>
          </a:p>
          <a:p>
            <a:pPr marL="400050" lvl="1" indent="0">
              <a:lnSpc>
                <a:spcPct val="110000"/>
              </a:lnSpc>
              <a:spcBef>
                <a:spcPts val="0"/>
              </a:spcBef>
              <a:buFontTx/>
              <a:buNone/>
            </a:pPr>
            <a:r>
              <a:rPr lang="tr-TR" altLang="tr-TR" sz="1500" dirty="0">
                <a:latin typeface="Lucida Console" pitchFamily="49" charset="0"/>
              </a:rPr>
              <a:t>MPI_Finalize();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FontTx/>
              <a:buNone/>
            </a:pPr>
            <a:r>
              <a:rPr lang="tr-TR" altLang="tr-TR" sz="1500" dirty="0">
                <a:latin typeface="Lucida Console" pitchFamily="49" charset="0"/>
              </a:rPr>
              <a:t>}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FontTx/>
              <a:buNone/>
            </a:pPr>
            <a:endParaRPr lang="tr-TR" altLang="tr-TR" sz="1500" dirty="0">
              <a:latin typeface="Lucida Console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115750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tr-TR" altLang="tr-TR" sz="3600" dirty="0"/>
              <a:t>Örnek</a:t>
            </a:r>
            <a:r>
              <a:rPr lang="en-US" altLang="tr-TR" sz="3600" dirty="0"/>
              <a:t> MPI </a:t>
            </a:r>
            <a:r>
              <a:rPr lang="tr-TR" altLang="tr-TR" sz="3600" dirty="0"/>
              <a:t>Programı: "</a:t>
            </a:r>
            <a:r>
              <a:rPr lang="en-US" altLang="tr-TR" sz="3600" dirty="0"/>
              <a:t>Hello World</a:t>
            </a:r>
            <a:r>
              <a:rPr lang="tr-TR" altLang="tr-TR" sz="3600" dirty="0"/>
              <a:t>"</a:t>
            </a:r>
            <a:endParaRPr lang="en-US" altLang="tr-TR" sz="3600" dirty="0"/>
          </a:p>
        </p:txBody>
      </p:sp>
      <p:sp>
        <p:nvSpPr>
          <p:cNvPr id="43011" name="Slide Number Placeholder 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fld id="{3E5BC8BD-943B-46ED-8D0A-82CE7C760D7F}" type="slidenum">
              <a:rPr lang="en-US" altLang="en-US" sz="1400">
                <a:solidFill>
                  <a:srgbClr val="000000"/>
                </a:solidFill>
              </a:rPr>
              <a:pPr/>
              <a:t>25</a:t>
            </a:fld>
            <a:endParaRPr lang="en-US" altLang="en-US" sz="1400">
              <a:solidFill>
                <a:srgbClr val="0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20000"/>
          </a:bodyPr>
          <a:lstStyle/>
          <a:p>
            <a:pPr>
              <a:defRPr/>
            </a:pPr>
            <a:r>
              <a:rPr lang="tr-TR" sz="2400" dirty="0"/>
              <a:t>Patron süreçten </a:t>
            </a:r>
            <a:r>
              <a:rPr lang="en-US" sz="2400" dirty="0"/>
              <a:t>(rank = 0)</a:t>
            </a:r>
            <a:r>
              <a:rPr lang="tr-TR" sz="2400" dirty="0"/>
              <a:t> </a:t>
            </a:r>
            <a:r>
              <a:rPr lang="en-US" sz="2400" dirty="0"/>
              <a:t>“Hello World” </a:t>
            </a:r>
            <a:r>
              <a:rPr lang="tr-TR" sz="2400" dirty="0"/>
              <a:t>mesajı diğer</a:t>
            </a:r>
            <a:r>
              <a:rPr lang="en-US" sz="2400" dirty="0"/>
              <a:t> </a:t>
            </a:r>
            <a:r>
              <a:rPr lang="tr-TR" sz="2400" dirty="0"/>
              <a:t>süreçlere</a:t>
            </a:r>
            <a:r>
              <a:rPr lang="en-US" sz="2400" dirty="0"/>
              <a:t> (rank </a:t>
            </a:r>
            <a:r>
              <a:rPr lang="tr-TR" sz="2400" dirty="0"/>
              <a:t>!</a:t>
            </a:r>
            <a:r>
              <a:rPr lang="en-US" sz="2400" dirty="0"/>
              <a:t>= 0) </a:t>
            </a:r>
            <a:r>
              <a:rPr lang="tr-TR" sz="2400" dirty="0"/>
              <a:t>yollanır</a:t>
            </a:r>
            <a:r>
              <a:rPr lang="en-US" sz="2400" dirty="0"/>
              <a:t>. </a:t>
            </a:r>
            <a:endParaRPr lang="tr-TR" sz="2400" dirty="0"/>
          </a:p>
          <a:p>
            <a:pPr>
              <a:defRPr/>
            </a:pPr>
            <a:r>
              <a:rPr lang="tr-TR" sz="2400" dirty="0"/>
              <a:t>Ardından herkes (patron dahil) </a:t>
            </a:r>
            <a:r>
              <a:rPr lang="en-US" sz="2400" dirty="0" err="1"/>
              <a:t>println</a:t>
            </a:r>
            <a:r>
              <a:rPr lang="en-US" sz="2400" dirty="0"/>
              <a:t> </a:t>
            </a:r>
            <a:r>
              <a:rPr lang="tr-TR" sz="2400" dirty="0"/>
              <a:t>komutu çalıştırır</a:t>
            </a:r>
            <a:r>
              <a:rPr lang="en-US" sz="2400" dirty="0"/>
              <a:t>.</a:t>
            </a:r>
          </a:p>
          <a:p>
            <a:pPr>
              <a:defRPr/>
            </a:pPr>
            <a:r>
              <a:rPr lang="en-US" sz="2400" dirty="0"/>
              <a:t>MPI</a:t>
            </a:r>
            <a:r>
              <a:rPr lang="tr-TR" sz="2400" dirty="0"/>
              <a:t>'de</a:t>
            </a:r>
            <a:r>
              <a:rPr lang="en-US" sz="2400" dirty="0"/>
              <a:t>, </a:t>
            </a:r>
            <a:r>
              <a:rPr lang="tr-TR" sz="2400" dirty="0"/>
              <a:t>standart çıktı kullanıcı ekranlarına basılır, aynı bilgisayarda çalışan süreçler için çıktı ise şu şekildedir:</a:t>
            </a:r>
            <a:endParaRPr lang="en-US" sz="2400" dirty="0"/>
          </a:p>
          <a:p>
            <a:pPr marL="0" indent="0">
              <a:buFontTx/>
              <a:buNone/>
              <a:defRPr/>
            </a:pPr>
            <a:r>
              <a:rPr lang="en-US" sz="2400" dirty="0"/>
              <a:t>	</a:t>
            </a:r>
            <a:r>
              <a:rPr lang="en-US" sz="2400" dirty="0">
                <a:solidFill>
                  <a:schemeClr val="accent2">
                    <a:lumMod val="75000"/>
                  </a:schemeClr>
                </a:solidFill>
              </a:rPr>
              <a:t>Message from process =1 : Hello, world</a:t>
            </a:r>
          </a:p>
          <a:p>
            <a:pPr marL="0" indent="0">
              <a:buFontTx/>
              <a:buNone/>
              <a:defRPr/>
            </a:pPr>
            <a:r>
              <a:rPr lang="en-US" sz="2400" dirty="0">
                <a:solidFill>
                  <a:schemeClr val="accent2">
                    <a:lumMod val="75000"/>
                  </a:schemeClr>
                </a:solidFill>
              </a:rPr>
              <a:t>	Message from process =0 : Hello, world</a:t>
            </a:r>
          </a:p>
          <a:p>
            <a:pPr marL="0" indent="0">
              <a:buFontTx/>
              <a:buNone/>
              <a:defRPr/>
            </a:pPr>
            <a:r>
              <a:rPr lang="en-US" sz="2400" dirty="0">
                <a:solidFill>
                  <a:schemeClr val="accent2">
                    <a:lumMod val="75000"/>
                  </a:schemeClr>
                </a:solidFill>
              </a:rPr>
              <a:t>	Message from process =2 : Hello, world</a:t>
            </a:r>
          </a:p>
          <a:p>
            <a:pPr marL="0" indent="0">
              <a:buFontTx/>
              <a:buNone/>
              <a:defRPr/>
            </a:pPr>
            <a:r>
              <a:rPr lang="en-US" sz="2400" dirty="0">
                <a:solidFill>
                  <a:schemeClr val="accent2">
                    <a:lumMod val="75000"/>
                  </a:schemeClr>
                </a:solidFill>
              </a:rPr>
              <a:t>	Message from process =3 : Hello, world</a:t>
            </a:r>
          </a:p>
          <a:p>
            <a:pPr marL="0" indent="0">
              <a:buFontTx/>
              <a:buNone/>
              <a:defRPr/>
            </a:pPr>
            <a:r>
              <a:rPr lang="en-US" sz="2400" dirty="0">
                <a:solidFill>
                  <a:schemeClr val="accent2">
                    <a:lumMod val="75000"/>
                  </a:schemeClr>
                </a:solidFill>
              </a:rPr>
              <a:t>	... </a:t>
            </a:r>
            <a:endParaRPr lang="en-US" sz="2400" dirty="0"/>
          </a:p>
          <a:p>
            <a:pPr>
              <a:defRPr/>
            </a:pPr>
            <a:r>
              <a:rPr lang="tr-TR" sz="2400" dirty="0"/>
              <a:t>Sonuç çıktı hep karışık olacaktır, çünkü süreçler farklı sırayla yaratılır ve/veya biterler</a:t>
            </a:r>
            <a:r>
              <a:rPr lang="en-US" sz="2400" dirty="0"/>
              <a:t>.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212982436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tr-TR" altLang="tr-TR" sz="3600" dirty="0"/>
              <a:t>Örnek:</a:t>
            </a:r>
            <a:r>
              <a:rPr lang="en-US" altLang="tr-TR" sz="3600" dirty="0"/>
              <a:t> </a:t>
            </a:r>
            <a:r>
              <a:rPr lang="tr-TR" altLang="tr-TR" sz="3600" dirty="0"/>
              <a:t>Producer/Consumer</a:t>
            </a:r>
            <a:endParaRPr lang="en-US" altLang="tr-TR" sz="3600" dirty="0"/>
          </a:p>
        </p:txBody>
      </p:sp>
      <p:sp>
        <p:nvSpPr>
          <p:cNvPr id="44036" name="Slide Number Placeholder 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fld id="{F208919A-C45D-4F3A-AA88-BCDC1E59C0E5}" type="slidenum">
              <a:rPr lang="en-US" altLang="en-US" sz="1400">
                <a:solidFill>
                  <a:srgbClr val="000000"/>
                </a:solidFill>
              </a:rPr>
              <a:pPr/>
              <a:t>26</a:t>
            </a:fld>
            <a:endParaRPr lang="en-US" altLang="en-US" sz="1400">
              <a:solidFill>
                <a:srgbClr val="000000"/>
              </a:solidFill>
            </a:endParaRPr>
          </a:p>
        </p:txBody>
      </p:sp>
      <p:sp>
        <p:nvSpPr>
          <p:cNvPr id="44035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lnSpc>
                <a:spcPct val="120000"/>
              </a:lnSpc>
              <a:spcBef>
                <a:spcPts val="0"/>
              </a:spcBef>
              <a:buFontTx/>
              <a:buNone/>
            </a:pPr>
            <a:r>
              <a:rPr lang="tr-TR" altLang="tr-TR" sz="1400" dirty="0">
                <a:latin typeface="Lucida Console" pitchFamily="49" charset="0"/>
              </a:rPr>
              <a:t>#include &lt;stddef.h&gt;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FontTx/>
              <a:buNone/>
            </a:pPr>
            <a:r>
              <a:rPr lang="tr-TR" altLang="tr-TR" sz="1400" dirty="0">
                <a:latin typeface="Lucida Console" pitchFamily="49" charset="0"/>
              </a:rPr>
              <a:t>#include &lt;stdlib.h&gt;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FontTx/>
              <a:buNone/>
            </a:pPr>
            <a:r>
              <a:rPr lang="tr-TR" altLang="tr-TR" sz="1400" dirty="0">
                <a:latin typeface="Lucida Console" pitchFamily="49" charset="0"/>
              </a:rPr>
              <a:t>#include &lt;stdio.h&gt;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FontTx/>
              <a:buNone/>
            </a:pPr>
            <a:r>
              <a:rPr lang="tr-TR" altLang="tr-TR" sz="1400" dirty="0">
                <a:latin typeface="Lucida Console" pitchFamily="49" charset="0"/>
              </a:rPr>
              <a:t>#include &lt;string.h&gt;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FontTx/>
              <a:buNone/>
            </a:pPr>
            <a:r>
              <a:rPr lang="tr-TR" altLang="tr-TR" sz="1400" dirty="0">
                <a:latin typeface="Lucida Console" pitchFamily="49" charset="0"/>
              </a:rPr>
              <a:t>#include "mpi.h"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FontTx/>
              <a:buNone/>
            </a:pPr>
            <a:endParaRPr lang="tr-TR" altLang="tr-TR" sz="1400" dirty="0">
              <a:latin typeface="Lucida Console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FontTx/>
              <a:buNone/>
            </a:pPr>
            <a:r>
              <a:rPr lang="tr-TR" altLang="tr-TR" sz="1400" dirty="0">
                <a:latin typeface="Lucida Console" pitchFamily="49" charset="0"/>
              </a:rPr>
              <a:t>char message[20];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FontTx/>
              <a:buNone/>
            </a:pPr>
            <a:r>
              <a:rPr lang="tr-TR" altLang="tr-TR" sz="1400" dirty="0">
                <a:latin typeface="Lucida Console" pitchFamily="49" charset="0"/>
              </a:rPr>
              <a:t>int  type=99;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FontTx/>
              <a:buNone/>
            </a:pPr>
            <a:r>
              <a:rPr lang="tr-TR" altLang="tr-TR" sz="1400" dirty="0">
                <a:latin typeface="Lucida Console" pitchFamily="49" charset="0"/>
              </a:rPr>
              <a:t>MPI_Status status;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FontTx/>
              <a:buNone/>
            </a:pPr>
            <a:endParaRPr lang="tr-TR" altLang="tr-TR" sz="1400" dirty="0">
              <a:latin typeface="Lucida Console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FontTx/>
              <a:buNone/>
            </a:pPr>
            <a:r>
              <a:rPr lang="tr-TR" altLang="tr-TR" sz="1400" dirty="0">
                <a:latin typeface="Lucida Console" pitchFamily="49" charset="0"/>
              </a:rPr>
              <a:t>void producer(int i)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FontTx/>
              <a:buNone/>
            </a:pPr>
            <a:r>
              <a:rPr lang="tr-TR" altLang="tr-TR" sz="1400" dirty="0">
                <a:latin typeface="Lucida Console" pitchFamily="49" charset="0"/>
              </a:rPr>
              <a:t>{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FontTx/>
              <a:buNone/>
            </a:pPr>
            <a:r>
              <a:rPr lang="tr-TR" altLang="tr-TR" sz="1400" dirty="0">
                <a:latin typeface="Lucida Console" pitchFamily="49" charset="0"/>
              </a:rPr>
              <a:t>  switch (i % 5) {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FontTx/>
              <a:buNone/>
            </a:pPr>
            <a:r>
              <a:rPr lang="tr-TR" altLang="tr-TR" sz="1400" dirty="0">
                <a:latin typeface="Lucida Console" pitchFamily="49" charset="0"/>
              </a:rPr>
              <a:t>    case 0: strcpy(message, "Selam,"); break;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FontTx/>
              <a:buNone/>
            </a:pPr>
            <a:r>
              <a:rPr lang="tr-TR" altLang="tr-TR" sz="1400" dirty="0">
                <a:latin typeface="Lucida Console" pitchFamily="49" charset="0"/>
              </a:rPr>
              <a:t>    case 1: strcpy(message, "bu mesaj"); break;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FontTx/>
              <a:buNone/>
            </a:pPr>
            <a:r>
              <a:rPr lang="tr-TR" altLang="tr-TR" sz="1400" dirty="0">
                <a:latin typeface="Lucida Console" pitchFamily="49" charset="0"/>
              </a:rPr>
              <a:t>    case 2: strcpy(message, "tekrar"); break;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FontTx/>
              <a:buNone/>
            </a:pPr>
            <a:r>
              <a:rPr lang="tr-TR" altLang="tr-TR" sz="1400" dirty="0">
                <a:latin typeface="Lucida Console" pitchFamily="49" charset="0"/>
              </a:rPr>
              <a:t>    case 3: strcpy(message, "ve tekrar"); break;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FontTx/>
              <a:buNone/>
            </a:pPr>
            <a:r>
              <a:rPr lang="tr-TR" altLang="tr-TR" sz="1400" dirty="0">
                <a:latin typeface="Lucida Console" pitchFamily="49" charset="0"/>
              </a:rPr>
              <a:t>    case 4: strcpy(message, "yollanacaktır."); break;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FontTx/>
              <a:buNone/>
            </a:pPr>
            <a:r>
              <a:rPr lang="tr-TR" altLang="tr-TR" sz="1400" dirty="0">
                <a:latin typeface="Lucida Console" pitchFamily="49" charset="0"/>
              </a:rPr>
              <a:t>  }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FontTx/>
              <a:buNone/>
            </a:pPr>
            <a:r>
              <a:rPr lang="tr-TR" altLang="tr-TR" sz="1400" dirty="0">
                <a:latin typeface="Lucida Console" pitchFamily="49" charset="0"/>
              </a:rPr>
              <a:t>  MPI_Send(message,strlen(message)+1,MPI_CHAR,1,type,MPI_COMM_WORLD);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FontTx/>
              <a:buNone/>
            </a:pPr>
            <a:r>
              <a:rPr lang="tr-TR" altLang="tr-TR" sz="1400" dirty="0">
                <a:latin typeface="Lucida Console" pitchFamily="49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47572673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tr-TR" altLang="tr-TR" sz="3600" dirty="0"/>
              <a:t>Örnek:</a:t>
            </a:r>
            <a:r>
              <a:rPr lang="en-US" altLang="tr-TR" sz="3600" dirty="0"/>
              <a:t> </a:t>
            </a:r>
            <a:r>
              <a:rPr lang="tr-TR" altLang="tr-TR" sz="3600" dirty="0"/>
              <a:t>Producer/Consumer</a:t>
            </a:r>
            <a:endParaRPr lang="en-US" altLang="tr-TR" sz="3600" dirty="0"/>
          </a:p>
        </p:txBody>
      </p:sp>
      <p:sp>
        <p:nvSpPr>
          <p:cNvPr id="45060" name="Slide Number Placeholder 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fld id="{EFAD3580-D59A-49DE-A790-4837EEC89BA4}" type="slidenum">
              <a:rPr lang="en-US" altLang="en-US" sz="1400">
                <a:solidFill>
                  <a:srgbClr val="000000"/>
                </a:solidFill>
              </a:rPr>
              <a:pPr/>
              <a:t>27</a:t>
            </a:fld>
            <a:endParaRPr lang="en-US" altLang="en-US" sz="1400">
              <a:solidFill>
                <a:srgbClr val="000000"/>
              </a:solidFill>
            </a:endParaRPr>
          </a:p>
        </p:txBody>
      </p:sp>
      <p:sp>
        <p:nvSpPr>
          <p:cNvPr id="45059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lnSpc>
                <a:spcPct val="120000"/>
              </a:lnSpc>
              <a:spcBef>
                <a:spcPts val="0"/>
              </a:spcBef>
              <a:buFontTx/>
              <a:buNone/>
            </a:pPr>
            <a:r>
              <a:rPr lang="tr-TR" altLang="tr-TR" sz="1400" dirty="0">
                <a:latin typeface="Lucida Console" pitchFamily="49" charset="0"/>
              </a:rPr>
              <a:t>void consumer()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FontTx/>
              <a:buNone/>
            </a:pPr>
            <a:r>
              <a:rPr lang="tr-TR" altLang="tr-TR" sz="1400" dirty="0">
                <a:latin typeface="Lucida Console" pitchFamily="49" charset="0"/>
              </a:rPr>
              <a:t>{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FontTx/>
              <a:buNone/>
            </a:pPr>
            <a:r>
              <a:rPr lang="tr-TR" altLang="tr-TR" sz="1400" dirty="0">
                <a:latin typeface="Lucida Console" pitchFamily="49" charset="0"/>
              </a:rPr>
              <a:t>  MPI_Recv(message,20,MPI_CHAR,0,type,MPI_COMM_WORLD,&amp;status);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FontTx/>
              <a:buNone/>
            </a:pPr>
            <a:r>
              <a:rPr lang="tr-TR" altLang="tr-TR" sz="1400" dirty="0">
                <a:latin typeface="Lucida Console" pitchFamily="49" charset="0"/>
              </a:rPr>
              <a:t>  printf( "%s\n", message);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FontTx/>
              <a:buNone/>
            </a:pPr>
            <a:r>
              <a:rPr lang="tr-TR" altLang="tr-TR" sz="1400" dirty="0">
                <a:latin typeface="Lucida Console" pitchFamily="49" charset="0"/>
              </a:rPr>
              <a:t>}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FontTx/>
              <a:buNone/>
            </a:pPr>
            <a:endParaRPr lang="tr-TR" altLang="tr-TR" sz="1400" dirty="0">
              <a:latin typeface="Lucida Console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FontTx/>
              <a:buNone/>
            </a:pPr>
            <a:r>
              <a:rPr lang="tr-TR" altLang="tr-TR" sz="1400" dirty="0">
                <a:latin typeface="Lucida Console" pitchFamily="49" charset="0"/>
              </a:rPr>
              <a:t>void main(int argc, char **argv ) {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FontTx/>
              <a:buNone/>
            </a:pPr>
            <a:r>
              <a:rPr lang="tr-TR" altLang="tr-TR" sz="1400" dirty="0">
                <a:latin typeface="Lucida Console" pitchFamily="49" charset="0"/>
              </a:rPr>
              <a:t>  int i,rank, size;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FontTx/>
              <a:buNone/>
            </a:pPr>
            <a:r>
              <a:rPr lang="tr-TR" altLang="tr-TR" sz="1400" dirty="0">
                <a:latin typeface="Lucida Console" pitchFamily="49" charset="0"/>
              </a:rPr>
              <a:t>  MPI_Init(&amp;argc, &amp;argv);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FontTx/>
              <a:buNone/>
            </a:pPr>
            <a:r>
              <a:rPr lang="tr-TR" altLang="tr-TR" sz="1400" dirty="0">
                <a:latin typeface="Lucida Console" pitchFamily="49" charset="0"/>
              </a:rPr>
              <a:t>  MPI_Comm_size(MPI_COMM_WORLD,&amp;size);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FontTx/>
              <a:buNone/>
            </a:pPr>
            <a:r>
              <a:rPr lang="tr-TR" altLang="tr-TR" sz="1400" dirty="0">
                <a:latin typeface="Lucida Console" pitchFamily="49" charset="0"/>
              </a:rPr>
              <a:t>  MPI_Comm_rank(MPI_COMM_WORLD,&amp;rank);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FontTx/>
              <a:buNone/>
            </a:pPr>
            <a:r>
              <a:rPr lang="tr-TR" altLang="tr-TR" sz="1400" dirty="0">
                <a:latin typeface="Lucida Console" pitchFamily="49" charset="0"/>
              </a:rPr>
              <a:t>  if (rank == 0) {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FontTx/>
              <a:buNone/>
            </a:pPr>
            <a:r>
              <a:rPr lang="tr-TR" altLang="tr-TR" sz="1400" dirty="0">
                <a:latin typeface="Lucida Console" pitchFamily="49" charset="0"/>
              </a:rPr>
              <a:t>    for (i=0; i&lt;30; i++)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FontTx/>
              <a:buNone/>
            </a:pPr>
            <a:r>
              <a:rPr lang="tr-TR" altLang="tr-TR" sz="1400" dirty="0">
                <a:latin typeface="Lucida Console" pitchFamily="49" charset="0"/>
              </a:rPr>
              <a:t>      producer(i);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FontTx/>
              <a:buNone/>
            </a:pPr>
            <a:r>
              <a:rPr lang="tr-TR" altLang="tr-TR" sz="1400" dirty="0">
                <a:latin typeface="Lucida Console" pitchFamily="49" charset="0"/>
              </a:rPr>
              <a:t>  } else if (rank == </a:t>
            </a:r>
            <a:r>
              <a:rPr lang="en-US" altLang="tr-TR" sz="1400" dirty="0">
                <a:latin typeface="Lucida Console" pitchFamily="49" charset="0"/>
              </a:rPr>
              <a:t>1</a:t>
            </a:r>
            <a:r>
              <a:rPr lang="tr-TR" altLang="tr-TR" sz="1400" dirty="0">
                <a:latin typeface="Lucida Console" pitchFamily="49" charset="0"/>
              </a:rPr>
              <a:t>) {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FontTx/>
              <a:buNone/>
            </a:pPr>
            <a:r>
              <a:rPr lang="tr-TR" altLang="tr-TR" sz="1400" dirty="0">
                <a:latin typeface="Lucida Console" pitchFamily="49" charset="0"/>
              </a:rPr>
              <a:t>    for (i=0; i&lt;30; i++)  // Recv adedi &lt;= Send adedi olmalı.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FontTx/>
              <a:buNone/>
            </a:pPr>
            <a:r>
              <a:rPr lang="tr-TR" altLang="tr-TR" sz="1400" dirty="0">
                <a:latin typeface="Lucida Console" pitchFamily="49" charset="0"/>
              </a:rPr>
              <a:t>      consumer();         // Aksi takdirde çalışmaz.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FontTx/>
              <a:buNone/>
            </a:pPr>
            <a:r>
              <a:rPr lang="tr-TR" altLang="tr-TR" sz="1400" dirty="0">
                <a:latin typeface="Lucida Console" pitchFamily="49" charset="0"/>
              </a:rPr>
              <a:t>  }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FontTx/>
              <a:buNone/>
            </a:pPr>
            <a:r>
              <a:rPr lang="tr-TR" altLang="tr-TR" sz="1400" dirty="0">
                <a:latin typeface="Lucida Console" pitchFamily="49" charset="0"/>
              </a:rPr>
              <a:t>  MPI_Finalize();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FontTx/>
              <a:buNone/>
            </a:pPr>
            <a:r>
              <a:rPr lang="tr-TR" altLang="tr-TR" sz="1400" dirty="0">
                <a:latin typeface="Lucida Console" pitchFamily="49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191776072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1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tr-TR" altLang="en-US" sz="3600" dirty="0"/>
              <a:t>Visual </a:t>
            </a:r>
            <a:r>
              <a:rPr lang="tr-TR" altLang="en-US" sz="3600" dirty="0" err="1"/>
              <a:t>Studio</a:t>
            </a:r>
            <a:r>
              <a:rPr lang="tr-TR" altLang="en-US" sz="3600" dirty="0"/>
              <a:t> Dışında </a:t>
            </a:r>
            <a:r>
              <a:rPr lang="en-US" altLang="en-US" sz="3600" dirty="0"/>
              <a:t>MPI </a:t>
            </a:r>
            <a:r>
              <a:rPr lang="tr-TR" altLang="en-US" sz="3600" dirty="0"/>
              <a:t>Kodlarını </a:t>
            </a:r>
            <a:br>
              <a:rPr lang="tr-TR" altLang="en-US" sz="3600" dirty="0"/>
            </a:br>
            <a:r>
              <a:rPr lang="tr-TR" altLang="en-US" sz="3600" dirty="0"/>
              <a:t>Derlemek ve Çalıştırmak</a:t>
            </a:r>
            <a:endParaRPr lang="en-US" altLang="en-US" sz="4000" dirty="0"/>
          </a:p>
        </p:txBody>
      </p:sp>
      <p:sp>
        <p:nvSpPr>
          <p:cNvPr id="47108" name="Slide Number Placeholder 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fld id="{49CBC99F-518C-4967-9975-9D1F0F9AE63E}" type="slidenum">
              <a:rPr lang="en-US" altLang="en-US" sz="1400">
                <a:solidFill>
                  <a:srgbClr val="000000"/>
                </a:solidFill>
              </a:rPr>
              <a:pPr/>
              <a:t>28</a:t>
            </a:fld>
            <a:endParaRPr lang="en-US" altLang="en-US" sz="1400">
              <a:solidFill>
                <a:srgbClr val="000000"/>
              </a:solidFill>
            </a:endParaRPr>
          </a:p>
        </p:txBody>
      </p:sp>
      <p:sp>
        <p:nvSpPr>
          <p:cNvPr id="47107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tr-TR" altLang="en-US" sz="2800"/>
              <a:t>Visual Studio (VS) ortamı MPI için en uygunu, ancak VS kuramayacaklar veya Linux kullananlar da olabilir.</a:t>
            </a:r>
          </a:p>
          <a:p>
            <a:pPr>
              <a:lnSpc>
                <a:spcPct val="90000"/>
              </a:lnSpc>
            </a:pPr>
            <a:r>
              <a:rPr lang="tr-TR" altLang="en-US" sz="2800"/>
              <a:t>Linux benzeri ortamlarda ödevleri denemek için </a:t>
            </a:r>
            <a:r>
              <a:rPr lang="en-US" altLang="tr-TR" sz="2800"/>
              <a:t>MPICH </a:t>
            </a:r>
            <a:r>
              <a:rPr lang="tr-TR" altLang="tr-TR" sz="2800"/>
              <a:t>veya</a:t>
            </a:r>
            <a:r>
              <a:rPr lang="en-US" altLang="tr-TR" sz="2800"/>
              <a:t> MPICH-2</a:t>
            </a:r>
            <a:r>
              <a:rPr lang="tr-TR" altLang="tr-TR" sz="2800"/>
              <a:t> kurulmalıdır.</a:t>
            </a:r>
          </a:p>
          <a:p>
            <a:pPr>
              <a:lnSpc>
                <a:spcPct val="90000"/>
              </a:lnSpc>
            </a:pPr>
            <a:r>
              <a:rPr lang="tr-TR" altLang="tr-TR" sz="2800"/>
              <a:t>MPICH veya MPICH-2 Windows'a da kurulabilir.</a:t>
            </a:r>
          </a:p>
          <a:p>
            <a:pPr>
              <a:lnSpc>
                <a:spcPct val="90000"/>
              </a:lnSpc>
            </a:pPr>
            <a:endParaRPr lang="en-US" altLang="tr-TR" sz="2800"/>
          </a:p>
        </p:txBody>
      </p:sp>
    </p:spTree>
    <p:extLst>
      <p:ext uri="{BB962C8B-B14F-4D97-AF65-F5344CB8AC3E}">
        <p14:creationId xmlns:p14="http://schemas.microsoft.com/office/powerpoint/2010/main" val="101499628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tr-TR" dirty="0"/>
              <a:t>MPICH </a:t>
            </a:r>
            <a:r>
              <a:rPr lang="tr-TR" altLang="tr-TR" dirty="0"/>
              <a:t>Komutları</a:t>
            </a:r>
            <a:endParaRPr lang="en-US" altLang="tr-TR" dirty="0"/>
          </a:p>
        </p:txBody>
      </p:sp>
      <p:sp>
        <p:nvSpPr>
          <p:cNvPr id="48132" name="Slide Number Placeholder 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fld id="{83A9E5EF-DE23-48C8-9565-BC05DB9F13B6}" type="slidenum">
              <a:rPr lang="en-US" altLang="en-US" sz="1400">
                <a:solidFill>
                  <a:srgbClr val="000000"/>
                </a:solidFill>
              </a:rPr>
              <a:pPr/>
              <a:t>29</a:t>
            </a:fld>
            <a:endParaRPr lang="en-US" altLang="en-US" sz="1400">
              <a:solidFill>
                <a:srgbClr val="000000"/>
              </a:solidFill>
            </a:endParaRPr>
          </a:p>
        </p:txBody>
      </p:sp>
      <p:sp>
        <p:nvSpPr>
          <p:cNvPr id="48131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tr-TR" altLang="tr-TR" sz="2800" dirty="0"/>
              <a:t>İki temel komut vardır</a:t>
            </a:r>
            <a:r>
              <a:rPr lang="en-US" altLang="tr-TR" sz="2800" dirty="0"/>
              <a:t>:</a:t>
            </a:r>
          </a:p>
          <a:p>
            <a:pPr lvl="1"/>
            <a:r>
              <a:rPr lang="en-US" altLang="tr-TR" sz="2400" dirty="0" err="1">
                <a:solidFill>
                  <a:srgbClr val="FF0000"/>
                </a:solidFill>
              </a:rPr>
              <a:t>mpicc</a:t>
            </a:r>
            <a:r>
              <a:rPr lang="en-US" altLang="tr-TR" sz="2400" dirty="0"/>
              <a:t> MPI </a:t>
            </a:r>
            <a:r>
              <a:rPr lang="tr-TR" altLang="tr-TR" sz="2400" dirty="0"/>
              <a:t>programlarınızı derlemeye yarar.</a:t>
            </a:r>
          </a:p>
          <a:p>
            <a:pPr lvl="1"/>
            <a:r>
              <a:rPr lang="en-US" altLang="tr-TR" sz="2400" dirty="0" err="1">
                <a:solidFill>
                  <a:srgbClr val="FF0000"/>
                </a:solidFill>
              </a:rPr>
              <a:t>mpirun</a:t>
            </a:r>
            <a:r>
              <a:rPr lang="en-US" altLang="tr-TR" sz="2400" dirty="0"/>
              <a:t> MPI </a:t>
            </a:r>
            <a:r>
              <a:rPr lang="tr-TR" altLang="tr-TR" sz="2400" dirty="0"/>
              <a:t>programlarınızı çalıştırır.</a:t>
            </a:r>
          </a:p>
          <a:p>
            <a:pPr lvl="1"/>
            <a:r>
              <a:rPr lang="en-US" altLang="tr-TR" sz="2400" dirty="0" err="1">
                <a:solidFill>
                  <a:srgbClr val="FF0000"/>
                </a:solidFill>
              </a:rPr>
              <a:t>mpiexec</a:t>
            </a:r>
            <a:r>
              <a:rPr lang="en-US" altLang="tr-TR" sz="2400" dirty="0"/>
              <a:t> - MPI-2 </a:t>
            </a:r>
            <a:r>
              <a:rPr lang="tr-TR" altLang="tr-TR" sz="2400" dirty="0"/>
              <a:t>kullanıyorsanız programlarınızı çalıştırmak için tercih edilmelidir ama</a:t>
            </a:r>
            <a:r>
              <a:rPr lang="en-US" altLang="tr-TR" sz="2400" dirty="0"/>
              <a:t> </a:t>
            </a:r>
            <a:r>
              <a:rPr lang="en-US" altLang="tr-TR" sz="2400" dirty="0" err="1">
                <a:solidFill>
                  <a:srgbClr val="FF0000"/>
                </a:solidFill>
              </a:rPr>
              <a:t>mpirun</a:t>
            </a:r>
            <a:r>
              <a:rPr lang="en-US" altLang="tr-TR" sz="2400" dirty="0"/>
              <a:t> </a:t>
            </a:r>
            <a:r>
              <a:rPr lang="tr-TR" altLang="tr-TR" sz="2400" dirty="0"/>
              <a:t>hala mevcuttur</a:t>
            </a:r>
            <a:r>
              <a:rPr lang="en-US" altLang="tr-TR" sz="2400" dirty="0"/>
              <a:t>.</a:t>
            </a:r>
          </a:p>
          <a:p>
            <a:endParaRPr lang="en-US" altLang="tr-TR" sz="2800" dirty="0"/>
          </a:p>
        </p:txBody>
      </p:sp>
    </p:spTree>
    <p:extLst>
      <p:ext uri="{BB962C8B-B14F-4D97-AF65-F5344CB8AC3E}">
        <p14:creationId xmlns:p14="http://schemas.microsoft.com/office/powerpoint/2010/main" val="141068046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3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en-US" altLang="en-US" sz="3600" dirty="0"/>
              <a:t>(SPMD) MPI </a:t>
            </a:r>
            <a:r>
              <a:rPr lang="tr-TR" altLang="en-US" sz="3600" dirty="0"/>
              <a:t>Programını Derlemek ve Çalıştırmak</a:t>
            </a:r>
            <a:endParaRPr lang="en-US" altLang="en-US" sz="3600" dirty="0"/>
          </a:p>
        </p:txBody>
      </p:sp>
      <p:sp>
        <p:nvSpPr>
          <p:cNvPr id="49156" name="Slide Number Placeholder 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fld id="{3CE1FCF3-8FDE-4D1F-BD77-07588DFE4E1E}" type="slidenum">
              <a:rPr lang="en-US" altLang="en-US" sz="1400">
                <a:solidFill>
                  <a:srgbClr val="000000"/>
                </a:solidFill>
              </a:rPr>
              <a:pPr/>
              <a:t>30</a:t>
            </a:fld>
            <a:endParaRPr lang="en-US" altLang="en-US" sz="1400">
              <a:solidFill>
                <a:srgbClr val="000000"/>
              </a:solidFill>
            </a:endParaRPr>
          </a:p>
        </p:txBody>
      </p:sp>
      <p:sp>
        <p:nvSpPr>
          <p:cNvPr id="35844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>
            <a:normAutofit fontScale="85000" lnSpcReduction="20000"/>
          </a:bodyPr>
          <a:lstStyle/>
          <a:p>
            <a:pPr>
              <a:buFontTx/>
              <a:buNone/>
              <a:defRPr/>
            </a:pPr>
            <a:r>
              <a:rPr lang="en-US" altLang="en-US" sz="2800" b="1" u="sng" dirty="0"/>
              <a:t>MPICH</a:t>
            </a:r>
            <a:r>
              <a:rPr lang="tr-TR" altLang="en-US" sz="2800" b="1" u="sng" dirty="0"/>
              <a:t> için</a:t>
            </a:r>
            <a:r>
              <a:rPr lang="en-US" altLang="en-US" sz="2800" b="1" u="sng" dirty="0"/>
              <a:t>:</a:t>
            </a:r>
          </a:p>
          <a:p>
            <a:pPr>
              <a:buFontTx/>
              <a:buNone/>
              <a:defRPr/>
            </a:pPr>
            <a:endParaRPr lang="en-US" altLang="en-US" sz="2400" dirty="0"/>
          </a:p>
          <a:p>
            <a:pPr>
              <a:buFontTx/>
              <a:buNone/>
              <a:defRPr/>
            </a:pPr>
            <a:r>
              <a:rPr lang="en-US" altLang="en-US" sz="2400" b="1" dirty="0"/>
              <a:t>MPI</a:t>
            </a:r>
            <a:r>
              <a:rPr lang="tr-TR" altLang="en-US" sz="2400" b="1" dirty="0"/>
              <a:t>'</a:t>
            </a:r>
            <a:r>
              <a:rPr lang="tr-TR" altLang="en-US" sz="2400" b="1" dirty="0" err="1"/>
              <a:t>yı</a:t>
            </a:r>
            <a:r>
              <a:rPr lang="tr-TR" altLang="en-US" sz="2400" b="1" dirty="0"/>
              <a:t> başlatmak</a:t>
            </a:r>
            <a:r>
              <a:rPr lang="en-US" altLang="en-US" sz="2400" b="1" dirty="0"/>
              <a:t>:     </a:t>
            </a:r>
            <a:r>
              <a:rPr lang="tr-TR" altLang="en-US" sz="2400" dirty="0"/>
              <a:t>Bir şeye gerek yok</a:t>
            </a:r>
            <a:r>
              <a:rPr lang="en-US" altLang="en-US" sz="2400" dirty="0"/>
              <a:t>.</a:t>
            </a:r>
          </a:p>
          <a:p>
            <a:pPr>
              <a:buFontTx/>
              <a:buNone/>
              <a:defRPr/>
            </a:pPr>
            <a:endParaRPr lang="en-US" altLang="en-US" sz="2400" dirty="0"/>
          </a:p>
          <a:p>
            <a:pPr>
              <a:buFontTx/>
              <a:buNone/>
              <a:defRPr/>
            </a:pPr>
            <a:r>
              <a:rPr lang="en-US" altLang="en-US" sz="2400" b="1" dirty="0"/>
              <a:t>MPI </a:t>
            </a:r>
            <a:r>
              <a:rPr lang="tr-TR" altLang="en-US" sz="2400" b="1" dirty="0"/>
              <a:t>programları derlemek</a:t>
            </a:r>
            <a:r>
              <a:rPr lang="en-US" altLang="en-US" sz="2400" b="1" dirty="0"/>
              <a:t>:</a:t>
            </a:r>
          </a:p>
          <a:p>
            <a:pPr>
              <a:buFontTx/>
              <a:buNone/>
              <a:defRPr/>
            </a:pPr>
            <a:r>
              <a:rPr lang="en-US" altLang="en-US" sz="2400" dirty="0"/>
              <a:t>C	</a:t>
            </a:r>
            <a:r>
              <a:rPr lang="tr-TR" altLang="en-US" sz="2400" dirty="0"/>
              <a:t>için	</a:t>
            </a:r>
            <a:r>
              <a:rPr lang="en-US" altLang="en-US" sz="2400" dirty="0"/>
              <a:t>	</a:t>
            </a:r>
            <a:r>
              <a:rPr lang="en-US" altLang="en-US" sz="2400" b="1" dirty="0" err="1">
                <a:solidFill>
                  <a:srgbClr val="FF0000"/>
                </a:solidFill>
                <a:latin typeface="Courier New" pitchFamily="49" charset="0"/>
              </a:rPr>
              <a:t>mpicc</a:t>
            </a:r>
            <a:r>
              <a:rPr lang="en-US" altLang="en-US" sz="2400" b="1" dirty="0">
                <a:solidFill>
                  <a:srgbClr val="FF0000"/>
                </a:solidFill>
                <a:latin typeface="Courier New" pitchFamily="49" charset="0"/>
              </a:rPr>
              <a:t> -o </a:t>
            </a:r>
            <a:r>
              <a:rPr lang="en-US" altLang="en-US" sz="2400" b="1" dirty="0" err="1">
                <a:solidFill>
                  <a:srgbClr val="FF0000"/>
                </a:solidFill>
                <a:latin typeface="Courier New" pitchFamily="49" charset="0"/>
              </a:rPr>
              <a:t>prog</a:t>
            </a:r>
            <a:r>
              <a:rPr lang="en-US" altLang="en-US" sz="2400" b="1" dirty="0">
                <a:solidFill>
                  <a:srgbClr val="FF0000"/>
                </a:solidFill>
                <a:latin typeface="Courier New" pitchFamily="49" charset="0"/>
              </a:rPr>
              <a:t> </a:t>
            </a:r>
            <a:r>
              <a:rPr lang="en-US" altLang="en-US" sz="2400" b="1" dirty="0" err="1">
                <a:solidFill>
                  <a:srgbClr val="FF0000"/>
                </a:solidFill>
                <a:latin typeface="Courier New" pitchFamily="49" charset="0"/>
              </a:rPr>
              <a:t>prog.c</a:t>
            </a:r>
            <a:endParaRPr lang="en-US" altLang="en-US" sz="2400" b="1" dirty="0">
              <a:solidFill>
                <a:srgbClr val="FF0000"/>
              </a:solidFill>
              <a:latin typeface="Courier New" pitchFamily="49" charset="0"/>
            </a:endParaRPr>
          </a:p>
          <a:p>
            <a:pPr>
              <a:buFontTx/>
              <a:buNone/>
              <a:defRPr/>
            </a:pPr>
            <a:r>
              <a:rPr lang="en-US" altLang="en-US" sz="2400" dirty="0"/>
              <a:t>C++</a:t>
            </a:r>
            <a:r>
              <a:rPr lang="tr-TR" altLang="en-US" sz="2400" dirty="0"/>
              <a:t>  için</a:t>
            </a:r>
            <a:r>
              <a:rPr lang="en-US" altLang="en-US" sz="2400" dirty="0"/>
              <a:t>	</a:t>
            </a:r>
            <a:r>
              <a:rPr lang="en-US" altLang="en-US" sz="2400" b="1" dirty="0" err="1">
                <a:solidFill>
                  <a:srgbClr val="FF0000"/>
                </a:solidFill>
                <a:latin typeface="Courier New" pitchFamily="49" charset="0"/>
              </a:rPr>
              <a:t>mpiCC</a:t>
            </a:r>
            <a:r>
              <a:rPr lang="en-US" altLang="en-US" sz="2400" b="1" dirty="0">
                <a:solidFill>
                  <a:srgbClr val="FF0000"/>
                </a:solidFill>
                <a:latin typeface="Courier New" pitchFamily="49" charset="0"/>
              </a:rPr>
              <a:t> -o </a:t>
            </a:r>
            <a:r>
              <a:rPr lang="en-US" altLang="en-US" sz="2400" b="1" dirty="0" err="1">
                <a:solidFill>
                  <a:srgbClr val="FF0000"/>
                </a:solidFill>
                <a:latin typeface="Courier New" pitchFamily="49" charset="0"/>
              </a:rPr>
              <a:t>prog</a:t>
            </a:r>
            <a:r>
              <a:rPr lang="en-US" altLang="en-US" sz="2400" b="1" dirty="0">
                <a:solidFill>
                  <a:srgbClr val="FF0000"/>
                </a:solidFill>
                <a:latin typeface="Courier New" pitchFamily="49" charset="0"/>
              </a:rPr>
              <a:t> prog.cpp</a:t>
            </a:r>
          </a:p>
          <a:p>
            <a:pPr>
              <a:buFontTx/>
              <a:buNone/>
              <a:defRPr/>
            </a:pPr>
            <a:endParaRPr lang="en-US" altLang="en-US" sz="2400" b="1" dirty="0">
              <a:solidFill>
                <a:schemeClr val="accent2"/>
              </a:solidFill>
              <a:latin typeface="Courier New" pitchFamily="49" charset="0"/>
            </a:endParaRPr>
          </a:p>
          <a:p>
            <a:pPr>
              <a:buFontTx/>
              <a:buNone/>
              <a:defRPr/>
            </a:pPr>
            <a:r>
              <a:rPr lang="en-US" altLang="en-US" sz="2400" b="1" dirty="0"/>
              <a:t>MPI </a:t>
            </a:r>
            <a:r>
              <a:rPr lang="tr-TR" altLang="en-US" sz="2400" b="1" dirty="0"/>
              <a:t>programları çalıştırmak</a:t>
            </a:r>
            <a:r>
              <a:rPr lang="en-US" altLang="en-US" sz="2400" b="1" dirty="0"/>
              <a:t>:</a:t>
            </a:r>
          </a:p>
          <a:p>
            <a:pPr>
              <a:buFontTx/>
              <a:buNone/>
              <a:defRPr/>
            </a:pPr>
            <a:r>
              <a:rPr lang="en-US" altLang="en-US" sz="2400" dirty="0"/>
              <a:t>			</a:t>
            </a:r>
            <a:r>
              <a:rPr lang="en-US" altLang="en-US" sz="2400" b="1" dirty="0" err="1">
                <a:solidFill>
                  <a:srgbClr val="FF0000"/>
                </a:solidFill>
                <a:latin typeface="Courier New" pitchFamily="49" charset="0"/>
              </a:rPr>
              <a:t>mpiexec</a:t>
            </a:r>
            <a:r>
              <a:rPr lang="en-US" altLang="en-US" sz="2400" b="1" dirty="0">
                <a:solidFill>
                  <a:srgbClr val="FF0000"/>
                </a:solidFill>
                <a:latin typeface="Courier New" pitchFamily="49" charset="0"/>
              </a:rPr>
              <a:t> -n </a:t>
            </a:r>
            <a:r>
              <a:rPr lang="en-US" altLang="en-US" sz="2400" b="1" dirty="0" err="1">
                <a:solidFill>
                  <a:srgbClr val="FF0000"/>
                </a:solidFill>
                <a:latin typeface="Courier New" pitchFamily="49" charset="0"/>
              </a:rPr>
              <a:t>no_procs</a:t>
            </a:r>
            <a:r>
              <a:rPr lang="en-US" altLang="en-US" sz="2400" b="1" dirty="0">
                <a:solidFill>
                  <a:srgbClr val="FF0000"/>
                </a:solidFill>
                <a:latin typeface="Courier New" pitchFamily="49" charset="0"/>
              </a:rPr>
              <a:t> </a:t>
            </a:r>
            <a:r>
              <a:rPr lang="en-US" altLang="en-US" sz="2400" b="1" dirty="0" err="1">
                <a:solidFill>
                  <a:srgbClr val="FF0000"/>
                </a:solidFill>
                <a:latin typeface="Courier New" pitchFamily="49" charset="0"/>
              </a:rPr>
              <a:t>prog</a:t>
            </a:r>
            <a:endParaRPr lang="en-US" altLang="en-US" sz="2400" b="1" dirty="0">
              <a:solidFill>
                <a:srgbClr val="FF0000"/>
              </a:solidFill>
              <a:latin typeface="Courier New" pitchFamily="49" charset="0"/>
            </a:endParaRPr>
          </a:p>
          <a:p>
            <a:pPr>
              <a:buFontTx/>
              <a:buNone/>
              <a:defRPr/>
            </a:pPr>
            <a:r>
              <a:rPr lang="tr-TR" altLang="en-US" sz="2400" b="1" dirty="0">
                <a:latin typeface="+mj-lt"/>
              </a:rPr>
              <a:t>veya</a:t>
            </a:r>
            <a:endParaRPr lang="tr-TR" altLang="en-US" b="1" dirty="0">
              <a:latin typeface="+mj-lt"/>
            </a:endParaRPr>
          </a:p>
          <a:p>
            <a:pPr>
              <a:buFontTx/>
              <a:buNone/>
              <a:defRPr/>
            </a:pPr>
            <a:r>
              <a:rPr lang="tr-TR" altLang="en-US" sz="2400" b="1" dirty="0">
                <a:solidFill>
                  <a:schemeClr val="accent2"/>
                </a:solidFill>
                <a:latin typeface="Courier New" pitchFamily="49" charset="0"/>
              </a:rPr>
              <a:t> 			</a:t>
            </a:r>
            <a:r>
              <a:rPr lang="en-US" altLang="en-US" sz="2400" b="1" dirty="0" err="1">
                <a:solidFill>
                  <a:srgbClr val="FF0000"/>
                </a:solidFill>
                <a:latin typeface="Courier New" pitchFamily="49" charset="0"/>
              </a:rPr>
              <a:t>mpirun</a:t>
            </a:r>
            <a:r>
              <a:rPr lang="en-US" altLang="en-US" sz="2400" b="1" dirty="0">
                <a:solidFill>
                  <a:srgbClr val="FF0000"/>
                </a:solidFill>
                <a:latin typeface="Courier New" pitchFamily="49" charset="0"/>
              </a:rPr>
              <a:t> -np </a:t>
            </a:r>
            <a:r>
              <a:rPr lang="en-US" altLang="en-US" sz="2400" b="1" dirty="0" err="1">
                <a:solidFill>
                  <a:srgbClr val="FF0000"/>
                </a:solidFill>
                <a:latin typeface="Courier New" pitchFamily="49" charset="0"/>
              </a:rPr>
              <a:t>no_procs</a:t>
            </a:r>
            <a:r>
              <a:rPr lang="en-US" altLang="en-US" sz="2400" b="1" dirty="0">
                <a:solidFill>
                  <a:srgbClr val="FF0000"/>
                </a:solidFill>
                <a:latin typeface="Courier New" pitchFamily="49" charset="0"/>
              </a:rPr>
              <a:t> </a:t>
            </a:r>
            <a:r>
              <a:rPr lang="en-US" altLang="en-US" sz="2400" b="1" dirty="0" err="1">
                <a:solidFill>
                  <a:srgbClr val="FF0000"/>
                </a:solidFill>
                <a:latin typeface="Courier New" pitchFamily="49" charset="0"/>
              </a:rPr>
              <a:t>prog</a:t>
            </a:r>
            <a:endParaRPr lang="en-US" altLang="en-US" sz="2400" b="1" dirty="0">
              <a:solidFill>
                <a:srgbClr val="FF0000"/>
              </a:solidFill>
              <a:latin typeface="Courier New" pitchFamily="49" charset="0"/>
            </a:endParaRPr>
          </a:p>
          <a:p>
            <a:pPr>
              <a:buFontTx/>
              <a:buNone/>
              <a:defRPr/>
            </a:pPr>
            <a:endParaRPr lang="en-US" altLang="en-US" sz="2400" b="1" dirty="0">
              <a:solidFill>
                <a:schemeClr val="accent2"/>
              </a:solidFill>
              <a:latin typeface="Courier New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050101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7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tr-TR" altLang="tr-TR" sz="4000" dirty="0"/>
              <a:t>Programınızı İki Veya Daha Fazla Bilgisayarda Çalıştırmak</a:t>
            </a:r>
            <a:endParaRPr lang="en-US" altLang="tr-TR" sz="4000" dirty="0"/>
          </a:p>
        </p:txBody>
      </p:sp>
      <p:sp>
        <p:nvSpPr>
          <p:cNvPr id="51204" name="Slide Number Placeholder 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fld id="{72E976B5-C6F5-467B-9BDA-717301064A1C}" type="slidenum">
              <a:rPr lang="en-US" altLang="en-US" sz="1400">
                <a:solidFill>
                  <a:srgbClr val="000000"/>
                </a:solidFill>
              </a:rPr>
              <a:pPr/>
              <a:t>31</a:t>
            </a:fld>
            <a:endParaRPr lang="en-US" altLang="en-US" sz="1400">
              <a:solidFill>
                <a:srgbClr val="000000"/>
              </a:solidFill>
            </a:endParaRPr>
          </a:p>
        </p:txBody>
      </p:sp>
      <p:sp>
        <p:nvSpPr>
          <p:cNvPr id="70660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>
              <a:lnSpc>
                <a:spcPct val="90000"/>
              </a:lnSpc>
              <a:defRPr/>
            </a:pPr>
            <a:r>
              <a:rPr lang="en-US" sz="2800" dirty="0">
                <a:solidFill>
                  <a:srgbClr val="FF0000"/>
                </a:solidFill>
              </a:rPr>
              <a:t>“machines”</a:t>
            </a:r>
            <a:r>
              <a:rPr lang="en-US" sz="2800" dirty="0"/>
              <a:t> </a:t>
            </a:r>
            <a:r>
              <a:rPr lang="tr-TR" sz="2800" dirty="0"/>
              <a:t>isminde bir dosya yaratın.</a:t>
            </a:r>
          </a:p>
          <a:p>
            <a:pPr lvl="1">
              <a:lnSpc>
                <a:spcPct val="90000"/>
              </a:lnSpc>
              <a:defRPr/>
            </a:pPr>
            <a:r>
              <a:rPr lang="tr-TR" altLang="tr-TR" sz="2400" dirty="0"/>
              <a:t>Bu özel bir listelerde programımızı koşturacağımız farklı bilgisayarların ismini veya ip-adreslerini tutarız.</a:t>
            </a:r>
            <a:endParaRPr lang="tr-TR" sz="2600" dirty="0"/>
          </a:p>
          <a:p>
            <a:pPr>
              <a:lnSpc>
                <a:spcPct val="90000"/>
              </a:lnSpc>
              <a:defRPr/>
            </a:pPr>
            <a:r>
              <a:rPr lang="tr-TR" sz="2800" dirty="0"/>
              <a:t>İçine makinelerin ip-adreslerini ve açılmasını istediğiniz süreç adedini her bir satırda birisi olacak şekilde yazın. Listeye kendi makinenizi de eklemelisiniz</a:t>
            </a:r>
            <a:r>
              <a:rPr lang="en-US" sz="2800" dirty="0"/>
              <a:t>:</a:t>
            </a:r>
            <a:endParaRPr lang="tr-TR" sz="2800" dirty="0"/>
          </a:p>
          <a:p>
            <a:pPr lvl="1">
              <a:lnSpc>
                <a:spcPct val="90000"/>
              </a:lnSpc>
              <a:defRPr/>
            </a:pPr>
            <a:r>
              <a:rPr lang="tr-TR" altLang="tr-TR" sz="2400" dirty="0"/>
              <a:t>Bu dosyalara</a:t>
            </a:r>
            <a:r>
              <a:rPr lang="en-US" altLang="tr-TR" sz="2400" dirty="0"/>
              <a:t> </a:t>
            </a:r>
            <a:r>
              <a:rPr lang="tr-TR" altLang="tr-TR" sz="2400" dirty="0"/>
              <a:t>genelde </a:t>
            </a:r>
            <a:r>
              <a:rPr lang="tr-TR" altLang="tr-TR" sz="2400" dirty="0">
                <a:solidFill>
                  <a:srgbClr val="FF0000"/>
                </a:solidFill>
              </a:rPr>
              <a:t>"m</a:t>
            </a:r>
            <a:r>
              <a:rPr lang="en-US" altLang="tr-TR" sz="2400" dirty="0" err="1">
                <a:solidFill>
                  <a:srgbClr val="FF0000"/>
                </a:solidFill>
              </a:rPr>
              <a:t>achines</a:t>
            </a:r>
            <a:r>
              <a:rPr lang="tr-TR" altLang="tr-TR" sz="2400" dirty="0">
                <a:solidFill>
                  <a:srgbClr val="FF0000"/>
                </a:solidFill>
              </a:rPr>
              <a:t>" </a:t>
            </a:r>
            <a:r>
              <a:rPr lang="tr-TR" altLang="tr-TR" sz="2400" dirty="0"/>
              <a:t>veya</a:t>
            </a:r>
            <a:r>
              <a:rPr lang="en-US" altLang="tr-TR" sz="2400" dirty="0"/>
              <a:t> </a:t>
            </a:r>
            <a:r>
              <a:rPr lang="tr-TR" altLang="tr-TR" sz="2400" dirty="0">
                <a:solidFill>
                  <a:srgbClr val="FF0000"/>
                </a:solidFill>
              </a:rPr>
              <a:t>"h</a:t>
            </a:r>
            <a:r>
              <a:rPr lang="en-US" altLang="tr-TR" sz="2400" dirty="0" err="1">
                <a:solidFill>
                  <a:srgbClr val="FF0000"/>
                </a:solidFill>
              </a:rPr>
              <a:t>ostfile</a:t>
            </a:r>
            <a:r>
              <a:rPr lang="tr-TR" altLang="tr-TR" sz="2400" dirty="0">
                <a:solidFill>
                  <a:srgbClr val="FF0000"/>
                </a:solidFill>
              </a:rPr>
              <a:t>"</a:t>
            </a:r>
            <a:r>
              <a:rPr lang="en-US" altLang="tr-TR" sz="2400" dirty="0"/>
              <a:t> </a:t>
            </a:r>
            <a:r>
              <a:rPr lang="tr-TR" altLang="tr-TR" sz="2400" dirty="0"/>
              <a:t>ismi verilir</a:t>
            </a:r>
            <a:r>
              <a:rPr lang="en-US" altLang="tr-TR" sz="2400" dirty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282973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tr-TR" altLang="tr-TR" sz="4000" dirty="0"/>
              <a:t>Programınızı İki Veya Daha Fazla Bilgisayarda Çalıştırmak</a:t>
            </a:r>
            <a:endParaRPr lang="en-US" altLang="tr-TR" sz="4000" dirty="0"/>
          </a:p>
        </p:txBody>
      </p:sp>
      <p:sp>
        <p:nvSpPr>
          <p:cNvPr id="46084" name="Slide Number Placeholder 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fld id="{315C7545-DF19-4E14-856D-14E4FDC0939F}" type="slidenum">
              <a:rPr lang="en-US" altLang="en-US" sz="1400">
                <a:solidFill>
                  <a:srgbClr val="000000"/>
                </a:solidFill>
              </a:rPr>
              <a:pPr/>
              <a:t>32</a:t>
            </a:fld>
            <a:endParaRPr lang="en-US" altLang="en-US" sz="1400">
              <a:solidFill>
                <a:srgbClr val="000000"/>
              </a:solidFill>
            </a:endParaRPr>
          </a:p>
        </p:txBody>
      </p:sp>
      <p:sp>
        <p:nvSpPr>
          <p:cNvPr id="46083" name="Content Placeholder 2"/>
          <p:cNvSpPr>
            <a:spLocks noGrp="1"/>
          </p:cNvSpPr>
          <p:nvPr>
            <p:ph sz="quarter" idx="1"/>
          </p:nvPr>
        </p:nvSpPr>
        <p:spPr>
          <a:xfrm>
            <a:off x="467544" y="1219200"/>
            <a:ext cx="8229600" cy="4937760"/>
          </a:xfrm>
        </p:spPr>
        <p:txBody>
          <a:bodyPr>
            <a:normAutofit fontScale="77500" lnSpcReduction="20000"/>
          </a:bodyPr>
          <a:lstStyle/>
          <a:p>
            <a:r>
              <a:rPr lang="tr-TR" altLang="tr-TR" sz="3300" dirty="0"/>
              <a:t>Örnek:</a:t>
            </a:r>
          </a:p>
          <a:p>
            <a:pPr marL="0" indent="0">
              <a:spcBef>
                <a:spcPts val="0"/>
              </a:spcBef>
              <a:buFontTx/>
              <a:buNone/>
              <a:defRPr/>
            </a:pPr>
            <a:r>
              <a:rPr lang="tr-TR" sz="3300" dirty="0"/>
              <a:t> 	# IP ve num_proc (zorunlu degil)</a:t>
            </a:r>
            <a:br>
              <a:rPr lang="en-US" sz="3300" dirty="0"/>
            </a:br>
            <a:r>
              <a:rPr lang="en-US" sz="3300" dirty="0"/>
              <a:t> 	</a:t>
            </a:r>
            <a:r>
              <a:rPr lang="tr-TR" sz="3300" dirty="0">
                <a:solidFill>
                  <a:schemeClr val="accent2">
                    <a:lumMod val="75000"/>
                  </a:schemeClr>
                </a:solidFill>
              </a:rPr>
              <a:t>155.223.40.17  4</a:t>
            </a:r>
            <a:endParaRPr lang="en-US" sz="3300" dirty="0">
              <a:solidFill>
                <a:schemeClr val="accent2">
                  <a:lumMod val="75000"/>
                </a:schemeClr>
              </a:solidFill>
            </a:endParaRPr>
          </a:p>
          <a:p>
            <a:pPr marL="0" indent="0">
              <a:spcBef>
                <a:spcPts val="0"/>
              </a:spcBef>
              <a:buFontTx/>
              <a:buNone/>
              <a:defRPr/>
            </a:pPr>
            <a:r>
              <a:rPr lang="en-US" sz="3300" dirty="0">
                <a:solidFill>
                  <a:schemeClr val="accent2">
                    <a:lumMod val="75000"/>
                  </a:schemeClr>
                </a:solidFill>
              </a:rPr>
              <a:t>	</a:t>
            </a:r>
            <a:r>
              <a:rPr lang="tr-TR" sz="3300" dirty="0">
                <a:solidFill>
                  <a:schemeClr val="accent2">
                    <a:lumMod val="75000"/>
                  </a:schemeClr>
                </a:solidFill>
              </a:rPr>
              <a:t>155.223.40.18</a:t>
            </a:r>
          </a:p>
          <a:p>
            <a:pPr marL="0" indent="0">
              <a:spcBef>
                <a:spcPts val="0"/>
              </a:spcBef>
              <a:buFontTx/>
              <a:buNone/>
              <a:defRPr/>
            </a:pPr>
            <a:r>
              <a:rPr lang="en-US" sz="3300" dirty="0">
                <a:solidFill>
                  <a:schemeClr val="accent2">
                    <a:lumMod val="75000"/>
                  </a:schemeClr>
                </a:solidFill>
              </a:rPr>
              <a:t>	</a:t>
            </a:r>
            <a:r>
              <a:rPr lang="tr-TR" sz="3300" dirty="0">
                <a:solidFill>
                  <a:schemeClr val="accent2">
                    <a:lumMod val="75000"/>
                  </a:schemeClr>
                </a:solidFill>
              </a:rPr>
              <a:t>	</a:t>
            </a:r>
          </a:p>
          <a:p>
            <a:r>
              <a:rPr lang="tr-TR" altLang="tr-TR" sz="3300" dirty="0"/>
              <a:t>Satır başında # varsa o satır değerlendirilmez. </a:t>
            </a:r>
          </a:p>
          <a:p>
            <a:r>
              <a:rPr lang="tr-TR" altLang="tr-TR" sz="3300" dirty="0"/>
              <a:t>Dosyalarda makine adından sonra bir boşluk vererek, açılacak süreç sayıları da yazılabilir.</a:t>
            </a:r>
            <a:endParaRPr lang="en-US" altLang="tr-TR" sz="3300" dirty="0"/>
          </a:p>
          <a:p>
            <a:r>
              <a:rPr lang="tr-TR" altLang="tr-TR" sz="3300" dirty="0"/>
              <a:t>mpiexec çalıştırılırken "-machinefile machines" şeklinde parametre olarak bu dosya verilir.</a:t>
            </a:r>
          </a:p>
          <a:p>
            <a:r>
              <a:rPr lang="tr-TR" altLang="tr-TR" sz="3300" dirty="0"/>
              <a:t>Bu dosyanın ismi verilmezse her şey kendi bilgisayarınızda gerçekleşir.</a:t>
            </a:r>
            <a:endParaRPr lang="en-US" altLang="tr-TR" sz="3300" dirty="0"/>
          </a:p>
          <a:p>
            <a:pPr marL="0" indent="0">
              <a:spcBef>
                <a:spcPts val="0"/>
              </a:spcBef>
              <a:buFontTx/>
              <a:buNone/>
              <a:defRPr/>
            </a:pPr>
            <a:endParaRPr lang="en-US" sz="3300" dirty="0"/>
          </a:p>
          <a:p>
            <a:endParaRPr lang="tr-TR" altLang="tr-TR" sz="2800" dirty="0"/>
          </a:p>
        </p:txBody>
      </p:sp>
    </p:spTree>
    <p:extLst>
      <p:ext uri="{BB962C8B-B14F-4D97-AF65-F5344CB8AC3E}">
        <p14:creationId xmlns:p14="http://schemas.microsoft.com/office/powerpoint/2010/main" val="351180665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tr-TR" altLang="tr-TR" sz="4000" dirty="0"/>
              <a:t>Programınızı İki Veya Daha Fazla Bilgisayarda Çalıştırmak</a:t>
            </a:r>
            <a:endParaRPr lang="en-US" altLang="tr-TR" sz="4000" dirty="0"/>
          </a:p>
        </p:txBody>
      </p:sp>
      <p:sp>
        <p:nvSpPr>
          <p:cNvPr id="52227" name="Slide Number Placeholder 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fld id="{13D9469C-12E3-4D81-9084-D9AC940A50E1}" type="slidenum">
              <a:rPr lang="en-US" altLang="en-US" sz="1400">
                <a:solidFill>
                  <a:srgbClr val="000000"/>
                </a:solidFill>
              </a:rPr>
              <a:pPr/>
              <a:t>33</a:t>
            </a:fld>
            <a:endParaRPr lang="en-US" altLang="en-US" sz="1400">
              <a:solidFill>
                <a:srgbClr val="000000"/>
              </a:solidFill>
            </a:endParaRPr>
          </a:p>
        </p:txBody>
      </p:sp>
      <p:sp>
        <p:nvSpPr>
          <p:cNvPr id="37891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>
              <a:lnSpc>
                <a:spcPct val="80000"/>
              </a:lnSpc>
              <a:defRPr/>
            </a:pPr>
            <a:r>
              <a:rPr lang="en-US" altLang="tr-TR" sz="2800" dirty="0"/>
              <a:t>MPI </a:t>
            </a:r>
            <a:r>
              <a:rPr lang="tr-TR" altLang="tr-TR" sz="2800" dirty="0"/>
              <a:t>işleri farklı makinelerde koştursun diye aşağıdaki komutu komut satırında yazarız:</a:t>
            </a:r>
            <a:endParaRPr lang="tr-TR" altLang="tr-TR" sz="2800" b="1" dirty="0">
              <a:solidFill>
                <a:srgbClr val="0000FF"/>
              </a:solidFill>
            </a:endParaRPr>
          </a:p>
          <a:p>
            <a:pPr marL="0" indent="0" algn="ctr">
              <a:lnSpc>
                <a:spcPct val="80000"/>
              </a:lnSpc>
              <a:buFontTx/>
              <a:buNone/>
              <a:defRPr/>
            </a:pPr>
            <a:r>
              <a:rPr lang="en-US" altLang="tr-TR" b="1" dirty="0" err="1">
                <a:solidFill>
                  <a:srgbClr val="0000FF"/>
                </a:solidFill>
              </a:rPr>
              <a:t>mpiexec</a:t>
            </a:r>
            <a:r>
              <a:rPr lang="en-US" altLang="tr-TR" b="1" dirty="0">
                <a:solidFill>
                  <a:srgbClr val="0000FF"/>
                </a:solidFill>
              </a:rPr>
              <a:t> -</a:t>
            </a:r>
            <a:r>
              <a:rPr lang="en-US" altLang="tr-TR" b="1" dirty="0" err="1">
                <a:solidFill>
                  <a:srgbClr val="0000FF"/>
                </a:solidFill>
              </a:rPr>
              <a:t>machinefile</a:t>
            </a:r>
            <a:r>
              <a:rPr lang="en-US" altLang="tr-TR" b="1" dirty="0">
                <a:solidFill>
                  <a:srgbClr val="0000FF"/>
                </a:solidFill>
              </a:rPr>
              <a:t> machines -n </a:t>
            </a:r>
            <a:r>
              <a:rPr lang="tr-TR" altLang="tr-TR" b="1" dirty="0">
                <a:solidFill>
                  <a:srgbClr val="0000FF"/>
                </a:solidFill>
              </a:rPr>
              <a:t>2</a:t>
            </a:r>
            <a:r>
              <a:rPr lang="en-US" altLang="tr-TR" b="1" dirty="0">
                <a:solidFill>
                  <a:srgbClr val="0000FF"/>
                </a:solidFill>
              </a:rPr>
              <a:t> </a:t>
            </a:r>
            <a:r>
              <a:rPr lang="en-US" altLang="tr-TR" b="1" dirty="0" err="1">
                <a:solidFill>
                  <a:srgbClr val="0000FF"/>
                </a:solidFill>
              </a:rPr>
              <a:t>prog</a:t>
            </a:r>
            <a:br>
              <a:rPr lang="en-US" altLang="tr-TR" dirty="0"/>
            </a:br>
            <a:endParaRPr lang="en-US" altLang="tr-TR" sz="2800" dirty="0"/>
          </a:p>
          <a:p>
            <a:pPr>
              <a:lnSpc>
                <a:spcPct val="80000"/>
              </a:lnSpc>
              <a:defRPr/>
            </a:pPr>
            <a:r>
              <a:rPr lang="en-US" altLang="tr-TR" sz="2800" b="1" dirty="0" err="1">
                <a:solidFill>
                  <a:srgbClr val="FF0000"/>
                </a:solidFill>
              </a:rPr>
              <a:t>prog</a:t>
            </a:r>
            <a:r>
              <a:rPr lang="en-US" altLang="tr-TR" sz="2800" b="1" dirty="0"/>
              <a:t> </a:t>
            </a:r>
            <a:r>
              <a:rPr lang="tr-TR" altLang="tr-TR" sz="2800" dirty="0"/>
              <a:t>2 süreçte çalışacaktır</a:t>
            </a:r>
            <a:r>
              <a:rPr lang="en-US" altLang="tr-TR" sz="2800" dirty="0"/>
              <a:t>.</a:t>
            </a:r>
          </a:p>
          <a:p>
            <a:pPr>
              <a:lnSpc>
                <a:spcPct val="80000"/>
              </a:lnSpc>
              <a:defRPr/>
            </a:pPr>
            <a:r>
              <a:rPr lang="tr-TR" altLang="tr-TR" sz="2800" dirty="0"/>
              <a:t>Her süreç listedeki bir makinede</a:t>
            </a:r>
            <a:r>
              <a:rPr lang="en-US" altLang="tr-TR" sz="2800" dirty="0"/>
              <a:t> </a:t>
            </a:r>
            <a:r>
              <a:rPr lang="tr-TR" altLang="tr-TR" sz="2800" dirty="0"/>
              <a:t>yürütülecektir.</a:t>
            </a:r>
          </a:p>
          <a:p>
            <a:pPr>
              <a:lnSpc>
                <a:spcPct val="80000"/>
              </a:lnSpc>
              <a:defRPr/>
            </a:pPr>
            <a:r>
              <a:rPr lang="tr-TR" altLang="tr-TR" sz="2800" dirty="0"/>
              <a:t>İlk makine 4 süreç birden açıp, kendine verilen görevi kendi içinde paralelleştirme yapacaktır.</a:t>
            </a:r>
          </a:p>
          <a:p>
            <a:pPr lvl="1">
              <a:lnSpc>
                <a:spcPct val="80000"/>
              </a:lnSpc>
              <a:defRPr/>
            </a:pPr>
            <a:r>
              <a:rPr lang="tr-TR" altLang="tr-TR" sz="2600" dirty="0"/>
              <a:t>machines içinde 4 yazdık diye. </a:t>
            </a:r>
          </a:p>
          <a:p>
            <a:pPr marL="0" indent="0">
              <a:lnSpc>
                <a:spcPct val="80000"/>
              </a:lnSpc>
              <a:buFontTx/>
              <a:buNone/>
              <a:defRPr/>
            </a:pPr>
            <a:endParaRPr lang="en-US" altLang="tr-TR" sz="2800" dirty="0"/>
          </a:p>
        </p:txBody>
      </p:sp>
    </p:spTree>
    <p:extLst>
      <p:ext uri="{BB962C8B-B14F-4D97-AF65-F5344CB8AC3E}">
        <p14:creationId xmlns:p14="http://schemas.microsoft.com/office/powerpoint/2010/main" val="246312104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tr-TR" altLang="en-US" sz="4000" dirty="0"/>
              <a:t>Zaman Ölçümü ile Kontrol</a:t>
            </a:r>
            <a:endParaRPr lang="en-US" altLang="en-US" sz="4800" dirty="0"/>
          </a:p>
        </p:txBody>
      </p:sp>
      <p:sp>
        <p:nvSpPr>
          <p:cNvPr id="56323" name="Slide Number Placeholder 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fld id="{A387DAFF-1DBD-426A-8BB5-7D55621F12B1}" type="slidenum">
              <a:rPr lang="en-US" altLang="en-US" sz="1400">
                <a:solidFill>
                  <a:srgbClr val="000000"/>
                </a:solidFill>
              </a:rPr>
              <a:pPr/>
              <a:t>34</a:t>
            </a:fld>
            <a:endParaRPr lang="en-US" altLang="en-US" sz="1400">
              <a:solidFill>
                <a:srgbClr val="000000"/>
              </a:solidFill>
            </a:endParaRPr>
          </a:p>
        </p:txBody>
      </p:sp>
      <p:sp>
        <p:nvSpPr>
          <p:cNvPr id="56322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0" indent="0">
              <a:lnSpc>
                <a:spcPct val="80000"/>
              </a:lnSpc>
              <a:buFontTx/>
              <a:buNone/>
            </a:pPr>
            <a:endParaRPr lang="en-US" altLang="en-US" sz="1800" dirty="0"/>
          </a:p>
          <a:p>
            <a:pPr marL="0" indent="0">
              <a:lnSpc>
                <a:spcPct val="80000"/>
              </a:lnSpc>
              <a:buFontTx/>
              <a:buNone/>
            </a:pPr>
            <a:r>
              <a:rPr lang="en-US" altLang="en-US" sz="2800" dirty="0"/>
              <a:t>MPI</a:t>
            </a:r>
            <a:r>
              <a:rPr lang="tr-TR" altLang="en-US" sz="2800" dirty="0"/>
              <a:t>,</a:t>
            </a:r>
            <a:r>
              <a:rPr lang="en-US" altLang="en-US" sz="2800" dirty="0"/>
              <a:t> </a:t>
            </a:r>
            <a:r>
              <a:rPr lang="en-US" altLang="en-US" sz="2800" b="1" dirty="0" err="1">
                <a:solidFill>
                  <a:srgbClr val="FF0000"/>
                </a:solidFill>
              </a:rPr>
              <a:t>MPI_Wtime</a:t>
            </a:r>
            <a:r>
              <a:rPr lang="en-US" altLang="en-US" sz="2800" b="1" dirty="0">
                <a:solidFill>
                  <a:srgbClr val="FF0000"/>
                </a:solidFill>
              </a:rPr>
              <a:t>()</a:t>
            </a:r>
            <a:r>
              <a:rPr lang="en-US" altLang="en-US" sz="2800" dirty="0"/>
              <a:t> </a:t>
            </a:r>
            <a:r>
              <a:rPr lang="tr-TR" altLang="en-US" sz="2800" dirty="0"/>
              <a:t>rutini ile</a:t>
            </a:r>
            <a:r>
              <a:rPr lang="en-US" altLang="en-US" sz="2800" dirty="0"/>
              <a:t> s</a:t>
            </a:r>
            <a:r>
              <a:rPr lang="tr-TR" altLang="en-US" sz="2800" dirty="0"/>
              <a:t>aniye cinsinden zamanı hesaplamanıza yardımcı olur</a:t>
            </a:r>
            <a:r>
              <a:rPr lang="en-US" altLang="en-US" sz="2800" dirty="0"/>
              <a:t>:</a:t>
            </a:r>
          </a:p>
          <a:p>
            <a:pPr marL="0" indent="0">
              <a:lnSpc>
                <a:spcPct val="80000"/>
              </a:lnSpc>
              <a:buFontTx/>
              <a:buNone/>
            </a:pPr>
            <a:endParaRPr lang="en-US" altLang="en-US" sz="2800" dirty="0"/>
          </a:p>
          <a:p>
            <a:pPr marL="0" indent="0">
              <a:lnSpc>
                <a:spcPct val="80000"/>
              </a:lnSpc>
              <a:buFontTx/>
              <a:buNone/>
            </a:pPr>
            <a:r>
              <a:rPr lang="en-US" altLang="en-US" dirty="0"/>
              <a:t>	double </a:t>
            </a:r>
            <a:r>
              <a:rPr lang="en-US" altLang="en-US" dirty="0" err="1"/>
              <a:t>start_time</a:t>
            </a:r>
            <a:r>
              <a:rPr lang="en-US" altLang="en-US" dirty="0"/>
              <a:t>, </a:t>
            </a:r>
            <a:r>
              <a:rPr lang="en-US" altLang="en-US" dirty="0" err="1"/>
              <a:t>end_time</a:t>
            </a:r>
            <a:r>
              <a:rPr lang="en-US" altLang="en-US" dirty="0"/>
              <a:t>, </a:t>
            </a:r>
            <a:r>
              <a:rPr lang="en-US" altLang="en-US" dirty="0" err="1"/>
              <a:t>exe_time</a:t>
            </a:r>
            <a:r>
              <a:rPr lang="en-US" altLang="en-US" dirty="0"/>
              <a:t>;</a:t>
            </a:r>
            <a:br>
              <a:rPr lang="en-US" altLang="en-US" dirty="0"/>
            </a:br>
            <a:endParaRPr lang="en-US" altLang="en-US" dirty="0"/>
          </a:p>
          <a:p>
            <a:pPr marL="0" indent="0">
              <a:lnSpc>
                <a:spcPct val="80000"/>
              </a:lnSpc>
              <a:buFontTx/>
              <a:buNone/>
            </a:pPr>
            <a:r>
              <a:rPr lang="en-US" altLang="en-US" dirty="0"/>
              <a:t>	</a:t>
            </a:r>
            <a:r>
              <a:rPr lang="en-US" altLang="en-US" dirty="0" err="1"/>
              <a:t>start_time</a:t>
            </a:r>
            <a:r>
              <a:rPr lang="en-US" altLang="en-US" dirty="0"/>
              <a:t> = </a:t>
            </a:r>
            <a:r>
              <a:rPr lang="en-US" altLang="en-US" dirty="0" err="1"/>
              <a:t>MPI_Wtime</a:t>
            </a:r>
            <a:r>
              <a:rPr lang="en-US" altLang="en-US" dirty="0"/>
              <a:t>();    </a:t>
            </a:r>
          </a:p>
          <a:p>
            <a:pPr marL="0" indent="0">
              <a:lnSpc>
                <a:spcPct val="80000"/>
              </a:lnSpc>
              <a:buFontTx/>
              <a:buNone/>
            </a:pPr>
            <a:r>
              <a:rPr lang="en-US" altLang="en-US" dirty="0"/>
              <a:t>   		 .</a:t>
            </a:r>
            <a:br>
              <a:rPr lang="en-US" altLang="en-US" dirty="0"/>
            </a:br>
            <a:r>
              <a:rPr lang="en-US" altLang="en-US" dirty="0"/>
              <a:t>   		 .</a:t>
            </a:r>
          </a:p>
          <a:p>
            <a:pPr marL="0" indent="0">
              <a:lnSpc>
                <a:spcPct val="80000"/>
              </a:lnSpc>
              <a:buFontTx/>
              <a:buNone/>
            </a:pPr>
            <a:r>
              <a:rPr lang="en-US" altLang="en-US" dirty="0"/>
              <a:t>	</a:t>
            </a:r>
            <a:r>
              <a:rPr lang="en-US" altLang="en-US" dirty="0" err="1"/>
              <a:t>end_time</a:t>
            </a:r>
            <a:r>
              <a:rPr lang="en-US" altLang="en-US" dirty="0"/>
              <a:t> = </a:t>
            </a:r>
            <a:r>
              <a:rPr lang="en-US" altLang="en-US" dirty="0" err="1"/>
              <a:t>MPI_Wtime</a:t>
            </a:r>
            <a:r>
              <a:rPr lang="en-US" altLang="en-US" dirty="0"/>
              <a:t>();</a:t>
            </a:r>
            <a:br>
              <a:rPr lang="en-US" altLang="en-US" dirty="0"/>
            </a:br>
            <a:r>
              <a:rPr lang="en-US" altLang="en-US" dirty="0"/>
              <a:t>	</a:t>
            </a:r>
            <a:r>
              <a:rPr lang="en-US" altLang="en-US" dirty="0" err="1"/>
              <a:t>exe_time</a:t>
            </a:r>
            <a:r>
              <a:rPr lang="en-US" altLang="en-US" dirty="0"/>
              <a:t> = </a:t>
            </a:r>
            <a:r>
              <a:rPr lang="en-US" altLang="en-US" dirty="0" err="1"/>
              <a:t>end_time</a:t>
            </a:r>
            <a:r>
              <a:rPr lang="en-US" altLang="en-US" dirty="0"/>
              <a:t> - </a:t>
            </a:r>
            <a:r>
              <a:rPr lang="en-US" altLang="en-US" dirty="0" err="1"/>
              <a:t>start_time</a:t>
            </a:r>
            <a:r>
              <a:rPr lang="en-US" altLang="en-US" dirty="0"/>
              <a:t>; </a:t>
            </a:r>
            <a:br>
              <a:rPr lang="en-US" altLang="en-US" sz="2000" dirty="0"/>
            </a:br>
            <a:endParaRPr lang="en-US" altLang="en-US" sz="2000" dirty="0"/>
          </a:p>
        </p:txBody>
      </p:sp>
    </p:spTree>
    <p:extLst>
      <p:ext uri="{BB962C8B-B14F-4D97-AF65-F5344CB8AC3E}">
        <p14:creationId xmlns:p14="http://schemas.microsoft.com/office/powerpoint/2010/main" val="246174845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tr-TR" dirty="0"/>
              <a:t>MSMPI Kurulumu</a:t>
            </a:r>
            <a:br>
              <a:rPr lang="tr-TR" dirty="0"/>
            </a:br>
            <a:r>
              <a:rPr lang="tr-TR" sz="2000" dirty="0"/>
              <a:t>Dr.Cengiz Güngör</a:t>
            </a:r>
            <a:endParaRPr lang="tr-TR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19200" y="5124450"/>
            <a:ext cx="6858000" cy="608806"/>
          </a:xfrm>
        </p:spPr>
        <p:txBody>
          <a:bodyPr>
            <a:normAutofit fontScale="92500" lnSpcReduction="20000"/>
          </a:bodyPr>
          <a:lstStyle/>
          <a:p>
            <a:r>
              <a:rPr lang="tr-TR" dirty="0"/>
              <a:t>Visual </a:t>
            </a:r>
            <a:r>
              <a:rPr lang="tr-TR" dirty="0" err="1"/>
              <a:t>Sudio</a:t>
            </a:r>
            <a:r>
              <a:rPr lang="tr-TR" dirty="0"/>
              <a:t> 2015 MPI Kurulumu</a:t>
            </a:r>
            <a:br>
              <a:rPr lang="tr-TR" dirty="0"/>
            </a:br>
            <a:r>
              <a:rPr lang="tr-TR" dirty="0"/>
              <a:t>Michael </a:t>
            </a:r>
            <a:r>
              <a:rPr lang="tr-TR" dirty="0" err="1"/>
              <a:t>Puthawala</a:t>
            </a:r>
            <a:endParaRPr lang="tr-T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35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06497968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MS-MPI Linkleri</a:t>
            </a:r>
          </a:p>
        </p:txBody>
      </p:sp>
      <p:sp>
        <p:nvSpPr>
          <p:cNvPr id="3" name="Slayt Numarası Yer Tutucusu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36</a:t>
            </a:fld>
            <a:endParaRPr lang="tr-TR" dirty="0"/>
          </a:p>
        </p:txBody>
      </p:sp>
      <p:sp>
        <p:nvSpPr>
          <p:cNvPr id="4" name="İçerik Yer Tutucusu 3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tr-TR" dirty="0"/>
              <a:t>MPI için temel bir kaynak (LLNL </a:t>
            </a:r>
            <a:r>
              <a:rPr lang="tr-TR" dirty="0" err="1"/>
              <a:t>dökümanı</a:t>
            </a:r>
            <a:r>
              <a:rPr lang="tr-TR" dirty="0"/>
              <a:t>):</a:t>
            </a:r>
          </a:p>
          <a:p>
            <a:pPr lvl="1"/>
            <a:r>
              <a:rPr lang="tr-TR" dirty="0"/>
              <a:t>https://computing.llnl.gov/tutorials/mpi/</a:t>
            </a:r>
          </a:p>
          <a:p>
            <a:r>
              <a:rPr lang="tr-TR" dirty="0"/>
              <a:t>Bir de daha kısa olan MS-MPI </a:t>
            </a:r>
            <a:r>
              <a:rPr lang="tr-TR" dirty="0" err="1"/>
              <a:t>dökümanı</a:t>
            </a:r>
            <a:r>
              <a:rPr lang="tr-TR" dirty="0"/>
              <a:t>:</a:t>
            </a:r>
          </a:p>
          <a:p>
            <a:pPr lvl="1"/>
            <a:r>
              <a:rPr lang="tr-TR" dirty="0"/>
              <a:t>https://blogs.technet.microsoft.com/windowshpc/2015/02/02/how-to-compile-and-run-a-simple-ms-mpi-program/</a:t>
            </a:r>
          </a:p>
          <a:p>
            <a:r>
              <a:rPr lang="tr-TR" dirty="0"/>
              <a:t>MS-MPI indirme sayfası:</a:t>
            </a:r>
          </a:p>
          <a:p>
            <a:pPr lvl="1"/>
            <a:r>
              <a:rPr lang="tr-TR" dirty="0"/>
              <a:t>https://msdn.microsoft.com/en-us/library/bb524831.aspx</a:t>
            </a:r>
          </a:p>
        </p:txBody>
      </p:sp>
    </p:spTree>
    <p:extLst>
      <p:ext uri="{BB962C8B-B14F-4D97-AF65-F5344CB8AC3E}">
        <p14:creationId xmlns:p14="http://schemas.microsoft.com/office/powerpoint/2010/main" val="398401466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dirty="0" err="1"/>
              <a:t>mpiexec</a:t>
            </a:r>
            <a:r>
              <a:rPr lang="tr-TR" dirty="0"/>
              <a:t> testi</a:t>
            </a:r>
          </a:p>
        </p:txBody>
      </p:sp>
      <p:sp>
        <p:nvSpPr>
          <p:cNvPr id="3" name="Slayt Numarası Yer Tutucusu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37</a:t>
            </a:fld>
            <a:endParaRPr lang="tr-TR" dirty="0"/>
          </a:p>
        </p:txBody>
      </p:sp>
      <p:sp>
        <p:nvSpPr>
          <p:cNvPr id="4" name="İçerik Yer Tutucusu 3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tr-TR" dirty="0" err="1"/>
              <a:t>cmd</a:t>
            </a:r>
            <a:r>
              <a:rPr lang="tr-TR" dirty="0"/>
              <a:t> ekranında </a:t>
            </a:r>
            <a:r>
              <a:rPr lang="tr-TR" dirty="0" err="1"/>
              <a:t>mpiexec</a:t>
            </a:r>
            <a:r>
              <a:rPr lang="tr-TR" dirty="0"/>
              <a:t> yazarsanız aşağıdaki gibi bir çıktı vermelidir:</a:t>
            </a:r>
          </a:p>
          <a:p>
            <a:pPr marL="0" indent="0">
              <a:buNone/>
            </a:pPr>
            <a:endParaRPr lang="tr-TR" dirty="0"/>
          </a:p>
          <a:p>
            <a:pPr marL="274320" lvl="1" indent="0">
              <a:buNone/>
            </a:pPr>
            <a:r>
              <a:rPr lang="tr-TR" sz="1800" dirty="0">
                <a:latin typeface="Courier New" pitchFamily="49" charset="0"/>
                <a:cs typeface="Courier New" pitchFamily="49" charset="0"/>
              </a:rPr>
              <a:t>Microsoft MPI </a:t>
            </a:r>
            <a:r>
              <a:rPr lang="tr-TR" sz="1800" dirty="0" err="1">
                <a:latin typeface="Courier New" pitchFamily="49" charset="0"/>
                <a:cs typeface="Courier New" pitchFamily="49" charset="0"/>
              </a:rPr>
              <a:t>Startup</a:t>
            </a:r>
            <a:r>
              <a:rPr lang="tr-TR" sz="1800" dirty="0">
                <a:latin typeface="Courier New" pitchFamily="49" charset="0"/>
                <a:cs typeface="Courier New" pitchFamily="49" charset="0"/>
              </a:rPr>
              <a:t> Program [</a:t>
            </a:r>
            <a:r>
              <a:rPr lang="tr-TR" sz="1800" dirty="0" err="1">
                <a:latin typeface="Courier New" pitchFamily="49" charset="0"/>
                <a:cs typeface="Courier New" pitchFamily="49" charset="0"/>
              </a:rPr>
              <a:t>Version</a:t>
            </a:r>
            <a:r>
              <a:rPr lang="tr-TR" sz="1800" dirty="0">
                <a:latin typeface="Courier New" pitchFamily="49" charset="0"/>
                <a:cs typeface="Courier New" pitchFamily="49" charset="0"/>
              </a:rPr>
              <a:t> 8.1.12438.1084]</a:t>
            </a:r>
          </a:p>
          <a:p>
            <a:pPr marL="274320" lvl="1" indent="0">
              <a:buNone/>
            </a:pPr>
            <a:endParaRPr lang="tr-TR" sz="1800" dirty="0">
              <a:latin typeface="Courier New" pitchFamily="49" charset="0"/>
              <a:cs typeface="Courier New" pitchFamily="49" charset="0"/>
            </a:endParaRPr>
          </a:p>
          <a:p>
            <a:pPr marL="274320" lvl="1" indent="0">
              <a:buNone/>
            </a:pPr>
            <a:r>
              <a:rPr lang="tr-TR" sz="1800" dirty="0" err="1">
                <a:latin typeface="Courier New" pitchFamily="49" charset="0"/>
                <a:cs typeface="Courier New" pitchFamily="49" charset="0"/>
              </a:rPr>
              <a:t>Launches</a:t>
            </a:r>
            <a:r>
              <a:rPr lang="tr-TR" sz="1800" dirty="0">
                <a:latin typeface="Courier New" pitchFamily="49" charset="0"/>
                <a:cs typeface="Courier New" pitchFamily="49" charset="0"/>
              </a:rPr>
              <a:t> an </a:t>
            </a:r>
            <a:r>
              <a:rPr lang="tr-TR" sz="1800" dirty="0" err="1">
                <a:latin typeface="Courier New" pitchFamily="49" charset="0"/>
                <a:cs typeface="Courier New" pitchFamily="49" charset="0"/>
              </a:rPr>
              <a:t>application</a:t>
            </a:r>
            <a:r>
              <a:rPr lang="tr-TR" sz="1800" dirty="0">
                <a:latin typeface="Courier New" pitchFamily="49" charset="0"/>
                <a:cs typeface="Courier New" pitchFamily="49" charset="0"/>
              </a:rPr>
              <a:t> on </a:t>
            </a:r>
            <a:r>
              <a:rPr lang="tr-TR" sz="1800" dirty="0" err="1">
                <a:latin typeface="Courier New" pitchFamily="49" charset="0"/>
                <a:cs typeface="Courier New" pitchFamily="49" charset="0"/>
              </a:rPr>
              <a:t>multiple</a:t>
            </a:r>
            <a:r>
              <a:rPr lang="tr-TR" sz="1800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tr-TR" sz="1800" dirty="0" err="1">
                <a:latin typeface="Courier New" pitchFamily="49" charset="0"/>
                <a:cs typeface="Courier New" pitchFamily="49" charset="0"/>
              </a:rPr>
              <a:t>hosts</a:t>
            </a:r>
            <a:r>
              <a:rPr lang="tr-TR" sz="1800" dirty="0">
                <a:latin typeface="Courier New" pitchFamily="49" charset="0"/>
                <a:cs typeface="Courier New" pitchFamily="49" charset="0"/>
              </a:rPr>
              <a:t>.</a:t>
            </a:r>
          </a:p>
          <a:p>
            <a:pPr marL="274320" lvl="1" indent="0">
              <a:buNone/>
            </a:pPr>
            <a:endParaRPr lang="tr-TR" sz="1800" dirty="0">
              <a:latin typeface="Courier New" pitchFamily="49" charset="0"/>
              <a:cs typeface="Courier New" pitchFamily="49" charset="0"/>
            </a:endParaRPr>
          </a:p>
          <a:p>
            <a:pPr marL="274320" lvl="1" indent="0">
              <a:buNone/>
            </a:pPr>
            <a:r>
              <a:rPr lang="tr-TR" sz="1800" dirty="0" err="1">
                <a:latin typeface="Courier New" pitchFamily="49" charset="0"/>
                <a:cs typeface="Courier New" pitchFamily="49" charset="0"/>
              </a:rPr>
              <a:t>Usage</a:t>
            </a:r>
            <a:r>
              <a:rPr lang="tr-TR" sz="1800" dirty="0">
                <a:latin typeface="Courier New" pitchFamily="49" charset="0"/>
                <a:cs typeface="Courier New" pitchFamily="49" charset="0"/>
              </a:rPr>
              <a:t>:</a:t>
            </a:r>
          </a:p>
          <a:p>
            <a:pPr marL="274320" lvl="1" indent="0">
              <a:buNone/>
            </a:pPr>
            <a:endParaRPr lang="tr-TR" sz="1800" dirty="0">
              <a:latin typeface="Courier New" pitchFamily="49" charset="0"/>
              <a:cs typeface="Courier New" pitchFamily="49" charset="0"/>
            </a:endParaRPr>
          </a:p>
          <a:p>
            <a:pPr marL="274320" lvl="1" indent="0">
              <a:buNone/>
            </a:pPr>
            <a:r>
              <a:rPr lang="tr-TR" sz="1800" dirty="0">
                <a:latin typeface="Courier New" pitchFamily="49" charset="0"/>
                <a:cs typeface="Courier New" pitchFamily="49" charset="0"/>
              </a:rPr>
              <a:t>    </a:t>
            </a:r>
            <a:r>
              <a:rPr lang="tr-TR" sz="1800" dirty="0" err="1">
                <a:latin typeface="Courier New" pitchFamily="49" charset="0"/>
                <a:cs typeface="Courier New" pitchFamily="49" charset="0"/>
              </a:rPr>
              <a:t>mpiexec</a:t>
            </a:r>
            <a:r>
              <a:rPr lang="tr-TR" sz="1800" dirty="0">
                <a:latin typeface="Courier New" pitchFamily="49" charset="0"/>
                <a:cs typeface="Courier New" pitchFamily="49" charset="0"/>
              </a:rPr>
              <a:t> [</a:t>
            </a:r>
            <a:r>
              <a:rPr lang="tr-TR" sz="1800" dirty="0" err="1">
                <a:latin typeface="Courier New" pitchFamily="49" charset="0"/>
                <a:cs typeface="Courier New" pitchFamily="49" charset="0"/>
              </a:rPr>
              <a:t>options</a:t>
            </a:r>
            <a:r>
              <a:rPr lang="tr-TR" sz="1800" dirty="0">
                <a:latin typeface="Courier New" pitchFamily="49" charset="0"/>
                <a:cs typeface="Courier New" pitchFamily="49" charset="0"/>
              </a:rPr>
              <a:t>] </a:t>
            </a:r>
            <a:r>
              <a:rPr lang="tr-TR" sz="1800" dirty="0" err="1">
                <a:latin typeface="Courier New" pitchFamily="49" charset="0"/>
                <a:cs typeface="Courier New" pitchFamily="49" charset="0"/>
              </a:rPr>
              <a:t>executable</a:t>
            </a:r>
            <a:r>
              <a:rPr lang="tr-TR" sz="1800" dirty="0">
                <a:latin typeface="Courier New" pitchFamily="49" charset="0"/>
                <a:cs typeface="Courier New" pitchFamily="49" charset="0"/>
              </a:rPr>
              <a:t> [</a:t>
            </a:r>
            <a:r>
              <a:rPr lang="tr-TR" sz="1800" dirty="0" err="1">
                <a:latin typeface="Courier New" pitchFamily="49" charset="0"/>
                <a:cs typeface="Courier New" pitchFamily="49" charset="0"/>
              </a:rPr>
              <a:t>args</a:t>
            </a:r>
            <a:r>
              <a:rPr lang="tr-TR" sz="1800" dirty="0">
                <a:latin typeface="Courier New" pitchFamily="49" charset="0"/>
                <a:cs typeface="Courier New" pitchFamily="49" charset="0"/>
              </a:rPr>
              <a:t>] [ : [</a:t>
            </a:r>
            <a:r>
              <a:rPr lang="tr-TR" sz="1800" dirty="0" err="1">
                <a:latin typeface="Courier New" pitchFamily="49" charset="0"/>
                <a:cs typeface="Courier New" pitchFamily="49" charset="0"/>
              </a:rPr>
              <a:t>options</a:t>
            </a:r>
            <a:r>
              <a:rPr lang="tr-TR" sz="1800" dirty="0">
                <a:latin typeface="Courier New" pitchFamily="49" charset="0"/>
                <a:cs typeface="Courier New" pitchFamily="49" charset="0"/>
              </a:rPr>
              <a:t>] </a:t>
            </a:r>
            <a:r>
              <a:rPr lang="tr-TR" sz="1800" dirty="0" err="1">
                <a:latin typeface="Courier New" pitchFamily="49" charset="0"/>
                <a:cs typeface="Courier New" pitchFamily="49" charset="0"/>
              </a:rPr>
              <a:t>exe</a:t>
            </a:r>
            <a:r>
              <a:rPr lang="tr-TR" sz="1800" dirty="0">
                <a:latin typeface="Courier New" pitchFamily="49" charset="0"/>
                <a:cs typeface="Courier New" pitchFamily="49" charset="0"/>
              </a:rPr>
              <a:t> [</a:t>
            </a:r>
            <a:r>
              <a:rPr lang="tr-TR" sz="1800" dirty="0" err="1">
                <a:latin typeface="Courier New" pitchFamily="49" charset="0"/>
                <a:cs typeface="Courier New" pitchFamily="49" charset="0"/>
              </a:rPr>
              <a:t>args</a:t>
            </a:r>
            <a:r>
              <a:rPr lang="tr-TR" sz="1800" dirty="0">
                <a:latin typeface="Courier New" pitchFamily="49" charset="0"/>
                <a:cs typeface="Courier New" pitchFamily="49" charset="0"/>
              </a:rPr>
              <a:t>] : ... ]</a:t>
            </a:r>
          </a:p>
          <a:p>
            <a:pPr marL="274320" lvl="1" indent="0">
              <a:buNone/>
            </a:pPr>
            <a:r>
              <a:rPr lang="tr-TR" sz="1800" dirty="0">
                <a:latin typeface="Courier New" pitchFamily="49" charset="0"/>
                <a:cs typeface="Courier New" pitchFamily="49" charset="0"/>
              </a:rPr>
              <a:t>    </a:t>
            </a:r>
            <a:r>
              <a:rPr lang="tr-TR" sz="1800" dirty="0" err="1">
                <a:latin typeface="Courier New" pitchFamily="49" charset="0"/>
                <a:cs typeface="Courier New" pitchFamily="49" charset="0"/>
              </a:rPr>
              <a:t>mpiexec</a:t>
            </a:r>
            <a:r>
              <a:rPr lang="tr-TR" sz="1800" dirty="0">
                <a:latin typeface="Courier New" pitchFamily="49" charset="0"/>
                <a:cs typeface="Courier New" pitchFamily="49" charset="0"/>
              </a:rPr>
              <a:t> -</a:t>
            </a:r>
            <a:r>
              <a:rPr lang="tr-TR" sz="1800" dirty="0" err="1">
                <a:latin typeface="Courier New" pitchFamily="49" charset="0"/>
                <a:cs typeface="Courier New" pitchFamily="49" charset="0"/>
              </a:rPr>
              <a:t>configfile</a:t>
            </a:r>
            <a:r>
              <a:rPr lang="tr-TR" sz="1800" dirty="0">
                <a:latin typeface="Courier New" pitchFamily="49" charset="0"/>
                <a:cs typeface="Courier New" pitchFamily="49" charset="0"/>
              </a:rPr>
              <a:t> &lt;file name&gt;</a:t>
            </a:r>
          </a:p>
        </p:txBody>
      </p:sp>
    </p:spTree>
    <p:extLst>
      <p:ext uri="{BB962C8B-B14F-4D97-AF65-F5344CB8AC3E}">
        <p14:creationId xmlns:p14="http://schemas.microsoft.com/office/powerpoint/2010/main" val="410965696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dirty="0"/>
              <a:t>Hata verirse aşağıdaki ayarları yapınız</a:t>
            </a:r>
          </a:p>
        </p:txBody>
      </p:sp>
      <p:sp>
        <p:nvSpPr>
          <p:cNvPr id="3" name="Slayt Numarası Yer Tutucusu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38</a:t>
            </a:fld>
            <a:endParaRPr lang="tr-TR" dirty="0"/>
          </a:p>
        </p:txBody>
      </p:sp>
      <p:sp>
        <p:nvSpPr>
          <p:cNvPr id="4" name="İçerik Yer Tutucusu 3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10035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" y="1102568"/>
            <a:ext cx="9067800" cy="5638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1683807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dirty="0"/>
              <a:t>MSMPI_BIN, MSMPI_INC, MSMPI_LIB32 ve MSMPI_LIB64 tanımlı olmalı.</a:t>
            </a:r>
          </a:p>
        </p:txBody>
      </p:sp>
      <p:sp>
        <p:nvSpPr>
          <p:cNvPr id="3" name="Slayt Numarası Yer Tutucusu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39</a:t>
            </a:fld>
            <a:endParaRPr lang="tr-TR" dirty="0"/>
          </a:p>
        </p:txBody>
      </p:sp>
      <p:sp>
        <p:nvSpPr>
          <p:cNvPr id="4" name="İçerik Yer Tutucusu 3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10137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75" y="1165051"/>
            <a:ext cx="9086850" cy="5648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3272213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dirty="0"/>
              <a:t>Konsol projesi ayarı</a:t>
            </a:r>
          </a:p>
        </p:txBody>
      </p:sp>
      <p:sp>
        <p:nvSpPr>
          <p:cNvPr id="3" name="Slayt Numarası Yer Tutucusu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40</a:t>
            </a:fld>
            <a:endParaRPr lang="tr-TR" dirty="0"/>
          </a:p>
        </p:txBody>
      </p:sp>
      <p:sp>
        <p:nvSpPr>
          <p:cNvPr id="4" name="İçerik Yer Tutucusu 3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tr-TR" dirty="0"/>
              <a:t>Yeni bir C++ ‘Win32 Console </a:t>
            </a:r>
            <a:r>
              <a:rPr lang="tr-TR" dirty="0" err="1"/>
              <a:t>Aplication</a:t>
            </a:r>
            <a:r>
              <a:rPr lang="tr-TR" dirty="0"/>
              <a:t>’ açın.</a:t>
            </a:r>
          </a:p>
          <a:p>
            <a:r>
              <a:rPr lang="tr-TR" dirty="0" err="1"/>
              <a:t>Empty</a:t>
            </a:r>
            <a:r>
              <a:rPr lang="tr-TR" dirty="0"/>
              <a:t> </a:t>
            </a:r>
            <a:r>
              <a:rPr lang="tr-TR" dirty="0" err="1"/>
              <a:t>project</a:t>
            </a:r>
            <a:r>
              <a:rPr lang="tr-TR" dirty="0"/>
              <a:t> olsun.</a:t>
            </a:r>
          </a:p>
          <a:p>
            <a:r>
              <a:rPr lang="tr-TR" dirty="0"/>
              <a:t>AddNew Item ile Source.cpp ekleyin.</a:t>
            </a:r>
          </a:p>
          <a:p>
            <a:r>
              <a:rPr lang="en-US" dirty="0"/>
              <a:t>Project -&gt; properties - &gt; </a:t>
            </a:r>
            <a:r>
              <a:rPr lang="tr-TR" dirty="0" err="1"/>
              <a:t>Configuration</a:t>
            </a:r>
            <a:r>
              <a:rPr lang="tr-TR" dirty="0"/>
              <a:t> = </a:t>
            </a:r>
            <a:r>
              <a:rPr lang="tr-TR" dirty="0" err="1"/>
              <a:t>All</a:t>
            </a:r>
            <a:r>
              <a:rPr lang="tr-TR" dirty="0"/>
              <a:t> </a:t>
            </a:r>
            <a:r>
              <a:rPr lang="tr-TR" dirty="0" err="1"/>
              <a:t>Configuration</a:t>
            </a:r>
            <a:r>
              <a:rPr lang="tr-TR" dirty="0"/>
              <a:t> seçilir</a:t>
            </a:r>
          </a:p>
          <a:p>
            <a:r>
              <a:rPr lang="tr-TR" dirty="0"/>
              <a:t>Altta C</a:t>
            </a:r>
            <a:r>
              <a:rPr lang="en-US" dirty="0"/>
              <a:t>/</a:t>
            </a:r>
            <a:r>
              <a:rPr lang="tr-TR" dirty="0"/>
              <a:t>C</a:t>
            </a:r>
            <a:r>
              <a:rPr lang="en-US" dirty="0"/>
              <a:t>++ -&gt; All options</a:t>
            </a:r>
            <a:r>
              <a:rPr lang="tr-TR" dirty="0"/>
              <a:t> seçilir.</a:t>
            </a:r>
            <a:r>
              <a:rPr lang="en-US" dirty="0"/>
              <a:t> </a:t>
            </a:r>
            <a:endParaRPr lang="tr-TR" dirty="0"/>
          </a:p>
          <a:p>
            <a:r>
              <a:rPr lang="tr-TR" dirty="0" err="1"/>
              <a:t>Additional</a:t>
            </a:r>
            <a:r>
              <a:rPr lang="tr-TR" dirty="0"/>
              <a:t> </a:t>
            </a:r>
            <a:r>
              <a:rPr lang="tr-TR" dirty="0" err="1"/>
              <a:t>Include</a:t>
            </a:r>
            <a:r>
              <a:rPr lang="tr-TR" dirty="0"/>
              <a:t> </a:t>
            </a:r>
            <a:r>
              <a:rPr lang="tr-TR" dirty="0" err="1"/>
              <a:t>Directories</a:t>
            </a:r>
            <a:r>
              <a:rPr lang="tr-TR" dirty="0"/>
              <a:t> altına:</a:t>
            </a:r>
          </a:p>
          <a:p>
            <a:pPr lvl="1"/>
            <a:r>
              <a:rPr lang="tr-TR" dirty="0"/>
              <a:t>32 bit ise: </a:t>
            </a:r>
            <a:r>
              <a:rPr lang="en-US" dirty="0"/>
              <a:t>$(MSMPI_INC); $(MSMPI_INC)\x86 </a:t>
            </a:r>
            <a:endParaRPr lang="tr-TR" dirty="0"/>
          </a:p>
          <a:p>
            <a:pPr lvl="1"/>
            <a:r>
              <a:rPr lang="tr-TR" dirty="0"/>
              <a:t>64 bit ise: </a:t>
            </a:r>
            <a:r>
              <a:rPr lang="en-US" dirty="0"/>
              <a:t>$(MSMPI_INC); $(MSMPI_INC)\x64</a:t>
            </a:r>
            <a:endParaRPr lang="tr-TR" sz="2500" dirty="0">
              <a:latin typeface="Courier New" pitchFamily="49" charset="0"/>
              <a:cs typeface="Courier New" pitchFamily="49" charset="0"/>
            </a:endParaRPr>
          </a:p>
          <a:p>
            <a:pPr lvl="1"/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406087026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Slayt Numarası Yer Tutucusu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41</a:t>
            </a:fld>
            <a:endParaRPr lang="tr-TR" dirty="0"/>
          </a:p>
        </p:txBody>
      </p:sp>
      <p:sp>
        <p:nvSpPr>
          <p:cNvPr id="4" name="İçerik Yer Tutucusu 3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5" name="Resim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45984"/>
            <a:ext cx="9144000" cy="6566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31183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dirty="0"/>
              <a:t>Konsol projesi ayarı</a:t>
            </a:r>
          </a:p>
        </p:txBody>
      </p:sp>
      <p:sp>
        <p:nvSpPr>
          <p:cNvPr id="3" name="Slayt Numarası Yer Tutucusu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42</a:t>
            </a:fld>
            <a:endParaRPr lang="tr-TR" dirty="0"/>
          </a:p>
        </p:txBody>
      </p:sp>
      <p:sp>
        <p:nvSpPr>
          <p:cNvPr id="4" name="İçerik Yer Tutucusu 3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5162128"/>
          </a:xfrm>
        </p:spPr>
        <p:txBody>
          <a:bodyPr>
            <a:normAutofit/>
          </a:bodyPr>
          <a:lstStyle/>
          <a:p>
            <a:r>
              <a:rPr lang="en-US" dirty="0"/>
              <a:t>Project -&gt; properties - &gt; </a:t>
            </a:r>
            <a:r>
              <a:rPr lang="tr-TR" dirty="0" err="1"/>
              <a:t>Linker</a:t>
            </a:r>
            <a:r>
              <a:rPr lang="en-US" dirty="0"/>
              <a:t> -&gt; All options </a:t>
            </a:r>
            <a:endParaRPr lang="tr-TR" dirty="0"/>
          </a:p>
          <a:p>
            <a:r>
              <a:rPr lang="tr-TR" dirty="0" err="1"/>
              <a:t>Additional</a:t>
            </a:r>
            <a:r>
              <a:rPr lang="tr-TR" dirty="0"/>
              <a:t> </a:t>
            </a:r>
            <a:r>
              <a:rPr lang="tr-TR" dirty="0" err="1"/>
              <a:t>Dependencies</a:t>
            </a:r>
            <a:r>
              <a:rPr lang="tr-TR" dirty="0"/>
              <a:t> altına:</a:t>
            </a:r>
          </a:p>
          <a:p>
            <a:pPr lvl="1"/>
            <a:r>
              <a:rPr lang="tr-TR" dirty="0"/>
              <a:t>msmpi.lib; </a:t>
            </a:r>
          </a:p>
          <a:p>
            <a:r>
              <a:rPr lang="tr-TR" dirty="0" err="1"/>
              <a:t>Additional</a:t>
            </a:r>
            <a:r>
              <a:rPr lang="tr-TR" dirty="0"/>
              <a:t> Library </a:t>
            </a:r>
            <a:r>
              <a:rPr lang="tr-TR" dirty="0" err="1"/>
              <a:t>Directories</a:t>
            </a:r>
            <a:r>
              <a:rPr lang="tr-TR" dirty="0"/>
              <a:t> altına:</a:t>
            </a:r>
          </a:p>
          <a:p>
            <a:pPr lvl="1"/>
            <a:r>
              <a:rPr lang="tr-TR" dirty="0"/>
              <a:t>32 bitte: $(MSMPI_LIB32) </a:t>
            </a:r>
          </a:p>
          <a:p>
            <a:pPr lvl="1"/>
            <a:r>
              <a:rPr lang="tr-TR" dirty="0"/>
              <a:t>64 bitte: $(MSMPI_LIB64) </a:t>
            </a:r>
          </a:p>
          <a:p>
            <a:r>
              <a:rPr lang="tr-TR" dirty="0"/>
              <a:t>Aşağıdaki kodu deneyin, hata vermesin:</a:t>
            </a:r>
          </a:p>
          <a:p>
            <a:pPr marL="274320" lvl="1" indent="0">
              <a:buNone/>
            </a:pPr>
            <a:r>
              <a:rPr lang="tr-TR" sz="2500" dirty="0">
                <a:latin typeface="Courier New" pitchFamily="49" charset="0"/>
                <a:cs typeface="Courier New" pitchFamily="49" charset="0"/>
              </a:rPr>
              <a:t>#</a:t>
            </a:r>
            <a:r>
              <a:rPr lang="tr-TR" sz="2500" dirty="0" err="1">
                <a:latin typeface="Courier New" pitchFamily="49" charset="0"/>
                <a:cs typeface="Courier New" pitchFamily="49" charset="0"/>
              </a:rPr>
              <a:t>include</a:t>
            </a:r>
            <a:r>
              <a:rPr lang="tr-TR" sz="2500" dirty="0">
                <a:latin typeface="Courier New" pitchFamily="49" charset="0"/>
                <a:cs typeface="Courier New" pitchFamily="49" charset="0"/>
              </a:rPr>
              <a:t> "</a:t>
            </a:r>
            <a:r>
              <a:rPr lang="tr-TR" sz="2500" dirty="0" err="1">
                <a:latin typeface="Courier New" pitchFamily="49" charset="0"/>
                <a:cs typeface="Courier New" pitchFamily="49" charset="0"/>
              </a:rPr>
              <a:t>mpi.h</a:t>
            </a:r>
            <a:r>
              <a:rPr lang="tr-TR" sz="2500" dirty="0">
                <a:latin typeface="Courier New" pitchFamily="49" charset="0"/>
                <a:cs typeface="Courier New" pitchFamily="49" charset="0"/>
              </a:rPr>
              <a:t>"</a:t>
            </a:r>
          </a:p>
          <a:p>
            <a:pPr marL="274320" lvl="1" indent="0">
              <a:buNone/>
            </a:pPr>
            <a:r>
              <a:rPr lang="tr-TR" sz="2500" dirty="0" err="1">
                <a:latin typeface="Courier New" pitchFamily="49" charset="0"/>
                <a:cs typeface="Courier New" pitchFamily="49" charset="0"/>
              </a:rPr>
              <a:t>void</a:t>
            </a:r>
            <a:r>
              <a:rPr lang="tr-TR" sz="2500" dirty="0">
                <a:latin typeface="Courier New" pitchFamily="49" charset="0"/>
                <a:cs typeface="Courier New" pitchFamily="49" charset="0"/>
              </a:rPr>
              <a:t> main(</a:t>
            </a:r>
            <a:r>
              <a:rPr lang="tr-TR" sz="2500" dirty="0" err="1">
                <a:latin typeface="Courier New" pitchFamily="49" charset="0"/>
                <a:cs typeface="Courier New" pitchFamily="49" charset="0"/>
              </a:rPr>
              <a:t>void</a:t>
            </a:r>
            <a:r>
              <a:rPr lang="tr-TR" sz="2500" dirty="0">
                <a:latin typeface="Courier New" pitchFamily="49" charset="0"/>
                <a:cs typeface="Courier New" pitchFamily="49" charset="0"/>
              </a:rPr>
              <a:t>) {</a:t>
            </a:r>
          </a:p>
          <a:p>
            <a:pPr marL="274320" lvl="1" indent="0">
              <a:buNone/>
            </a:pPr>
            <a:r>
              <a:rPr lang="tr-TR" sz="2500" dirty="0">
                <a:latin typeface="Courier New" pitchFamily="49" charset="0"/>
                <a:cs typeface="Courier New" pitchFamily="49" charset="0"/>
              </a:rPr>
              <a:t>}</a:t>
            </a:r>
          </a:p>
          <a:p>
            <a:pPr lvl="1"/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273655337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Visual </a:t>
            </a:r>
            <a:r>
              <a:rPr lang="tr-TR" dirty="0" err="1"/>
              <a:t>Studio</a:t>
            </a:r>
            <a:r>
              <a:rPr lang="tr-TR" dirty="0"/>
              <a:t> içinden çalışmak</a:t>
            </a:r>
          </a:p>
        </p:txBody>
      </p:sp>
      <p:sp>
        <p:nvSpPr>
          <p:cNvPr id="3" name="Slayt Numarası Yer Tutucusu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43</a:t>
            </a:fld>
            <a:endParaRPr lang="tr-TR" dirty="0"/>
          </a:p>
        </p:txBody>
      </p:sp>
      <p:sp>
        <p:nvSpPr>
          <p:cNvPr id="4" name="İçerik Yer Tutucusu 3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tr-TR" dirty="0"/>
              <a:t>Projeleri </a:t>
            </a:r>
            <a:r>
              <a:rPr lang="tr-TR" dirty="0" err="1"/>
              <a:t>Build</a:t>
            </a:r>
            <a:r>
              <a:rPr lang="tr-TR" dirty="0"/>
              <a:t> ettikten sonra çalıştırabilmek için, </a:t>
            </a:r>
            <a:r>
              <a:rPr lang="en-US"/>
              <a:t>konsol</a:t>
            </a:r>
            <a:r>
              <a:rPr lang="tr-TR"/>
              <a:t> </a:t>
            </a:r>
            <a:r>
              <a:rPr lang="en-US" dirty="0" err="1"/>
              <a:t>ekranında</a:t>
            </a:r>
            <a:r>
              <a:rPr lang="tr-TR" dirty="0"/>
              <a:t> ‘</a:t>
            </a:r>
            <a:r>
              <a:rPr lang="tr-TR" dirty="0" err="1"/>
              <a:t>mpiexec</a:t>
            </a:r>
            <a:r>
              <a:rPr lang="tr-TR" dirty="0"/>
              <a:t> mpitest.exe’ demeliyiz, ya da:</a:t>
            </a:r>
          </a:p>
          <a:p>
            <a:r>
              <a:rPr lang="tr-TR" dirty="0"/>
              <a:t>T</a:t>
            </a:r>
            <a:r>
              <a:rPr lang="en-US" dirty="0" err="1"/>
              <a:t>ools</a:t>
            </a:r>
            <a:r>
              <a:rPr lang="en-US" dirty="0"/>
              <a:t> -&gt; External Tool</a:t>
            </a:r>
            <a:r>
              <a:rPr lang="tr-TR" dirty="0"/>
              <a:t>s ayarı</a:t>
            </a:r>
          </a:p>
          <a:p>
            <a:pPr lvl="1"/>
            <a:r>
              <a:rPr lang="tr-TR" dirty="0" err="1"/>
              <a:t>Title</a:t>
            </a:r>
            <a:r>
              <a:rPr lang="tr-TR" dirty="0"/>
              <a:t>: MS MPI </a:t>
            </a:r>
          </a:p>
          <a:p>
            <a:pPr lvl="1"/>
            <a:r>
              <a:rPr lang="tr-TR" dirty="0" err="1"/>
              <a:t>Command</a:t>
            </a:r>
            <a:r>
              <a:rPr lang="tr-TR" dirty="0"/>
              <a:t>: $(MSMPI_BIN)mpiexec.exe</a:t>
            </a:r>
          </a:p>
          <a:p>
            <a:pPr lvl="1"/>
            <a:r>
              <a:rPr lang="tr-TR" dirty="0" err="1"/>
              <a:t>Arguments</a:t>
            </a:r>
            <a:r>
              <a:rPr lang="tr-TR" dirty="0"/>
              <a:t>: $(TargetName).exe</a:t>
            </a:r>
          </a:p>
          <a:p>
            <a:pPr lvl="1"/>
            <a:r>
              <a:rPr lang="tr-TR" dirty="0" err="1"/>
              <a:t>Initial</a:t>
            </a:r>
            <a:r>
              <a:rPr lang="tr-TR" dirty="0"/>
              <a:t> Directory: $(</a:t>
            </a:r>
            <a:r>
              <a:rPr lang="tr-TR" dirty="0" err="1"/>
              <a:t>BinDir</a:t>
            </a:r>
            <a:r>
              <a:rPr lang="tr-TR" dirty="0"/>
              <a:t>)</a:t>
            </a:r>
          </a:p>
          <a:p>
            <a:pPr lvl="1"/>
            <a:r>
              <a:rPr lang="tr-TR" dirty="0"/>
              <a:t>‘Close on </a:t>
            </a:r>
            <a:r>
              <a:rPr lang="tr-TR" dirty="0" err="1"/>
              <a:t>exit</a:t>
            </a:r>
            <a:r>
              <a:rPr lang="tr-TR" dirty="0"/>
              <a:t>’ seçili olmasın…</a:t>
            </a:r>
            <a:endParaRPr lang="en-US" dirty="0"/>
          </a:p>
          <a:p>
            <a:r>
              <a:rPr lang="en-US" dirty="0"/>
              <a:t>Executable </a:t>
            </a:r>
            <a:r>
              <a:rPr lang="en-US" dirty="0" err="1"/>
              <a:t>bulunamadı</a:t>
            </a:r>
            <a:r>
              <a:rPr lang="en-US" dirty="0"/>
              <a:t> </a:t>
            </a:r>
            <a:r>
              <a:rPr lang="en-US" dirty="0" err="1"/>
              <a:t>derse</a:t>
            </a:r>
            <a:r>
              <a:rPr lang="en-US" dirty="0"/>
              <a:t> ‘Command’ </a:t>
            </a:r>
            <a:r>
              <a:rPr lang="en-US" dirty="0" err="1"/>
              <a:t>kısmına</a:t>
            </a:r>
            <a:r>
              <a:rPr lang="en-US" dirty="0"/>
              <a:t> tam </a:t>
            </a:r>
            <a:r>
              <a:rPr lang="en-US" dirty="0" err="1"/>
              <a:t>adres</a:t>
            </a:r>
            <a:r>
              <a:rPr lang="en-US" dirty="0"/>
              <a:t> </a:t>
            </a:r>
            <a:r>
              <a:rPr lang="en-US" dirty="0" err="1"/>
              <a:t>verin</a:t>
            </a:r>
            <a:r>
              <a:rPr lang="en-US" dirty="0"/>
              <a:t>. ‘C:\Program Files…’</a:t>
            </a:r>
            <a:endParaRPr lang="tr-TR" dirty="0"/>
          </a:p>
          <a:p>
            <a:r>
              <a:rPr lang="tr-TR" dirty="0"/>
              <a:t>Artık Tools -&gt; MS MPI dersek çalışır.</a:t>
            </a:r>
          </a:p>
        </p:txBody>
      </p:sp>
    </p:spTree>
    <p:extLst>
      <p:ext uri="{BB962C8B-B14F-4D97-AF65-F5344CB8AC3E}">
        <p14:creationId xmlns:p14="http://schemas.microsoft.com/office/powerpoint/2010/main" val="2045161448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Örnek kodumuz</a:t>
            </a:r>
          </a:p>
        </p:txBody>
      </p:sp>
      <p:sp>
        <p:nvSpPr>
          <p:cNvPr id="3" name="Slayt Numarası Yer Tutucusu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44</a:t>
            </a:fld>
            <a:endParaRPr lang="tr-TR" dirty="0"/>
          </a:p>
        </p:txBody>
      </p:sp>
      <p:sp>
        <p:nvSpPr>
          <p:cNvPr id="4" name="İçerik Yer Tutucusu 3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5234136"/>
          </a:xfrm>
        </p:spPr>
        <p:txBody>
          <a:bodyPr>
            <a:normAutofit fontScale="77500" lnSpcReduction="20000"/>
          </a:bodyPr>
          <a:lstStyle/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tr-TR" dirty="0"/>
              <a:t>#</a:t>
            </a:r>
            <a:r>
              <a:rPr lang="tr-TR" dirty="0" err="1"/>
              <a:t>include</a:t>
            </a:r>
            <a:r>
              <a:rPr lang="tr-TR" dirty="0"/>
              <a:t> "</a:t>
            </a:r>
            <a:r>
              <a:rPr lang="tr-TR" dirty="0" err="1"/>
              <a:t>mpi.h</a:t>
            </a:r>
            <a:r>
              <a:rPr lang="tr-TR" dirty="0"/>
              <a:t>"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tr-TR" dirty="0"/>
              <a:t>#</a:t>
            </a:r>
            <a:r>
              <a:rPr lang="tr-TR" dirty="0" err="1"/>
              <a:t>include</a:t>
            </a:r>
            <a:r>
              <a:rPr lang="tr-TR" dirty="0"/>
              <a:t> &lt;</a:t>
            </a:r>
            <a:r>
              <a:rPr lang="tr-TR" dirty="0" err="1"/>
              <a:t>stdio.h</a:t>
            </a:r>
            <a:r>
              <a:rPr lang="tr-TR" dirty="0"/>
              <a:t>&gt;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tr-TR" dirty="0"/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tr-TR" dirty="0" err="1"/>
              <a:t>void</a:t>
            </a:r>
            <a:r>
              <a:rPr lang="tr-TR" dirty="0"/>
              <a:t> main(</a:t>
            </a:r>
            <a:r>
              <a:rPr lang="tr-TR" dirty="0" err="1"/>
              <a:t>void</a:t>
            </a:r>
            <a:r>
              <a:rPr lang="tr-TR" dirty="0"/>
              <a:t>) {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tr-TR" dirty="0"/>
              <a:t>   </a:t>
            </a:r>
            <a:r>
              <a:rPr lang="tr-TR" dirty="0" err="1"/>
              <a:t>int</a:t>
            </a:r>
            <a:r>
              <a:rPr lang="tr-TR" dirty="0"/>
              <a:t> </a:t>
            </a:r>
            <a:r>
              <a:rPr lang="tr-TR" dirty="0" err="1"/>
              <a:t>numtasks</a:t>
            </a:r>
            <a:r>
              <a:rPr lang="tr-TR" dirty="0"/>
              <a:t>, </a:t>
            </a:r>
            <a:r>
              <a:rPr lang="tr-TR" dirty="0" err="1"/>
              <a:t>rank</a:t>
            </a:r>
            <a:r>
              <a:rPr lang="tr-TR" dirty="0"/>
              <a:t>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tr-TR" dirty="0"/>
              <a:t>   </a:t>
            </a:r>
            <a:r>
              <a:rPr lang="tr-TR" dirty="0" err="1"/>
              <a:t>int</a:t>
            </a:r>
            <a:r>
              <a:rPr lang="tr-TR" dirty="0"/>
              <a:t> </a:t>
            </a:r>
            <a:r>
              <a:rPr lang="tr-TR" dirty="0" err="1"/>
              <a:t>rc</a:t>
            </a:r>
            <a:r>
              <a:rPr lang="tr-TR" dirty="0"/>
              <a:t> = </a:t>
            </a:r>
            <a:r>
              <a:rPr lang="tr-TR" dirty="0" err="1"/>
              <a:t>MPI_Init</a:t>
            </a:r>
            <a:r>
              <a:rPr lang="tr-TR" dirty="0"/>
              <a:t>(NULL, NULL);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tr-TR" dirty="0"/>
              <a:t>   </a:t>
            </a:r>
            <a:r>
              <a:rPr lang="tr-TR" dirty="0" err="1"/>
              <a:t>if</a:t>
            </a:r>
            <a:r>
              <a:rPr lang="tr-TR" dirty="0"/>
              <a:t> ( </a:t>
            </a:r>
            <a:r>
              <a:rPr lang="tr-TR" dirty="0" err="1"/>
              <a:t>rc</a:t>
            </a:r>
            <a:r>
              <a:rPr lang="tr-TR" dirty="0"/>
              <a:t> != MPI_SUCCESS ) {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tr-TR" dirty="0"/>
              <a:t>      </a:t>
            </a:r>
            <a:r>
              <a:rPr lang="tr-TR" dirty="0" err="1"/>
              <a:t>printf</a:t>
            </a:r>
            <a:r>
              <a:rPr lang="tr-TR" dirty="0"/>
              <a:t>("MPI desteklenmiyor.\n");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tr-TR" dirty="0"/>
              <a:t>      </a:t>
            </a:r>
            <a:r>
              <a:rPr lang="tr-TR" dirty="0" err="1"/>
              <a:t>MPI_Abort</a:t>
            </a:r>
            <a:r>
              <a:rPr lang="tr-TR" dirty="0"/>
              <a:t>(MPI_COMM_WORLD, </a:t>
            </a:r>
            <a:r>
              <a:rPr lang="tr-TR" dirty="0" err="1"/>
              <a:t>rc</a:t>
            </a:r>
            <a:r>
              <a:rPr lang="tr-TR" dirty="0"/>
              <a:t>);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tr-TR" dirty="0"/>
              <a:t>   }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tr-TR" dirty="0"/>
              <a:t>   </a:t>
            </a:r>
            <a:r>
              <a:rPr lang="tr-TR" dirty="0" err="1"/>
              <a:t>MPI_Comm_size</a:t>
            </a:r>
            <a:r>
              <a:rPr lang="tr-TR" dirty="0"/>
              <a:t>(MPI_COMM_WORLD, &amp;</a:t>
            </a:r>
            <a:r>
              <a:rPr lang="tr-TR" dirty="0" err="1"/>
              <a:t>numtasks</a:t>
            </a:r>
            <a:r>
              <a:rPr lang="tr-TR" dirty="0"/>
              <a:t>);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tr-TR" dirty="0"/>
              <a:t>   </a:t>
            </a:r>
            <a:r>
              <a:rPr lang="tr-TR" dirty="0" err="1"/>
              <a:t>MPI_Comm_rank</a:t>
            </a:r>
            <a:r>
              <a:rPr lang="tr-TR" dirty="0"/>
              <a:t>(MPI_COMM_WORLD, &amp;</a:t>
            </a:r>
            <a:r>
              <a:rPr lang="tr-TR" dirty="0" err="1"/>
              <a:t>rank</a:t>
            </a:r>
            <a:r>
              <a:rPr lang="tr-TR" dirty="0"/>
              <a:t>);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tr-TR" dirty="0"/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tr-TR" dirty="0"/>
              <a:t>   </a:t>
            </a:r>
            <a:r>
              <a:rPr lang="en-US" dirty="0" err="1"/>
              <a:t>printf</a:t>
            </a:r>
            <a:r>
              <a:rPr lang="en-US" dirty="0"/>
              <a:t>("Hello from %d/%d\n", rank, </a:t>
            </a:r>
            <a:r>
              <a:rPr lang="en-US" dirty="0" err="1"/>
              <a:t>numtasks</a:t>
            </a:r>
            <a:r>
              <a:rPr lang="en-US" dirty="0"/>
              <a:t>);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tr-TR" dirty="0"/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tr-TR" dirty="0"/>
              <a:t>   </a:t>
            </a:r>
            <a:r>
              <a:rPr lang="tr-TR" dirty="0" err="1"/>
              <a:t>MPI_Finalize</a:t>
            </a:r>
            <a:r>
              <a:rPr lang="tr-TR" dirty="0"/>
              <a:t>();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tr-TR" dirty="0"/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2249277132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Olası</a:t>
            </a:r>
            <a:r>
              <a:rPr lang="en-US" dirty="0"/>
              <a:t> </a:t>
            </a:r>
            <a:r>
              <a:rPr lang="en-US" dirty="0" err="1"/>
              <a:t>problemler</a:t>
            </a:r>
            <a:endParaRPr lang="tr-TR" dirty="0"/>
          </a:p>
        </p:txBody>
      </p:sp>
      <p:sp>
        <p:nvSpPr>
          <p:cNvPr id="3" name="Slayt Numarası Yer Tutucusu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45</a:t>
            </a:fld>
            <a:endParaRPr lang="tr-TR" dirty="0"/>
          </a:p>
        </p:txBody>
      </p:sp>
      <p:sp>
        <p:nvSpPr>
          <p:cNvPr id="4" name="İçerik Yer Tutucusu 3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/>
              <a:t>“</a:t>
            </a:r>
            <a:r>
              <a:rPr lang="en-US" dirty="0" err="1"/>
              <a:t>mpi.h</a:t>
            </a:r>
            <a:r>
              <a:rPr lang="en-US" dirty="0"/>
              <a:t>” </a:t>
            </a:r>
            <a:r>
              <a:rPr lang="en-US" dirty="0" err="1"/>
              <a:t>bulunamadı</a:t>
            </a:r>
            <a:r>
              <a:rPr lang="en-US" dirty="0"/>
              <a:t> </a:t>
            </a:r>
            <a:r>
              <a:rPr lang="en-US" dirty="0" err="1"/>
              <a:t>hatası</a:t>
            </a:r>
            <a:r>
              <a:rPr lang="en-US" dirty="0"/>
              <a:t>.</a:t>
            </a:r>
          </a:p>
          <a:p>
            <a:pPr lvl="1"/>
            <a:r>
              <a:rPr lang="en-US" dirty="0" err="1"/>
              <a:t>Projeyi</a:t>
            </a:r>
            <a:r>
              <a:rPr lang="en-US" dirty="0"/>
              <a:t> </a:t>
            </a:r>
            <a:r>
              <a:rPr lang="en-US" dirty="0" err="1"/>
              <a:t>yeniden</a:t>
            </a:r>
            <a:r>
              <a:rPr lang="en-US" dirty="0"/>
              <a:t> </a:t>
            </a:r>
            <a:r>
              <a:rPr lang="en-US" dirty="0" err="1"/>
              <a:t>oluşturun</a:t>
            </a:r>
            <a:r>
              <a:rPr lang="en-US" dirty="0"/>
              <a:t>, </a:t>
            </a:r>
            <a:r>
              <a:rPr lang="en-US" dirty="0" err="1"/>
              <a:t>anlatılan</a:t>
            </a:r>
            <a:r>
              <a:rPr lang="en-US" dirty="0"/>
              <a:t> </a:t>
            </a:r>
            <a:r>
              <a:rPr lang="en-US" dirty="0" err="1"/>
              <a:t>ayarlamaları</a:t>
            </a:r>
            <a:r>
              <a:rPr lang="en-US" dirty="0"/>
              <a:t> </a:t>
            </a:r>
            <a:r>
              <a:rPr lang="en-US" dirty="0" err="1"/>
              <a:t>yaparken</a:t>
            </a:r>
            <a:r>
              <a:rPr lang="en-US" dirty="0"/>
              <a:t> </a:t>
            </a:r>
            <a:r>
              <a:rPr lang="en-US" dirty="0" err="1"/>
              <a:t>eski</a:t>
            </a:r>
            <a:r>
              <a:rPr lang="en-US" dirty="0"/>
              <a:t> </a:t>
            </a:r>
            <a:r>
              <a:rPr lang="en-US" dirty="0" err="1"/>
              <a:t>bilgileri</a:t>
            </a:r>
            <a:r>
              <a:rPr lang="en-US" dirty="0"/>
              <a:t> </a:t>
            </a:r>
            <a:r>
              <a:rPr lang="en-US" dirty="0" err="1"/>
              <a:t>silmemeye</a:t>
            </a:r>
            <a:r>
              <a:rPr lang="en-US" dirty="0"/>
              <a:t> </a:t>
            </a:r>
            <a:r>
              <a:rPr lang="en-US" dirty="0" err="1"/>
              <a:t>dikkat</a:t>
            </a:r>
            <a:r>
              <a:rPr lang="en-US" dirty="0"/>
              <a:t> </a:t>
            </a:r>
            <a:r>
              <a:rPr lang="en-US" dirty="0" err="1"/>
              <a:t>edin</a:t>
            </a:r>
            <a:r>
              <a:rPr lang="en-US" dirty="0"/>
              <a:t>.</a:t>
            </a:r>
          </a:p>
          <a:p>
            <a:pPr lvl="1"/>
            <a:r>
              <a:rPr lang="en-US" dirty="0"/>
              <a:t>C++ </a:t>
            </a:r>
            <a:r>
              <a:rPr lang="en-US" dirty="0" err="1"/>
              <a:t>ve</a:t>
            </a:r>
            <a:r>
              <a:rPr lang="en-US" dirty="0"/>
              <a:t> </a:t>
            </a:r>
            <a:r>
              <a:rPr lang="en-US" dirty="0" err="1"/>
              <a:t>linker’daki</a:t>
            </a:r>
            <a:r>
              <a:rPr lang="en-US" dirty="0"/>
              <a:t> </a:t>
            </a:r>
            <a:r>
              <a:rPr lang="en-US" dirty="0" err="1"/>
              <a:t>linkleri</a:t>
            </a:r>
            <a:r>
              <a:rPr lang="en-US" dirty="0"/>
              <a:t> $(MSMPI_XXX) </a:t>
            </a:r>
            <a:r>
              <a:rPr lang="en-US" dirty="0" err="1"/>
              <a:t>yerine</a:t>
            </a:r>
            <a:r>
              <a:rPr lang="en-US" dirty="0"/>
              <a:t> tam </a:t>
            </a:r>
            <a:r>
              <a:rPr lang="en-US" dirty="0" err="1"/>
              <a:t>adres</a:t>
            </a:r>
            <a:r>
              <a:rPr lang="en-US" dirty="0"/>
              <a:t> </a:t>
            </a:r>
            <a:r>
              <a:rPr lang="en-US" dirty="0" err="1"/>
              <a:t>verin</a:t>
            </a:r>
            <a:r>
              <a:rPr lang="en-US" dirty="0"/>
              <a:t>.</a:t>
            </a:r>
          </a:p>
          <a:p>
            <a:r>
              <a:rPr lang="en-US" dirty="0"/>
              <a:t>_</a:t>
            </a:r>
            <a:r>
              <a:rPr lang="en-US" dirty="0" err="1"/>
              <a:t>MPI_Comm_Size</a:t>
            </a:r>
            <a:r>
              <a:rPr lang="en-US" dirty="0"/>
              <a:t> unresolved external.</a:t>
            </a:r>
          </a:p>
          <a:p>
            <a:pPr lvl="1"/>
            <a:r>
              <a:rPr lang="en-US" dirty="0"/>
              <a:t>C++ </a:t>
            </a:r>
            <a:r>
              <a:rPr lang="en-US" dirty="0" err="1"/>
              <a:t>ve</a:t>
            </a:r>
            <a:r>
              <a:rPr lang="en-US" dirty="0"/>
              <a:t> </a:t>
            </a:r>
            <a:r>
              <a:rPr lang="en-US" dirty="0" err="1"/>
              <a:t>linker’daki</a:t>
            </a:r>
            <a:r>
              <a:rPr lang="en-US" dirty="0"/>
              <a:t> </a:t>
            </a:r>
            <a:r>
              <a:rPr lang="en-US" dirty="0" err="1"/>
              <a:t>linkleri</a:t>
            </a:r>
            <a:r>
              <a:rPr lang="en-US" dirty="0"/>
              <a:t> $(MSMPI_XXX) </a:t>
            </a:r>
            <a:r>
              <a:rPr lang="en-US" dirty="0" err="1"/>
              <a:t>yerine</a:t>
            </a:r>
            <a:r>
              <a:rPr lang="en-US" dirty="0"/>
              <a:t> tam </a:t>
            </a:r>
            <a:r>
              <a:rPr lang="en-US" dirty="0" err="1"/>
              <a:t>adres</a:t>
            </a:r>
            <a:r>
              <a:rPr lang="en-US" dirty="0"/>
              <a:t> </a:t>
            </a:r>
            <a:r>
              <a:rPr lang="en-US" dirty="0" err="1"/>
              <a:t>verin</a:t>
            </a:r>
            <a:r>
              <a:rPr lang="en-US" dirty="0"/>
              <a:t>.</a:t>
            </a:r>
          </a:p>
          <a:p>
            <a:pPr lvl="1"/>
            <a:r>
              <a:rPr lang="en-US" dirty="0"/>
              <a:t>64 bit </a:t>
            </a:r>
            <a:r>
              <a:rPr lang="en-US" dirty="0" err="1"/>
              <a:t>değil</a:t>
            </a:r>
            <a:r>
              <a:rPr lang="en-US" dirty="0"/>
              <a:t>, 32 bit </a:t>
            </a:r>
            <a:r>
              <a:rPr lang="en-US" dirty="0" err="1"/>
              <a:t>ayarları</a:t>
            </a:r>
            <a:r>
              <a:rPr lang="en-US" dirty="0"/>
              <a:t> </a:t>
            </a:r>
            <a:r>
              <a:rPr lang="en-US" dirty="0" err="1"/>
              <a:t>yapın</a:t>
            </a:r>
            <a:r>
              <a:rPr lang="en-US" dirty="0"/>
              <a:t>.</a:t>
            </a:r>
          </a:p>
          <a:p>
            <a:r>
              <a:rPr lang="en-US" dirty="0" err="1"/>
              <a:t>sal.h</a:t>
            </a:r>
            <a:r>
              <a:rPr lang="en-US" dirty="0"/>
              <a:t> </a:t>
            </a:r>
            <a:r>
              <a:rPr lang="en-US" dirty="0" err="1"/>
              <a:t>bulunamadı</a:t>
            </a:r>
            <a:r>
              <a:rPr lang="tr-TR" dirty="0"/>
              <a:t> derse</a:t>
            </a:r>
            <a:r>
              <a:rPr lang="en-US" dirty="0"/>
              <a:t>.</a:t>
            </a:r>
          </a:p>
          <a:p>
            <a:pPr lvl="1"/>
            <a:r>
              <a:rPr lang="en-US" dirty="0"/>
              <a:t>C++’</a:t>
            </a:r>
            <a:r>
              <a:rPr lang="en-US" dirty="0" err="1"/>
              <a:t>daki</a:t>
            </a:r>
            <a:r>
              <a:rPr lang="en-US" dirty="0"/>
              <a:t> “Preprocessor Definitions” a MSMPI_NO_SAL </a:t>
            </a:r>
            <a:r>
              <a:rPr lang="en-US" dirty="0" err="1"/>
              <a:t>ekleyin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57560275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theme/theme1.xml><?xml version="1.0" encoding="utf-8"?>
<a:theme xmlns:a="http://schemas.openxmlformats.org/drawingml/2006/main" name="Origin">
  <a:themeElements>
    <a:clrScheme name="Origin">
      <a:dk1>
        <a:sysClr val="windowText" lastClr="000000"/>
      </a:dk1>
      <a:lt1>
        <a:sysClr val="window" lastClr="FFFFFF"/>
      </a:lt1>
      <a:dk2>
        <a:srgbClr val="464653"/>
      </a:dk2>
      <a:lt2>
        <a:srgbClr val="DDE9EC"/>
      </a:lt2>
      <a:accent1>
        <a:srgbClr val="727CA3"/>
      </a:accent1>
      <a:accent2>
        <a:srgbClr val="9FB8CD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Origin">
      <a:majorFont>
        <a:latin typeface="Bookman Old Style"/>
        <a:ea typeface=""/>
        <a:cs typeface=""/>
        <a:font script="Grek" typeface="Cambria"/>
        <a:font script="Cyrl" typeface="Cambria"/>
        <a:font script="Jpan" typeface="HG明朝E"/>
        <a:font script="Hang" typeface="돋움"/>
        <a:font script="Hans" typeface="宋体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alibri"/>
        <a:font script="Cyrl" typeface="Calibri"/>
        <a:font script="Jpan" typeface="ＭＳ Ｐゴシック"/>
        <a:font script="Hang" typeface="맑은 고딕"/>
        <a:font script="Hans" typeface="华文新魏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rigin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</a:schemeClr>
            </a:gs>
            <a:gs pos="30000">
              <a:schemeClr val="phClr">
                <a:shade val="90000"/>
                <a:satMod val="110000"/>
              </a:schemeClr>
            </a:gs>
            <a:gs pos="45000">
              <a:schemeClr val="phClr">
                <a:shade val="100000"/>
                <a:satMod val="118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0000"/>
                <a:satMod val="110000"/>
              </a:schemeClr>
            </a:gs>
            <a:gs pos="100000">
              <a:schemeClr val="phClr">
                <a:shade val="63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30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balanced" dir="t">
              <a:rot lat="0" lon="0" rev="0"/>
            </a:lightRig>
          </a:scene3d>
          <a:sp3d prstMaterial="matte">
            <a:bevelT w="0" h="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2700000"/>
            </a:lightRig>
          </a:scene3d>
          <a:sp3d prstMaterial="matte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60000"/>
                <a:satMod val="300000"/>
              </a:schemeClr>
            </a:gs>
            <a:gs pos="30000">
              <a:schemeClr val="phClr">
                <a:shade val="80000"/>
                <a:satMod val="230000"/>
              </a:schemeClr>
            </a:gs>
            <a:gs pos="100000">
              <a:schemeClr val="phClr">
                <a:tint val="97000"/>
                <a:satMod val="22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6000"/>
                <a:satMod val="120000"/>
              </a:schemeClr>
              <a:schemeClr val="phClr">
                <a:tint val="90000"/>
              </a:schemeClr>
            </a:duotone>
          </a:blip>
          <a:tile tx="0" ty="0" sx="35000" sy="40000" flip="x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Origin</Template>
  <TotalTime>6637</TotalTime>
  <Words>3042</Words>
  <Application>Microsoft Office PowerPoint</Application>
  <PresentationFormat>On-screen Show (4:3)</PresentationFormat>
  <Paragraphs>454</Paragraphs>
  <Slides>45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45</vt:i4>
      </vt:variant>
    </vt:vector>
  </HeadingPairs>
  <TitlesOfParts>
    <vt:vector size="57" baseType="lpstr">
      <vt:lpstr>Arial</vt:lpstr>
      <vt:lpstr>Bookman Old Style</vt:lpstr>
      <vt:lpstr>Calibri</vt:lpstr>
      <vt:lpstr>Courier New</vt:lpstr>
      <vt:lpstr>Courier New Bold</vt:lpstr>
      <vt:lpstr>Gill Sans MT</vt:lpstr>
      <vt:lpstr>Lucida Console</vt:lpstr>
      <vt:lpstr>Tahoma</vt:lpstr>
      <vt:lpstr>Verdana</vt:lpstr>
      <vt:lpstr>Wingdings</vt:lpstr>
      <vt:lpstr>Wingdings 3</vt:lpstr>
      <vt:lpstr>Origin</vt:lpstr>
      <vt:lpstr>MPI ile Programlama</vt:lpstr>
      <vt:lpstr>MPI (Message Passing Interface)</vt:lpstr>
      <vt:lpstr>PowerPoint Presentation</vt:lpstr>
      <vt:lpstr>Bilgisayarlarda Kurulu Olan, Sanal Makine Şeklinde  Arka Planda Çalışan Süreçlerin Mesajlaşması  </vt:lpstr>
      <vt:lpstr>Tek Program Çoklu Veri ( Single program, multiple data (SPMD) )</vt:lpstr>
      <vt:lpstr>Kalıcı (static) Süreç Yaratma</vt:lpstr>
      <vt:lpstr>Kontrol İfadeleri</vt:lpstr>
      <vt:lpstr>Sahip-Köle (Master-Slave) Yaklaşımı</vt:lpstr>
      <vt:lpstr>MPI Rutinleri</vt:lpstr>
      <vt:lpstr>Temel Veri Tipleri (C Dili)</vt:lpstr>
      <vt:lpstr>Temel Noktadan Noktaya  Mesaj Yollama ve Alma</vt:lpstr>
      <vt:lpstr>MPI_Send() ve MPI_Recv() Komutları İle Mesaj Geçişi</vt:lpstr>
      <vt:lpstr>MPI_Send() ve MPI_Recv() 'lerin Anlamı</vt:lpstr>
      <vt:lpstr>MPI_Send() ve MPI_Recv() 'lerin Anlamı</vt:lpstr>
      <vt:lpstr>Mesaj Etiketi (Tag)</vt:lpstr>
      <vt:lpstr>Mesaj Etiketi Örneği</vt:lpstr>
      <vt:lpstr>Güvenli Olmayan Mesaj Geçişi Örneği</vt:lpstr>
      <vt:lpstr>MPI Çözümü “İletişimciler”</vt:lpstr>
      <vt:lpstr>Varsayılan İletişimci: MPI_COMM_WORLD </vt:lpstr>
      <vt:lpstr>SPMD Hesaplamalı Modelin Kullanımı</vt:lpstr>
      <vt:lpstr>Bloklanan Send Komutu Parametreleri</vt:lpstr>
      <vt:lpstr>Bloklanan Recv Komutu Parametreleri</vt:lpstr>
      <vt:lpstr>Örnek</vt:lpstr>
      <vt:lpstr>Örnek MPI Programı: "Hello World"</vt:lpstr>
      <vt:lpstr>Örnek MPI Programı: "Hello World"</vt:lpstr>
      <vt:lpstr>Örnek: Producer/Consumer</vt:lpstr>
      <vt:lpstr>Örnek: Producer/Consumer</vt:lpstr>
      <vt:lpstr>Visual Studio Dışında MPI Kodlarını  Derlemek ve Çalıştırmak</vt:lpstr>
      <vt:lpstr>MPICH Komutları</vt:lpstr>
      <vt:lpstr>(SPMD) MPI Programını Derlemek ve Çalıştırmak</vt:lpstr>
      <vt:lpstr>Programınızı İki Veya Daha Fazla Bilgisayarda Çalıştırmak</vt:lpstr>
      <vt:lpstr>Programınızı İki Veya Daha Fazla Bilgisayarda Çalıştırmak</vt:lpstr>
      <vt:lpstr>Programınızı İki Veya Daha Fazla Bilgisayarda Çalıştırmak</vt:lpstr>
      <vt:lpstr>Zaman Ölçümü ile Kontrol</vt:lpstr>
      <vt:lpstr>MSMPI Kurulumu Dr.Cengiz Güngör</vt:lpstr>
      <vt:lpstr>MS-MPI Linkleri</vt:lpstr>
      <vt:lpstr>mpiexec testi</vt:lpstr>
      <vt:lpstr>Hata verirse aşağıdaki ayarları yapınız</vt:lpstr>
      <vt:lpstr>MSMPI_BIN, MSMPI_INC, MSMPI_LIB32 ve MSMPI_LIB64 tanımlı olmalı.</vt:lpstr>
      <vt:lpstr>Konsol projesi ayarı</vt:lpstr>
      <vt:lpstr>PowerPoint Presentation</vt:lpstr>
      <vt:lpstr>Konsol projesi ayarı</vt:lpstr>
      <vt:lpstr>Visual Studio içinden çalışmak</vt:lpstr>
      <vt:lpstr>Örnek kodumuz</vt:lpstr>
      <vt:lpstr>Olası problemler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GUNGOR</dc:creator>
  <cp:lastModifiedBy>cengiz gungor</cp:lastModifiedBy>
  <cp:revision>387</cp:revision>
  <dcterms:created xsi:type="dcterms:W3CDTF">2013-09-20T11:24:12Z</dcterms:created>
  <dcterms:modified xsi:type="dcterms:W3CDTF">2020-10-13T21:40:29Z</dcterms:modified>
</cp:coreProperties>
</file>