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8" r:id="rId19"/>
    <p:sldId id="287" r:id="rId20"/>
    <p:sldId id="291" r:id="rId21"/>
    <p:sldId id="292" r:id="rId22"/>
    <p:sldId id="293" r:id="rId23"/>
    <p:sldId id="273" r:id="rId24"/>
    <p:sldId id="274" r:id="rId25"/>
    <p:sldId id="302" r:id="rId26"/>
    <p:sldId id="303" r:id="rId27"/>
    <p:sldId id="304" r:id="rId28"/>
    <p:sldId id="306" r:id="rId29"/>
    <p:sldId id="305" r:id="rId30"/>
    <p:sldId id="289" r:id="rId31"/>
    <p:sldId id="275" r:id="rId32"/>
    <p:sldId id="277" r:id="rId33"/>
    <p:sldId id="278" r:id="rId34"/>
    <p:sldId id="279" r:id="rId35"/>
    <p:sldId id="290" r:id="rId36"/>
    <p:sldId id="280" r:id="rId37"/>
    <p:sldId id="281" r:id="rId38"/>
    <p:sldId id="282" r:id="rId39"/>
    <p:sldId id="283" r:id="rId40"/>
    <p:sldId id="284" r:id="rId41"/>
    <p:sldId id="286" r:id="rId4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60"/>
  </p:normalViewPr>
  <p:slideViewPr>
    <p:cSldViewPr>
      <p:cViewPr varScale="1">
        <p:scale>
          <a:sx n="58" d="100"/>
          <a:sy n="58" d="100"/>
        </p:scale>
        <p:origin x="1352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84"/>
    </p:cViewPr>
  </p:sorterViewPr>
  <p:notesViewPr>
    <p:cSldViewPr>
      <p:cViewPr varScale="1">
        <p:scale>
          <a:sx n="63" d="100"/>
          <a:sy n="63" d="100"/>
        </p:scale>
        <p:origin x="192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3C35E-C1B2-4C8D-8924-863DF98F555B}" type="datetimeFigureOut">
              <a:rPr lang="tr-TR" smtClean="0"/>
              <a:t>5.02.2024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E6717-4E9B-40EF-AE1E-22420D684A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50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D8C46-1398-457A-8D30-69C609023A12}" type="datetime1">
              <a:rPr lang="en-US" smtClean="0"/>
              <a:t>2/5/2024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/10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>
              <a:defRPr sz="3200" b="0" i="0">
                <a:solidFill>
                  <a:schemeClr val="bg1">
                    <a:lumMod val="9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/>
        <p:txBody>
          <a:bodyPr lIns="0" tIns="0" rIns="0" bIns="0"/>
          <a:lstStyle>
            <a:lvl1pPr marL="538163" indent="-324000" algn="l">
              <a:tabLst/>
              <a:defRPr sz="2800"/>
            </a:lvl1pPr>
            <a:lvl2pPr marL="720725" indent="-182563" algn="l">
              <a:buFont typeface="Arial" panose="020B0604020202020204" pitchFamily="34" charset="0"/>
              <a:buChar char="•"/>
              <a:tabLst/>
              <a:defRPr sz="2400"/>
            </a:lvl2pPr>
            <a:lvl3pPr marL="1076325" indent="-182563" algn="l">
              <a:buFont typeface="Arial" panose="020B0604020202020204" pitchFamily="34" charset="0"/>
              <a:buChar char="•"/>
              <a:tabLst/>
              <a:defRPr/>
            </a:lvl3pPr>
          </a:lstStyle>
          <a:p>
            <a:r>
              <a:rPr lang="tr-TR" dirty="0"/>
              <a:t>Level-1</a:t>
            </a:r>
          </a:p>
          <a:p>
            <a:pPr lvl="1"/>
            <a:r>
              <a:rPr lang="tr-TR" dirty="0"/>
              <a:t>Level-2</a:t>
            </a:r>
          </a:p>
          <a:p>
            <a:pPr lvl="2"/>
            <a:r>
              <a:rPr lang="tr-TR" dirty="0"/>
              <a:t>Level-3</a:t>
            </a:r>
          </a:p>
          <a:p>
            <a:pPr lvl="1"/>
            <a:endParaRPr lang="tr-TR" dirty="0"/>
          </a:p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239000" y="6386600"/>
            <a:ext cx="1447800" cy="26119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5884-DA8B-48F5-B027-EAD4F49F9AE0}" type="datetime1">
              <a:rPr lang="en-US" smtClean="0"/>
              <a:t>2/5/2024</a:t>
            </a:fld>
            <a:endParaRPr lang="en-US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DB6A00D9-1B0F-44E1-86B0-A3E660BC59EE}"/>
              </a:ext>
            </a:extLst>
          </p:cNvPr>
          <p:cNvSpPr txBox="1">
            <a:spLocks/>
          </p:cNvSpPr>
          <p:nvPr userDrawn="1"/>
        </p:nvSpPr>
        <p:spPr>
          <a:xfrm>
            <a:off x="457200" y="6492240"/>
            <a:ext cx="60960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900" b="0" i="0">
                <a:solidFill>
                  <a:srgbClr val="444479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tr-TR" spc="5" smtClean="0"/>
              <a:pPr marL="38100">
                <a:spcBef>
                  <a:spcPts val="25"/>
                </a:spcBef>
              </a:pPr>
              <a:t>‹#›</a:t>
            </a:fld>
            <a:r>
              <a:rPr lang="tr-TR" spc="10" dirty="0"/>
              <a:t>/41</a:t>
            </a:r>
            <a:endParaRPr lang="tr-TR" spc="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B232E-5ECC-4233-8775-88CE16E4E013}" type="datetime1">
              <a:rPr lang="en-US" smtClean="0"/>
              <a:t>2/5/2024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/10</a:t>
            </a:r>
          </a:p>
        </p:txBody>
      </p:sp>
      <p:sp>
        <p:nvSpPr>
          <p:cNvPr id="8" name="Holder 2">
            <a:extLst>
              <a:ext uri="{FF2B5EF4-FFF2-40B4-BE49-F238E27FC236}">
                <a16:creationId xmlns:a16="http://schemas.microsoft.com/office/drawing/2014/main" id="{F0B86BA9-B37E-440A-9738-BD60F86C7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>
              <a:defRPr sz="3200" b="0" i="0">
                <a:solidFill>
                  <a:schemeClr val="bg1">
                    <a:lumMod val="9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57166-B5F7-49C8-921B-7E552D711577}" type="datetime1">
              <a:rPr lang="en-US" smtClean="0"/>
              <a:t>2/5/2024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/10</a:t>
            </a: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4002AB6D-EA35-4DA1-BA44-31AC20FC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>
              <a:defRPr sz="3200" b="0" i="0">
                <a:solidFill>
                  <a:schemeClr val="bg1">
                    <a:lumMod val="9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2ACD3-6234-4EAF-BFE9-9BEDF802C440}" type="datetime1">
              <a:rPr lang="en-US" smtClean="0"/>
              <a:t>2/5/2024</a:t>
            </a:fld>
            <a:endParaRPr lang="en-US"/>
          </a:p>
        </p:txBody>
      </p:sp>
      <p:sp>
        <p:nvSpPr>
          <p:cNvPr id="6" name="Holder 4">
            <a:extLst>
              <a:ext uri="{FF2B5EF4-FFF2-40B4-BE49-F238E27FC236}">
                <a16:creationId xmlns:a16="http://schemas.microsoft.com/office/drawing/2014/main" id="{C5F91433-53C2-42FE-99AA-D51DB6D5A50E}"/>
              </a:ext>
            </a:extLst>
          </p:cNvPr>
          <p:cNvSpPr txBox="1">
            <a:spLocks/>
          </p:cNvSpPr>
          <p:nvPr userDrawn="1"/>
        </p:nvSpPr>
        <p:spPr>
          <a:xfrm>
            <a:off x="249631" y="6354230"/>
            <a:ext cx="338455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/>
              <a:t>/10</a:t>
            </a:r>
            <a:endParaRPr lang="tr-TR" spc="-1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CC6D9DC-FFB0-4688-8EB3-0DBDB39870C5}" type="datetime1">
              <a:rPr lang="en-US" smtClean="0"/>
              <a:t>2/5/2024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147125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25400"/>
            <a:ext cx="9144000" cy="492443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8229600" cy="533024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rnd">
            <a:solidFill>
              <a:schemeClr val="accent1">
                <a:alpha val="90000"/>
              </a:schemeClr>
            </a:solidFill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</p:spPr>
        <p:txBody>
          <a:bodyPr wrap="square" lIns="0" tIns="0" rIns="0" bIns="0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99157" y="6475512"/>
            <a:ext cx="416814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81800" y="6406919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8F763-2505-4F8C-BD01-0B5B70B192AC}" type="datetime1">
              <a:rPr lang="en-US" smtClean="0"/>
              <a:t>2/5/2024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57200" y="6475730"/>
            <a:ext cx="338455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ftr="0" dt="0"/>
  <p:txStyles>
    <p:titleStyle>
      <a:lvl1pPr marL="180000">
        <a:defRPr sz="28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2000" indent="-180000" algn="l">
        <a:spcBef>
          <a:spcPts val="600"/>
        </a:spcBef>
        <a:buClr>
          <a:srgbClr val="0070C0"/>
        </a:buClr>
        <a:buSzPct val="150000"/>
        <a:buFont typeface="Arial" panose="020B0604020202020204" pitchFamily="34" charset="0"/>
        <a:buChar char="•"/>
        <a:defRPr sz="28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8125">
              <a:lnSpc>
                <a:spcPct val="100000"/>
              </a:lnSpc>
              <a:spcBef>
                <a:spcPts val="105"/>
              </a:spcBef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MPI İle Paralel Hesaplama Teknikleri-2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6400" y="5791200"/>
            <a:ext cx="56610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tr-TR" sz="1600" b="1" spc="-5" dirty="0">
                <a:solidFill>
                  <a:srgbClr val="232021"/>
                </a:solidFill>
                <a:latin typeface="Arial"/>
                <a:cs typeface="Arial"/>
              </a:rPr>
              <a:t>Dr. Cengiz Güngör</a:t>
            </a:r>
            <a:endParaRPr lang="tr-TR" sz="1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4000" y="1956266"/>
            <a:ext cx="6096000" cy="3530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25000"/>
              </a:lnSpc>
              <a:spcBef>
                <a:spcPts val="100"/>
              </a:spcBef>
            </a:pPr>
            <a:r>
              <a:rPr lang="tr-TR" sz="4400" dirty="0">
                <a:latin typeface="Hobo Std" panose="020B0803040709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 ve </a:t>
            </a:r>
            <a:r>
              <a:rPr lang="tr-TR" sz="4400" dirty="0" err="1">
                <a:latin typeface="Hobo Std" panose="020B0803040709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Python</a:t>
            </a:r>
            <a:r>
              <a:rPr lang="tr-TR" sz="4400" dirty="0">
                <a:latin typeface="Hobo Std" panose="020B0803040709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ile</a:t>
            </a:r>
          </a:p>
          <a:p>
            <a:pPr marR="5080" algn="ctr">
              <a:lnSpc>
                <a:spcPct val="125000"/>
              </a:lnSpc>
              <a:spcBef>
                <a:spcPts val="100"/>
              </a:spcBef>
            </a:pPr>
            <a:r>
              <a:rPr lang="tr-TR" sz="4400" dirty="0">
                <a:latin typeface="Hobo Std" panose="020B0803040709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MPI Programlama 2</a:t>
            </a:r>
          </a:p>
          <a:p>
            <a:pPr marR="5080" algn="ctr">
              <a:lnSpc>
                <a:spcPct val="125000"/>
              </a:lnSpc>
              <a:spcBef>
                <a:spcPts val="100"/>
              </a:spcBef>
            </a:pPr>
            <a:r>
              <a:rPr lang="tr-TR" sz="3200" dirty="0"/>
              <a:t>Birlikte Çalışan Rutinler</a:t>
            </a:r>
            <a:br>
              <a:rPr lang="tr-TR" sz="3200" dirty="0"/>
            </a:br>
            <a:r>
              <a:rPr lang="tr-TR" sz="3200" dirty="0"/>
              <a:t>Senkron Rutinler</a:t>
            </a:r>
            <a:br>
              <a:rPr lang="tr-TR" sz="3200" dirty="0"/>
            </a:br>
            <a:r>
              <a:rPr lang="tr-TR" sz="3200" dirty="0" err="1"/>
              <a:t>Bloklanmayan</a:t>
            </a:r>
            <a:r>
              <a:rPr lang="tr-TR" sz="3200" dirty="0"/>
              <a:t> Rutinler</a:t>
            </a:r>
            <a:endParaRPr lang="tr-TR" sz="3200" dirty="0">
              <a:latin typeface="Hobo Std" panose="020B0803040709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>
            <a:extLst>
              <a:ext uri="{FF2B5EF4-FFF2-40B4-BE49-F238E27FC236}">
                <a16:creationId xmlns:a16="http://schemas.microsoft.com/office/drawing/2014/main" id="{ADD0CC85-FB7A-441C-BE73-E09AAED89A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en-US" sz="2800" dirty="0"/>
              <a:t>Birlikte Çalışan (ing:</a:t>
            </a:r>
            <a:r>
              <a:rPr lang="en-US" altLang="en-US" sz="2800" dirty="0"/>
              <a:t>Collective</a:t>
            </a:r>
            <a:r>
              <a:rPr lang="tr-TR" altLang="en-US" sz="2800" dirty="0"/>
              <a:t>)</a:t>
            </a:r>
            <a:r>
              <a:rPr lang="en-US" altLang="en-US" sz="2800" dirty="0"/>
              <a:t> </a:t>
            </a:r>
            <a:r>
              <a:rPr lang="tr-TR" altLang="en-US" sz="2800" dirty="0"/>
              <a:t>Mesaj Yollama Rutinleri</a:t>
            </a:r>
            <a:endParaRPr lang="en-US" altLang="en-US" sz="2800" dirty="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A9323C0-4FB8-4653-AAF5-72FDEB9003D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en-US" dirty="0"/>
              <a:t>Gönderilecek mesajı bir grup sürece yollayan veya bir grup süreçten mesaj alan rutinlerdir.</a:t>
            </a:r>
            <a:endParaRPr lang="en-US" altLang="en-US" dirty="0"/>
          </a:p>
          <a:p>
            <a:endParaRPr lang="en-US" altLang="en-US" dirty="0"/>
          </a:p>
          <a:p>
            <a:r>
              <a:rPr lang="tr-TR" altLang="en-US" dirty="0"/>
              <a:t>Grup mesajlaşması, her bir sürecin noktadan-noktaya (bire-bir) mesajlaşmasından daha yüksek etkinliğe sahiptir. </a:t>
            </a:r>
          </a:p>
          <a:p>
            <a:pPr lvl="1"/>
            <a:r>
              <a:rPr lang="tr-TR" altLang="en-US" sz="2000" dirty="0"/>
              <a:t>Mesajlaşmalar tek tek yapılamaz mı? Yapılır aslında, bu açıdan bakınca grup mesajlaşması gereksiz gibi. Fakat o zaman daha uzun sürer.</a:t>
            </a:r>
          </a:p>
          <a:p>
            <a:pPr lvl="1"/>
            <a:r>
              <a:rPr lang="tr-TR" altLang="en-US" sz="2000" dirty="0" err="1"/>
              <a:t>For</a:t>
            </a:r>
            <a:r>
              <a:rPr lang="tr-TR" altLang="en-US" sz="2000" dirty="0"/>
              <a:t> döngüsü ile tek tek yollamak yerine </a:t>
            </a:r>
            <a:r>
              <a:rPr lang="tr-TR" altLang="en-US" sz="2000" dirty="0" err="1"/>
              <a:t>bcast</a:t>
            </a:r>
            <a:r>
              <a:rPr lang="tr-TR" altLang="en-US" sz="2000" dirty="0"/>
              <a:t> (genel yayın) yapılabilir.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BD3B8018-72EF-4AF0-BD34-038E6F104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4581"/>
          </a:xfrm>
        </p:spPr>
        <p:txBody>
          <a:bodyPr/>
          <a:lstStyle/>
          <a:p>
            <a:pPr>
              <a:defRPr/>
            </a:pPr>
            <a:r>
              <a:rPr lang="tr-TR" altLang="en-US" dirty="0"/>
              <a:t>Grupça İletişim (C Dili)</a:t>
            </a:r>
            <a:endParaRPr lang="en-US" altLang="en-US" dirty="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388F242-B3AD-406D-AEE1-D6466B3F1252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219199"/>
            <a:ext cx="8686800" cy="548640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tr-TR" altLang="en-US" sz="2800" dirty="0"/>
              <a:t>Bir ortak iletişimci</a:t>
            </a:r>
            <a:r>
              <a:rPr lang="en-US" altLang="en-US" sz="2800" dirty="0"/>
              <a:t> </a:t>
            </a:r>
            <a:r>
              <a:rPr lang="tr-TR" altLang="en-US" sz="2800" dirty="0"/>
              <a:t>(</a:t>
            </a:r>
            <a:r>
              <a:rPr lang="en-US" altLang="en-US" sz="2800" i="1" dirty="0"/>
              <a:t>intra-communicator</a:t>
            </a:r>
            <a:r>
              <a:rPr lang="tr-TR" altLang="en-US" sz="2800" dirty="0"/>
              <a:t>) ile kümeleri belirlenen süreç setlerini ilgilendirir. Mesaj etiketi yoktur. Temel fonksiyonlar şunlardır</a:t>
            </a:r>
            <a:r>
              <a:rPr lang="en-US" altLang="en-US" sz="2800" dirty="0"/>
              <a:t>:</a:t>
            </a:r>
          </a:p>
          <a:p>
            <a:pPr marL="0" indent="0">
              <a:lnSpc>
                <a:spcPct val="90000"/>
              </a:lnSpc>
            </a:pPr>
            <a:endParaRPr lang="en-US" altLang="en-US" sz="1200" dirty="0"/>
          </a:p>
          <a:p>
            <a:pPr marL="265113" indent="0">
              <a:lnSpc>
                <a:spcPct val="90000"/>
              </a:lnSpc>
            </a:pP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MPI_Bcast()</a:t>
            </a:r>
            <a:r>
              <a:rPr lang="en-US" altLang="en-US" sz="2100" b="1" dirty="0">
                <a:solidFill>
                  <a:srgbClr val="FF0000"/>
                </a:solidFill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Kökten </a:t>
            </a:r>
            <a:r>
              <a:rPr lang="tr-TR" altLang="en-US" sz="2100" i="1" dirty="0"/>
              <a:t>(root) </a:t>
            </a:r>
            <a:r>
              <a:rPr lang="tr-TR" altLang="en-US" sz="2100" dirty="0"/>
              <a:t>diğer süreçlere ortak yayın yapar.</a:t>
            </a:r>
            <a:endParaRPr lang="en-US" altLang="en-US" sz="2100" dirty="0"/>
          </a:p>
          <a:p>
            <a:pPr marL="265113" indent="0">
              <a:lnSpc>
                <a:spcPct val="90000"/>
              </a:lnSpc>
            </a:pPr>
            <a:r>
              <a:rPr lang="en-US" altLang="en-US" sz="21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MPI_Gather()</a:t>
            </a:r>
            <a:r>
              <a:rPr lang="tr-TR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Bir grup süreçten değerleri toplamak.</a:t>
            </a:r>
            <a:endParaRPr lang="en-US" altLang="en-US" sz="2100" dirty="0"/>
          </a:p>
          <a:p>
            <a:pPr marL="265113" indent="0">
              <a:lnSpc>
                <a:spcPct val="90000"/>
              </a:lnSpc>
            </a:pPr>
            <a:r>
              <a:rPr lang="en-US" altLang="en-US" sz="21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MPI_Scatter()</a:t>
            </a:r>
            <a:r>
              <a:rPr lang="tr-TR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	</a:t>
            </a:r>
            <a:r>
              <a:rPr lang="en-US" altLang="en-US" sz="2100" dirty="0"/>
              <a:t>- </a:t>
            </a:r>
            <a:r>
              <a:rPr lang="tr-TR" altLang="en-US" sz="2100" dirty="0"/>
              <a:t>Süreç grubuna tampon alanını</a:t>
            </a:r>
            <a:r>
              <a:rPr lang="en-US" altLang="en-US" sz="2100" dirty="0"/>
              <a:t> </a:t>
            </a:r>
            <a:r>
              <a:rPr lang="tr-TR" altLang="en-US" sz="2100" dirty="0"/>
              <a:t>(</a:t>
            </a:r>
            <a:r>
              <a:rPr lang="en-US" altLang="en-US" sz="2100" dirty="0"/>
              <a:t>buffer</a:t>
            </a:r>
            <a:r>
              <a:rPr lang="tr-TR" altLang="en-US" sz="2100" dirty="0"/>
              <a:t>) parçalar</a:t>
            </a:r>
          </a:p>
          <a:p>
            <a:pPr marL="265113" indent="0">
              <a:lnSpc>
                <a:spcPct val="90000"/>
              </a:lnSpc>
              <a:buFontTx/>
              <a:buNone/>
            </a:pPr>
            <a:r>
              <a:rPr lang="tr-TR" altLang="en-US" sz="2100" dirty="0"/>
              <a:t>		   	halinde dağıtır.</a:t>
            </a:r>
            <a:endParaRPr lang="en-US" altLang="en-US" sz="2100" dirty="0"/>
          </a:p>
          <a:p>
            <a:pPr marL="265113" indent="0">
              <a:lnSpc>
                <a:spcPct val="90000"/>
              </a:lnSpc>
            </a:pP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MPI_Alltoall()</a:t>
            </a:r>
            <a:r>
              <a:rPr lang="tr-TR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	</a:t>
            </a:r>
            <a:r>
              <a:rPr lang="en-US" altLang="en-US" sz="2100" dirty="0"/>
              <a:t>- </a:t>
            </a:r>
            <a:r>
              <a:rPr lang="tr-TR" altLang="en-US" sz="2100" dirty="0"/>
              <a:t>Tüm süreçlerden, tüm süreçlere mesaj yollar.</a:t>
            </a:r>
            <a:endParaRPr lang="en-US" altLang="en-US" sz="2100" dirty="0"/>
          </a:p>
          <a:p>
            <a:pPr marL="265113" indent="0">
              <a:lnSpc>
                <a:spcPct val="90000"/>
              </a:lnSpc>
            </a:pP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MPI_Reduce()</a:t>
            </a:r>
            <a:r>
              <a:rPr lang="en-US" altLang="en-US" sz="2100" dirty="0">
                <a:solidFill>
                  <a:srgbClr val="FF0000"/>
                </a:solidFill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Tüm süreçlerde olan bir değişkeni tek bir 				değere indirir.</a:t>
            </a:r>
            <a:endParaRPr lang="en-US" altLang="en-US" sz="2100" dirty="0"/>
          </a:p>
          <a:p>
            <a:pPr marL="265113" indent="0">
              <a:lnSpc>
                <a:spcPct val="90000"/>
              </a:lnSpc>
            </a:pP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MPI_Reduce_scatter()</a:t>
            </a:r>
            <a:r>
              <a:rPr lang="tr-TR" altLang="en-US" sz="21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100" dirty="0"/>
              <a:t>- </a:t>
            </a:r>
            <a:r>
              <a:rPr lang="tr-TR" altLang="en-US" sz="2100" dirty="0"/>
              <a:t>Değerleri toplar ve dağıtır.</a:t>
            </a:r>
            <a:endParaRPr lang="en-US" altLang="en-US" sz="2100" dirty="0"/>
          </a:p>
          <a:p>
            <a:pPr marL="265113" indent="0">
              <a:lnSpc>
                <a:spcPct val="90000"/>
              </a:lnSpc>
            </a:pP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MPI_Scan()</a:t>
            </a:r>
            <a:r>
              <a:rPr lang="en-US" altLang="en-US" sz="2100" dirty="0">
                <a:solidFill>
                  <a:srgbClr val="FF0000"/>
                </a:solidFill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Süreçlerden işlem öncesi bilgi toplar.</a:t>
            </a:r>
          </a:p>
          <a:p>
            <a:pPr marL="265113" indent="0">
              <a:lnSpc>
                <a:spcPct val="90000"/>
              </a:lnSpc>
            </a:pPr>
            <a:r>
              <a:rPr lang="tr-TR" altLang="en-US" sz="21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1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MPI_Barrier</a:t>
            </a: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sz="2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tr-TR" altLang="en-US" sz="2100" dirty="0">
                <a:solidFill>
                  <a:srgbClr val="FF0000"/>
                </a:solidFill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Tüm süreçler bu noktaya gelene dek bekleyerek 				bir senkronizasyon sağlar. Bu işleme set (</a:t>
            </a:r>
            <a:r>
              <a:rPr lang="tr-TR" altLang="en-US" sz="2100" i="1" dirty="0"/>
              <a:t>barrier</a:t>
            </a:r>
            <a:r>
              <a:rPr lang="tr-TR" altLang="en-US" sz="2100" dirty="0"/>
              <a:t>) 				çekme de denilir.</a:t>
            </a:r>
            <a:endParaRPr lang="en-US" alt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8DE40C2C-2A11-4B7D-8F5D-1337C2FA2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MPI </a:t>
            </a:r>
            <a:r>
              <a:rPr lang="tr-TR" altLang="tr-TR" dirty="0"/>
              <a:t>Toplu Yayın İşlemi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FF0891-FCC3-41EB-B607-C6F8FA3A0E2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Broadcast : Belli bir iletişim grubunda olan tüm süreçlere aynı mesajı yollar.</a:t>
            </a:r>
          </a:p>
          <a:p>
            <a:r>
              <a:rPr lang="tr-TR" dirty="0"/>
              <a:t>Multicast : Tanımlı bir grup tüm süreçlere aynı mesajı yollar.</a:t>
            </a:r>
          </a:p>
          <a:p>
            <a:endParaRPr lang="tr-TR" dirty="0"/>
          </a:p>
        </p:txBody>
      </p:sp>
      <p:pic>
        <p:nvPicPr>
          <p:cNvPr id="16387" name="Picture 4" descr="Fig 9.15.png">
            <a:extLst>
              <a:ext uri="{FF2B5EF4-FFF2-40B4-BE49-F238E27FC236}">
                <a16:creationId xmlns:a16="http://schemas.microsoft.com/office/drawing/2014/main" id="{0257BA01-D1BF-42A6-B2C8-2C981D53C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9002713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Box 1">
            <a:extLst>
              <a:ext uri="{FF2B5EF4-FFF2-40B4-BE49-F238E27FC236}">
                <a16:creationId xmlns:a16="http://schemas.microsoft.com/office/drawing/2014/main" id="{AA1E3AD8-49FE-46F6-B535-10AC79651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819400"/>
            <a:ext cx="259873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Kök (rank=0 olan süreç)</a:t>
            </a:r>
          </a:p>
        </p:txBody>
      </p:sp>
      <p:sp>
        <p:nvSpPr>
          <p:cNvPr id="16391" name="TextBox 6">
            <a:extLst>
              <a:ext uri="{FF2B5EF4-FFF2-40B4-BE49-F238E27FC236}">
                <a16:creationId xmlns:a16="http://schemas.microsoft.com/office/drawing/2014/main" id="{FA545658-8C98-4FDE-9A4F-5A8228136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819400"/>
            <a:ext cx="182086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16392" name="TextBox 7">
            <a:extLst>
              <a:ext uri="{FF2B5EF4-FFF2-40B4-BE49-F238E27FC236}">
                <a16:creationId xmlns:a16="http://schemas.microsoft.com/office/drawing/2014/main" id="{FEDB0BAC-848D-45C5-B3E6-B78F8F711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5" y="2819400"/>
            <a:ext cx="20034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16393" name="TextBox 8">
            <a:extLst>
              <a:ext uri="{FF2B5EF4-FFF2-40B4-BE49-F238E27FC236}">
                <a16:creationId xmlns:a16="http://schemas.microsoft.com/office/drawing/2014/main" id="{CC86EA4D-147E-43F9-84E9-24A8EDEBB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3" y="4038600"/>
            <a:ext cx="6064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Olay</a:t>
            </a:r>
          </a:p>
        </p:txBody>
      </p:sp>
      <p:sp>
        <p:nvSpPr>
          <p:cNvPr id="16394" name="TextBox 9">
            <a:extLst>
              <a:ext uri="{FF2B5EF4-FFF2-40B4-BE49-F238E27FC236}">
                <a16:creationId xmlns:a16="http://schemas.microsoft.com/office/drawing/2014/main" id="{39F65C40-43DB-4F7E-9E3D-5C6D2DDF8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352800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6395" name="TextBox 10">
            <a:extLst>
              <a:ext uri="{FF2B5EF4-FFF2-40B4-BE49-F238E27FC236}">
                <a16:creationId xmlns:a16="http://schemas.microsoft.com/office/drawing/2014/main" id="{707BC01D-E564-4F81-A901-655149155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225" y="3352800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6396" name="TextBox 11">
            <a:extLst>
              <a:ext uri="{FF2B5EF4-FFF2-40B4-BE49-F238E27FC236}">
                <a16:creationId xmlns:a16="http://schemas.microsoft.com/office/drawing/2014/main" id="{847D3595-5368-41CC-B666-D51B795DF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352800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6397" name="TextBox 12">
            <a:extLst>
              <a:ext uri="{FF2B5EF4-FFF2-40B4-BE49-F238E27FC236}">
                <a16:creationId xmlns:a16="http://schemas.microsoft.com/office/drawing/2014/main" id="{31F1A9AF-E70B-4954-BEA1-BA1AABC6A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386263"/>
            <a:ext cx="9144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Tampon</a:t>
            </a:r>
          </a:p>
        </p:txBody>
      </p:sp>
      <p:sp>
        <p:nvSpPr>
          <p:cNvPr id="16398" name="TextBox 13">
            <a:extLst>
              <a:ext uri="{FF2B5EF4-FFF2-40B4-BE49-F238E27FC236}">
                <a16:creationId xmlns:a16="http://schemas.microsoft.com/office/drawing/2014/main" id="{4E2C4C93-A7C0-46D1-AC41-469908B89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5410200"/>
            <a:ext cx="547687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A5E631A2-4AC1-4B8B-AD2E-6A7BCCDA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C’de </a:t>
            </a:r>
            <a:r>
              <a:rPr lang="en-US" altLang="tr-TR" dirty="0" err="1"/>
              <a:t>MPI_Bcast</a:t>
            </a:r>
            <a:r>
              <a:rPr lang="en-US" altLang="tr-TR" dirty="0"/>
              <a:t> </a:t>
            </a:r>
            <a:r>
              <a:rPr lang="tr-TR" altLang="tr-TR" dirty="0"/>
              <a:t>Parametreleri</a:t>
            </a:r>
            <a:endParaRPr lang="en-US" altLang="tr-T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97E7A-DFBF-47D4-895B-80DFAB6EF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630461"/>
            <a:ext cx="8229600" cy="2614982"/>
          </a:xfrm>
        </p:spPr>
        <p:txBody>
          <a:bodyPr/>
          <a:lstStyle/>
          <a:p>
            <a:r>
              <a:rPr lang="tr-TR" dirty="0" err="1"/>
              <a:t>Python’da</a:t>
            </a:r>
            <a:r>
              <a:rPr lang="tr-TR" dirty="0"/>
              <a:t> </a:t>
            </a:r>
            <a:r>
              <a:rPr lang="tr-TR" dirty="0" err="1"/>
              <a:t>root</a:t>
            </a:r>
            <a:r>
              <a:rPr lang="tr-TR" dirty="0"/>
              <a:t> verilmeden de çalışır. Zaten genelde de </a:t>
            </a:r>
            <a:r>
              <a:rPr lang="tr-TR" dirty="0" err="1"/>
              <a:t>root</a:t>
            </a:r>
            <a:r>
              <a:rPr lang="tr-TR" dirty="0"/>
              <a:t> yayın yapacaktır.</a:t>
            </a:r>
          </a:p>
          <a:p>
            <a:pPr marL="214163" indent="0">
              <a:buNone/>
            </a:pPr>
            <a:r>
              <a:rPr lang="tr-TR" b="1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tr-TR" b="1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bcast</a:t>
            </a:r>
            <a:r>
              <a:rPr lang="tr-TR" b="1" i="0" dirty="0">
                <a:solidFill>
                  <a:srgbClr val="555555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b="1" i="1" dirty="0" err="1">
                <a:solidFill>
                  <a:srgbClr val="555555"/>
                </a:solidFill>
                <a:effectLst/>
                <a:latin typeface="Consolas" panose="020B0609020204030204" pitchFamily="49" charset="0"/>
              </a:rPr>
              <a:t>buf</a:t>
            </a:r>
            <a:r>
              <a:rPr lang="tr-TR" b="1" i="0" dirty="0">
                <a:solidFill>
                  <a:srgbClr val="555555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tr-TR" b="1" i="1" dirty="0" err="1">
                <a:solidFill>
                  <a:srgbClr val="555555"/>
                </a:solidFill>
                <a:effectLst/>
                <a:latin typeface="Consolas" panose="020B0609020204030204" pitchFamily="49" charset="0"/>
              </a:rPr>
              <a:t>root</a:t>
            </a:r>
            <a:r>
              <a:rPr lang="tr-TR" b="1" i="1" dirty="0">
                <a:solidFill>
                  <a:srgbClr val="555555"/>
                </a:solidFill>
                <a:effectLst/>
                <a:latin typeface="Consolas" panose="020B0609020204030204" pitchFamily="49" charset="0"/>
              </a:rPr>
              <a:t>=0</a:t>
            </a:r>
            <a:r>
              <a:rPr lang="tr-TR" b="1" i="0" dirty="0">
                <a:solidFill>
                  <a:srgbClr val="555555"/>
                </a:solidFill>
                <a:effectLst/>
                <a:latin typeface="Consolas" panose="020B0609020204030204" pitchFamily="49" charset="0"/>
              </a:rPr>
              <a:t>)</a:t>
            </a:r>
            <a:endParaRPr lang="tr-TR" dirty="0">
              <a:latin typeface="Consolas" panose="020B0609020204030204" pitchFamily="49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D92B4E-E9D1-4E8A-9B62-DC33755E25EC}"/>
              </a:ext>
            </a:extLst>
          </p:cNvPr>
          <p:cNvGrpSpPr/>
          <p:nvPr/>
        </p:nvGrpSpPr>
        <p:grpSpPr>
          <a:xfrm>
            <a:off x="304800" y="914400"/>
            <a:ext cx="8534400" cy="2409240"/>
            <a:chOff x="0" y="2971800"/>
            <a:chExt cx="9144000" cy="2466975"/>
          </a:xfrm>
        </p:grpSpPr>
        <p:pic>
          <p:nvPicPr>
            <p:cNvPr id="17411" name="Picture 5" descr="broadcast_routine.png">
              <a:extLst>
                <a:ext uri="{FF2B5EF4-FFF2-40B4-BE49-F238E27FC236}">
                  <a16:creationId xmlns:a16="http://schemas.microsoft.com/office/drawing/2014/main" id="{01DEFF86-917B-4564-9E82-D8CC1028C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71800"/>
              <a:ext cx="9144000" cy="246697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413" name="TextBox 4">
              <a:extLst>
                <a:ext uri="{FF2B5EF4-FFF2-40B4-BE49-F238E27FC236}">
                  <a16:creationId xmlns:a16="http://schemas.microsoft.com/office/drawing/2014/main" id="{C08089B4-3FED-4E6B-9E67-6416580926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3773488"/>
              <a:ext cx="26289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Yollanacak tamponun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(verinin) adresi</a:t>
              </a:r>
            </a:p>
          </p:txBody>
        </p:sp>
        <p:sp>
          <p:nvSpPr>
            <p:cNvPr id="17414" name="TextBox 5">
              <a:extLst>
                <a:ext uri="{FF2B5EF4-FFF2-40B4-BE49-F238E27FC236}">
                  <a16:creationId xmlns:a16="http://schemas.microsoft.com/office/drawing/2014/main" id="{3AE4F9D7-5AC3-4D23-B335-68F34E13DB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9688" y="4545013"/>
              <a:ext cx="1916112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Yollanacak ele-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manların sayısı</a:t>
              </a:r>
            </a:p>
          </p:txBody>
        </p:sp>
        <p:sp>
          <p:nvSpPr>
            <p:cNvPr id="17415" name="TextBox 6">
              <a:extLst>
                <a:ext uri="{FF2B5EF4-FFF2-40B4-BE49-F238E27FC236}">
                  <a16:creationId xmlns:a16="http://schemas.microsoft.com/office/drawing/2014/main" id="{471C4230-D796-47A6-B3BC-FEA70120F0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1925" y="3752060"/>
              <a:ext cx="1779588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Her bir ele-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manın veri tipi</a:t>
              </a:r>
            </a:p>
          </p:txBody>
        </p:sp>
        <p:sp>
          <p:nvSpPr>
            <p:cNvPr id="17416" name="TextBox 7">
              <a:extLst>
                <a:ext uri="{FF2B5EF4-FFF2-40B4-BE49-F238E27FC236}">
                  <a16:creationId xmlns:a16="http://schemas.microsoft.com/office/drawing/2014/main" id="{F41871F6-257F-492A-9F19-573B8D9C5C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4532320"/>
              <a:ext cx="3419475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Yayıncı sürecin</a:t>
              </a:r>
              <a:br>
                <a:rPr lang="tr-TR" altLang="tr-TR" sz="2000" dirty="0"/>
              </a:br>
              <a:r>
                <a:rPr lang="tr-TR" altLang="tr-TR" sz="2000" dirty="0"/>
                <a:t>rank değeri</a:t>
              </a:r>
            </a:p>
          </p:txBody>
        </p:sp>
        <p:sp>
          <p:nvSpPr>
            <p:cNvPr id="17417" name="TextBox 9">
              <a:extLst>
                <a:ext uri="{FF2B5EF4-FFF2-40B4-BE49-F238E27FC236}">
                  <a16:creationId xmlns:a16="http://schemas.microsoft.com/office/drawing/2014/main" id="{73D82E3D-E32F-479B-A514-7EFFE0571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5200" y="4422775"/>
              <a:ext cx="1679575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İletişimci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B3365CD-A726-4A75-8E1D-A05AB4155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Temel</a:t>
            </a:r>
            <a:r>
              <a:rPr lang="en-US" altLang="tr-TR" dirty="0"/>
              <a:t> MPI </a:t>
            </a:r>
            <a:r>
              <a:rPr lang="tr-TR" altLang="tr-TR" dirty="0"/>
              <a:t>Dağıtım Operasyonu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1EAAAD-34C1-4299-A2BF-A603639F927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 dirty="0"/>
              <a:t>Kök süreçteki bir dizinin belli parçalarını süreçlere dağıtır. Bu dizi bir matrisin satırları da olabilir</a:t>
            </a:r>
            <a:r>
              <a:rPr lang="en-US" altLang="en-US" sz="2800" dirty="0"/>
              <a:t>. </a:t>
            </a:r>
            <a:r>
              <a:rPr lang="tr-TR" altLang="en-US" sz="2800" dirty="0"/>
              <a:t>Parçalar aynı uzunlukta ise, dizinin </a:t>
            </a:r>
            <a:r>
              <a:rPr lang="tr-TR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altLang="en-US" sz="2800" dirty="0" err="1"/>
              <a:t>.inci</a:t>
            </a:r>
            <a:r>
              <a:rPr lang="en-US" altLang="en-US" sz="2800" dirty="0"/>
              <a:t> </a:t>
            </a:r>
            <a:r>
              <a:rPr lang="tr-TR" altLang="en-US" sz="2800" dirty="0"/>
              <a:t>parçası</a:t>
            </a:r>
            <a:r>
              <a:rPr lang="en-US" altLang="en-US" sz="2800" dirty="0"/>
              <a:t> </a:t>
            </a:r>
            <a:r>
              <a:rPr lang="tr-TR" alt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altLang="en-US" sz="2800" dirty="0" err="1"/>
              <a:t>.inci</a:t>
            </a:r>
            <a:r>
              <a:rPr lang="tr-TR" altLang="en-US" sz="2800" dirty="0"/>
              <a:t> sürece</a:t>
            </a:r>
            <a:r>
              <a:rPr lang="en-US" altLang="en-US" sz="2800" dirty="0"/>
              <a:t> </a:t>
            </a:r>
            <a:r>
              <a:rPr lang="tr-TR" altLang="en-US" sz="2800" dirty="0"/>
              <a:t>yollanır</a:t>
            </a:r>
            <a:r>
              <a:rPr lang="en-US" altLang="en-US" sz="2800" dirty="0"/>
              <a:t>.</a:t>
            </a:r>
          </a:p>
          <a:p>
            <a:endParaRPr lang="tr-TR" dirty="0"/>
          </a:p>
        </p:txBody>
      </p:sp>
      <p:pic>
        <p:nvPicPr>
          <p:cNvPr id="18435" name="Picture 4" descr="Fig 9.16.png">
            <a:extLst>
              <a:ext uri="{FF2B5EF4-FFF2-40B4-BE49-F238E27FC236}">
                <a16:creationId xmlns:a16="http://schemas.microsoft.com/office/drawing/2014/main" id="{876CC001-58E1-4A2A-835B-7EFE0239D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2769235"/>
            <a:ext cx="91630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6">
            <a:extLst>
              <a:ext uri="{FF2B5EF4-FFF2-40B4-BE49-F238E27FC236}">
                <a16:creationId xmlns:a16="http://schemas.microsoft.com/office/drawing/2014/main" id="{9AE5AE7D-7B80-442D-9FC1-4B1A2D5ED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792413"/>
            <a:ext cx="2598738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Kök (rank=0 olan süreç)</a:t>
            </a:r>
          </a:p>
        </p:txBody>
      </p:sp>
      <p:sp>
        <p:nvSpPr>
          <p:cNvPr id="18439" name="TextBox 7">
            <a:extLst>
              <a:ext uri="{FF2B5EF4-FFF2-40B4-BE49-F238E27FC236}">
                <a16:creationId xmlns:a16="http://schemas.microsoft.com/office/drawing/2014/main" id="{76CD5CFB-7036-4633-8A54-43FAD02D7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792413"/>
            <a:ext cx="1820863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18440" name="TextBox 8">
            <a:extLst>
              <a:ext uri="{FF2B5EF4-FFF2-40B4-BE49-F238E27FC236}">
                <a16:creationId xmlns:a16="http://schemas.microsoft.com/office/drawing/2014/main" id="{762FC81E-44CC-4485-B157-5EF9E93DD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5" y="2792413"/>
            <a:ext cx="20034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18441" name="TextBox 9">
            <a:extLst>
              <a:ext uri="{FF2B5EF4-FFF2-40B4-BE49-F238E27FC236}">
                <a16:creationId xmlns:a16="http://schemas.microsoft.com/office/drawing/2014/main" id="{62974EA6-2CB9-40F6-B748-A82A273F4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738" y="4011613"/>
            <a:ext cx="730251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Olay</a:t>
            </a:r>
          </a:p>
        </p:txBody>
      </p:sp>
      <p:sp>
        <p:nvSpPr>
          <p:cNvPr id="18442" name="TextBox 10">
            <a:extLst>
              <a:ext uri="{FF2B5EF4-FFF2-40B4-BE49-F238E27FC236}">
                <a16:creationId xmlns:a16="http://schemas.microsoft.com/office/drawing/2014/main" id="{38A5CAF1-0870-42A7-8A84-4DC5B8D05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2162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8443" name="TextBox 11">
            <a:extLst>
              <a:ext uri="{FF2B5EF4-FFF2-40B4-BE49-F238E27FC236}">
                <a16:creationId xmlns:a16="http://schemas.microsoft.com/office/drawing/2014/main" id="{6BF2C29C-019B-4B12-8419-C0C9DEBEC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9713" y="32162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8444" name="TextBox 12">
            <a:extLst>
              <a:ext uri="{FF2B5EF4-FFF2-40B4-BE49-F238E27FC236}">
                <a16:creationId xmlns:a16="http://schemas.microsoft.com/office/drawing/2014/main" id="{3764A6C7-BA97-4B31-8DFF-DAA3A520B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2025" y="32162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8445" name="TextBox 13">
            <a:extLst>
              <a:ext uri="{FF2B5EF4-FFF2-40B4-BE49-F238E27FC236}">
                <a16:creationId xmlns:a16="http://schemas.microsoft.com/office/drawing/2014/main" id="{FA63594F-57AE-4B67-B09B-6F73C54CB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150" y="4767263"/>
            <a:ext cx="820738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Tampon</a:t>
            </a:r>
          </a:p>
        </p:txBody>
      </p:sp>
      <p:sp>
        <p:nvSpPr>
          <p:cNvPr id="18446" name="TextBox 14">
            <a:extLst>
              <a:ext uri="{FF2B5EF4-FFF2-40B4-BE49-F238E27FC236}">
                <a16:creationId xmlns:a16="http://schemas.microsoft.com/office/drawing/2014/main" id="{9403A037-AA77-469E-BC29-21417F911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5383213"/>
            <a:ext cx="547687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Kod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233768-7422-457C-8D17-98075045255A}"/>
              </a:ext>
            </a:extLst>
          </p:cNvPr>
          <p:cNvSpPr txBox="1"/>
          <p:nvPr/>
        </p:nvSpPr>
        <p:spPr>
          <a:xfrm rot="10800000" flipH="1" flipV="1">
            <a:off x="4423346" y="5127071"/>
            <a:ext cx="9093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340C2F-C0BE-4DF7-A21D-5F32FC9C9EA8}"/>
              </a:ext>
            </a:extLst>
          </p:cNvPr>
          <p:cNvSpPr txBox="1"/>
          <p:nvPr/>
        </p:nvSpPr>
        <p:spPr>
          <a:xfrm rot="10800000" flipH="1" flipV="1">
            <a:off x="7662118" y="5128894"/>
            <a:ext cx="9093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D674FD-BA69-48B5-8003-C9D94C33B6C6}"/>
              </a:ext>
            </a:extLst>
          </p:cNvPr>
          <p:cNvSpPr txBox="1"/>
          <p:nvPr/>
        </p:nvSpPr>
        <p:spPr>
          <a:xfrm rot="10800000" flipH="1" flipV="1">
            <a:off x="1488356" y="5127072"/>
            <a:ext cx="9093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18FBB4E-8C59-4DD8-8AB7-C555A8E55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C’de </a:t>
            </a:r>
            <a:r>
              <a:rPr lang="en-US" altLang="tr-TR" dirty="0"/>
              <a:t>MPI</a:t>
            </a:r>
            <a:r>
              <a:rPr lang="tr-TR" altLang="tr-TR" dirty="0"/>
              <a:t>_</a:t>
            </a:r>
            <a:r>
              <a:rPr lang="en-US" altLang="tr-TR" dirty="0"/>
              <a:t>Scatter </a:t>
            </a:r>
            <a:r>
              <a:rPr lang="tr-TR" altLang="tr-TR" dirty="0"/>
              <a:t>Parametreleri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E3BD82-D810-4C24-90FC-15B365DC312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3429000"/>
            <a:ext cx="8229600" cy="2789131"/>
          </a:xfrm>
        </p:spPr>
        <p:txBody>
          <a:bodyPr/>
          <a:lstStyle/>
          <a:p>
            <a:r>
              <a:rPr lang="tr-TR" dirty="0" err="1"/>
              <a:t>Python’da</a:t>
            </a:r>
            <a:r>
              <a:rPr lang="tr-TR" dirty="0"/>
              <a:t> </a:t>
            </a:r>
            <a:r>
              <a:rPr lang="tr-TR" dirty="0" err="1"/>
              <a:t>root</a:t>
            </a:r>
            <a:r>
              <a:rPr lang="tr-TR" dirty="0"/>
              <a:t> verilmeden de çalışır. Zaten genelde de </a:t>
            </a:r>
            <a:r>
              <a:rPr lang="tr-TR" dirty="0" err="1"/>
              <a:t>root</a:t>
            </a:r>
            <a:r>
              <a:rPr lang="tr-TR" dirty="0"/>
              <a:t> dağıtır.</a:t>
            </a:r>
          </a:p>
          <a:p>
            <a:pPr marL="214163" indent="0">
              <a:buNone/>
            </a:pPr>
            <a:r>
              <a:rPr lang="tr-TR" b="1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	s</a:t>
            </a:r>
            <a:r>
              <a:rPr lang="de-DE" b="1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catter</a:t>
            </a:r>
            <a:r>
              <a:rPr lang="de-DE" b="1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de-DE" b="1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sendbuf</a:t>
            </a:r>
            <a:r>
              <a:rPr lang="de-DE" b="1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de-DE" b="1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recvbuf</a:t>
            </a:r>
            <a:r>
              <a:rPr lang="de-DE" b="1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 root=0)</a:t>
            </a:r>
          </a:p>
          <a:p>
            <a:pPr marL="214163" indent="0">
              <a:buNone/>
            </a:pPr>
            <a:endParaRPr lang="tr-TR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A9227D-25BC-48A5-BE5A-CAD3E19C1878}"/>
              </a:ext>
            </a:extLst>
          </p:cNvPr>
          <p:cNvGrpSpPr/>
          <p:nvPr/>
        </p:nvGrpSpPr>
        <p:grpSpPr>
          <a:xfrm>
            <a:off x="228600" y="925990"/>
            <a:ext cx="8686800" cy="1969610"/>
            <a:chOff x="200025" y="3350658"/>
            <a:chExt cx="8686800" cy="1969610"/>
          </a:xfrm>
        </p:grpSpPr>
        <p:pic>
          <p:nvPicPr>
            <p:cNvPr id="19459" name="Picture 4" descr="scatter_routine.png">
              <a:extLst>
                <a:ext uri="{FF2B5EF4-FFF2-40B4-BE49-F238E27FC236}">
                  <a16:creationId xmlns:a16="http://schemas.microsoft.com/office/drawing/2014/main" id="{3E675C58-06D9-4465-A43C-AC063B92C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5" y="3350658"/>
              <a:ext cx="8686800" cy="196961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61" name="TextBox 4">
              <a:extLst>
                <a:ext uri="{FF2B5EF4-FFF2-40B4-BE49-F238E27FC236}">
                  <a16:creationId xmlns:a16="http://schemas.microsoft.com/office/drawing/2014/main" id="{3D05D631-AA81-46FE-B549-DF4B4E3521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225" y="3944005"/>
              <a:ext cx="2154756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600" dirty="0"/>
                <a:t>Yollanacak tamponun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600" dirty="0"/>
                <a:t>(verinin) adresi</a:t>
              </a:r>
            </a:p>
          </p:txBody>
        </p:sp>
        <p:sp>
          <p:nvSpPr>
            <p:cNvPr id="19462" name="TextBox 5">
              <a:extLst>
                <a:ext uri="{FF2B5EF4-FFF2-40B4-BE49-F238E27FC236}">
                  <a16:creationId xmlns:a16="http://schemas.microsoft.com/office/drawing/2014/main" id="{E17E208C-6DA7-4400-AC48-D0E2706C8F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3775" y="4660900"/>
              <a:ext cx="2497800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600" dirty="0"/>
                <a:t>Her bir sürece yollanacak</a:t>
              </a:r>
              <a:br>
                <a:rPr lang="tr-TR" altLang="tr-TR" sz="1600" dirty="0"/>
              </a:br>
              <a:r>
                <a:rPr lang="tr-TR" altLang="tr-TR" sz="1600" dirty="0"/>
                <a:t>elemanların sayısı</a:t>
              </a:r>
            </a:p>
          </p:txBody>
        </p:sp>
        <p:sp>
          <p:nvSpPr>
            <p:cNvPr id="19463" name="TextBox 7">
              <a:extLst>
                <a:ext uri="{FF2B5EF4-FFF2-40B4-BE49-F238E27FC236}">
                  <a16:creationId xmlns:a16="http://schemas.microsoft.com/office/drawing/2014/main" id="{4B507155-2D45-41F0-AF3D-1C39C0A2B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2750" y="4629702"/>
              <a:ext cx="174307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600" dirty="0"/>
                <a:t>Yayıncı sürecin</a:t>
              </a:r>
              <a:br>
                <a:rPr lang="tr-TR" altLang="tr-TR" sz="1600" dirty="0"/>
              </a:br>
              <a:r>
                <a:rPr lang="tr-TR" altLang="tr-TR" sz="1600" dirty="0"/>
                <a:t>rank değeri</a:t>
              </a:r>
            </a:p>
          </p:txBody>
        </p:sp>
        <p:sp>
          <p:nvSpPr>
            <p:cNvPr id="19464" name="TextBox 8">
              <a:extLst>
                <a:ext uri="{FF2B5EF4-FFF2-40B4-BE49-F238E27FC236}">
                  <a16:creationId xmlns:a16="http://schemas.microsoft.com/office/drawing/2014/main" id="{04BBC083-D84A-4FE8-9617-BFF5D21754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9025" y="4036458"/>
              <a:ext cx="1371600" cy="36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İletişimci</a:t>
              </a:r>
              <a:endParaRPr lang="tr-TR" altLang="tr-TR" sz="2000" dirty="0"/>
            </a:p>
          </p:txBody>
        </p:sp>
        <p:sp>
          <p:nvSpPr>
            <p:cNvPr id="19465" name="TextBox 9">
              <a:extLst>
                <a:ext uri="{FF2B5EF4-FFF2-40B4-BE49-F238E27FC236}">
                  <a16:creationId xmlns:a16="http://schemas.microsoft.com/office/drawing/2014/main" id="{A8E37695-94B5-49D6-A18A-E1461C5AFA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5812" y="3954463"/>
              <a:ext cx="1497013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400" dirty="0"/>
                <a:t>Alınacak ele-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400" dirty="0"/>
                <a:t>manların veri tipi</a:t>
              </a:r>
            </a:p>
          </p:txBody>
        </p:sp>
        <p:sp>
          <p:nvSpPr>
            <p:cNvPr id="19466" name="TextBox 10">
              <a:extLst>
                <a:ext uri="{FF2B5EF4-FFF2-40B4-BE49-F238E27FC236}">
                  <a16:creationId xmlns:a16="http://schemas.microsoft.com/office/drawing/2014/main" id="{E0183CBA-94B5-4DCC-8A5F-B6933FBBE9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6224" y="3935413"/>
              <a:ext cx="1577676" cy="738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400" dirty="0"/>
                <a:t>Alınacak tamponun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400" dirty="0"/>
                <a:t>(verinin) adresi</a:t>
              </a:r>
            </a:p>
          </p:txBody>
        </p:sp>
        <p:sp>
          <p:nvSpPr>
            <p:cNvPr id="19467" name="TextBox 6">
              <a:extLst>
                <a:ext uri="{FF2B5EF4-FFF2-40B4-BE49-F238E27FC236}">
                  <a16:creationId xmlns:a16="http://schemas.microsoft.com/office/drawing/2014/main" id="{E86A62C9-E83C-4958-B5CE-EF8B5D0388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4013" y="3919077"/>
              <a:ext cx="1497012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400" dirty="0"/>
                <a:t>Yollanacak ele-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400" dirty="0"/>
                <a:t>manların veri tipi</a:t>
              </a:r>
            </a:p>
          </p:txBody>
        </p:sp>
        <p:sp>
          <p:nvSpPr>
            <p:cNvPr id="19468" name="TextBox 11">
              <a:extLst>
                <a:ext uri="{FF2B5EF4-FFF2-40B4-BE49-F238E27FC236}">
                  <a16:creationId xmlns:a16="http://schemas.microsoft.com/office/drawing/2014/main" id="{578A11DE-AA3A-45F1-A61A-EE132E731A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6825" y="4681077"/>
              <a:ext cx="1577676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600" dirty="0"/>
                <a:t>Alınacak ele-</a:t>
              </a:r>
              <a:br>
                <a:rPr lang="tr-TR" altLang="tr-TR" sz="1600" dirty="0"/>
              </a:br>
              <a:r>
                <a:rPr lang="tr-TR" altLang="tr-TR" sz="1600" dirty="0"/>
                <a:t>manların sayısı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E6F6D6C7-C7D2-4EEC-AC11-8326E5CF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MPI Scatter </a:t>
            </a:r>
            <a:r>
              <a:rPr lang="tr-TR" altLang="tr-TR" dirty="0"/>
              <a:t>Parametreleri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0F50B1F2-CBFC-46D6-A386-D4EF39E8A4D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En basit dağıtım</a:t>
            </a:r>
            <a:r>
              <a:rPr lang="en-US" altLang="tr-TR" dirty="0"/>
              <a:t> </a:t>
            </a:r>
            <a:r>
              <a:rPr lang="tr-TR" altLang="tr-TR" dirty="0"/>
              <a:t>(</a:t>
            </a:r>
            <a:r>
              <a:rPr lang="en-US" altLang="tr-TR" i="1" dirty="0"/>
              <a:t>scatter</a:t>
            </a:r>
            <a:r>
              <a:rPr lang="tr-TR" altLang="tr-TR" dirty="0"/>
              <a:t>)</a:t>
            </a:r>
            <a:r>
              <a:rPr lang="en-US" altLang="tr-TR" dirty="0"/>
              <a:t> </a:t>
            </a:r>
            <a:r>
              <a:rPr lang="tr-TR" altLang="tr-TR" dirty="0"/>
              <a:t>yolu bir dizinin her bir elemanını</a:t>
            </a:r>
            <a:r>
              <a:rPr lang="en-US" altLang="tr-TR" dirty="0"/>
              <a:t> </a:t>
            </a:r>
            <a:r>
              <a:rPr lang="tr-TR" altLang="tr-TR" dirty="0"/>
              <a:t>farklı bir sürece yollamaktır</a:t>
            </a:r>
            <a:r>
              <a:rPr lang="en-US" altLang="tr-TR" dirty="0"/>
              <a:t>.</a:t>
            </a:r>
          </a:p>
          <a:p>
            <a:pPr>
              <a:defRPr/>
            </a:pPr>
            <a:endParaRPr lang="en-US" altLang="tr-TR" dirty="0"/>
          </a:p>
          <a:p>
            <a:pPr>
              <a:defRPr/>
            </a:pPr>
            <a:r>
              <a:rPr lang="en-US" altLang="tr-TR" dirty="0">
                <a:solidFill>
                  <a:srgbClr val="FF0000"/>
                </a:solidFill>
              </a:rPr>
              <a:t>MPI_Scatter()</a:t>
            </a:r>
            <a:r>
              <a:rPr lang="en-US" altLang="tr-TR" dirty="0"/>
              <a:t> </a:t>
            </a:r>
            <a:r>
              <a:rPr lang="tr-TR" altLang="tr-TR" dirty="0"/>
              <a:t>rutini içindeki</a:t>
            </a:r>
            <a:r>
              <a:rPr lang="en-US" altLang="tr-TR" dirty="0"/>
              <a:t> </a:t>
            </a:r>
            <a:r>
              <a:rPr lang="tr-TR" altLang="tr-TR" dirty="0"/>
              <a:t>algoritma dizi içindeki sabit sayıda ardışık parçalardan her birini ayrı sürece yollar</a:t>
            </a:r>
            <a:r>
              <a:rPr lang="en-US" altLang="tr-TR" dirty="0"/>
              <a:t>. </a:t>
            </a:r>
            <a:r>
              <a:rPr lang="tr-TR" altLang="tr-TR" dirty="0"/>
              <a:t>  </a:t>
            </a:r>
          </a:p>
          <a:p>
            <a:pPr marL="214163" indent="0">
              <a:buNone/>
              <a:defRPr/>
            </a:pPr>
            <a:r>
              <a:rPr lang="tr-TR" altLang="tr-TR" sz="2400" dirty="0">
                <a:sym typeface="Wingdings" panose="05000000000000000000" pitchFamily="2" charset="2"/>
              </a:rPr>
              <a:t> 		 Örnek dağıtım sonraki slaytta</a:t>
            </a:r>
            <a:endParaRPr lang="en-US" alt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ED2E2DE7-FAC7-4436-BDA6-B4160E308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Her Bir Sürece Bir Grup Verinin Gönderilmesi</a:t>
            </a:r>
            <a:endParaRPr lang="en-US" altLang="tr-TR" sz="3600" dirty="0"/>
          </a:p>
        </p:txBody>
      </p:sp>
      <p:pic>
        <p:nvPicPr>
          <p:cNvPr id="21507" name="Picture 4" descr="scatter_routine_more.png">
            <a:extLst>
              <a:ext uri="{FF2B5EF4-FFF2-40B4-BE49-F238E27FC236}">
                <a16:creationId xmlns:a16="http://schemas.microsoft.com/office/drawing/2014/main" id="{282A2EEC-B274-45C5-A7C6-1AD43BB7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5050"/>
            <a:ext cx="91440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4">
            <a:extLst>
              <a:ext uri="{FF2B5EF4-FFF2-40B4-BE49-F238E27FC236}">
                <a16:creationId xmlns:a16="http://schemas.microsoft.com/office/drawing/2014/main" id="{DB0CC5DF-3194-43B7-BEDE-1EE9B3CB0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525713"/>
            <a:ext cx="3319463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Kök süreci (rank=0 olan süreç)</a:t>
            </a:r>
          </a:p>
        </p:txBody>
      </p:sp>
      <p:sp>
        <p:nvSpPr>
          <p:cNvPr id="21510" name="TextBox 5">
            <a:extLst>
              <a:ext uri="{FF2B5EF4-FFF2-40B4-BE49-F238E27FC236}">
                <a16:creationId xmlns:a16="http://schemas.microsoft.com/office/drawing/2014/main" id="{9F5B570E-82EA-4C5A-84A4-35C7F32F2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438400"/>
            <a:ext cx="182086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21511" name="TextBox 6">
            <a:extLst>
              <a:ext uri="{FF2B5EF4-FFF2-40B4-BE49-F238E27FC236}">
                <a16:creationId xmlns:a16="http://schemas.microsoft.com/office/drawing/2014/main" id="{990BBF39-AB92-4ADA-848A-3F3BF6FCE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0575" y="2438400"/>
            <a:ext cx="20034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21512" name="TextBox 7">
            <a:extLst>
              <a:ext uri="{FF2B5EF4-FFF2-40B4-BE49-F238E27FC236}">
                <a16:creationId xmlns:a16="http://schemas.microsoft.com/office/drawing/2014/main" id="{7FD3ED58-027C-4215-A1DC-551D4794A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513" y="2727325"/>
            <a:ext cx="2122487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Alınan tampon veriler</a:t>
            </a:r>
          </a:p>
        </p:txBody>
      </p:sp>
      <p:sp>
        <p:nvSpPr>
          <p:cNvPr id="21513" name="TextBox 8">
            <a:extLst>
              <a:ext uri="{FF2B5EF4-FFF2-40B4-BE49-F238E27FC236}">
                <a16:creationId xmlns:a16="http://schemas.microsoft.com/office/drawing/2014/main" id="{A6078E6B-90A7-4FA2-89CC-36BD8B2B9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257800"/>
            <a:ext cx="229393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Yollanan tampon bellek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B58FD-9F03-4A7F-83EC-AA798584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Örnek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EC08D00B-4A79-4F5B-BAD7-7FB08785C86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tabLst>
                <a:tab pos="231775" algn="l"/>
                <a:tab pos="463550" algn="l"/>
              </a:tabLst>
              <a:defRPr/>
            </a:pPr>
            <a:r>
              <a:rPr lang="tr-TR" altLang="tr-TR" sz="2400" dirty="0"/>
              <a:t>Aşağıdaki kodda</a:t>
            </a:r>
            <a:r>
              <a:rPr lang="en-US" altLang="tr-TR" sz="2400" dirty="0"/>
              <a:t>, </a:t>
            </a:r>
            <a:r>
              <a:rPr lang="tr-TR" altLang="tr-TR" sz="2400" dirty="0"/>
              <a:t>gönderilecek veri</a:t>
            </a:r>
            <a:r>
              <a:rPr lang="en-US" altLang="tr-TR" sz="2400" dirty="0"/>
              <a:t> </a:t>
            </a:r>
            <a:br>
              <a:rPr lang="tr-TR" altLang="tr-TR" sz="2400" dirty="0"/>
            </a:br>
            <a:r>
              <a:rPr lang="en-US" altLang="tr-TR" sz="2400" b="1" dirty="0"/>
              <a:t>100 * &lt;</a:t>
            </a:r>
            <a:r>
              <a:rPr lang="tr-TR" altLang="tr-TR" sz="2400" b="1" dirty="0"/>
              <a:t>süreç</a:t>
            </a:r>
            <a:r>
              <a:rPr lang="en-US" altLang="tr-TR" sz="2400" b="1" dirty="0"/>
              <a:t> </a:t>
            </a:r>
            <a:r>
              <a:rPr lang="tr-TR" altLang="tr-TR" sz="2400" b="1" dirty="0"/>
              <a:t>sayısı</a:t>
            </a:r>
            <a:r>
              <a:rPr lang="en-US" altLang="tr-TR" sz="2400" b="1" dirty="0"/>
              <a:t>&gt;</a:t>
            </a:r>
            <a:r>
              <a:rPr lang="en-US" altLang="tr-TR" sz="2400" dirty="0"/>
              <a:t> </a:t>
            </a:r>
            <a:r>
              <a:rPr lang="tr-TR" altLang="tr-TR" sz="2400" dirty="0"/>
              <a:t>uzunluktadır ve her sürece </a:t>
            </a:r>
            <a:r>
              <a:rPr lang="en-US" altLang="tr-TR" sz="2400" dirty="0"/>
              <a:t>100 </a:t>
            </a:r>
            <a:r>
              <a:rPr lang="tr-TR" altLang="tr-TR" sz="2400" dirty="0"/>
              <a:t>ardışık veri yollanmaktadır </a:t>
            </a:r>
            <a:r>
              <a:rPr lang="en-US" altLang="tr-TR" sz="2400" dirty="0"/>
              <a:t>: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endParaRPr lang="en-US" altLang="tr-TR" sz="2000" dirty="0"/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2000" b="1" dirty="0">
                <a:solidFill>
                  <a:srgbClr val="FF0000"/>
                </a:solidFill>
              </a:rPr>
              <a:t>	</a:t>
            </a:r>
            <a:r>
              <a:rPr lang="en-US" altLang="tr-TR" sz="1600" b="1" dirty="0">
                <a:latin typeface="Lucida Console" panose="020B0609040504020204" pitchFamily="49" charset="0"/>
              </a:rPr>
              <a:t>main (int argc, char *</a:t>
            </a:r>
            <a:r>
              <a:rPr lang="tr-TR" altLang="tr-TR" sz="1600" b="1" dirty="0">
                <a:latin typeface="Lucida Console" panose="020B0609040504020204" pitchFamily="49" charset="0"/>
              </a:rPr>
              <a:t>*</a:t>
            </a:r>
            <a:r>
              <a:rPr lang="en-US" altLang="tr-TR" sz="1600" b="1" dirty="0">
                <a:latin typeface="Lucida Console" panose="020B0609040504020204" pitchFamily="49" charset="0"/>
              </a:rPr>
              <a:t>argv[]) {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int size, *sendbuf, recvbuf[100];	/* </a:t>
            </a:r>
            <a:r>
              <a:rPr lang="tr-TR" altLang="tr-TR" sz="1600" b="1" dirty="0">
                <a:latin typeface="Lucida Console" panose="020B0609040504020204" pitchFamily="49" charset="0"/>
              </a:rPr>
              <a:t>Her süreçte açılırlar</a:t>
            </a:r>
            <a:r>
              <a:rPr lang="en-US" altLang="tr-TR" sz="1600" b="1" dirty="0">
                <a:latin typeface="Lucida Console" panose="020B0609040504020204" pitchFamily="49" charset="0"/>
              </a:rPr>
              <a:t> 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MPI_Init(&amp;argc, &amp;argv);		/* MPI </a:t>
            </a:r>
            <a:r>
              <a:rPr lang="tr-TR" altLang="tr-TR" sz="1600" b="1" dirty="0">
                <a:latin typeface="Lucida Console" panose="020B0609040504020204" pitchFamily="49" charset="0"/>
              </a:rPr>
              <a:t>başlatılır </a:t>
            </a:r>
            <a:r>
              <a:rPr lang="en-US" altLang="tr-TR" sz="1600" b="1" dirty="0">
                <a:latin typeface="Lucida Console" panose="020B0609040504020204" pitchFamily="49" charset="0"/>
              </a:rPr>
              <a:t>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MPI_Comm_size(MPI_COMM_WORLD, &amp;size);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sendbuf = (int *)malloc(size*100*sizeof(int)); 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MPI_Scatter(sendbuf,100,MPI_INT,recvbuf,100,MPI_INT,0,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			MPI_COMM_WORLD);</a:t>
            </a:r>
          </a:p>
          <a:p>
            <a:pPr marL="0" indent="0"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</a:t>
            </a:r>
            <a:r>
              <a:rPr lang="tr-TR" altLang="tr-TR" sz="1600" b="1" dirty="0">
                <a:latin typeface="Lucida Console" panose="020B0609040504020204" pitchFamily="49" charset="0"/>
              </a:rPr>
              <a:t>// Yapılacak işler burada</a:t>
            </a:r>
            <a:r>
              <a:rPr lang="en-US" altLang="tr-TR" sz="1600" b="1" dirty="0">
                <a:latin typeface="Lucida Console" panose="020B0609040504020204" pitchFamily="49" charset="0"/>
              </a:rPr>
              <a:t>.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MPI_Fnalize();			/* MPI </a:t>
            </a:r>
            <a:r>
              <a:rPr lang="tr-TR" altLang="tr-TR" sz="1600" b="1" dirty="0">
                <a:latin typeface="Lucida Console" panose="020B0609040504020204" pitchFamily="49" charset="0"/>
              </a:rPr>
              <a:t>sonlandırılır </a:t>
            </a:r>
            <a:r>
              <a:rPr lang="en-US" altLang="tr-TR" sz="1600" b="1" dirty="0">
                <a:latin typeface="Lucida Console" panose="020B0609040504020204" pitchFamily="49" charset="0"/>
              </a:rPr>
              <a:t>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}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endParaRPr lang="en-US" altLang="tr-TR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464B0911-07D8-4436-B901-6AA29AD8E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Toparlama (ing:</a:t>
            </a:r>
            <a:r>
              <a:rPr lang="en-US" altLang="en-US" i="1" dirty="0"/>
              <a:t>Gather</a:t>
            </a:r>
            <a:r>
              <a:rPr lang="tr-TR" altLang="en-US" i="1" dirty="0"/>
              <a:t>ing</a:t>
            </a:r>
            <a:r>
              <a:rPr lang="tr-TR" altLang="en-US" dirty="0"/>
              <a:t>)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547E62-5F41-4482-BEB7-DF0D6268B5F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 dirty="0"/>
              <a:t>Dağıtımın ters mantığıyla, bir süreç bir grup süreçten verileri toparlar</a:t>
            </a:r>
            <a:r>
              <a:rPr lang="en-US" altLang="en-US" sz="2800" dirty="0"/>
              <a:t>.</a:t>
            </a:r>
          </a:p>
          <a:p>
            <a:endParaRPr lang="tr-TR" dirty="0"/>
          </a:p>
        </p:txBody>
      </p:sp>
      <p:pic>
        <p:nvPicPr>
          <p:cNvPr id="23555" name="Picture 4" descr="reduce.png">
            <a:extLst>
              <a:ext uri="{FF2B5EF4-FFF2-40B4-BE49-F238E27FC236}">
                <a16:creationId xmlns:a16="http://schemas.microsoft.com/office/drawing/2014/main" id="{CEF4D8C2-56BB-4544-8795-002583825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2840038"/>
            <a:ext cx="91630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Box 5">
            <a:extLst>
              <a:ext uri="{FF2B5EF4-FFF2-40B4-BE49-F238E27FC236}">
                <a16:creationId xmlns:a16="http://schemas.microsoft.com/office/drawing/2014/main" id="{40D1CDFB-9F34-4A8A-A8CF-8CD9DC1B2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95600"/>
            <a:ext cx="259873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Kök (rank=0 olan süreç)</a:t>
            </a:r>
          </a:p>
        </p:txBody>
      </p:sp>
      <p:sp>
        <p:nvSpPr>
          <p:cNvPr id="23559" name="TextBox 6">
            <a:extLst>
              <a:ext uri="{FF2B5EF4-FFF2-40B4-BE49-F238E27FC236}">
                <a16:creationId xmlns:a16="http://schemas.microsoft.com/office/drawing/2014/main" id="{061AB68D-431C-4159-8DE5-A54A16372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895600"/>
            <a:ext cx="182086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23560" name="TextBox 7">
            <a:extLst>
              <a:ext uri="{FF2B5EF4-FFF2-40B4-BE49-F238E27FC236}">
                <a16:creationId xmlns:a16="http://schemas.microsoft.com/office/drawing/2014/main" id="{F76196E3-252C-488B-910E-DC44905FF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75" y="2895600"/>
            <a:ext cx="20034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23561" name="TextBox 8">
            <a:extLst>
              <a:ext uri="{FF2B5EF4-FFF2-40B4-BE49-F238E27FC236}">
                <a16:creationId xmlns:a16="http://schemas.microsoft.com/office/drawing/2014/main" id="{C630649C-1708-4EE9-BD6E-0B408F717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450" y="4038600"/>
            <a:ext cx="73025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Olay</a:t>
            </a:r>
          </a:p>
        </p:txBody>
      </p:sp>
      <p:sp>
        <p:nvSpPr>
          <p:cNvPr id="23562" name="TextBox 9">
            <a:extLst>
              <a:ext uri="{FF2B5EF4-FFF2-40B4-BE49-F238E27FC236}">
                <a16:creationId xmlns:a16="http://schemas.microsoft.com/office/drawing/2014/main" id="{EA3BD056-5C05-467D-ADAC-FC43B0B4C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319463"/>
            <a:ext cx="5365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3563" name="TextBox 10">
            <a:extLst>
              <a:ext uri="{FF2B5EF4-FFF2-40B4-BE49-F238E27FC236}">
                <a16:creationId xmlns:a16="http://schemas.microsoft.com/office/drawing/2014/main" id="{A28B9925-B35B-4089-9DC0-B1721098B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3" y="3319463"/>
            <a:ext cx="5365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3564" name="TextBox 11">
            <a:extLst>
              <a:ext uri="{FF2B5EF4-FFF2-40B4-BE49-F238E27FC236}">
                <a16:creationId xmlns:a16="http://schemas.microsoft.com/office/drawing/2014/main" id="{037E4B66-6AC1-4E7A-A1BD-10EA5989A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3319463"/>
            <a:ext cx="5365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3565" name="TextBox 12">
            <a:extLst>
              <a:ext uri="{FF2B5EF4-FFF2-40B4-BE49-F238E27FC236}">
                <a16:creationId xmlns:a16="http://schemas.microsoft.com/office/drawing/2014/main" id="{39BFBF44-6CBA-4117-8275-D8AC25697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950" y="4870450"/>
            <a:ext cx="820738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Tampon</a:t>
            </a:r>
          </a:p>
        </p:txBody>
      </p:sp>
      <p:sp>
        <p:nvSpPr>
          <p:cNvPr id="23566" name="TextBox 13">
            <a:extLst>
              <a:ext uri="{FF2B5EF4-FFF2-40B4-BE49-F238E27FC236}">
                <a16:creationId xmlns:a16="http://schemas.microsoft.com/office/drawing/2014/main" id="{8F891569-7113-4890-B3E2-EBA025A25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5410200"/>
            <a:ext cx="5476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Kod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B40CAAD2-39FF-4152-ADC5-9F75499C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C’de MPI_</a:t>
            </a:r>
            <a:r>
              <a:rPr lang="en-US" altLang="tr-TR" dirty="0"/>
              <a:t>Gather </a:t>
            </a:r>
            <a:r>
              <a:rPr lang="tr-TR" altLang="tr-TR" dirty="0"/>
              <a:t>Parametreleri</a:t>
            </a:r>
            <a:endParaRPr lang="en-US" altLang="tr-TR" dirty="0"/>
          </a:p>
        </p:txBody>
      </p:sp>
      <p:pic>
        <p:nvPicPr>
          <p:cNvPr id="24579" name="Picture 4" descr="gather_parameters.png">
            <a:extLst>
              <a:ext uri="{FF2B5EF4-FFF2-40B4-BE49-F238E27FC236}">
                <a16:creationId xmlns:a16="http://schemas.microsoft.com/office/drawing/2014/main" id="{7A564785-9E1B-4ACF-B94C-E7B557AEC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14" y="919157"/>
            <a:ext cx="8713771" cy="1859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1" name="Slide Number Placeholder 1">
            <a:extLst>
              <a:ext uri="{FF2B5EF4-FFF2-40B4-BE49-F238E27FC236}">
                <a16:creationId xmlns:a16="http://schemas.microsoft.com/office/drawing/2014/main" id="{C1BBB3E0-6477-473F-BA2C-B75E16AF9D4B}"/>
              </a:ext>
            </a:extLst>
          </p:cNvPr>
          <p:cNvSpPr txBox="1">
            <a:spLocks/>
          </p:cNvSpPr>
          <p:nvPr/>
        </p:nvSpPr>
        <p:spPr bwMode="auto">
          <a:xfrm>
            <a:off x="7239000" y="5867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E8FC5ED2-0A6E-4887-8F7E-4F7BA74B1A36}" type="slidenum">
              <a:rPr lang="en-US" altLang="en-US" sz="1400">
                <a:solidFill>
                  <a:srgbClr val="000000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24582" name="TextBox 5">
            <a:extLst>
              <a:ext uri="{FF2B5EF4-FFF2-40B4-BE49-F238E27FC236}">
                <a16:creationId xmlns:a16="http://schemas.microsoft.com/office/drawing/2014/main" id="{2108DBD3-F655-45FA-A5E4-6C4A4D2FC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80" y="1524000"/>
            <a:ext cx="1952420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Yollanacak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(verinin) adresi</a:t>
            </a:r>
          </a:p>
        </p:txBody>
      </p:sp>
      <p:sp>
        <p:nvSpPr>
          <p:cNvPr id="24583" name="TextBox 6">
            <a:extLst>
              <a:ext uri="{FF2B5EF4-FFF2-40B4-BE49-F238E27FC236}">
                <a16:creationId xmlns:a16="http://schemas.microsoft.com/office/drawing/2014/main" id="{4F20F1F0-A147-4114-9072-89D097FCA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06600"/>
            <a:ext cx="2057400" cy="7386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Her bir süreç tarafından </a:t>
            </a:r>
            <a:br>
              <a:rPr lang="tr-TR" altLang="tr-TR" sz="1400" dirty="0"/>
            </a:br>
            <a:r>
              <a:rPr lang="tr-TR" altLang="tr-TR" sz="1400" dirty="0"/>
              <a:t>yollanacak elemanların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 sayısı</a:t>
            </a:r>
          </a:p>
        </p:txBody>
      </p:sp>
      <p:sp>
        <p:nvSpPr>
          <p:cNvPr id="24585" name="TextBox 8">
            <a:extLst>
              <a:ext uri="{FF2B5EF4-FFF2-40B4-BE49-F238E27FC236}">
                <a16:creationId xmlns:a16="http://schemas.microsoft.com/office/drawing/2014/main" id="{7B28B40E-CACE-476A-A922-3C763ACBD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1941" y="1676400"/>
            <a:ext cx="1368872" cy="34337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İletişimci</a:t>
            </a:r>
            <a:endParaRPr lang="tr-TR" altLang="tr-TR" sz="1800" dirty="0"/>
          </a:p>
        </p:txBody>
      </p:sp>
      <p:sp>
        <p:nvSpPr>
          <p:cNvPr id="24586" name="TextBox 9">
            <a:extLst>
              <a:ext uri="{FF2B5EF4-FFF2-40B4-BE49-F238E27FC236}">
                <a16:creationId xmlns:a16="http://schemas.microsoft.com/office/drawing/2014/main" id="{8F603B4D-A01D-4459-A836-99C5CD9B6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1447800"/>
            <a:ext cx="1512669" cy="7386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Alınacak</a:t>
            </a:r>
            <a:br>
              <a:rPr lang="tr-TR" altLang="tr-TR" sz="1400" dirty="0"/>
            </a:br>
            <a:r>
              <a:rPr lang="tr-TR" altLang="tr-TR" sz="1400" dirty="0"/>
              <a:t> elemanların </a:t>
            </a:r>
            <a:br>
              <a:rPr lang="tr-TR" altLang="tr-TR" sz="1400" dirty="0"/>
            </a:br>
            <a:r>
              <a:rPr lang="tr-TR" altLang="tr-TR" sz="1400" dirty="0"/>
              <a:t>veri tipi</a:t>
            </a:r>
          </a:p>
        </p:txBody>
      </p:sp>
      <p:sp>
        <p:nvSpPr>
          <p:cNvPr id="24588" name="TextBox 11">
            <a:extLst>
              <a:ext uri="{FF2B5EF4-FFF2-40B4-BE49-F238E27FC236}">
                <a16:creationId xmlns:a16="http://schemas.microsoft.com/office/drawing/2014/main" id="{5CC28AF5-7258-49C3-8B2D-A968294FB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573649"/>
            <a:ext cx="1368870" cy="116955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Yollanacak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elemanların </a:t>
            </a:r>
            <a:br>
              <a:rPr lang="tr-TR" altLang="tr-TR" sz="1400" dirty="0"/>
            </a:br>
            <a:r>
              <a:rPr lang="tr-TR" altLang="tr-TR" sz="1400" dirty="0"/>
              <a:t>veri tipi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tr-TR" altLang="tr-TR" sz="1400" dirty="0"/>
          </a:p>
          <a:p>
            <a:pPr algn="ctr">
              <a:spcBef>
                <a:spcPct val="0"/>
              </a:spcBef>
              <a:buFontTx/>
              <a:buNone/>
            </a:pPr>
            <a:endParaRPr lang="tr-TR" altLang="tr-TR" sz="1400" dirty="0"/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410A1F25-A7DB-4AA5-AB6F-497EF1AD934B}"/>
              </a:ext>
            </a:extLst>
          </p:cNvPr>
          <p:cNvSpPr txBox="1">
            <a:spLocks/>
          </p:cNvSpPr>
          <p:nvPr/>
        </p:nvSpPr>
        <p:spPr>
          <a:xfrm>
            <a:off x="457200" y="3429000"/>
            <a:ext cx="8229600" cy="278913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rnd">
            <a:solidFill>
              <a:schemeClr val="accent1">
                <a:alpha val="90000"/>
              </a:schemeClr>
            </a:solidFill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</p:spPr>
        <p:txBody>
          <a:bodyPr wrap="square" lIns="0" tIns="0" rIns="0" bIns="0">
            <a:noAutofit/>
          </a:bodyPr>
          <a:lstStyle>
            <a:lvl1pPr marL="538163" indent="-324000" algn="l">
              <a:spcBef>
                <a:spcPts val="600"/>
              </a:spcBef>
              <a:buClr>
                <a:srgbClr val="0070C0"/>
              </a:buClr>
              <a:buSzPct val="150000"/>
              <a:buFont typeface="Arial" panose="020B0604020202020204" pitchFamily="34" charset="0"/>
              <a:buChar char="•"/>
              <a:tabLst/>
              <a:defRPr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20725" indent="-182563" algn="l">
              <a:buFont typeface="Arial" panose="020B0604020202020204" pitchFamily="34" charset="0"/>
              <a:buChar char="•"/>
              <a:tabLst/>
              <a:defRPr sz="2400">
                <a:latin typeface="+mn-lt"/>
                <a:ea typeface="+mn-ea"/>
                <a:cs typeface="+mn-cs"/>
              </a:defRPr>
            </a:lvl2pPr>
            <a:lvl3pPr marL="1076325" indent="-182563" algn="l">
              <a:buFont typeface="Arial" panose="020B0604020202020204" pitchFamily="34" charset="0"/>
              <a:buChar char="•"/>
              <a:tabLst/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/>
              <a:t>Python’da</a:t>
            </a:r>
            <a:r>
              <a:rPr lang="tr-TR" dirty="0"/>
              <a:t> </a:t>
            </a:r>
            <a:r>
              <a:rPr lang="tr-TR" dirty="0" err="1"/>
              <a:t>root</a:t>
            </a:r>
            <a:r>
              <a:rPr lang="tr-TR" dirty="0"/>
              <a:t> verilmeden de çalışır. Zaten genelde de </a:t>
            </a:r>
            <a:r>
              <a:rPr lang="tr-TR" dirty="0" err="1"/>
              <a:t>root’ta</a:t>
            </a:r>
            <a:r>
              <a:rPr lang="tr-TR" dirty="0"/>
              <a:t> toplanır.</a:t>
            </a:r>
          </a:p>
          <a:p>
            <a:pPr marL="214163" indent="0">
              <a:buFont typeface="Arial" panose="020B0604020202020204" pitchFamily="34" charset="0"/>
              <a:buNone/>
            </a:pPr>
            <a:r>
              <a:rPr lang="tr-TR" b="1" dirty="0">
                <a:solidFill>
                  <a:srgbClr val="000000"/>
                </a:solidFill>
                <a:latin typeface="Consolas" panose="020B0609020204030204" pitchFamily="49" charset="0"/>
              </a:rPr>
              <a:t>	g</a:t>
            </a:r>
            <a:r>
              <a:rPr lang="de-DE" b="1" dirty="0">
                <a:solidFill>
                  <a:srgbClr val="000000"/>
                </a:solidFill>
                <a:latin typeface="Consolas" panose="020B0609020204030204" pitchFamily="49" charset="0"/>
              </a:rPr>
              <a:t>at</a:t>
            </a:r>
            <a:r>
              <a:rPr lang="tr-TR" b="1" dirty="0">
                <a:solidFill>
                  <a:srgbClr val="000000"/>
                </a:solidFill>
                <a:latin typeface="Consolas" panose="020B0609020204030204" pitchFamily="49" charset="0"/>
              </a:rPr>
              <a:t>h</a:t>
            </a:r>
            <a:r>
              <a:rPr lang="de-DE" b="1" dirty="0">
                <a:solidFill>
                  <a:srgbClr val="000000"/>
                </a:solidFill>
                <a:latin typeface="Consolas" panose="020B0609020204030204" pitchFamily="49" charset="0"/>
              </a:rPr>
              <a:t>er(</a:t>
            </a:r>
            <a:r>
              <a:rPr lang="de-DE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sendbuf</a:t>
            </a:r>
            <a:r>
              <a:rPr lang="de-DE" b="1" dirty="0">
                <a:solidFill>
                  <a:srgbClr val="000000"/>
                </a:solidFill>
                <a:latin typeface="Consolas" panose="020B0609020204030204" pitchFamily="49" charset="0"/>
              </a:rPr>
              <a:t>, root=0)</a:t>
            </a:r>
          </a:p>
          <a:p>
            <a:pPr marL="214163" indent="0">
              <a:buFont typeface="Arial" panose="020B0604020202020204" pitchFamily="34" charset="0"/>
              <a:buNone/>
            </a:pPr>
            <a:endParaRPr lang="tr-TR" dirty="0"/>
          </a:p>
        </p:txBody>
      </p:sp>
      <p:sp>
        <p:nvSpPr>
          <p:cNvPr id="24584" name="TextBox 7">
            <a:extLst>
              <a:ext uri="{FF2B5EF4-FFF2-40B4-BE49-F238E27FC236}">
                <a16:creationId xmlns:a16="http://schemas.microsoft.com/office/drawing/2014/main" id="{6C317365-5E1E-47B0-BB06-02D238296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1" y="2133600"/>
            <a:ext cx="2057400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Toplayıcı sürecin</a:t>
            </a:r>
            <a:br>
              <a:rPr lang="tr-TR" altLang="tr-TR" sz="1400" dirty="0"/>
            </a:br>
            <a:r>
              <a:rPr lang="tr-TR" altLang="tr-TR" sz="1400" dirty="0"/>
              <a:t>rank değeri</a:t>
            </a:r>
          </a:p>
        </p:txBody>
      </p:sp>
      <p:sp>
        <p:nvSpPr>
          <p:cNvPr id="24589" name="TextBox 12">
            <a:extLst>
              <a:ext uri="{FF2B5EF4-FFF2-40B4-BE49-F238E27FC236}">
                <a16:creationId xmlns:a16="http://schemas.microsoft.com/office/drawing/2014/main" id="{00C5DEAB-88AB-46DA-B64A-2753AEDE9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503" y="2174260"/>
            <a:ext cx="1631697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Alınacak toplam </a:t>
            </a:r>
            <a:br>
              <a:rPr lang="tr-TR" altLang="tr-TR" sz="1400" dirty="0"/>
            </a:br>
            <a:r>
              <a:rPr lang="tr-TR" altLang="tr-TR" sz="1400" dirty="0"/>
              <a:t>eleman sayısı</a:t>
            </a:r>
          </a:p>
        </p:txBody>
      </p:sp>
      <p:sp>
        <p:nvSpPr>
          <p:cNvPr id="24587" name="TextBox 10">
            <a:extLst>
              <a:ext uri="{FF2B5EF4-FFF2-40B4-BE49-F238E27FC236}">
                <a16:creationId xmlns:a16="http://schemas.microsoft.com/office/drawing/2014/main" id="{C6F9FAE4-57DF-4489-BF5D-505BCEA5C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524000"/>
            <a:ext cx="1495234" cy="74918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Alınacak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(verinin) adresi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>
            <a:extLst>
              <a:ext uri="{FF2B5EF4-FFF2-40B4-BE49-F238E27FC236}">
                <a16:creationId xmlns:a16="http://schemas.microsoft.com/office/drawing/2014/main" id="{D31DB6B1-7FAF-4947-B481-337275B2B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Toparlama Örneği</a:t>
            </a:r>
            <a:endParaRPr lang="en-US" altLang="en-US" dirty="0"/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18B4F15F-3045-426B-9F76-883B2E727EB3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indent="-361950">
              <a:defRPr/>
            </a:pPr>
            <a:r>
              <a:rPr lang="tr-TR" altLang="en-US" sz="2400" dirty="0"/>
              <a:t>Süreç 0 içerisine bir grup süreçten veri toparlamak.</a:t>
            </a:r>
            <a:r>
              <a:rPr lang="en-US" altLang="en-US" sz="2400" dirty="0"/>
              <a:t> </a:t>
            </a:r>
            <a:r>
              <a:rPr lang="tr-TR" altLang="en-US" sz="2400" dirty="0"/>
              <a:t>Süreç sayısına göre kök süreçte dinamik bellek alanı açılır</a:t>
            </a:r>
            <a:r>
              <a:rPr lang="en-US" altLang="en-US" sz="2400" dirty="0"/>
              <a:t>:</a:t>
            </a:r>
          </a:p>
          <a:p>
            <a:pPr marL="0" indent="0">
              <a:buFontTx/>
              <a:buNone/>
              <a:defRPr/>
            </a:pPr>
            <a:endParaRPr lang="en-US" altLang="en-US" sz="1050" dirty="0"/>
          </a:p>
          <a:p>
            <a:pPr marL="0" indent="0">
              <a:buFontTx/>
              <a:buNone/>
              <a:defRPr/>
            </a:pPr>
            <a:endParaRPr lang="en-US" altLang="en-US" sz="1200" dirty="0"/>
          </a:p>
          <a:p>
            <a:pPr marL="17780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int data[10];		/*</a:t>
            </a:r>
            <a:r>
              <a:rPr lang="tr-TR" altLang="en-US" sz="1800" b="1" dirty="0">
                <a:latin typeface="Courier New" pitchFamily="49" charset="0"/>
              </a:rPr>
              <a:t> Süreçlerden toparlanan veri </a:t>
            </a:r>
            <a:r>
              <a:rPr lang="en-US" altLang="en-US" sz="1800" b="1" dirty="0">
                <a:latin typeface="Courier New" pitchFamily="49" charset="0"/>
              </a:rPr>
              <a:t>*/</a:t>
            </a:r>
          </a:p>
          <a:p>
            <a:pPr marL="17780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MPI_Comm_rank(MPI_COMM_WORLD, &amp;myrank);	/* rank </a:t>
            </a:r>
            <a:r>
              <a:rPr lang="tr-TR" altLang="en-US" sz="1800" b="1" dirty="0">
                <a:latin typeface="Courier New" pitchFamily="49" charset="0"/>
              </a:rPr>
              <a:t>belirleme </a:t>
            </a:r>
            <a:r>
              <a:rPr lang="en-US" altLang="en-US" sz="1800" b="1" dirty="0">
                <a:latin typeface="Courier New" pitchFamily="49" charset="0"/>
              </a:rPr>
              <a:t>*/</a:t>
            </a:r>
          </a:p>
          <a:p>
            <a:pPr marL="17780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if (myrank == 0) {</a:t>
            </a:r>
          </a:p>
          <a:p>
            <a:pPr marL="17780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	</a:t>
            </a:r>
            <a:r>
              <a:rPr lang="tr-TR" altLang="en-US" sz="1800" b="1" dirty="0">
                <a:latin typeface="Courier New" pitchFamily="49" charset="0"/>
              </a:rPr>
              <a:t>  </a:t>
            </a:r>
            <a:r>
              <a:rPr lang="en-US" altLang="en-US" sz="1800" b="1" dirty="0" err="1">
                <a:latin typeface="Courier New" pitchFamily="49" charset="0"/>
              </a:rPr>
              <a:t>MPI_Comm_size</a:t>
            </a:r>
            <a:r>
              <a:rPr lang="en-US" altLang="en-US" sz="1800" b="1" dirty="0">
                <a:latin typeface="Courier New" pitchFamily="49" charset="0"/>
              </a:rPr>
              <a:t>(MPI_COMM_WORLD, &amp;</a:t>
            </a:r>
            <a:r>
              <a:rPr lang="en-US" altLang="en-US" sz="1800" b="1" dirty="0" err="1">
                <a:latin typeface="Courier New" pitchFamily="49" charset="0"/>
              </a:rPr>
              <a:t>grp_size</a:t>
            </a:r>
            <a:r>
              <a:rPr lang="en-US" altLang="en-US" sz="1800" b="1" dirty="0">
                <a:latin typeface="Courier New" pitchFamily="49" charset="0"/>
              </a:rPr>
              <a:t>);/*</a:t>
            </a:r>
            <a:r>
              <a:rPr lang="tr-TR" altLang="en-US" sz="1800" b="1" dirty="0">
                <a:latin typeface="Courier New" pitchFamily="49" charset="0"/>
              </a:rPr>
              <a:t> Boyut nedir? </a:t>
            </a:r>
            <a:r>
              <a:rPr lang="en-US" altLang="en-US" sz="1800" b="1" dirty="0">
                <a:latin typeface="Courier New" pitchFamily="49" charset="0"/>
              </a:rPr>
              <a:t>*/</a:t>
            </a:r>
          </a:p>
          <a:p>
            <a:pPr marL="17780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	</a:t>
            </a:r>
            <a:r>
              <a:rPr lang="tr-TR" altLang="en-US" sz="1800" b="1" dirty="0">
                <a:latin typeface="Courier New" pitchFamily="49" charset="0"/>
              </a:rPr>
              <a:t>  </a:t>
            </a:r>
            <a:r>
              <a:rPr lang="en-US" altLang="en-US" sz="1800" b="1" dirty="0" err="1">
                <a:latin typeface="Courier New" pitchFamily="49" charset="0"/>
              </a:rPr>
              <a:t>buf</a:t>
            </a:r>
            <a:r>
              <a:rPr lang="en-US" altLang="en-US" sz="1800" b="1" dirty="0">
                <a:latin typeface="Courier New" pitchFamily="49" charset="0"/>
              </a:rPr>
              <a:t> = (int *)malloc(grp_size*10*sizeof (int));/*</a:t>
            </a:r>
            <a:r>
              <a:rPr lang="tr-TR" altLang="en-US" sz="1800" b="1" dirty="0">
                <a:latin typeface="Courier New" pitchFamily="49" charset="0"/>
              </a:rPr>
              <a:t>Bellek aç</a:t>
            </a:r>
            <a:r>
              <a:rPr lang="en-US" altLang="en-US" sz="1800" b="1" dirty="0">
                <a:latin typeface="Courier New" pitchFamily="49" charset="0"/>
              </a:rPr>
              <a:t>*/</a:t>
            </a:r>
          </a:p>
          <a:p>
            <a:pPr marL="17780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}</a:t>
            </a:r>
          </a:p>
          <a:p>
            <a:pPr marL="17780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2200" b="1" dirty="0">
                <a:solidFill>
                  <a:srgbClr val="FF0000"/>
                </a:solidFill>
                <a:latin typeface="Courier New" pitchFamily="49" charset="0"/>
              </a:rPr>
              <a:t>MPI_Gather(data,10,MPI_INT,buf,grp_size*10,</a:t>
            </a:r>
            <a:br>
              <a:rPr lang="tr-TR" altLang="en-US" sz="2200" b="1" dirty="0">
                <a:solidFill>
                  <a:srgbClr val="FF0000"/>
                </a:solidFill>
                <a:latin typeface="Courier New" pitchFamily="49" charset="0"/>
              </a:rPr>
            </a:br>
            <a:r>
              <a:rPr lang="tr-TR" altLang="en-US" sz="2200" b="1" dirty="0">
                <a:solidFill>
                  <a:srgbClr val="FF0000"/>
                </a:solidFill>
                <a:latin typeface="Courier New" pitchFamily="49" charset="0"/>
              </a:rPr>
              <a:t> 		</a:t>
            </a:r>
            <a:r>
              <a:rPr lang="en-US" altLang="en-US" sz="2200" b="1" dirty="0">
                <a:solidFill>
                  <a:srgbClr val="FF0000"/>
                </a:solidFill>
                <a:latin typeface="Courier New" pitchFamily="49" charset="0"/>
              </a:rPr>
              <a:t>MPI_INT,0,MPI_COMM_WORLD)</a:t>
            </a:r>
            <a:r>
              <a:rPr lang="en-US" altLang="en-US" sz="2200" b="1" dirty="0">
                <a:solidFill>
                  <a:schemeClr val="accent2"/>
                </a:solidFill>
                <a:latin typeface="Courier New" pitchFamily="49" charset="0"/>
              </a:rPr>
              <a:t>;</a:t>
            </a:r>
            <a:endParaRPr lang="en-US" altLang="en-US" sz="18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endParaRPr lang="en-US" altLang="en-US" sz="1200" dirty="0"/>
          </a:p>
          <a:p>
            <a:pPr marL="0" indent="0">
              <a:buFontTx/>
              <a:buNone/>
              <a:defRPr/>
            </a:pPr>
            <a:endParaRPr lang="en-US" altLang="en-US" sz="1200" dirty="0"/>
          </a:p>
          <a:p>
            <a:pPr marL="452438" indent="-342900">
              <a:defRPr/>
            </a:pP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MPI_Gather()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tr-TR" altLang="en-US" sz="2400" dirty="0"/>
              <a:t>kendi dahil, tüm süreçlerden veri toplar</a:t>
            </a:r>
            <a:r>
              <a:rPr lang="en-US" altLang="en-US" sz="2400" dirty="0"/>
              <a:t>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C9CA0D01-6B3B-4043-BFF3-4D982DB698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İndirgeme (ing:</a:t>
            </a:r>
            <a:r>
              <a:rPr lang="en-US" altLang="en-US" i="1" dirty="0"/>
              <a:t>Reduce</a:t>
            </a:r>
            <a:r>
              <a:rPr lang="tr-TR" altLang="en-US" dirty="0"/>
              <a:t>)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D8C439-6F87-48C8-BFE4-6C0CEB169D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Özel bir aritmetik/mantıksal işlem ile süreçlerden veri toparlar.</a:t>
            </a:r>
          </a:p>
          <a:p>
            <a:r>
              <a:rPr lang="tr-TR" dirty="0"/>
              <a:t>Örneğin: Toplanan veri kökteki değere eklenir:</a:t>
            </a:r>
          </a:p>
          <a:p>
            <a:endParaRPr lang="tr-TR" dirty="0"/>
          </a:p>
        </p:txBody>
      </p:sp>
      <p:pic>
        <p:nvPicPr>
          <p:cNvPr id="26628" name="Picture 92" descr="reduce.png">
            <a:extLst>
              <a:ext uri="{FF2B5EF4-FFF2-40B4-BE49-F238E27FC236}">
                <a16:creationId xmlns:a16="http://schemas.microsoft.com/office/drawing/2014/main" id="{3A9BB70E-2646-47AF-A7A6-39E05199B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Box 5">
            <a:extLst>
              <a:ext uri="{FF2B5EF4-FFF2-40B4-BE49-F238E27FC236}">
                <a16:creationId xmlns:a16="http://schemas.microsoft.com/office/drawing/2014/main" id="{A43D2D24-5554-41FA-9F54-F15E3A2CE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" y="2868613"/>
            <a:ext cx="25971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Kök (rank=0 olan süreç)</a:t>
            </a:r>
          </a:p>
        </p:txBody>
      </p:sp>
      <p:sp>
        <p:nvSpPr>
          <p:cNvPr id="26631" name="TextBox 6">
            <a:extLst>
              <a:ext uri="{FF2B5EF4-FFF2-40B4-BE49-F238E27FC236}">
                <a16:creationId xmlns:a16="http://schemas.microsoft.com/office/drawing/2014/main" id="{A803557B-7631-44F6-BB4C-C69F57836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0" y="2868613"/>
            <a:ext cx="1820863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26632" name="TextBox 7">
            <a:extLst>
              <a:ext uri="{FF2B5EF4-FFF2-40B4-BE49-F238E27FC236}">
                <a16:creationId xmlns:a16="http://schemas.microsoft.com/office/drawing/2014/main" id="{4E58CE03-A74A-45BA-AFC0-C0F84C684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75" y="2868613"/>
            <a:ext cx="20034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26633" name="TextBox 8">
            <a:extLst>
              <a:ext uri="{FF2B5EF4-FFF2-40B4-BE49-F238E27FC236}">
                <a16:creationId xmlns:a16="http://schemas.microsoft.com/office/drawing/2014/main" id="{92A61BA4-C480-4CB8-A735-F83D76239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11613"/>
            <a:ext cx="6858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Olay</a:t>
            </a:r>
          </a:p>
        </p:txBody>
      </p:sp>
      <p:sp>
        <p:nvSpPr>
          <p:cNvPr id="26634" name="TextBox 9">
            <a:extLst>
              <a:ext uri="{FF2B5EF4-FFF2-40B4-BE49-F238E27FC236}">
                <a16:creationId xmlns:a16="http://schemas.microsoft.com/office/drawing/2014/main" id="{154C555E-15F0-474A-9A2B-AF6F6D936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250" y="3292475"/>
            <a:ext cx="53816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6635" name="TextBox 10">
            <a:extLst>
              <a:ext uri="{FF2B5EF4-FFF2-40B4-BE49-F238E27FC236}">
                <a16:creationId xmlns:a16="http://schemas.microsoft.com/office/drawing/2014/main" id="{2103B0DE-FAB7-4B21-88A4-D29606E36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425" y="32924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6636" name="TextBox 11">
            <a:extLst>
              <a:ext uri="{FF2B5EF4-FFF2-40B4-BE49-F238E27FC236}">
                <a16:creationId xmlns:a16="http://schemas.microsoft.com/office/drawing/2014/main" id="{5708EDFD-8CC5-43FD-AA14-7B0C3C94B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0275" y="32924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6637" name="TextBox 12">
            <a:extLst>
              <a:ext uri="{FF2B5EF4-FFF2-40B4-BE49-F238E27FC236}">
                <a16:creationId xmlns:a16="http://schemas.microsoft.com/office/drawing/2014/main" id="{D76AE4B4-3825-413C-9E48-CDBF4140A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863" y="4843463"/>
            <a:ext cx="820737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Tampon</a:t>
            </a:r>
          </a:p>
        </p:txBody>
      </p:sp>
      <p:sp>
        <p:nvSpPr>
          <p:cNvPr id="26638" name="TextBox 13">
            <a:extLst>
              <a:ext uri="{FF2B5EF4-FFF2-40B4-BE49-F238E27FC236}">
                <a16:creationId xmlns:a16="http://schemas.microsoft.com/office/drawing/2014/main" id="{BD5F38E8-48E6-4C15-9C9F-6C3C22195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5383213"/>
            <a:ext cx="547688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Kod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17CB99-95D6-44BA-A7D5-D6D49EFF5195}"/>
              </a:ext>
            </a:extLst>
          </p:cNvPr>
          <p:cNvSpPr txBox="1"/>
          <p:nvPr/>
        </p:nvSpPr>
        <p:spPr>
          <a:xfrm rot="10800000" flipH="1" flipV="1">
            <a:off x="1516033" y="5151779"/>
            <a:ext cx="9093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B02BE3-3DAD-43F2-89C7-451F9C0572FF}"/>
              </a:ext>
            </a:extLst>
          </p:cNvPr>
          <p:cNvSpPr txBox="1"/>
          <p:nvPr/>
        </p:nvSpPr>
        <p:spPr>
          <a:xfrm rot="10800000" flipH="1" flipV="1">
            <a:off x="4439101" y="5151779"/>
            <a:ext cx="9093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109EE229-A286-411C-8E3C-62E868350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C’de MPI_</a:t>
            </a:r>
            <a:r>
              <a:rPr lang="en-US" altLang="tr-TR" dirty="0"/>
              <a:t>Reduce </a:t>
            </a:r>
            <a:r>
              <a:rPr lang="tr-TR" altLang="tr-TR" dirty="0"/>
              <a:t>Parametreleri</a:t>
            </a:r>
            <a:endParaRPr lang="en-US" altLang="tr-TR" dirty="0"/>
          </a:p>
        </p:txBody>
      </p:sp>
      <p:pic>
        <p:nvPicPr>
          <p:cNvPr id="27651" name="Picture 5" descr="reduce_parameters.png">
            <a:extLst>
              <a:ext uri="{FF2B5EF4-FFF2-40B4-BE49-F238E27FC236}">
                <a16:creationId xmlns:a16="http://schemas.microsoft.com/office/drawing/2014/main" id="{AA261126-E69F-494E-8321-EC8365A8E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4" y="838200"/>
            <a:ext cx="9024940" cy="1905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3" name="TextBox 4">
            <a:extLst>
              <a:ext uri="{FF2B5EF4-FFF2-40B4-BE49-F238E27FC236}">
                <a16:creationId xmlns:a16="http://schemas.microsoft.com/office/drawing/2014/main" id="{8662C867-927B-4811-9851-7C4F51CF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447800"/>
            <a:ext cx="2135188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Yollanacak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(verinin) adresi</a:t>
            </a:r>
          </a:p>
        </p:txBody>
      </p:sp>
      <p:sp>
        <p:nvSpPr>
          <p:cNvPr id="27654" name="TextBox 5">
            <a:extLst>
              <a:ext uri="{FF2B5EF4-FFF2-40B4-BE49-F238E27FC236}">
                <a16:creationId xmlns:a16="http://schemas.microsoft.com/office/drawing/2014/main" id="{AED83834-FBFC-41BB-876C-C34A06E41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097088"/>
            <a:ext cx="1717675" cy="5857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Yollanacak</a:t>
            </a:r>
            <a:br>
              <a:rPr lang="tr-TR" altLang="tr-TR" sz="1600" dirty="0"/>
            </a:br>
            <a:r>
              <a:rPr lang="tr-TR" altLang="tr-TR" sz="1600" dirty="0"/>
              <a:t>eleman sayısı</a:t>
            </a:r>
          </a:p>
        </p:txBody>
      </p:sp>
      <p:sp>
        <p:nvSpPr>
          <p:cNvPr id="27655" name="TextBox 6">
            <a:extLst>
              <a:ext uri="{FF2B5EF4-FFF2-40B4-BE49-F238E27FC236}">
                <a16:creationId xmlns:a16="http://schemas.microsoft.com/office/drawing/2014/main" id="{382EEC83-6ACD-4026-8C2D-C4FE71D03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138" y="2082800"/>
            <a:ext cx="2522537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Kök (hedef) sürecin</a:t>
            </a:r>
            <a:br>
              <a:rPr lang="tr-TR" altLang="tr-TR" sz="1600" dirty="0"/>
            </a:br>
            <a:r>
              <a:rPr lang="tr-TR" altLang="tr-TR" sz="1600" dirty="0"/>
              <a:t>rank değeri</a:t>
            </a:r>
          </a:p>
        </p:txBody>
      </p:sp>
      <p:sp>
        <p:nvSpPr>
          <p:cNvPr id="27656" name="TextBox 7">
            <a:extLst>
              <a:ext uri="{FF2B5EF4-FFF2-40B4-BE49-F238E27FC236}">
                <a16:creationId xmlns:a16="http://schemas.microsoft.com/office/drawing/2014/main" id="{540CF726-BA23-493B-A9F1-6B68AA7C7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5834" y="1628871"/>
            <a:ext cx="1449388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İletişimci</a:t>
            </a:r>
            <a:endParaRPr lang="tr-TR" altLang="tr-TR" sz="1800" dirty="0"/>
          </a:p>
        </p:txBody>
      </p:sp>
      <p:sp>
        <p:nvSpPr>
          <p:cNvPr id="27657" name="TextBox 8">
            <a:extLst>
              <a:ext uri="{FF2B5EF4-FFF2-40B4-BE49-F238E27FC236}">
                <a16:creationId xmlns:a16="http://schemas.microsoft.com/office/drawing/2014/main" id="{41D4ACC9-F981-419F-AC60-0A78EF97E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1013" y="914400"/>
            <a:ext cx="59848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op,</a:t>
            </a:r>
          </a:p>
        </p:txBody>
      </p:sp>
      <p:sp>
        <p:nvSpPr>
          <p:cNvPr id="27658" name="TextBox 9">
            <a:extLst>
              <a:ext uri="{FF2B5EF4-FFF2-40B4-BE49-F238E27FC236}">
                <a16:creationId xmlns:a16="http://schemas.microsoft.com/office/drawing/2014/main" id="{2220092A-0D8C-4CFD-AEC5-4473D9F9E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457325"/>
            <a:ext cx="1939925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Alınacak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(verinin) adresi</a:t>
            </a:r>
          </a:p>
        </p:txBody>
      </p:sp>
      <p:sp>
        <p:nvSpPr>
          <p:cNvPr id="27659" name="TextBox 10">
            <a:extLst>
              <a:ext uri="{FF2B5EF4-FFF2-40B4-BE49-F238E27FC236}">
                <a16:creationId xmlns:a16="http://schemas.microsoft.com/office/drawing/2014/main" id="{7F75A423-1F01-4950-A45E-23356A17B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2863" y="1471613"/>
            <a:ext cx="1335087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Elemanların </a:t>
            </a:r>
            <a:br>
              <a:rPr lang="tr-TR" altLang="tr-TR" sz="1600" dirty="0"/>
            </a:br>
            <a:r>
              <a:rPr lang="tr-TR" altLang="tr-TR" sz="1600" dirty="0"/>
              <a:t>veri tipi</a:t>
            </a:r>
          </a:p>
        </p:txBody>
      </p:sp>
      <p:sp>
        <p:nvSpPr>
          <p:cNvPr id="27660" name="TextBox 11">
            <a:extLst>
              <a:ext uri="{FF2B5EF4-FFF2-40B4-BE49-F238E27FC236}">
                <a16:creationId xmlns:a16="http://schemas.microsoft.com/office/drawing/2014/main" id="{2994DC28-601C-452D-A27C-132C14D1B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1" y="1522413"/>
            <a:ext cx="95250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İşlem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19DA03B8-F315-4022-9718-F56AA9B4B385}"/>
              </a:ext>
            </a:extLst>
          </p:cNvPr>
          <p:cNvSpPr txBox="1">
            <a:spLocks/>
          </p:cNvSpPr>
          <p:nvPr/>
        </p:nvSpPr>
        <p:spPr>
          <a:xfrm>
            <a:off x="457200" y="3429000"/>
            <a:ext cx="8229600" cy="278913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rnd">
            <a:solidFill>
              <a:schemeClr val="accent1">
                <a:alpha val="90000"/>
              </a:schemeClr>
            </a:solidFill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</p:spPr>
        <p:txBody>
          <a:bodyPr wrap="square" lIns="0" tIns="0" rIns="0" bIns="0">
            <a:noAutofit/>
          </a:bodyPr>
          <a:lstStyle>
            <a:lvl1pPr marL="538163" indent="-324000" algn="l">
              <a:spcBef>
                <a:spcPts val="600"/>
              </a:spcBef>
              <a:buClr>
                <a:srgbClr val="0070C0"/>
              </a:buClr>
              <a:buSzPct val="150000"/>
              <a:buFont typeface="Arial" panose="020B0604020202020204" pitchFamily="34" charset="0"/>
              <a:buChar char="•"/>
              <a:tabLst/>
              <a:defRPr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20725" indent="-182563" algn="l">
              <a:buFont typeface="Arial" panose="020B0604020202020204" pitchFamily="34" charset="0"/>
              <a:buChar char="•"/>
              <a:tabLst/>
              <a:defRPr sz="2400">
                <a:latin typeface="+mn-lt"/>
                <a:ea typeface="+mn-ea"/>
                <a:cs typeface="+mn-cs"/>
              </a:defRPr>
            </a:lvl2pPr>
            <a:lvl3pPr marL="1076325" indent="-182563" algn="l">
              <a:buFont typeface="Arial" panose="020B0604020202020204" pitchFamily="34" charset="0"/>
              <a:buChar char="•"/>
              <a:tabLst/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/>
              <a:t>Python’da</a:t>
            </a:r>
            <a:r>
              <a:rPr lang="tr-TR" dirty="0"/>
              <a:t> </a:t>
            </a:r>
            <a:r>
              <a:rPr lang="tr-TR" dirty="0" err="1"/>
              <a:t>root</a:t>
            </a:r>
            <a:r>
              <a:rPr lang="tr-TR" dirty="0"/>
              <a:t> verilmeden de çalışır. Zaten genelde de </a:t>
            </a:r>
            <a:r>
              <a:rPr lang="tr-TR" dirty="0" err="1"/>
              <a:t>root’ta</a:t>
            </a:r>
            <a:r>
              <a:rPr lang="tr-TR" dirty="0"/>
              <a:t> toplanır.</a:t>
            </a:r>
          </a:p>
          <a:p>
            <a:r>
              <a:rPr lang="tr-TR" dirty="0"/>
              <a:t>op verilmezse toplama yapılacak kabul eder.</a:t>
            </a:r>
          </a:p>
          <a:p>
            <a:pPr marL="214163" indent="0">
              <a:buFont typeface="Arial" panose="020B0604020202020204" pitchFamily="34" charset="0"/>
              <a:buNone/>
            </a:pPr>
            <a:r>
              <a:rPr lang="tr-TR" b="1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nl-NL" b="1" dirty="0">
                <a:solidFill>
                  <a:srgbClr val="000000"/>
                </a:solidFill>
                <a:latin typeface="Consolas" panose="020B0609020204030204" pitchFamily="49" charset="0"/>
              </a:rPr>
              <a:t>reduce(sendobj, op=SUM, root=0)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>
            <a:extLst>
              <a:ext uri="{FF2B5EF4-FFF2-40B4-BE49-F238E27FC236}">
                <a16:creationId xmlns:a16="http://schemas.microsoft.com/office/drawing/2014/main" id="{31E62A47-FE17-4F72-9864-B54BA46E50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Reduce - </a:t>
            </a:r>
            <a:r>
              <a:rPr lang="tr-TR" altLang="tr-TR" dirty="0"/>
              <a:t>İşlemler</a:t>
            </a:r>
            <a:endParaRPr lang="en-US" altLang="tr-TR" dirty="0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B6895BEE-C9CE-4419-8E28-8A3CD9118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9750" lvl="2" indent="-342900">
              <a:spcBef>
                <a:spcPts val="1000"/>
              </a:spcBef>
              <a:tabLst>
                <a:tab pos="0" algn="l"/>
              </a:tabLst>
            </a:pPr>
            <a:r>
              <a:rPr lang="en-US" altLang="tr-TR" sz="2800" b="1" dirty="0">
                <a:latin typeface="Courier" pitchFamily="49" charset="0"/>
              </a:rPr>
              <a:t>MPI_Reduce(*sendbuf,*</a:t>
            </a:r>
            <a:r>
              <a:rPr lang="en-US" altLang="tr-TR" sz="2800" b="1" dirty="0" err="1">
                <a:latin typeface="Courier" pitchFamily="49" charset="0"/>
              </a:rPr>
              <a:t>recvbuf,count</a:t>
            </a:r>
            <a:r>
              <a:rPr lang="en-US" altLang="tr-TR" sz="2800" b="1" dirty="0">
                <a:latin typeface="Courier" pitchFamily="49" charset="0"/>
              </a:rPr>
              <a:t>,</a:t>
            </a:r>
            <a:br>
              <a:rPr lang="tr-TR" altLang="tr-TR" sz="2800" b="1" dirty="0">
                <a:latin typeface="Courier" pitchFamily="49" charset="0"/>
              </a:rPr>
            </a:br>
            <a:r>
              <a:rPr lang="tr-TR" altLang="tr-TR" sz="2800" b="1" dirty="0">
                <a:latin typeface="Courier" pitchFamily="49" charset="0"/>
              </a:rPr>
              <a:t>		</a:t>
            </a:r>
            <a:r>
              <a:rPr lang="en-US" altLang="tr-TR" sz="2800" b="1" dirty="0" err="1">
                <a:latin typeface="Courier" pitchFamily="49" charset="0"/>
              </a:rPr>
              <a:t>datatype,op,root,comm</a:t>
            </a:r>
            <a:r>
              <a:rPr lang="en-US" altLang="tr-TR" sz="2800" b="1" dirty="0">
                <a:latin typeface="Courier" pitchFamily="49" charset="0"/>
              </a:rPr>
              <a:t>)</a:t>
            </a:r>
          </a:p>
          <a:p>
            <a:pPr marL="231775" lvl="2" indent="-3175">
              <a:spcBef>
                <a:spcPts val="1000"/>
              </a:spcBef>
              <a:buFontTx/>
              <a:buNone/>
              <a:tabLst>
                <a:tab pos="176213" algn="l"/>
              </a:tabLst>
            </a:pPr>
            <a:endParaRPr lang="en-US" altLang="tr-TR" sz="2000" b="1" dirty="0">
              <a:latin typeface="Courier" pitchFamily="49" charset="0"/>
            </a:endParaRPr>
          </a:p>
          <a:p>
            <a:pPr marL="346075" lvl="3" indent="0" algn="just">
              <a:lnSpc>
                <a:spcPct val="700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tr-TR" altLang="tr-TR" sz="2400" b="1" dirty="0"/>
              <a:t>'</a:t>
            </a:r>
            <a:r>
              <a:rPr lang="tr-TR" altLang="tr-TR" sz="2400" b="1" i="1" dirty="0"/>
              <a:t>op</a:t>
            </a:r>
            <a:r>
              <a:rPr lang="tr-TR" altLang="tr-TR" sz="2400" b="1" dirty="0"/>
              <a:t>' parametresi ile tanımlanan bazı işlemler </a:t>
            </a:r>
            <a:r>
              <a:rPr lang="en-US" altLang="tr-TR" sz="2400" b="1" dirty="0"/>
              <a:t>:</a:t>
            </a:r>
            <a:endParaRPr lang="tr-TR" altLang="tr-TR" sz="2400" b="1" dirty="0"/>
          </a:p>
          <a:p>
            <a:pPr marL="346075" lvl="3" indent="0" algn="just">
              <a:lnSpc>
                <a:spcPct val="700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tabLst>
                <a:tab pos="176213" algn="l"/>
              </a:tabLst>
            </a:pPr>
            <a:endParaRPr lang="en-US" altLang="tr-TR" sz="1800" b="1" dirty="0"/>
          </a:p>
          <a:p>
            <a:pPr marL="460375" lvl="4" indent="0" algn="just">
              <a:lnSpc>
                <a:spcPct val="70000"/>
              </a:lnSpc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en-US" altLang="tr-TR" b="1" dirty="0"/>
              <a:t>			</a:t>
            </a:r>
            <a:r>
              <a:rPr lang="tr-TR" altLang="tr-TR" sz="2000" b="1" dirty="0">
                <a:latin typeface="Courier" pitchFamily="49" charset="0"/>
              </a:rPr>
              <a:t>MPI_MAX</a:t>
            </a:r>
            <a:r>
              <a:rPr lang="tr-TR" altLang="tr-TR" sz="2000" b="1" dirty="0"/>
              <a:t>       Maksimum değer</a:t>
            </a:r>
          </a:p>
          <a:p>
            <a:pPr marL="460375" lvl="4" indent="0" algn="just">
              <a:lnSpc>
                <a:spcPct val="70000"/>
              </a:lnSpc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tr-TR" altLang="tr-TR" sz="2000" b="1" dirty="0"/>
              <a:t>			</a:t>
            </a:r>
            <a:r>
              <a:rPr lang="tr-TR" altLang="tr-TR" sz="2000" b="1" dirty="0">
                <a:latin typeface="Courier" pitchFamily="49" charset="0"/>
              </a:rPr>
              <a:t>MPI_MIN</a:t>
            </a:r>
            <a:r>
              <a:rPr lang="tr-TR" altLang="tr-TR" sz="2000" b="1" dirty="0"/>
              <a:t>       Minimum değer</a:t>
            </a:r>
          </a:p>
          <a:p>
            <a:pPr marL="460375" lvl="4" indent="0" algn="just">
              <a:lnSpc>
                <a:spcPct val="70000"/>
              </a:lnSpc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tr-TR" altLang="tr-TR" sz="2000" b="1" dirty="0"/>
              <a:t>			</a:t>
            </a:r>
            <a:r>
              <a:rPr lang="tr-TR" altLang="tr-TR" sz="2000" b="1" dirty="0">
                <a:latin typeface="Courier" pitchFamily="49" charset="0"/>
              </a:rPr>
              <a:t>MPI_SUM</a:t>
            </a:r>
            <a:r>
              <a:rPr lang="tr-TR" altLang="tr-TR" sz="2000" b="1" dirty="0"/>
              <a:t>       Toplama</a:t>
            </a:r>
          </a:p>
          <a:p>
            <a:pPr marL="460375" lvl="4" indent="0" algn="just">
              <a:lnSpc>
                <a:spcPct val="70000"/>
              </a:lnSpc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tr-TR" altLang="tr-TR" sz="2000" b="1" dirty="0"/>
              <a:t>			</a:t>
            </a:r>
            <a:r>
              <a:rPr lang="tr-TR" altLang="tr-TR" sz="2000" b="1" dirty="0">
                <a:latin typeface="Courier" pitchFamily="49" charset="0"/>
              </a:rPr>
              <a:t>MPI_PROD</a:t>
            </a:r>
            <a:r>
              <a:rPr lang="tr-TR" altLang="tr-TR" sz="2000" b="1" dirty="0"/>
              <a:t>     Çarpma</a:t>
            </a:r>
          </a:p>
          <a:p>
            <a:pPr marL="0" indent="0">
              <a:lnSpc>
                <a:spcPct val="70000"/>
              </a:lnSpc>
              <a:buFontTx/>
              <a:buNone/>
              <a:tabLst>
                <a:tab pos="176213" algn="l"/>
              </a:tabLst>
            </a:pPr>
            <a:endParaRPr lang="en-US" altLang="tr-TR" sz="2000" b="1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065383-A679-4308-92F7-1D233FB3A5C6}"/>
              </a:ext>
            </a:extLst>
          </p:cNvPr>
          <p:cNvCxnSpPr/>
          <p:nvPr/>
        </p:nvCxnSpPr>
        <p:spPr>
          <a:xfrm>
            <a:off x="4191000" y="1752600"/>
            <a:ext cx="533400" cy="0"/>
          </a:xfrm>
          <a:prstGeom prst="line">
            <a:avLst/>
          </a:prstGeom>
          <a:ln w="412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86543F47-D2E9-4805-B514-63F48F632E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dirty="0"/>
              <a:t>Örnek</a:t>
            </a:r>
            <a:r>
              <a:rPr lang="en-US" altLang="en-US" dirty="0"/>
              <a:t> MPI </a:t>
            </a:r>
            <a:r>
              <a:rPr lang="tr-TR" altLang="en-US" dirty="0"/>
              <a:t>Program (1/</a:t>
            </a:r>
            <a:r>
              <a:rPr lang="en-US" altLang="en-US" dirty="0"/>
              <a:t>5</a:t>
            </a:r>
            <a:r>
              <a:rPr lang="tr-TR" altLang="en-US" dirty="0"/>
              <a:t>)</a:t>
            </a:r>
            <a:endParaRPr lang="en-US" altLang="en-US" sz="6000" dirty="0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2481AAF-2637-4C6D-9012-A72C849ADC4D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93663" indent="0"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#include &lt;stdio.h&gt;</a:t>
            </a:r>
          </a:p>
          <a:p>
            <a:pPr marL="93663" indent="0"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#include &lt;stdlib.h&gt;</a:t>
            </a:r>
          </a:p>
          <a:p>
            <a:pPr marL="93663" indent="0"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#include &lt;math.h&gt;</a:t>
            </a:r>
          </a:p>
          <a:p>
            <a:pPr marL="93663" indent="0"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#include &lt;string.h&gt;</a:t>
            </a:r>
          </a:p>
          <a:p>
            <a:pPr marL="93663" indent="0"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#include &lt;mpi.h&gt;</a:t>
            </a:r>
          </a:p>
          <a:p>
            <a:pPr marL="93663" indent="0">
              <a:buFontTx/>
              <a:buNone/>
            </a:pPr>
            <a:endParaRPr lang="tr-TR" altLang="tr-TR" sz="1800" dirty="0">
              <a:latin typeface="Consolas" panose="020B0609020204030204" pitchFamily="49" charset="0"/>
            </a:endParaRPr>
          </a:p>
          <a:p>
            <a:pPr marL="93663" indent="0"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#define MAXSIZE 1000</a:t>
            </a:r>
          </a:p>
          <a:p>
            <a:pPr marL="93663" indent="0"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int main(int argc, char **argv) {</a:t>
            </a:r>
          </a:p>
          <a:p>
            <a:pPr marL="93663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int myid, numprocs, i, size;</a:t>
            </a:r>
          </a:p>
          <a:p>
            <a:pPr marL="93663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int low, high;</a:t>
            </a:r>
          </a:p>
          <a:p>
            <a:pPr marL="93663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char fn[255];</a:t>
            </a:r>
          </a:p>
          <a:p>
            <a:pPr marL="93663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FILE *fp;</a:t>
            </a:r>
          </a:p>
          <a:p>
            <a:pPr marL="93663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int data[MAXSIZE], localdata[MAXSIZE];</a:t>
            </a:r>
          </a:p>
          <a:p>
            <a:pPr marL="93663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int count = 0;</a:t>
            </a:r>
          </a:p>
          <a:p>
            <a:pPr marL="93663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int myresult = 0, result = 0;</a:t>
            </a:r>
          </a:p>
          <a:p>
            <a:pPr marL="93663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double start;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E4EF5A79-F88E-45F5-90DF-39D2D46C96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dirty="0"/>
              <a:t>Örnek</a:t>
            </a:r>
            <a:r>
              <a:rPr lang="en-US" altLang="en-US" dirty="0"/>
              <a:t> MPI </a:t>
            </a:r>
            <a:r>
              <a:rPr lang="tr-TR" altLang="en-US" dirty="0"/>
              <a:t>Program (2/</a:t>
            </a:r>
            <a:r>
              <a:rPr lang="en-US" altLang="en-US" dirty="0"/>
              <a:t>5</a:t>
            </a:r>
            <a:r>
              <a:rPr lang="tr-TR" altLang="en-US" dirty="0"/>
              <a:t>)</a:t>
            </a:r>
            <a:endParaRPr lang="en-US" altLang="en-US" sz="6000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C4AC118-1560-4BF9-907F-C74EE77D0F0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MPI_Init(&amp;argc, &amp;argv);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MPI_Comm_size(MPI_COMM_WORLD, &amp;numprocs);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MPI_Comm_rank(MPI_COMM_WORLD, &amp;myid);</a:t>
            </a:r>
          </a:p>
          <a:p>
            <a:pPr marL="0" indent="0">
              <a:buFontTx/>
              <a:buNone/>
            </a:pPr>
            <a:endParaRPr lang="tr-TR" altLang="tr-TR" sz="1800" dirty="0"/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/* rand_data.txt dosyasindan veriler okunur */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if (myid == 0) {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strcpy(fn, "rand_data.txt");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if ((fp = fopen(fn, "r")) == NULL) {</a:t>
            </a:r>
          </a:p>
          <a:p>
            <a:pPr marL="0" indent="0">
              <a:buFontTx/>
              <a:buNone/>
            </a:pPr>
            <a:r>
              <a:rPr lang="pt-BR" altLang="tr-TR" sz="1800" dirty="0"/>
              <a:t>            printf("%s dosyasi acilamiyor.\n\n", fn);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    </a:t>
            </a:r>
            <a:r>
              <a:rPr lang="tr-TR" altLang="tr-TR" sz="1800" dirty="0"/>
              <a:t>exit(1);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}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while ((count &lt; MAXSIZE) &amp;&amp; (fscanf(fp, "%d", &amp;data[count]) != EOF)) {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    </a:t>
            </a:r>
            <a:r>
              <a:rPr lang="tr-TR" altLang="tr-TR" sz="1800" dirty="0"/>
              <a:t>//printf("%d okundu.\n", data[count]);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    </a:t>
            </a:r>
            <a:r>
              <a:rPr lang="tr-TR" altLang="tr-TR" sz="1800" dirty="0"/>
              <a:t>++count;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}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start = MPI_Wtime();</a:t>
            </a:r>
            <a:endParaRPr lang="en-US" altLang="tr-TR" sz="1800" dirty="0"/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63A8C-7542-477B-9AB6-FEE758946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Örnek MPI Program (3/5)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863BE447-9877-46EE-99D3-39AA33B34F9A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   </a:t>
            </a:r>
            <a:r>
              <a:rPr lang="tr-TR" altLang="tr-TR" sz="1800" dirty="0">
                <a:latin typeface="Consolas" panose="020B0609020204030204" pitchFamily="49" charset="0"/>
              </a:rPr>
              <a:t>// Önce kaç eleman okundu bildir.</a:t>
            </a:r>
          </a:p>
          <a:p>
            <a:pPr marL="0" indent="0"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MPI_Bcast(&amp;count, 1, MPI_INT, 0, MPI_COMM_WORLD);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size = (int)(count / numprocs); /* Parça boyutu */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// Sonra verileri dağıt.</a:t>
            </a:r>
          </a:p>
          <a:p>
            <a:pPr marL="0" indent="0"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MPI_Scatter(data, size, MPI_INT, localdata, size, MPI_INT, 0,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</a:t>
            </a:r>
          </a:p>
          <a:p>
            <a:pPr marL="0" indent="0"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MPI_COMM_WORLD);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low = myid * size; </a:t>
            </a: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/* Baslangic */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high = low + size;     /* Bitis */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//printf("Surec-%d, %d ile %d arasina bakiyor.\n", </a:t>
            </a:r>
            <a:endParaRPr lang="tr-TR" altLang="tr-TR" sz="1800" dirty="0">
              <a:latin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//        </a:t>
            </a:r>
            <a:r>
              <a:rPr lang="en-US" altLang="tr-TR" sz="1800" dirty="0" err="1">
                <a:latin typeface="Consolas" panose="020B0609020204030204" pitchFamily="49" charset="0"/>
              </a:rPr>
              <a:t>myid</a:t>
            </a:r>
            <a:r>
              <a:rPr lang="en-US" altLang="tr-TR" sz="1800" dirty="0">
                <a:latin typeface="Consolas" panose="020B0609020204030204" pitchFamily="49" charset="0"/>
              </a:rPr>
              <a:t>, low, high-1);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myresult = 0;</a:t>
            </a:r>
          </a:p>
          <a:p>
            <a:pPr marL="0" indent="0">
              <a:buFontTx/>
              <a:buNone/>
            </a:pPr>
            <a:r>
              <a:rPr lang="nn-NO" altLang="tr-TR" sz="1800" dirty="0">
                <a:latin typeface="Consolas" panose="020B0609020204030204" pitchFamily="49" charset="0"/>
              </a:rPr>
              <a:t>    for (i = 0; i &lt; size; i++) {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    </a:t>
            </a:r>
            <a:r>
              <a:rPr lang="tr-TR" altLang="tr-TR" sz="1800" dirty="0">
                <a:latin typeface="Consolas" panose="020B0609020204030204" pitchFamily="49" charset="0"/>
              </a:rPr>
              <a:t>myresult += localdata[i];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    </a:t>
            </a:r>
            <a:r>
              <a:rPr lang="tr-TR" altLang="tr-TR" sz="1800" dirty="0">
                <a:latin typeface="Consolas" panose="020B0609020204030204" pitchFamily="49" charset="0"/>
              </a:rPr>
              <a:t>//printf("Surec-%d, %d ekledi, %d oldu.\n", </a:t>
            </a:r>
            <a:endParaRPr lang="en-US" altLang="tr-TR" sz="1800" dirty="0">
              <a:latin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 </a:t>
            </a:r>
            <a:r>
              <a:rPr lang="en-US" altLang="tr-TR" sz="1800" dirty="0">
                <a:latin typeface="Consolas" panose="020B0609020204030204" pitchFamily="49" charset="0"/>
              </a:rPr>
              <a:t>   // </a:t>
            </a:r>
            <a:r>
              <a:rPr lang="tr-TR" altLang="tr-TR" sz="1800" dirty="0" err="1">
                <a:latin typeface="Consolas" panose="020B0609020204030204" pitchFamily="49" charset="0"/>
              </a:rPr>
              <a:t>myid</a:t>
            </a:r>
            <a:r>
              <a:rPr lang="tr-TR" altLang="tr-TR" sz="1800" dirty="0">
                <a:latin typeface="Consolas" panose="020B0609020204030204" pitchFamily="49" charset="0"/>
              </a:rPr>
              <a:t>, </a:t>
            </a:r>
            <a:r>
              <a:rPr lang="tr-TR" altLang="tr-TR" sz="1800" dirty="0" err="1">
                <a:latin typeface="Consolas" panose="020B0609020204030204" pitchFamily="49" charset="0"/>
              </a:rPr>
              <a:t>localdata</a:t>
            </a:r>
            <a:r>
              <a:rPr lang="tr-TR" altLang="tr-TR" sz="1800" dirty="0">
                <a:latin typeface="Consolas" panose="020B0609020204030204" pitchFamily="49" charset="0"/>
              </a:rPr>
              <a:t>[i], </a:t>
            </a:r>
            <a:r>
              <a:rPr lang="tr-TR" altLang="tr-TR" sz="1800" dirty="0" err="1">
                <a:latin typeface="Consolas" panose="020B0609020204030204" pitchFamily="49" charset="0"/>
              </a:rPr>
              <a:t>myresult</a:t>
            </a:r>
            <a:r>
              <a:rPr lang="tr-TR" altLang="tr-TR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44206-747A-4047-9D32-DE0ABEB7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Örnek MPI Program (4/5)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BF4917F3-CA33-4C55-A4C6-5905290F482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/* Genel toplami bul */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printf("Ben surec-%d, %d degerini hesapladim.\n", myid,  	myresult);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/* Veriyi (tum dosyayi) yayinla */</a:t>
            </a:r>
          </a:p>
          <a:p>
            <a:pPr marL="0" indent="0"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MPI_Reduce(&amp;myresult, &amp;result, 1, MPI_INT, MPI_SUM, 0,</a:t>
            </a:r>
            <a:endParaRPr lang="en-US" altLang="tr-TR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MPI_COMM_WORLD);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if (myid == 0)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    </a:t>
            </a:r>
            <a:r>
              <a:rPr lang="tr-TR" altLang="tr-TR" sz="1800" dirty="0">
                <a:latin typeface="Consolas" panose="020B0609020204030204" pitchFamily="49" charset="0"/>
              </a:rPr>
              <a:t>printf("Toplam %d olarak %.2f saniyede hesaplandi.\n",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        </a:t>
            </a:r>
            <a:r>
              <a:rPr lang="tr-TR" altLang="tr-TR" sz="1800" dirty="0">
                <a:latin typeface="Consolas" panose="020B0609020204030204" pitchFamily="49" charset="0"/>
              </a:rPr>
              <a:t>result, MPI_Wtime() - start);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MPI_Finalize();</a:t>
            </a:r>
          </a:p>
          <a:p>
            <a:pPr marL="0" indent="0">
              <a:buFontTx/>
              <a:buNone/>
            </a:pPr>
            <a:r>
              <a:rPr lang="en-US" altLang="tr-TR" sz="1800" dirty="0">
                <a:latin typeface="Consolas" panose="020B0609020204030204" pitchFamily="49" charset="0"/>
              </a:rPr>
              <a:t>    </a:t>
            </a:r>
            <a:r>
              <a:rPr lang="tr-TR" altLang="tr-TR" sz="1800" dirty="0">
                <a:latin typeface="Consolas" panose="020B0609020204030204" pitchFamily="49" charset="0"/>
              </a:rPr>
              <a:t>return 0;</a:t>
            </a:r>
          </a:p>
          <a:p>
            <a:pPr marL="176213" indent="0"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87644-E634-4A08-BF03-1821E40EA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Örnek MPI Program (5/5)</a:t>
            </a:r>
          </a:p>
        </p:txBody>
      </p:sp>
      <p:sp>
        <p:nvSpPr>
          <p:cNvPr id="33794" name="İçerik Yer Tutucusu 2">
            <a:extLst>
              <a:ext uri="{FF2B5EF4-FFF2-40B4-BE49-F238E27FC236}">
                <a16:creationId xmlns:a16="http://schemas.microsoft.com/office/drawing/2014/main" id="{95CF0DFA-BF3A-40CD-BBB1-2BB49C3430E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400" dirty="0"/>
              <a:t>rand_data.txt Debug ve Release klasörlerine kopyalanacaktır.</a:t>
            </a:r>
          </a:p>
          <a:p>
            <a:r>
              <a:rPr lang="en-US" altLang="tr-TR" sz="2400" dirty="0"/>
              <a:t>İçeriği örnek olarak (Süreç sayısının katları kadar satır olması gerekir):</a:t>
            </a:r>
          </a:p>
          <a:p>
            <a:pPr lvl="1"/>
            <a:r>
              <a:rPr lang="tr-TR" altLang="tr-TR" sz="2000" dirty="0"/>
              <a:t>1</a:t>
            </a:r>
          </a:p>
          <a:p>
            <a:pPr lvl="1"/>
            <a:r>
              <a:rPr lang="tr-TR" altLang="tr-TR" sz="2000" dirty="0"/>
              <a:t>2</a:t>
            </a:r>
          </a:p>
          <a:p>
            <a:pPr lvl="1"/>
            <a:r>
              <a:rPr lang="tr-TR" altLang="tr-TR" sz="2000" dirty="0"/>
              <a:t>3</a:t>
            </a:r>
          </a:p>
          <a:p>
            <a:pPr lvl="1"/>
            <a:r>
              <a:rPr lang="tr-TR" altLang="tr-TR" sz="2000" dirty="0"/>
              <a:t>4</a:t>
            </a:r>
          </a:p>
          <a:p>
            <a:pPr lvl="1"/>
            <a:r>
              <a:rPr lang="tr-TR" altLang="tr-TR" sz="2000" dirty="0"/>
              <a:t>5</a:t>
            </a:r>
          </a:p>
          <a:p>
            <a:pPr lvl="1"/>
            <a:r>
              <a:rPr lang="tr-TR" altLang="tr-TR" sz="2000" dirty="0"/>
              <a:t>6</a:t>
            </a:r>
          </a:p>
          <a:p>
            <a:pPr lvl="1"/>
            <a:r>
              <a:rPr lang="tr-TR" altLang="tr-TR" sz="2000" dirty="0"/>
              <a:t>7</a:t>
            </a:r>
          </a:p>
          <a:p>
            <a:pPr lvl="1"/>
            <a:r>
              <a:rPr lang="tr-TR" altLang="tr-TR" sz="2000" dirty="0"/>
              <a:t>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B13D-0E56-44A9-B834-96D8C0DCD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Örnek MPI Program Çıktısı</a:t>
            </a:r>
          </a:p>
        </p:txBody>
      </p:sp>
      <p:sp>
        <p:nvSpPr>
          <p:cNvPr id="34818" name="İçerik Yer Tutucusu 2">
            <a:extLst>
              <a:ext uri="{FF2B5EF4-FFF2-40B4-BE49-F238E27FC236}">
                <a16:creationId xmlns:a16="http://schemas.microsoft.com/office/drawing/2014/main" id="{E9AED797-7C35-4A09-919E-7A35A26219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63538" indent="0">
              <a:buFontTx/>
              <a:buNone/>
            </a:pPr>
            <a:endParaRPr lang="tr-TR" altLang="tr-TR" sz="2000" dirty="0"/>
          </a:p>
          <a:p>
            <a:pPr marL="363538" indent="0">
              <a:buFontTx/>
              <a:buNone/>
            </a:pPr>
            <a:r>
              <a:rPr lang="en-US" altLang="tr-TR" sz="2000" dirty="0"/>
              <a:t>Ben surec-3, 15 degerini hesapladim.</a:t>
            </a:r>
          </a:p>
          <a:p>
            <a:pPr marL="363538" indent="0">
              <a:buFontTx/>
              <a:buNone/>
            </a:pPr>
            <a:r>
              <a:rPr lang="en-US" altLang="tr-TR" sz="2000" dirty="0"/>
              <a:t>Ben surec-2, 11 degerini hesapladim.</a:t>
            </a:r>
          </a:p>
          <a:p>
            <a:pPr marL="363538" indent="0">
              <a:buFontTx/>
              <a:buNone/>
            </a:pPr>
            <a:r>
              <a:rPr lang="en-US" altLang="tr-TR" sz="2000" dirty="0"/>
              <a:t>Ben surec-1, 7 degerini hesapladim.</a:t>
            </a:r>
          </a:p>
          <a:p>
            <a:pPr marL="363538" indent="0">
              <a:buFontTx/>
              <a:buNone/>
            </a:pPr>
            <a:r>
              <a:rPr lang="en-US" altLang="tr-TR" sz="2000" dirty="0"/>
              <a:t>Ben surec-0, 3 degerini hesapladim.</a:t>
            </a:r>
          </a:p>
          <a:p>
            <a:pPr marL="363538" indent="0">
              <a:buFontTx/>
              <a:buNone/>
            </a:pPr>
            <a:r>
              <a:rPr lang="en-US" altLang="tr-TR" sz="2000" dirty="0"/>
              <a:t>Toplam 36 olarak 0.00 saniyede hesaplandi.</a:t>
            </a:r>
          </a:p>
          <a:p>
            <a:pPr marL="363538" indent="0">
              <a:buFontTx/>
              <a:buNone/>
            </a:pPr>
            <a:r>
              <a:rPr lang="en-US" altLang="tr-TR" sz="2000" dirty="0"/>
              <a:t>Press any key to continue . . 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5794E3DA-A627-4FA4-91F3-4F29961CF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tr-TR" dirty="0"/>
              <a:t>Birlikte Çalışan Rutinler: Genel Özellikler</a:t>
            </a:r>
            <a:endParaRPr lang="en-US" altLang="tr-TR" dirty="0"/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139F1208-4E56-4F7D-B7C0-B3EC050F0A5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400" dirty="0"/>
              <a:t>Belirlenen bir iletişimci üzerinden mesajlaşan bir grup süreç çalıştırır.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Bir dizi noktadan-noktaya mesajlaşmanın özel bir türüdür.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İletişimler yerel olarak bloklanır, diğer gruplar ise işlerine devam ederler.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Senkronizasyon </a:t>
            </a:r>
            <a:r>
              <a:rPr lang="tr-TR" altLang="tr-TR" sz="2400" u="sng" dirty="0"/>
              <a:t>garantilenmez</a:t>
            </a:r>
            <a:r>
              <a:rPr lang="en-US" altLang="tr-TR" sz="2400" dirty="0"/>
              <a:t> (</a:t>
            </a:r>
            <a:r>
              <a:rPr lang="tr-TR" altLang="tr-TR" sz="2400" dirty="0"/>
              <a:t>uygulamaya bağlıdır</a:t>
            </a:r>
            <a:r>
              <a:rPr lang="en-US" altLang="tr-TR" sz="2400" dirty="0"/>
              <a:t>)</a:t>
            </a:r>
            <a:r>
              <a:rPr lang="tr-TR" altLang="tr-TR" sz="2400" dirty="0"/>
              <a:t>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Bazı rutinler (Bcast gibi)</a:t>
            </a:r>
            <a:r>
              <a:rPr lang="en-US" altLang="tr-TR" sz="2400" dirty="0"/>
              <a:t> </a:t>
            </a:r>
            <a:r>
              <a:rPr lang="tr-TR" altLang="tr-TR" sz="2400" dirty="0"/>
              <a:t>sadece kök dizinince kullanılır.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Veri boyutları mutlaka uyumlu olmalıdır.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Mesaj etiketi belirlemek gerekmez.</a:t>
            </a:r>
            <a:endParaRPr lang="en-US" altLang="tr-TR" sz="2400" dirty="0"/>
          </a:p>
          <a:p>
            <a:endParaRPr lang="en-US" altLang="tr-TR" sz="1400" dirty="0"/>
          </a:p>
          <a:p>
            <a:pPr>
              <a:buFontTx/>
              <a:buNone/>
            </a:pPr>
            <a:r>
              <a:rPr lang="tr-TR" altLang="tr-TR" sz="1600" dirty="0"/>
              <a:t>Kaynak: </a:t>
            </a:r>
            <a:r>
              <a:rPr lang="en-US" altLang="tr-TR" sz="1600" dirty="0"/>
              <a:t>http://www.pdc.kth.se/training/Talks/MPI/Collective.I/less.html#characteristics</a:t>
            </a:r>
          </a:p>
          <a:p>
            <a:endParaRPr lang="en-US" altLang="tr-TR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>
            <a:extLst>
              <a:ext uri="{FF2B5EF4-FFF2-40B4-BE49-F238E27FC236}">
                <a16:creationId xmlns:a16="http://schemas.microsoft.com/office/drawing/2014/main" id="{330CF04E-3277-43D9-BA68-E7C40A7D9A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Set Oluşturma (ing:</a:t>
            </a:r>
            <a:r>
              <a:rPr lang="en-US" altLang="tr-TR" i="1" dirty="0"/>
              <a:t>Barrier</a:t>
            </a:r>
            <a:r>
              <a:rPr lang="tr-TR" altLang="tr-TR" dirty="0"/>
              <a:t>)</a:t>
            </a:r>
            <a:endParaRPr lang="en-US" altLang="tr-TR" dirty="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B9916F8-4903-4505-B8CD-F115F76C5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750" lvl="2" indent="-363538">
              <a:spcBef>
                <a:spcPts val="1000"/>
              </a:spcBef>
            </a:pPr>
            <a:r>
              <a:rPr lang="tr-TR" altLang="tr-TR" sz="2800" dirty="0">
                <a:latin typeface="Verdana" panose="020B0604030504040204" pitchFamily="34" charset="0"/>
                <a:ea typeface="Verdana" panose="020B0604030504040204" pitchFamily="34" charset="0"/>
              </a:rPr>
              <a:t>Süreci diğerleri aynı noktaya gelene dek bloklar. </a:t>
            </a:r>
          </a:p>
          <a:p>
            <a:pPr marL="539750" lvl="2" indent="-363538">
              <a:spcBef>
                <a:spcPts val="1000"/>
              </a:spcBef>
            </a:pPr>
            <a:r>
              <a:rPr lang="tr-TR" altLang="tr-TR" sz="2800" dirty="0">
                <a:latin typeface="Verdana" panose="020B0604030504040204" pitchFamily="34" charset="0"/>
                <a:ea typeface="Verdana" panose="020B0604030504040204" pitchFamily="34" charset="0"/>
              </a:rPr>
              <a:t>Bu teknik senkron işlem diye bilinir</a:t>
            </a:r>
            <a:r>
              <a:rPr lang="en-US" altLang="tr-TR" sz="28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altLang="tr-TR" sz="28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6868" name="Line 5">
            <a:extLst>
              <a:ext uri="{FF2B5EF4-FFF2-40B4-BE49-F238E27FC236}">
                <a16:creationId xmlns:a16="http://schemas.microsoft.com/office/drawing/2014/main" id="{8437EFC1-10B9-4F1F-B671-624D17E46E8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52800" y="2699072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pic>
        <p:nvPicPr>
          <p:cNvPr id="36869" name="Picture 5" descr="barrier.png">
            <a:extLst>
              <a:ext uri="{FF2B5EF4-FFF2-40B4-BE49-F238E27FC236}">
                <a16:creationId xmlns:a16="http://schemas.microsoft.com/office/drawing/2014/main" id="{D11CA04C-0CD0-4367-9C7B-3A32BA54D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9144000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Box 6">
            <a:extLst>
              <a:ext uri="{FF2B5EF4-FFF2-40B4-BE49-F238E27FC236}">
                <a16:creationId xmlns:a16="http://schemas.microsoft.com/office/drawing/2014/main" id="{011A182B-C97A-4A26-AAB1-4F87E1FFC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41872"/>
            <a:ext cx="81115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400" b="1" dirty="0">
                <a:solidFill>
                  <a:srgbClr val="FF0000"/>
                </a:solidFill>
                <a:latin typeface="Courier" pitchFamily="49" charset="0"/>
              </a:rPr>
              <a:t>MPI_Barrier(comm)</a:t>
            </a:r>
            <a:r>
              <a:rPr lang="tr-TR" altLang="tr-TR" sz="2400" b="1" dirty="0">
                <a:solidFill>
                  <a:srgbClr val="FF0000"/>
                </a:solidFill>
                <a:latin typeface="Courier" pitchFamily="49" charset="0"/>
              </a:rPr>
              <a:t> veya </a:t>
            </a:r>
            <a:r>
              <a:rPr lang="tr-TR" altLang="tr-TR" sz="2400" b="1" dirty="0" err="1">
                <a:solidFill>
                  <a:srgbClr val="FF0000"/>
                </a:solidFill>
                <a:latin typeface="Courier" pitchFamily="49" charset="0"/>
              </a:rPr>
              <a:t>Python’da</a:t>
            </a:r>
            <a:r>
              <a:rPr lang="tr-TR" altLang="tr-TR" sz="240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tr-TR" altLang="tr-TR" sz="2400" b="1" dirty="0" err="1">
                <a:solidFill>
                  <a:srgbClr val="FF0000"/>
                </a:solidFill>
                <a:latin typeface="Courier" pitchFamily="49" charset="0"/>
              </a:rPr>
              <a:t>barrier</a:t>
            </a:r>
            <a:r>
              <a:rPr lang="tr-TR" altLang="tr-TR" sz="2400" b="1" dirty="0">
                <a:solidFill>
                  <a:srgbClr val="FF0000"/>
                </a:solidFill>
                <a:latin typeface="Courier" pitchFamily="49" charset="0"/>
              </a:rPr>
              <a:t>()</a:t>
            </a:r>
            <a:endParaRPr lang="en-US" altLang="tr-TR" sz="2400" dirty="0">
              <a:solidFill>
                <a:srgbClr val="FF0000"/>
              </a:solidFill>
            </a:endParaRPr>
          </a:p>
        </p:txBody>
      </p:sp>
      <p:sp>
        <p:nvSpPr>
          <p:cNvPr id="36871" name="TextBox 7">
            <a:extLst>
              <a:ext uri="{FF2B5EF4-FFF2-40B4-BE49-F238E27FC236}">
                <a16:creationId xmlns:a16="http://schemas.microsoft.com/office/drawing/2014/main" id="{E57E17BF-A1D4-4DFE-B034-A76B1E99D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699072"/>
            <a:ext cx="1069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İletişimci</a:t>
            </a:r>
            <a:endParaRPr lang="en-US" altLang="tr-TR" sz="1800" dirty="0"/>
          </a:p>
        </p:txBody>
      </p:sp>
      <p:sp>
        <p:nvSpPr>
          <p:cNvPr id="36873" name="TextBox 8">
            <a:extLst>
              <a:ext uri="{FF2B5EF4-FFF2-40B4-BE49-F238E27FC236}">
                <a16:creationId xmlns:a16="http://schemas.microsoft.com/office/drawing/2014/main" id="{E1A01790-705D-43F4-B767-60044F583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167063"/>
            <a:ext cx="1820863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rank=0 olan süreç</a:t>
            </a:r>
          </a:p>
        </p:txBody>
      </p:sp>
      <p:sp>
        <p:nvSpPr>
          <p:cNvPr id="36874" name="TextBox 9">
            <a:extLst>
              <a:ext uri="{FF2B5EF4-FFF2-40B4-BE49-F238E27FC236}">
                <a16:creationId xmlns:a16="http://schemas.microsoft.com/office/drawing/2014/main" id="{0CCA1995-2B0C-4F7B-B1D2-4594785C9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75" y="3167063"/>
            <a:ext cx="20034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36875" name="TextBox 10">
            <a:extLst>
              <a:ext uri="{FF2B5EF4-FFF2-40B4-BE49-F238E27FC236}">
                <a16:creationId xmlns:a16="http://schemas.microsoft.com/office/drawing/2014/main" id="{B050270E-F931-469D-B619-E66175219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167063"/>
            <a:ext cx="29876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Sete en son ulaşan süreç</a:t>
            </a:r>
          </a:p>
        </p:txBody>
      </p:sp>
      <p:sp>
        <p:nvSpPr>
          <p:cNvPr id="36876" name="TextBox 11">
            <a:extLst>
              <a:ext uri="{FF2B5EF4-FFF2-40B4-BE49-F238E27FC236}">
                <a16:creationId xmlns:a16="http://schemas.microsoft.com/office/drawing/2014/main" id="{0930CB43-53CE-4AF7-AC10-4944219A2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325" y="3868738"/>
            <a:ext cx="8223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Zaman</a:t>
            </a:r>
          </a:p>
        </p:txBody>
      </p:sp>
      <p:sp>
        <p:nvSpPr>
          <p:cNvPr id="36877" name="TextBox 12">
            <a:extLst>
              <a:ext uri="{FF2B5EF4-FFF2-40B4-BE49-F238E27FC236}">
                <a16:creationId xmlns:a16="http://schemas.microsoft.com/office/drawing/2014/main" id="{5885CE99-FF84-4C12-B059-6FEFD81FC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46663"/>
            <a:ext cx="1006475" cy="5857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Devam</a:t>
            </a:r>
            <a:br>
              <a:rPr lang="tr-TR" altLang="tr-TR" sz="1600" dirty="0"/>
            </a:br>
            <a:r>
              <a:rPr lang="tr-TR" altLang="tr-TR" sz="1600" dirty="0"/>
              <a:t>ederler</a:t>
            </a:r>
          </a:p>
        </p:txBody>
      </p:sp>
      <p:sp>
        <p:nvSpPr>
          <p:cNvPr id="36878" name="TextBox 13">
            <a:extLst>
              <a:ext uri="{FF2B5EF4-FFF2-40B4-BE49-F238E27FC236}">
                <a16:creationId xmlns:a16="http://schemas.microsoft.com/office/drawing/2014/main" id="{FC5460EA-1880-43BD-8683-5D01AA2E2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495800"/>
            <a:ext cx="7651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Bekler</a:t>
            </a:r>
          </a:p>
        </p:txBody>
      </p:sp>
      <p:sp>
        <p:nvSpPr>
          <p:cNvPr id="36879" name="TextBox 14">
            <a:extLst>
              <a:ext uri="{FF2B5EF4-FFF2-40B4-BE49-F238E27FC236}">
                <a16:creationId xmlns:a16="http://schemas.microsoft.com/office/drawing/2014/main" id="{26BB8573-4264-4350-A84C-85B5B617D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4767263"/>
            <a:ext cx="7651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Bekler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E45F-D4E3-4E46-8C6F-C9D6F79D8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Örneği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207025-B2CF-41C2-B723-853062CA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defPPr>
              <a:defRPr lang="tr-TR"/>
            </a:defPPr>
            <a:lvl1pPr marL="0" algn="r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41CEB-32E5-4983-AC64-A767D4616B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numpy</a:t>
            </a:r>
            <a:r>
              <a:rPr lang="tr-TR" dirty="0"/>
              <a:t> kurulumu gerekli oldu, komut satırından şunu yazmalısınız: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 	</a:t>
            </a:r>
            <a:r>
              <a:rPr lang="tr-TR" dirty="0" err="1">
                <a:latin typeface="Consolas" panose="020B0609020204030204" pitchFamily="49" charset="0"/>
              </a:rPr>
              <a:t>python</a:t>
            </a:r>
            <a:r>
              <a:rPr lang="tr-TR" dirty="0">
                <a:latin typeface="Consolas" panose="020B0609020204030204" pitchFamily="49" charset="0"/>
              </a:rPr>
              <a:t> -m </a:t>
            </a:r>
            <a:r>
              <a:rPr lang="tr-TR" dirty="0" err="1">
                <a:latin typeface="Consolas" panose="020B0609020204030204" pitchFamily="49" charset="0"/>
              </a:rPr>
              <a:t>install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numpy</a:t>
            </a:r>
            <a:endParaRPr lang="tr-TR" dirty="0">
              <a:latin typeface="Consolas" panose="020B0609020204030204" pitchFamily="49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570659-8DD9-4306-A21E-B24505625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792736"/>
            <a:ext cx="8784976" cy="351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62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E45F-D4E3-4E46-8C6F-C9D6F79D8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Paralel Sıralama Örneği (1/4)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207025-B2CF-41C2-B723-853062CA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defPPr>
              <a:defRPr lang="tr-TR"/>
            </a:defPPr>
            <a:lvl1pPr marL="0" algn="r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41CEB-32E5-4983-AC64-A767D4616B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50000"/>
            </a:schemeClr>
          </a:solidFill>
        </p:spPr>
        <p:txBody>
          <a:bodyPr/>
          <a:lstStyle/>
          <a:p>
            <a:pPr marL="214163" indent="0">
              <a:buNone/>
            </a:pP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mpi4py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MPI</a:t>
            </a:r>
          </a:p>
          <a:p>
            <a:pPr marL="214163" indent="0">
              <a:buNone/>
            </a:pP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numpy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np</a:t>
            </a:r>
            <a:endParaRPr lang="tr-TR" sz="20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pPr marL="214163" indent="0">
              <a:buNone/>
            </a:pP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ssort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max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endParaRPr lang="tr-TR" sz="20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j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)):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j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max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]: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max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j</a:t>
            </a:r>
            <a:endParaRPr lang="tr-TR" sz="20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tr-TR" sz="2000" b="0" dirty="0">
                <a:solidFill>
                  <a:srgbClr val="7CA668"/>
                </a:solidFill>
                <a:effectLst/>
                <a:latin typeface="Consolas" panose="020B0609020204030204" pitchFamily="49" charset="0"/>
              </a:rPr>
              <a:t># Swap</a:t>
            </a:r>
            <a:endParaRPr lang="tr-TR" sz="20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tmp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max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max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tmp</a:t>
            </a:r>
            <a:endParaRPr lang="tr-TR" sz="20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5142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E45F-D4E3-4E46-8C6F-C9D6F79D8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Paralel Sıralama Örneği (2/4)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207025-B2CF-41C2-B723-853062CA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defPPr>
              <a:defRPr lang="tr-TR"/>
            </a:defPPr>
            <a:lvl1pPr marL="0" algn="r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41CEB-32E5-4983-AC64-A767D4616B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50000"/>
            </a:schemeClr>
          </a:solidFill>
        </p:spPr>
        <p:txBody>
          <a:bodyPr/>
          <a:lstStyle/>
          <a:p>
            <a:pPr marL="214163" indent="0">
              <a:buNone/>
            </a:pPr>
            <a:r>
              <a:rPr lang="tr-T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issorted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array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]: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endParaRPr lang="tr-TR" sz="20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True</a:t>
            </a:r>
            <a:endParaRPr lang="tr-TR" sz="20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pPr marL="214163" indent="0">
              <a:buNone/>
            </a:pP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MPI.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COMM_WORLD</a:t>
            </a:r>
            <a:endParaRPr lang="tr-TR" sz="20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pPr marL="214163" indent="0">
              <a:buNone/>
            </a:pP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numofthr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Get_size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214163" indent="0">
              <a:buNone/>
            </a:pP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rank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Get_rank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214163" indent="0">
              <a:buNone/>
            </a:pP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np.empty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([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numofthr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],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dtype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214163" indent="0">
              <a:buNone/>
            </a:pP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np.empty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([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],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dtype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214163" indent="0">
              <a:buNone/>
            </a:pP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endParaRPr lang="tr-TR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22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E45F-D4E3-4E46-8C6F-C9D6F79D8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Paralel Sıralama Örneği (3/4)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207025-B2CF-41C2-B723-853062CA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defPPr>
              <a:defRPr lang="tr-TR"/>
            </a:defPPr>
            <a:lvl1pPr marL="0" algn="r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41CEB-32E5-4983-AC64-A767D4616B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50000"/>
            </a:schemeClr>
          </a:solidFill>
        </p:spPr>
        <p:txBody>
          <a:bodyPr/>
          <a:lstStyle/>
          <a:p>
            <a:pPr marL="214163" indent="0">
              <a:buNone/>
            </a:pP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rank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np.random.randint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100000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marL="214163" indent="0">
              <a:buNone/>
            </a:pPr>
            <a:r>
              <a:rPr lang="tr-TR" sz="2000" dirty="0">
                <a:solidFill>
                  <a:srgbClr val="FFFFFF"/>
                </a:solidFill>
                <a:latin typeface="Consolas" panose="020B0609020204030204" pitchFamily="49" charset="0"/>
              </a:rPr>
              <a:t>			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numofthr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MPI.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Wtime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214163" indent="0">
              <a:buNone/>
            </a:pPr>
            <a:endParaRPr lang="tr-TR" sz="2000" b="0" dirty="0">
              <a:solidFill>
                <a:srgbClr val="9CDCFE"/>
              </a:solidFill>
              <a:effectLst/>
              <a:latin typeface="Consolas" panose="020B0609020204030204" pitchFamily="49" charset="0"/>
            </a:endParaRPr>
          </a:p>
          <a:p>
            <a:pPr marL="214163" indent="0">
              <a:buNone/>
            </a:pP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Scatter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root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214163" indent="0">
              <a:buNone/>
            </a:pP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ssort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mynumbers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214163" indent="0">
              <a:buNone/>
            </a:pP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Barrier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214163" indent="0">
              <a:buNone/>
            </a:pPr>
            <a:endParaRPr lang="tr-TR" sz="20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pPr marL="214163" indent="0">
              <a:buNone/>
            </a:pP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rank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MPI.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Wtime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MPI.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Wtime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ssort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MPI.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Wtime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9242611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E45F-D4E3-4E46-8C6F-C9D6F79D8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5085"/>
            <a:ext cx="9144000" cy="684581"/>
          </a:xfrm>
        </p:spPr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Paralel Sıralama Örneği (4/4)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207025-B2CF-41C2-B723-853062CA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defPPr>
              <a:defRPr lang="tr-TR"/>
            </a:defPPr>
            <a:lvl1pPr marL="0" algn="r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41CEB-32E5-4983-AC64-A767D4616B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50000"/>
            </a:schemeClr>
          </a:solidFill>
        </p:spPr>
        <p:txBody>
          <a:bodyPr/>
          <a:lstStyle/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), 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 </a:t>
            </a:r>
            <a:r>
              <a:rPr lang="tr-TR" sz="20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sayi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icin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seri zaman:"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marL="214163" indent="0">
              <a:buNone/>
            </a:pPr>
            <a:r>
              <a:rPr lang="tr-TR" sz="2000" dirty="0">
                <a:solidFill>
                  <a:srgbClr val="FFFFFF"/>
                </a:solidFill>
                <a:latin typeface="Consolas" panose="020B0609020204030204" pitchFamily="49" charset="0"/>
              </a:rPr>
              <a:t>		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tr-TR" sz="20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siralama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issorted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len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numbers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), 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 </a:t>
            </a:r>
            <a:r>
              <a:rPr lang="tr-TR" sz="20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sayi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icin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paralel zaman:"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marL="214163" indent="0">
              <a:buNone/>
            </a:pPr>
            <a:r>
              <a:rPr lang="tr-TR" sz="2000" dirty="0">
                <a:solidFill>
                  <a:srgbClr val="FFFFFF"/>
                </a:solidFill>
                <a:latin typeface="Consolas" panose="020B0609020204030204" pitchFamily="49" charset="0"/>
              </a:rPr>
              <a:t>		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214163" indent="0"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tr-TR" sz="20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Hizlanma</a:t>
            </a:r>
            <a:r>
              <a:rPr lang="tr-TR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:"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stime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ptime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214163" indent="0">
              <a:buNone/>
            </a:pP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u="sng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Terminalden alınan çıktı:</a:t>
            </a:r>
          </a:p>
          <a:p>
            <a:pPr marL="214163" indent="0">
              <a:buNone/>
            </a:pPr>
            <a:r>
              <a:rPr lang="tr-TR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mpiexec</a:t>
            </a: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tr-TR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python</a:t>
            </a: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 ssort.py</a:t>
            </a:r>
          </a:p>
          <a:p>
            <a:pPr marL="214163" indent="0">
              <a:buNone/>
            </a:pP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8000  </a:t>
            </a:r>
            <a:r>
              <a:rPr lang="tr-TR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sayi</a:t>
            </a: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tr-TR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icin</a:t>
            </a: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 seri zaman: 5.9342703 </a:t>
            </a:r>
            <a:r>
              <a:rPr lang="tr-TR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siralama</a:t>
            </a: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 True</a:t>
            </a:r>
          </a:p>
          <a:p>
            <a:pPr marL="214163" indent="0">
              <a:buNone/>
            </a:pP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8000  </a:t>
            </a:r>
            <a:r>
              <a:rPr lang="tr-TR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sayi</a:t>
            </a: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tr-TR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icin</a:t>
            </a: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 paralel zaman: 0.2355956</a:t>
            </a:r>
          </a:p>
          <a:p>
            <a:pPr marL="214163" indent="0">
              <a:buNone/>
            </a:pPr>
            <a:r>
              <a:rPr lang="tr-TR" sz="20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Hizlanma</a:t>
            </a:r>
            <a:r>
              <a:rPr lang="tr-TR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olas" panose="020B0609020204030204" pitchFamily="49" charset="0"/>
              </a:rPr>
              <a:t>: 25.188375</a:t>
            </a:r>
          </a:p>
        </p:txBody>
      </p:sp>
    </p:spTree>
    <p:extLst>
      <p:ext uri="{BB962C8B-B14F-4D97-AF65-F5344CB8AC3E}">
        <p14:creationId xmlns:p14="http://schemas.microsoft.com/office/powerpoint/2010/main" val="2337955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F61307-F7B8-498A-801C-09CFA0958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3810000"/>
            <a:ext cx="6858000" cy="990600"/>
          </a:xfrm>
        </p:spPr>
        <p:txBody>
          <a:bodyPr/>
          <a:lstStyle/>
          <a:p>
            <a:pPr>
              <a:defRPr/>
            </a:pPr>
            <a:r>
              <a:rPr lang="tr-T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Senkron Mesaj Geçişleri</a:t>
            </a:r>
            <a:endParaRPr lang="tr-T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37FFA8C-1EF7-4053-8F61-0BD7EB5CDA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7DEF2474-524A-4246-ADBC-991D9AE17B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Senkron Mesaj Geçişleri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150F831-7DB5-4E68-98EB-03C820616571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tr-TR" altLang="en-US" sz="2800" dirty="0"/>
              <a:t>Transfer bitince işine devam eden rutinlerdir</a:t>
            </a:r>
            <a:r>
              <a:rPr lang="en-US" altLang="en-US" sz="2800" dirty="0"/>
              <a:t>.</a:t>
            </a:r>
            <a:endParaRPr lang="tr-TR" altLang="en-US" sz="2800" dirty="0"/>
          </a:p>
          <a:p>
            <a:pPr>
              <a:lnSpc>
                <a:spcPct val="90000"/>
              </a:lnSpc>
              <a:defRPr/>
            </a:pPr>
            <a:r>
              <a:rPr lang="tr-TR" altLang="en-US" sz="2800" dirty="0"/>
              <a:t>Senkron mesaj yollama rutini</a:t>
            </a:r>
            <a:endParaRPr lang="en-US" altLang="en-US" b="1" i="1" dirty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  <a:defRPr/>
            </a:pPr>
            <a:r>
              <a:rPr lang="tr-TR" altLang="en-US" sz="2400" dirty="0"/>
              <a:t>Mesajı yollar ve alacak olan sürecin tüm mesajı almasını bekler</a:t>
            </a:r>
            <a:r>
              <a:rPr lang="en-US" altLang="en-US" sz="2400" dirty="0"/>
              <a:t>. MPI</a:t>
            </a:r>
            <a:r>
              <a:rPr lang="tr-TR" altLang="en-US" sz="2400" dirty="0"/>
              <a:t>'da</a:t>
            </a:r>
            <a:r>
              <a:rPr lang="en-US" altLang="en-US" sz="2400" dirty="0"/>
              <a:t>, </a:t>
            </a:r>
            <a:r>
              <a:rPr lang="en-US" altLang="en-US" sz="2400" dirty="0" err="1">
                <a:solidFill>
                  <a:srgbClr val="FF0000"/>
                </a:solidFill>
              </a:rPr>
              <a:t>MPI_SSend</a:t>
            </a:r>
            <a:r>
              <a:rPr lang="en-US" altLang="en-US" sz="2400" dirty="0">
                <a:solidFill>
                  <a:srgbClr val="FF0000"/>
                </a:solidFill>
              </a:rPr>
              <a:t>() </a:t>
            </a:r>
            <a:r>
              <a:rPr lang="tr-TR" altLang="en-US" sz="2400" dirty="0"/>
              <a:t>rutinidir</a:t>
            </a:r>
            <a:r>
              <a:rPr lang="en-US" altLang="en-US" sz="2400" dirty="0"/>
              <a:t>.</a:t>
            </a:r>
            <a:endParaRPr lang="tr-TR" altLang="en-US" dirty="0"/>
          </a:p>
          <a:p>
            <a:pPr>
              <a:lnSpc>
                <a:spcPct val="90000"/>
              </a:lnSpc>
              <a:defRPr/>
            </a:pPr>
            <a:r>
              <a:rPr lang="tr-TR" altLang="en-US" sz="2800" dirty="0"/>
              <a:t>Senkron mesaj alma rutini</a:t>
            </a:r>
            <a:endParaRPr lang="en-US" altLang="en-US" sz="2800" dirty="0"/>
          </a:p>
          <a:p>
            <a:pPr lvl="1">
              <a:lnSpc>
                <a:spcPct val="90000"/>
              </a:lnSpc>
              <a:defRPr/>
            </a:pPr>
            <a:r>
              <a:rPr lang="tr-TR" altLang="en-US" sz="2400" dirty="0"/>
              <a:t>Mesajın tamamı alınan dek bekler</a:t>
            </a:r>
            <a:r>
              <a:rPr lang="en-US" altLang="en-US" sz="2400" dirty="0"/>
              <a:t>.</a:t>
            </a:r>
            <a:r>
              <a:rPr lang="tr-TR" altLang="en-US" sz="2400" dirty="0"/>
              <a:t> </a:t>
            </a:r>
            <a:r>
              <a:rPr lang="en-US" altLang="en-US" sz="2400" dirty="0"/>
              <a:t>MPI</a:t>
            </a:r>
            <a:r>
              <a:rPr lang="tr-TR" altLang="en-US" sz="2400" dirty="0"/>
              <a:t>'da</a:t>
            </a:r>
            <a:r>
              <a:rPr lang="en-US" altLang="en-US" sz="2400" dirty="0"/>
              <a:t>, </a:t>
            </a:r>
            <a:r>
              <a:rPr lang="tr-TR" altLang="en-US" sz="2400" dirty="0"/>
              <a:t>daha önce de gördüğümüz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MPI_</a:t>
            </a:r>
            <a:r>
              <a:rPr lang="tr-TR" altLang="en-US" sz="2400" dirty="0">
                <a:solidFill>
                  <a:srgbClr val="FF0000"/>
                </a:solidFill>
              </a:rPr>
              <a:t>R</a:t>
            </a:r>
            <a:r>
              <a:rPr lang="en-US" altLang="en-US" sz="2400" dirty="0">
                <a:solidFill>
                  <a:srgbClr val="FF0000"/>
                </a:solidFill>
              </a:rPr>
              <a:t>ecv()</a:t>
            </a:r>
            <a:r>
              <a:rPr lang="en-US" altLang="en-US" sz="2400" dirty="0"/>
              <a:t> </a:t>
            </a:r>
            <a:r>
              <a:rPr lang="tr-TR" altLang="en-US" sz="2400" dirty="0"/>
              <a:t>rutinidir</a:t>
            </a:r>
            <a:r>
              <a:rPr lang="en-US" altLang="en-US" sz="2400" dirty="0"/>
              <a:t>.</a:t>
            </a:r>
            <a:endParaRPr lang="tr-TR" altLang="en-US" dirty="0"/>
          </a:p>
          <a:p>
            <a:pPr>
              <a:lnSpc>
                <a:spcPct val="90000"/>
              </a:lnSpc>
              <a:defRPr/>
            </a:pPr>
            <a:r>
              <a:rPr lang="tr-TR" altLang="en-US" sz="2800" dirty="0"/>
              <a:t>Senkron mesaj geçiş rutinleri doğal olarak iki iş yaparlar:</a:t>
            </a:r>
            <a:endParaRPr lang="en-US" altLang="en-US" sz="2800" dirty="0"/>
          </a:p>
          <a:p>
            <a:pPr lvl="1" indent="-342900">
              <a:lnSpc>
                <a:spcPct val="90000"/>
              </a:lnSpc>
              <a:defRPr/>
            </a:pPr>
            <a:r>
              <a:rPr lang="tr-TR" altLang="en-US" sz="2400" dirty="0"/>
              <a:t>Veriyi transfer ederler,</a:t>
            </a:r>
            <a:r>
              <a:rPr lang="en-US" altLang="en-US" sz="2400" dirty="0"/>
              <a:t> </a:t>
            </a:r>
            <a:endParaRPr lang="tr-TR" altLang="en-US" sz="2400" dirty="0"/>
          </a:p>
          <a:p>
            <a:pPr lvl="1" indent="-342900">
              <a:lnSpc>
                <a:spcPct val="90000"/>
              </a:lnSpc>
              <a:defRPr/>
            </a:pPr>
            <a:r>
              <a:rPr lang="tr-TR" altLang="en-US" sz="2400" dirty="0"/>
              <a:t>ve süreçleri senkronize ederler.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80CA5300-51BC-493C-9CC3-F679FB6FD9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dirty="0"/>
              <a:t>Senkron</a:t>
            </a:r>
            <a:r>
              <a:rPr lang="en-US" altLang="en-US" dirty="0"/>
              <a:t> Ssend() </a:t>
            </a:r>
            <a:r>
              <a:rPr lang="tr-TR" altLang="en-US" dirty="0"/>
              <a:t>ve</a:t>
            </a:r>
            <a:r>
              <a:rPr lang="en-US" altLang="en-US" dirty="0"/>
              <a:t> </a:t>
            </a:r>
            <a:r>
              <a:rPr lang="tr-TR" altLang="en-US" dirty="0"/>
              <a:t>R</a:t>
            </a:r>
            <a:r>
              <a:rPr lang="en-US" altLang="en-US" dirty="0"/>
              <a:t>ecv()</a:t>
            </a:r>
            <a:r>
              <a:rPr lang="tr-TR" altLang="en-US" dirty="0"/>
              <a:t>'lerin İşleyişi</a:t>
            </a:r>
            <a:endParaRPr lang="en-US" altLang="en-US" sz="4400" dirty="0"/>
          </a:p>
        </p:txBody>
      </p:sp>
      <p:sp>
        <p:nvSpPr>
          <p:cNvPr id="39939" name="Rectangle 5">
            <a:extLst>
              <a:ext uri="{FF2B5EF4-FFF2-40B4-BE49-F238E27FC236}">
                <a16:creationId xmlns:a16="http://schemas.microsoft.com/office/drawing/2014/main" id="{D1F8DFED-24E9-44AA-A491-6D10C55B6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7725" y="1182688"/>
            <a:ext cx="754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1</a:t>
            </a:r>
            <a:endParaRPr lang="en-US" altLang="tr-TR" sz="1200" dirty="0"/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D94E48B0-B065-4825-81CC-8E4D0F283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775" y="1182688"/>
            <a:ext cx="754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2</a:t>
            </a:r>
            <a:endParaRPr lang="en-US" altLang="tr-TR" sz="1200" dirty="0"/>
          </a:p>
        </p:txBody>
      </p:sp>
      <p:sp>
        <p:nvSpPr>
          <p:cNvPr id="39941" name="Rectangle 7">
            <a:extLst>
              <a:ext uri="{FF2B5EF4-FFF2-40B4-BE49-F238E27FC236}">
                <a16:creationId xmlns:a16="http://schemas.microsoft.com/office/drawing/2014/main" id="{51E5BBD0-134D-4C8A-A7EC-F4A0653D4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675" y="2411413"/>
            <a:ext cx="676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Ssend();</a:t>
            </a:r>
            <a:endParaRPr lang="en-US" altLang="tr-TR" sz="1200" dirty="0"/>
          </a:p>
        </p:txBody>
      </p:sp>
      <p:sp>
        <p:nvSpPr>
          <p:cNvPr id="39942" name="Rectangle 8">
            <a:extLst>
              <a:ext uri="{FF2B5EF4-FFF2-40B4-BE49-F238E27FC236}">
                <a16:creationId xmlns:a16="http://schemas.microsoft.com/office/drawing/2014/main" id="{D930102A-9510-47E6-AB74-920A6D78F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675" y="2732088"/>
            <a:ext cx="501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recv();</a:t>
            </a:r>
            <a:endParaRPr lang="en-US" altLang="tr-TR" sz="1200" dirty="0"/>
          </a:p>
        </p:txBody>
      </p:sp>
      <p:sp>
        <p:nvSpPr>
          <p:cNvPr id="39943" name="Line 9">
            <a:extLst>
              <a:ext uri="{FF2B5EF4-FFF2-40B4-BE49-F238E27FC236}">
                <a16:creationId xmlns:a16="http://schemas.microsoft.com/office/drawing/2014/main" id="{7BE84F99-C3D6-4BC7-96D0-35FC17F9A8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16287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4" name="Line 10">
            <a:extLst>
              <a:ext uri="{FF2B5EF4-FFF2-40B4-BE49-F238E27FC236}">
                <a16:creationId xmlns:a16="http://schemas.microsoft.com/office/drawing/2014/main" id="{E37D39CC-EEAE-45E7-993B-ED95911E8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17176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5" name="Line 11">
            <a:extLst>
              <a:ext uri="{FF2B5EF4-FFF2-40B4-BE49-F238E27FC236}">
                <a16:creationId xmlns:a16="http://schemas.microsoft.com/office/drawing/2014/main" id="{AE41EB48-A71F-4751-AA99-9985DD5AEF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18240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6" name="Line 12">
            <a:extLst>
              <a:ext uri="{FF2B5EF4-FFF2-40B4-BE49-F238E27FC236}">
                <a16:creationId xmlns:a16="http://schemas.microsoft.com/office/drawing/2014/main" id="{3DEE4CCD-ACC6-4083-9F47-D20238B3CA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19304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7" name="Line 13">
            <a:extLst>
              <a:ext uri="{FF2B5EF4-FFF2-40B4-BE49-F238E27FC236}">
                <a16:creationId xmlns:a16="http://schemas.microsoft.com/office/drawing/2014/main" id="{5F3FC7AE-C7DB-4543-8B87-6B67F26DD43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0383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8" name="Line 14">
            <a:extLst>
              <a:ext uri="{FF2B5EF4-FFF2-40B4-BE49-F238E27FC236}">
                <a16:creationId xmlns:a16="http://schemas.microsoft.com/office/drawing/2014/main" id="{0731C4FA-33A7-4E97-8F22-0ADA935388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1447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9" name="Line 15">
            <a:extLst>
              <a:ext uri="{FF2B5EF4-FFF2-40B4-BE49-F238E27FC236}">
                <a16:creationId xmlns:a16="http://schemas.microsoft.com/office/drawing/2014/main" id="{7C97DCA5-2083-452B-8081-D4EFA562AC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23361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0" name="Line 16">
            <a:extLst>
              <a:ext uri="{FF2B5EF4-FFF2-40B4-BE49-F238E27FC236}">
                <a16:creationId xmlns:a16="http://schemas.microsoft.com/office/drawing/2014/main" id="{79F27203-9370-4D9A-A46E-EE7C8CBD8A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3399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1" name="Line 17">
            <a:extLst>
              <a:ext uri="{FF2B5EF4-FFF2-40B4-BE49-F238E27FC236}">
                <a16:creationId xmlns:a16="http://schemas.microsoft.com/office/drawing/2014/main" id="{58E3419D-AC09-4646-A183-7E325F172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9638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2" name="Line 18">
            <a:extLst>
              <a:ext uri="{FF2B5EF4-FFF2-40B4-BE49-F238E27FC236}">
                <a16:creationId xmlns:a16="http://schemas.microsoft.com/office/drawing/2014/main" id="{28DDE3F4-FFF7-4743-8CFA-2DD2351DC3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30527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3" name="Line 19">
            <a:extLst>
              <a:ext uri="{FF2B5EF4-FFF2-40B4-BE49-F238E27FC236}">
                <a16:creationId xmlns:a16="http://schemas.microsoft.com/office/drawing/2014/main" id="{1F28E299-8CE6-474A-93CE-2DD4FFC337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31416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4" name="Line 20">
            <a:extLst>
              <a:ext uri="{FF2B5EF4-FFF2-40B4-BE49-F238E27FC236}">
                <a16:creationId xmlns:a16="http://schemas.microsoft.com/office/drawing/2014/main" id="{31D8F7C5-9BA0-497E-BFD0-CC12CB266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32480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5" name="Line 21">
            <a:extLst>
              <a:ext uri="{FF2B5EF4-FFF2-40B4-BE49-F238E27FC236}">
                <a16:creationId xmlns:a16="http://schemas.microsoft.com/office/drawing/2014/main" id="{701CEE2D-15B0-436E-B812-0AB430BCEF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3354388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6" name="Line 22">
            <a:extLst>
              <a:ext uri="{FF2B5EF4-FFF2-40B4-BE49-F238E27FC236}">
                <a16:creationId xmlns:a16="http://schemas.microsoft.com/office/drawing/2014/main" id="{38554705-7DC6-4739-869D-0C1CFE8EB5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9638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7" name="Line 23">
            <a:extLst>
              <a:ext uri="{FF2B5EF4-FFF2-40B4-BE49-F238E27FC236}">
                <a16:creationId xmlns:a16="http://schemas.microsoft.com/office/drawing/2014/main" id="{2215B4F0-24EB-4CD0-B68C-764863ABB1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30527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8" name="Line 24">
            <a:extLst>
              <a:ext uri="{FF2B5EF4-FFF2-40B4-BE49-F238E27FC236}">
                <a16:creationId xmlns:a16="http://schemas.microsoft.com/office/drawing/2014/main" id="{FF7F0DEF-5FB0-43D0-9D17-DBE6408605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31416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9" name="Line 25">
            <a:extLst>
              <a:ext uri="{FF2B5EF4-FFF2-40B4-BE49-F238E27FC236}">
                <a16:creationId xmlns:a16="http://schemas.microsoft.com/office/drawing/2014/main" id="{9FFC3B96-DA80-4C40-ACC9-D221CC1667E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32480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0" name="Line 26">
            <a:extLst>
              <a:ext uri="{FF2B5EF4-FFF2-40B4-BE49-F238E27FC236}">
                <a16:creationId xmlns:a16="http://schemas.microsoft.com/office/drawing/2014/main" id="{D5AE9750-69A0-48D2-99F4-0C4D43649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3354388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1" name="Line 27">
            <a:extLst>
              <a:ext uri="{FF2B5EF4-FFF2-40B4-BE49-F238E27FC236}">
                <a16:creationId xmlns:a16="http://schemas.microsoft.com/office/drawing/2014/main" id="{25F49AA7-6762-464B-A049-A7CB783E0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16287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2" name="Line 28">
            <a:extLst>
              <a:ext uri="{FF2B5EF4-FFF2-40B4-BE49-F238E27FC236}">
                <a16:creationId xmlns:a16="http://schemas.microsoft.com/office/drawing/2014/main" id="{EBECAB9C-D9E6-497A-B070-72F9BF1ACF4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17176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3" name="Line 29">
            <a:extLst>
              <a:ext uri="{FF2B5EF4-FFF2-40B4-BE49-F238E27FC236}">
                <a16:creationId xmlns:a16="http://schemas.microsoft.com/office/drawing/2014/main" id="{4B3310AA-77F6-421E-B932-0E51FF42A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18240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4" name="Line 30">
            <a:extLst>
              <a:ext uri="{FF2B5EF4-FFF2-40B4-BE49-F238E27FC236}">
                <a16:creationId xmlns:a16="http://schemas.microsoft.com/office/drawing/2014/main" id="{67EDEE4B-9BCB-43E3-AD69-B65AAB5A1E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19304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5" name="Line 31">
            <a:extLst>
              <a:ext uri="{FF2B5EF4-FFF2-40B4-BE49-F238E27FC236}">
                <a16:creationId xmlns:a16="http://schemas.microsoft.com/office/drawing/2014/main" id="{EE08FA09-B73A-45D5-9483-1FD6253951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019300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6" name="Line 32">
            <a:extLst>
              <a:ext uri="{FF2B5EF4-FFF2-40B4-BE49-F238E27FC236}">
                <a16:creationId xmlns:a16="http://schemas.microsoft.com/office/drawing/2014/main" id="{88040C00-1E84-478B-9D37-F19BBB275D7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12725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7" name="Line 33">
            <a:extLst>
              <a:ext uri="{FF2B5EF4-FFF2-40B4-BE49-F238E27FC236}">
                <a16:creationId xmlns:a16="http://schemas.microsoft.com/office/drawing/2014/main" id="{4ECEFF1D-C2B7-4330-B2E1-4333FED55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2336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8" name="Line 34">
            <a:extLst>
              <a:ext uri="{FF2B5EF4-FFF2-40B4-BE49-F238E27FC236}">
                <a16:creationId xmlns:a16="http://schemas.microsoft.com/office/drawing/2014/main" id="{211619A9-FE8B-4700-B6A0-BF5AD2676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3399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9" name="Line 35">
            <a:extLst>
              <a:ext uri="{FF2B5EF4-FFF2-40B4-BE49-F238E27FC236}">
                <a16:creationId xmlns:a16="http://schemas.microsoft.com/office/drawing/2014/main" id="{5CEE8419-AF8E-4659-886A-C6B233BCB1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4288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0" name="Line 36">
            <a:extLst>
              <a:ext uri="{FF2B5EF4-FFF2-40B4-BE49-F238E27FC236}">
                <a16:creationId xmlns:a16="http://schemas.microsoft.com/office/drawing/2014/main" id="{C249E2F3-105C-416E-91EF-869868A8506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5368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1" name="Line 37">
            <a:extLst>
              <a:ext uri="{FF2B5EF4-FFF2-40B4-BE49-F238E27FC236}">
                <a16:creationId xmlns:a16="http://schemas.microsoft.com/office/drawing/2014/main" id="{52086A6F-DE06-4AF4-800A-4676EA8A70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6431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2" name="Line 38">
            <a:extLst>
              <a:ext uri="{FF2B5EF4-FFF2-40B4-BE49-F238E27FC236}">
                <a16:creationId xmlns:a16="http://schemas.microsoft.com/office/drawing/2014/main" id="{0807F9A0-ADED-48E6-8ABC-D9D582FF609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7495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3" name="Line 39">
            <a:extLst>
              <a:ext uri="{FF2B5EF4-FFF2-40B4-BE49-F238E27FC236}">
                <a16:creationId xmlns:a16="http://schemas.microsoft.com/office/drawing/2014/main" id="{37BC4ABE-4759-4DDE-BDD2-C5E8F3D17C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3238" y="2892425"/>
            <a:ext cx="19050" cy="15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4" name="Freeform 40">
            <a:extLst>
              <a:ext uri="{FF2B5EF4-FFF2-40B4-BE49-F238E27FC236}">
                <a16:creationId xmlns:a16="http://schemas.microsoft.com/office/drawing/2014/main" id="{C7C1FD10-CB47-4360-AE64-D186D5347858}"/>
              </a:ext>
            </a:extLst>
          </p:cNvPr>
          <p:cNvSpPr>
            <a:spLocks/>
          </p:cNvSpPr>
          <p:nvPr/>
        </p:nvSpPr>
        <p:spPr bwMode="auto">
          <a:xfrm>
            <a:off x="4260850" y="2874963"/>
            <a:ext cx="71438" cy="52387"/>
          </a:xfrm>
          <a:custGeom>
            <a:avLst/>
            <a:gdLst>
              <a:gd name="T0" fmla="*/ 2147483647 w 45"/>
              <a:gd name="T1" fmla="*/ 2147483647 h 33"/>
              <a:gd name="T2" fmla="*/ 2147483647 w 45"/>
              <a:gd name="T3" fmla="*/ 2147483647 h 33"/>
              <a:gd name="T4" fmla="*/ 0 w 45"/>
              <a:gd name="T5" fmla="*/ 2147483647 h 33"/>
              <a:gd name="T6" fmla="*/ 2147483647 w 45"/>
              <a:gd name="T7" fmla="*/ 0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33" y="11"/>
                </a:moveTo>
                <a:lnTo>
                  <a:pt x="45" y="33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5" name="Freeform 41">
            <a:extLst>
              <a:ext uri="{FF2B5EF4-FFF2-40B4-BE49-F238E27FC236}">
                <a16:creationId xmlns:a16="http://schemas.microsoft.com/office/drawing/2014/main" id="{FC9E3457-1AF5-42CC-85B6-17724B2C8246}"/>
              </a:ext>
            </a:extLst>
          </p:cNvPr>
          <p:cNvSpPr>
            <a:spLocks/>
          </p:cNvSpPr>
          <p:nvPr/>
        </p:nvSpPr>
        <p:spPr bwMode="auto">
          <a:xfrm>
            <a:off x="4260850" y="2874963"/>
            <a:ext cx="71438" cy="52387"/>
          </a:xfrm>
          <a:custGeom>
            <a:avLst/>
            <a:gdLst>
              <a:gd name="T0" fmla="*/ 2147483647 w 45"/>
              <a:gd name="T1" fmla="*/ 2147483647 h 33"/>
              <a:gd name="T2" fmla="*/ 2147483647 w 45"/>
              <a:gd name="T3" fmla="*/ 2147483647 h 33"/>
              <a:gd name="T4" fmla="*/ 0 w 45"/>
              <a:gd name="T5" fmla="*/ 2147483647 h 33"/>
              <a:gd name="T6" fmla="*/ 2147483647 w 45"/>
              <a:gd name="T7" fmla="*/ 0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33" y="11"/>
                </a:moveTo>
                <a:lnTo>
                  <a:pt x="45" y="33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6" name="Line 42">
            <a:extLst>
              <a:ext uri="{FF2B5EF4-FFF2-40B4-BE49-F238E27FC236}">
                <a16:creationId xmlns:a16="http://schemas.microsoft.com/office/drawing/2014/main" id="{4EB780D5-4166-4C06-A689-FC7463ED9F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2288" y="2892425"/>
            <a:ext cx="1957387" cy="15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7" name="AutoShape 43">
            <a:extLst>
              <a:ext uri="{FF2B5EF4-FFF2-40B4-BE49-F238E27FC236}">
                <a16:creationId xmlns:a16="http://schemas.microsoft.com/office/drawing/2014/main" id="{73E7E468-3804-4A37-83AC-A341AD598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838" y="1493838"/>
            <a:ext cx="1193800" cy="2012950"/>
          </a:xfrm>
          <a:prstGeom prst="roundRect">
            <a:avLst>
              <a:gd name="adj" fmla="val 2647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39978" name="AutoShape 44">
            <a:extLst>
              <a:ext uri="{FF2B5EF4-FFF2-40B4-BE49-F238E27FC236}">
                <a16:creationId xmlns:a16="http://schemas.microsoft.com/office/drawing/2014/main" id="{9AB94394-7677-47B2-9788-A152AA391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5838" y="1493838"/>
            <a:ext cx="1212850" cy="2012950"/>
          </a:xfrm>
          <a:prstGeom prst="roundRect">
            <a:avLst>
              <a:gd name="adj" fmla="val 26088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39979" name="Line 45">
            <a:extLst>
              <a:ext uri="{FF2B5EF4-FFF2-40B4-BE49-F238E27FC236}">
                <a16:creationId xmlns:a16="http://schemas.microsoft.com/office/drawing/2014/main" id="{E10D357B-1ABD-401C-9038-2A2D758C163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6800" y="2981325"/>
            <a:ext cx="36513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0" name="Freeform 46">
            <a:extLst>
              <a:ext uri="{FF2B5EF4-FFF2-40B4-BE49-F238E27FC236}">
                <a16:creationId xmlns:a16="http://schemas.microsoft.com/office/drawing/2014/main" id="{959ABDA3-8AFF-4A34-99CA-5FB00C6FEC89}"/>
              </a:ext>
            </a:extLst>
          </p:cNvPr>
          <p:cNvSpPr>
            <a:spLocks/>
          </p:cNvSpPr>
          <p:nvPr/>
        </p:nvSpPr>
        <p:spPr bwMode="auto">
          <a:xfrm>
            <a:off x="6146800" y="2963863"/>
            <a:ext cx="88900" cy="34925"/>
          </a:xfrm>
          <a:custGeom>
            <a:avLst/>
            <a:gdLst>
              <a:gd name="T0" fmla="*/ 2147483647 w 56"/>
              <a:gd name="T1" fmla="*/ 2147483647 h 22"/>
              <a:gd name="T2" fmla="*/ 0 w 56"/>
              <a:gd name="T3" fmla="*/ 0 h 22"/>
              <a:gd name="T4" fmla="*/ 2147483647 w 56"/>
              <a:gd name="T5" fmla="*/ 2147483647 h 22"/>
              <a:gd name="T6" fmla="*/ 0 w 56"/>
              <a:gd name="T7" fmla="*/ 2147483647 h 22"/>
              <a:gd name="T8" fmla="*/ 2147483647 w 56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2"/>
              <a:gd name="T17" fmla="*/ 56 w 56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2">
                <a:moveTo>
                  <a:pt x="23" y="11"/>
                </a:moveTo>
                <a:lnTo>
                  <a:pt x="0" y="0"/>
                </a:lnTo>
                <a:lnTo>
                  <a:pt x="56" y="11"/>
                </a:lnTo>
                <a:lnTo>
                  <a:pt x="0" y="22"/>
                </a:lnTo>
                <a:lnTo>
                  <a:pt x="23" y="11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1" name="Freeform 47">
            <a:extLst>
              <a:ext uri="{FF2B5EF4-FFF2-40B4-BE49-F238E27FC236}">
                <a16:creationId xmlns:a16="http://schemas.microsoft.com/office/drawing/2014/main" id="{12F083C2-6A3D-4004-9D21-00906847E108}"/>
              </a:ext>
            </a:extLst>
          </p:cNvPr>
          <p:cNvSpPr>
            <a:spLocks/>
          </p:cNvSpPr>
          <p:nvPr/>
        </p:nvSpPr>
        <p:spPr bwMode="auto">
          <a:xfrm>
            <a:off x="6146800" y="2963863"/>
            <a:ext cx="88900" cy="34925"/>
          </a:xfrm>
          <a:custGeom>
            <a:avLst/>
            <a:gdLst>
              <a:gd name="T0" fmla="*/ 2147483647 w 56"/>
              <a:gd name="T1" fmla="*/ 2147483647 h 22"/>
              <a:gd name="T2" fmla="*/ 0 w 56"/>
              <a:gd name="T3" fmla="*/ 0 h 22"/>
              <a:gd name="T4" fmla="*/ 2147483647 w 56"/>
              <a:gd name="T5" fmla="*/ 2147483647 h 22"/>
              <a:gd name="T6" fmla="*/ 0 w 56"/>
              <a:gd name="T7" fmla="*/ 2147483647 h 22"/>
              <a:gd name="T8" fmla="*/ 2147483647 w 56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2"/>
              <a:gd name="T17" fmla="*/ 56 w 56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2">
                <a:moveTo>
                  <a:pt x="23" y="11"/>
                </a:moveTo>
                <a:lnTo>
                  <a:pt x="0" y="0"/>
                </a:lnTo>
                <a:lnTo>
                  <a:pt x="56" y="11"/>
                </a:lnTo>
                <a:lnTo>
                  <a:pt x="0" y="22"/>
                </a:lnTo>
                <a:lnTo>
                  <a:pt x="23" y="1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2" name="Line 48">
            <a:extLst>
              <a:ext uri="{FF2B5EF4-FFF2-40B4-BE49-F238E27FC236}">
                <a16:creationId xmlns:a16="http://schemas.microsoft.com/office/drawing/2014/main" id="{97CCBA49-82A5-4377-A4DB-3BD817607B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22713" y="2981325"/>
            <a:ext cx="2224087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3" name="Rectangle 49">
            <a:extLst>
              <a:ext uri="{FF2B5EF4-FFF2-40B4-BE49-F238E27FC236}">
                <a16:creationId xmlns:a16="http://schemas.microsoft.com/office/drawing/2014/main" id="{6B146505-7C8B-4D4E-BA71-51C841742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775" y="2667000"/>
            <a:ext cx="11906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 durur.</a:t>
            </a:r>
            <a:endParaRPr lang="en-US" altLang="tr-TR" sz="1200" dirty="0"/>
          </a:p>
        </p:txBody>
      </p:sp>
      <p:sp>
        <p:nvSpPr>
          <p:cNvPr id="39984" name="Arc 50">
            <a:extLst>
              <a:ext uri="{FF2B5EF4-FFF2-40B4-BE49-F238E27FC236}">
                <a16:creationId xmlns:a16="http://schemas.microsoft.com/office/drawing/2014/main" id="{8C06A7BC-DEDC-4D14-9DDD-F5AD3AD21FE4}"/>
              </a:ext>
            </a:extLst>
          </p:cNvPr>
          <p:cNvSpPr>
            <a:spLocks/>
          </p:cNvSpPr>
          <p:nvPr/>
        </p:nvSpPr>
        <p:spPr bwMode="auto">
          <a:xfrm>
            <a:off x="3395663" y="2633663"/>
            <a:ext cx="63500" cy="6350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21580"/>
                </a:moveTo>
                <a:cubicBezTo>
                  <a:pt x="11" y="9658"/>
                  <a:pt x="9678" y="0"/>
                  <a:pt x="21599" y="0"/>
                </a:cubicBezTo>
              </a:path>
              <a:path w="21600" h="21600" stroke="0" extrusionOk="0">
                <a:moveTo>
                  <a:pt x="0" y="21580"/>
                </a:moveTo>
                <a:cubicBezTo>
                  <a:pt x="11" y="9658"/>
                  <a:pt x="9678" y="0"/>
                  <a:pt x="21599" y="0"/>
                </a:cubicBezTo>
                <a:lnTo>
                  <a:pt x="21600" y="21600"/>
                </a:lnTo>
                <a:lnTo>
                  <a:pt x="0" y="2158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5" name="Arc 51">
            <a:extLst>
              <a:ext uri="{FF2B5EF4-FFF2-40B4-BE49-F238E27FC236}">
                <a16:creationId xmlns:a16="http://schemas.microsoft.com/office/drawing/2014/main" id="{150576E6-AE7D-41F8-8F6F-6CDEA02FAECF}"/>
              </a:ext>
            </a:extLst>
          </p:cNvPr>
          <p:cNvSpPr>
            <a:spLocks/>
          </p:cNvSpPr>
          <p:nvPr/>
        </p:nvSpPr>
        <p:spPr bwMode="auto">
          <a:xfrm>
            <a:off x="3395663" y="2892425"/>
            <a:ext cx="63500" cy="63500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6" name="Arc 52">
            <a:extLst>
              <a:ext uri="{FF2B5EF4-FFF2-40B4-BE49-F238E27FC236}">
                <a16:creationId xmlns:a16="http://schemas.microsoft.com/office/drawing/2014/main" id="{05540697-BE48-4E52-8D39-EA00FCDD83AF}"/>
              </a:ext>
            </a:extLst>
          </p:cNvPr>
          <p:cNvSpPr>
            <a:spLocks/>
          </p:cNvSpPr>
          <p:nvPr/>
        </p:nvSpPr>
        <p:spPr bwMode="auto">
          <a:xfrm>
            <a:off x="3325813" y="2724150"/>
            <a:ext cx="53975" cy="55563"/>
          </a:xfrm>
          <a:custGeom>
            <a:avLst/>
            <a:gdLst>
              <a:gd name="T0" fmla="*/ 489466672 w 21699"/>
              <a:gd name="T1" fmla="*/ 0 h 21716"/>
              <a:gd name="T2" fmla="*/ 0 w 21699"/>
              <a:gd name="T3" fmla="*/ 668105496 h 21716"/>
              <a:gd name="T4" fmla="*/ 2230621 w 21699"/>
              <a:gd name="T5" fmla="*/ 3572663 h 21716"/>
              <a:gd name="T6" fmla="*/ 0 60000 65536"/>
              <a:gd name="T7" fmla="*/ 0 60000 65536"/>
              <a:gd name="T8" fmla="*/ 0 60000 65536"/>
              <a:gd name="T9" fmla="*/ 0 w 21699"/>
              <a:gd name="T10" fmla="*/ 0 h 21716"/>
              <a:gd name="T11" fmla="*/ 21699 w 21699"/>
              <a:gd name="T12" fmla="*/ 21716 h 217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99" h="21716" fill="none" extrusionOk="0">
                <a:moveTo>
                  <a:pt x="21698" y="0"/>
                </a:moveTo>
                <a:cubicBezTo>
                  <a:pt x="21698" y="38"/>
                  <a:pt x="21699" y="77"/>
                  <a:pt x="21699" y="116"/>
                </a:cubicBezTo>
                <a:cubicBezTo>
                  <a:pt x="21699" y="12045"/>
                  <a:pt x="12028" y="21716"/>
                  <a:pt x="99" y="21716"/>
                </a:cubicBezTo>
                <a:cubicBezTo>
                  <a:pt x="66" y="21716"/>
                  <a:pt x="33" y="21715"/>
                  <a:pt x="0" y="21715"/>
                </a:cubicBezTo>
              </a:path>
              <a:path w="21699" h="21716" stroke="0" extrusionOk="0">
                <a:moveTo>
                  <a:pt x="21698" y="0"/>
                </a:moveTo>
                <a:cubicBezTo>
                  <a:pt x="21698" y="38"/>
                  <a:pt x="21699" y="77"/>
                  <a:pt x="21699" y="116"/>
                </a:cubicBezTo>
                <a:cubicBezTo>
                  <a:pt x="21699" y="12045"/>
                  <a:pt x="12028" y="21716"/>
                  <a:pt x="99" y="21716"/>
                </a:cubicBezTo>
                <a:cubicBezTo>
                  <a:pt x="66" y="21716"/>
                  <a:pt x="33" y="21715"/>
                  <a:pt x="0" y="21715"/>
                </a:cubicBezTo>
                <a:lnTo>
                  <a:pt x="99" y="116"/>
                </a:lnTo>
                <a:lnTo>
                  <a:pt x="21698" y="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7" name="Arc 53">
            <a:extLst>
              <a:ext uri="{FF2B5EF4-FFF2-40B4-BE49-F238E27FC236}">
                <a16:creationId xmlns:a16="http://schemas.microsoft.com/office/drawing/2014/main" id="{71FB68C0-F69A-43EF-BC58-6DBDA0054E4D}"/>
              </a:ext>
            </a:extLst>
          </p:cNvPr>
          <p:cNvSpPr>
            <a:spLocks/>
          </p:cNvSpPr>
          <p:nvPr/>
        </p:nvSpPr>
        <p:spPr bwMode="auto">
          <a:xfrm>
            <a:off x="3325813" y="2794000"/>
            <a:ext cx="53975" cy="63500"/>
          </a:xfrm>
          <a:custGeom>
            <a:avLst/>
            <a:gdLst>
              <a:gd name="T0" fmla="*/ 0 w 21712"/>
              <a:gd name="T1" fmla="*/ 0 h 21600"/>
              <a:gd name="T2" fmla="*/ 486542095 w 21712"/>
              <a:gd name="T3" fmla="*/ 2147483647 h 21600"/>
              <a:gd name="T4" fmla="*/ 2506116 w 21712"/>
              <a:gd name="T5" fmla="*/ 2147483647 h 21600"/>
              <a:gd name="T6" fmla="*/ 0 60000 65536"/>
              <a:gd name="T7" fmla="*/ 0 60000 65536"/>
              <a:gd name="T8" fmla="*/ 0 60000 65536"/>
              <a:gd name="T9" fmla="*/ 0 w 21712"/>
              <a:gd name="T10" fmla="*/ 0 h 21600"/>
              <a:gd name="T11" fmla="*/ 21712 w 2171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12" h="21600" fill="none" extrusionOk="0">
                <a:moveTo>
                  <a:pt x="0" y="0"/>
                </a:moveTo>
                <a:cubicBezTo>
                  <a:pt x="37" y="0"/>
                  <a:pt x="74" y="-1"/>
                  <a:pt x="112" y="0"/>
                </a:cubicBezTo>
                <a:cubicBezTo>
                  <a:pt x="12033" y="0"/>
                  <a:pt x="21701" y="9659"/>
                  <a:pt x="21711" y="21581"/>
                </a:cubicBezTo>
              </a:path>
              <a:path w="21712" h="21600" stroke="0" extrusionOk="0">
                <a:moveTo>
                  <a:pt x="0" y="0"/>
                </a:moveTo>
                <a:cubicBezTo>
                  <a:pt x="37" y="0"/>
                  <a:pt x="74" y="-1"/>
                  <a:pt x="112" y="0"/>
                </a:cubicBezTo>
                <a:cubicBezTo>
                  <a:pt x="12033" y="0"/>
                  <a:pt x="21701" y="9659"/>
                  <a:pt x="21711" y="21581"/>
                </a:cubicBezTo>
                <a:lnTo>
                  <a:pt x="112" y="21600"/>
                </a:lnTo>
                <a:lnTo>
                  <a:pt x="0" y="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8" name="Line 54">
            <a:extLst>
              <a:ext uri="{FF2B5EF4-FFF2-40B4-BE49-F238E27FC236}">
                <a16:creationId xmlns:a16="http://schemas.microsoft.com/office/drawing/2014/main" id="{E877A492-8A70-435E-A58A-89343F20E8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7725" y="2695575"/>
            <a:ext cx="15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9" name="Line 55">
            <a:extLst>
              <a:ext uri="{FF2B5EF4-FFF2-40B4-BE49-F238E27FC236}">
                <a16:creationId xmlns:a16="http://schemas.microsoft.com/office/drawing/2014/main" id="{AAB8C8A4-82EF-479C-81DC-A42A8F965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7725" y="2695575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90" name="Line 56">
            <a:extLst>
              <a:ext uri="{FF2B5EF4-FFF2-40B4-BE49-F238E27FC236}">
                <a16:creationId xmlns:a16="http://schemas.microsoft.com/office/drawing/2014/main" id="{5D70271C-0D93-4C47-B88A-000B2FAD88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7725" y="2855913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91" name="Line 60">
            <a:extLst>
              <a:ext uri="{FF2B5EF4-FFF2-40B4-BE49-F238E27FC236}">
                <a16:creationId xmlns:a16="http://schemas.microsoft.com/office/drawing/2014/main" id="{AD6EE86A-807E-4950-A363-5901894887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9388" y="1362075"/>
            <a:ext cx="1587" cy="20097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92" name="Rectangle 61">
            <a:extLst>
              <a:ext uri="{FF2B5EF4-FFF2-40B4-BE49-F238E27FC236}">
                <a16:creationId xmlns:a16="http://schemas.microsoft.com/office/drawing/2014/main" id="{304F2CF3-FBA2-4632-A9B8-D1A043CA9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2303463"/>
            <a:ext cx="4794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700" dirty="0">
                <a:solidFill>
                  <a:srgbClr val="000000"/>
                </a:solidFill>
              </a:rPr>
              <a:t>Time</a:t>
            </a:r>
            <a:endParaRPr lang="en-US" altLang="tr-TR" sz="1200" dirty="0"/>
          </a:p>
        </p:txBody>
      </p:sp>
      <p:sp>
        <p:nvSpPr>
          <p:cNvPr id="39993" name="Rectangle 64">
            <a:extLst>
              <a:ext uri="{FF2B5EF4-FFF2-40B4-BE49-F238E27FC236}">
                <a16:creationId xmlns:a16="http://schemas.microsoft.com/office/drawing/2014/main" id="{B290B248-E60A-4657-B882-CA8946FC2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613" y="2660650"/>
            <a:ext cx="4587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0000FF"/>
                </a:solidFill>
              </a:rPr>
              <a:t>Kabul</a:t>
            </a:r>
            <a:endParaRPr lang="en-US" altLang="tr-TR" sz="1200" dirty="0"/>
          </a:p>
        </p:txBody>
      </p:sp>
      <p:sp>
        <p:nvSpPr>
          <p:cNvPr id="39994" name="Rectangle 66">
            <a:extLst>
              <a:ext uri="{FF2B5EF4-FFF2-40B4-BE49-F238E27FC236}">
                <a16:creationId xmlns:a16="http://schemas.microsoft.com/office/drawing/2014/main" id="{CD61EE4E-59AB-492D-8C56-C4EF213C1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8563" y="2998788"/>
            <a:ext cx="477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FF00FF"/>
                </a:solidFill>
              </a:rPr>
              <a:t>Mesaj</a:t>
            </a:r>
            <a:endParaRPr lang="en-US" altLang="tr-TR" sz="1200" dirty="0"/>
          </a:p>
        </p:txBody>
      </p:sp>
      <p:sp>
        <p:nvSpPr>
          <p:cNvPr id="39995" name="Rectangle 67">
            <a:extLst>
              <a:ext uri="{FF2B5EF4-FFF2-40B4-BE49-F238E27FC236}">
                <a16:creationId xmlns:a16="http://schemas.microsoft.com/office/drawing/2014/main" id="{DCEDE5FA-6198-42DD-A684-8FC7C4990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962275"/>
            <a:ext cx="14684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Her ikisi birden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işlerine devam 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ederler.</a:t>
            </a:r>
            <a:endParaRPr lang="en-US" altLang="tr-TR" sz="1200" dirty="0"/>
          </a:p>
        </p:txBody>
      </p:sp>
      <p:sp>
        <p:nvSpPr>
          <p:cNvPr id="39996" name="Rectangle 70">
            <a:extLst>
              <a:ext uri="{FF2B5EF4-FFF2-40B4-BE49-F238E27FC236}">
                <a16:creationId xmlns:a16="http://schemas.microsoft.com/office/drawing/2014/main" id="{EE035927-48C2-45EC-ADC1-BF9D0CAE7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763" y="3581400"/>
            <a:ext cx="32131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700" dirty="0">
                <a:solidFill>
                  <a:srgbClr val="000000"/>
                </a:solidFill>
              </a:rPr>
              <a:t>(a)</a:t>
            </a:r>
            <a:r>
              <a:rPr lang="tr-TR" altLang="tr-TR" sz="1700" dirty="0">
                <a:solidFill>
                  <a:srgbClr val="000000"/>
                </a:solidFill>
              </a:rPr>
              <a:t> Ssend, Recv'den önce gelirse</a:t>
            </a:r>
            <a:endParaRPr lang="en-US" altLang="tr-TR" sz="1200" dirty="0"/>
          </a:p>
        </p:txBody>
      </p:sp>
      <p:sp>
        <p:nvSpPr>
          <p:cNvPr id="39997" name="Rectangle 75">
            <a:extLst>
              <a:ext uri="{FF2B5EF4-FFF2-40B4-BE49-F238E27FC236}">
                <a16:creationId xmlns:a16="http://schemas.microsoft.com/office/drawing/2014/main" id="{4CC5EEB0-A5BC-4534-9905-38B7FEB32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7725" y="4013200"/>
            <a:ext cx="7540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1</a:t>
            </a:r>
            <a:endParaRPr lang="en-US" altLang="tr-TR" sz="1200" dirty="0"/>
          </a:p>
        </p:txBody>
      </p:sp>
      <p:sp>
        <p:nvSpPr>
          <p:cNvPr id="39998" name="Rectangle 76">
            <a:extLst>
              <a:ext uri="{FF2B5EF4-FFF2-40B4-BE49-F238E27FC236}">
                <a16:creationId xmlns:a16="http://schemas.microsoft.com/office/drawing/2014/main" id="{DF4BA027-3217-4D4C-8EE4-9E7B82297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775" y="4013200"/>
            <a:ext cx="7540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2</a:t>
            </a:r>
            <a:endParaRPr lang="en-US" altLang="tr-TR" sz="1200" dirty="0"/>
          </a:p>
        </p:txBody>
      </p:sp>
      <p:sp>
        <p:nvSpPr>
          <p:cNvPr id="39999" name="Rectangle 77">
            <a:extLst>
              <a:ext uri="{FF2B5EF4-FFF2-40B4-BE49-F238E27FC236}">
                <a16:creationId xmlns:a16="http://schemas.microsoft.com/office/drawing/2014/main" id="{0F5597FD-0AB0-4778-8335-8C8311903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675" y="5187950"/>
            <a:ext cx="501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recv();</a:t>
            </a:r>
            <a:endParaRPr lang="en-US" altLang="tr-TR" sz="1200" dirty="0"/>
          </a:p>
        </p:txBody>
      </p:sp>
      <p:sp>
        <p:nvSpPr>
          <p:cNvPr id="40000" name="Rectangle 78">
            <a:extLst>
              <a:ext uri="{FF2B5EF4-FFF2-40B4-BE49-F238E27FC236}">
                <a16:creationId xmlns:a16="http://schemas.microsoft.com/office/drawing/2014/main" id="{1DF954F0-E01F-46B0-9E14-DD259BDDE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543550"/>
            <a:ext cx="676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Ssend();</a:t>
            </a:r>
            <a:endParaRPr lang="en-US" altLang="tr-TR" sz="1200" dirty="0"/>
          </a:p>
        </p:txBody>
      </p:sp>
      <p:sp>
        <p:nvSpPr>
          <p:cNvPr id="40001" name="Line 79">
            <a:extLst>
              <a:ext uri="{FF2B5EF4-FFF2-40B4-BE49-F238E27FC236}">
                <a16:creationId xmlns:a16="http://schemas.microsoft.com/office/drawing/2014/main" id="{1AECA233-E610-47E6-95DE-44A2B5633A6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4402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2" name="Line 80">
            <a:extLst>
              <a:ext uri="{FF2B5EF4-FFF2-40B4-BE49-F238E27FC236}">
                <a16:creationId xmlns:a16="http://schemas.microsoft.com/office/drawing/2014/main" id="{DA84EC96-0DD7-489A-AA2B-56CCD48C4D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529138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3" name="Line 81">
            <a:extLst>
              <a:ext uri="{FF2B5EF4-FFF2-40B4-BE49-F238E27FC236}">
                <a16:creationId xmlns:a16="http://schemas.microsoft.com/office/drawing/2014/main" id="{37056719-615C-4136-AD7F-F4A4B53F6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6355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4" name="Line 82">
            <a:extLst>
              <a:ext uri="{FF2B5EF4-FFF2-40B4-BE49-F238E27FC236}">
                <a16:creationId xmlns:a16="http://schemas.microsoft.com/office/drawing/2014/main" id="{D3C5BC78-82BC-4F01-A8CC-26B7ADC2CC2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7434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5" name="Line 83">
            <a:extLst>
              <a:ext uri="{FF2B5EF4-FFF2-40B4-BE49-F238E27FC236}">
                <a16:creationId xmlns:a16="http://schemas.microsoft.com/office/drawing/2014/main" id="{A53EFADC-069F-4443-9BA8-9C454E7C94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83235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6" name="Line 84">
            <a:extLst>
              <a:ext uri="{FF2B5EF4-FFF2-40B4-BE49-F238E27FC236}">
                <a16:creationId xmlns:a16="http://schemas.microsoft.com/office/drawing/2014/main" id="{E10D423B-E45C-491F-82A4-67D76A1870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9387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7" name="Line 85">
            <a:extLst>
              <a:ext uri="{FF2B5EF4-FFF2-40B4-BE49-F238E27FC236}">
                <a16:creationId xmlns:a16="http://schemas.microsoft.com/office/drawing/2014/main" id="{ED32B52D-D7F6-445C-AF0C-E526DD1F67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0450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8" name="Line 86">
            <a:extLst>
              <a:ext uri="{FF2B5EF4-FFF2-40B4-BE49-F238E27FC236}">
                <a16:creationId xmlns:a16="http://schemas.microsoft.com/office/drawing/2014/main" id="{BF11D1B2-C623-4F01-A408-495221873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1339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9" name="Line 87">
            <a:extLst>
              <a:ext uri="{FF2B5EF4-FFF2-40B4-BE49-F238E27FC236}">
                <a16:creationId xmlns:a16="http://schemas.microsoft.com/office/drawing/2014/main" id="{B9055EE3-126E-4EBF-B86D-FA859C8D85A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2419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0" name="Line 88">
            <a:extLst>
              <a:ext uri="{FF2B5EF4-FFF2-40B4-BE49-F238E27FC236}">
                <a16:creationId xmlns:a16="http://schemas.microsoft.com/office/drawing/2014/main" id="{1DF92E13-7AA5-41CF-ADE5-7A0E057211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3482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1" name="Line 89">
            <a:extLst>
              <a:ext uri="{FF2B5EF4-FFF2-40B4-BE49-F238E27FC236}">
                <a16:creationId xmlns:a16="http://schemas.microsoft.com/office/drawing/2014/main" id="{68764BDF-DE97-4620-B69B-8A477DA5F1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4371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2" name="Line 90">
            <a:extLst>
              <a:ext uri="{FF2B5EF4-FFF2-40B4-BE49-F238E27FC236}">
                <a16:creationId xmlns:a16="http://schemas.microsoft.com/office/drawing/2014/main" id="{65F082D0-B04E-405E-B451-878EDF032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5435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3" name="Line 91">
            <a:extLst>
              <a:ext uri="{FF2B5EF4-FFF2-40B4-BE49-F238E27FC236}">
                <a16:creationId xmlns:a16="http://schemas.microsoft.com/office/drawing/2014/main" id="{AAB1783A-F655-4F87-B74E-883ED851FD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7753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4" name="Line 92">
            <a:extLst>
              <a:ext uri="{FF2B5EF4-FFF2-40B4-BE49-F238E27FC236}">
                <a16:creationId xmlns:a16="http://schemas.microsoft.com/office/drawing/2014/main" id="{1385E5EF-90BB-4283-8B03-2CB99817438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8642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5" name="Line 93">
            <a:extLst>
              <a:ext uri="{FF2B5EF4-FFF2-40B4-BE49-F238E27FC236}">
                <a16:creationId xmlns:a16="http://schemas.microsoft.com/office/drawing/2014/main" id="{404C5B0C-BA6A-4DBC-8A64-0C15056D4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9705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6" name="Line 94">
            <a:extLst>
              <a:ext uri="{FF2B5EF4-FFF2-40B4-BE49-F238E27FC236}">
                <a16:creationId xmlns:a16="http://schemas.microsoft.com/office/drawing/2014/main" id="{596E70F7-F810-44CF-8CFB-E92231655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607695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7" name="Line 95">
            <a:extLst>
              <a:ext uri="{FF2B5EF4-FFF2-40B4-BE49-F238E27FC236}">
                <a16:creationId xmlns:a16="http://schemas.microsoft.com/office/drawing/2014/main" id="{3A84346F-AD0D-41AE-BCCA-856ED3352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61674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8" name="Line 96">
            <a:extLst>
              <a:ext uri="{FF2B5EF4-FFF2-40B4-BE49-F238E27FC236}">
                <a16:creationId xmlns:a16="http://schemas.microsoft.com/office/drawing/2014/main" id="{080DA4E4-8521-49CF-AC4C-9CBED1801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7753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9" name="Line 97">
            <a:extLst>
              <a:ext uri="{FF2B5EF4-FFF2-40B4-BE49-F238E27FC236}">
                <a16:creationId xmlns:a16="http://schemas.microsoft.com/office/drawing/2014/main" id="{DE47F4DC-6FAD-49D2-B72B-42B755019D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8642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0" name="Line 98">
            <a:extLst>
              <a:ext uri="{FF2B5EF4-FFF2-40B4-BE49-F238E27FC236}">
                <a16:creationId xmlns:a16="http://schemas.microsoft.com/office/drawing/2014/main" id="{40FB784E-B443-4B26-A64C-CD21813E67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9705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1" name="Line 99">
            <a:extLst>
              <a:ext uri="{FF2B5EF4-FFF2-40B4-BE49-F238E27FC236}">
                <a16:creationId xmlns:a16="http://schemas.microsoft.com/office/drawing/2014/main" id="{F2016789-F479-4816-8C22-4BAC8AFC47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607695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2" name="Line 100">
            <a:extLst>
              <a:ext uri="{FF2B5EF4-FFF2-40B4-BE49-F238E27FC236}">
                <a16:creationId xmlns:a16="http://schemas.microsoft.com/office/drawing/2014/main" id="{4A3AB7E8-1697-4936-8494-6D8984DF3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61674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3" name="Line 101">
            <a:extLst>
              <a:ext uri="{FF2B5EF4-FFF2-40B4-BE49-F238E27FC236}">
                <a16:creationId xmlns:a16="http://schemas.microsoft.com/office/drawing/2014/main" id="{7FC0F5A1-45FB-4A8B-A336-15B0F8C69DC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4402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4" name="Line 102">
            <a:extLst>
              <a:ext uri="{FF2B5EF4-FFF2-40B4-BE49-F238E27FC236}">
                <a16:creationId xmlns:a16="http://schemas.microsoft.com/office/drawing/2014/main" id="{B19F8BD3-A49A-4BA6-AC49-3CDB119A7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529138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5" name="Line 103">
            <a:extLst>
              <a:ext uri="{FF2B5EF4-FFF2-40B4-BE49-F238E27FC236}">
                <a16:creationId xmlns:a16="http://schemas.microsoft.com/office/drawing/2014/main" id="{11D691E1-8381-4B17-8176-5BA91A4944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6355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6" name="Line 104">
            <a:extLst>
              <a:ext uri="{FF2B5EF4-FFF2-40B4-BE49-F238E27FC236}">
                <a16:creationId xmlns:a16="http://schemas.microsoft.com/office/drawing/2014/main" id="{B6A2E8B6-E7EE-41EF-9983-3735F5886D5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7244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7" name="Line 105">
            <a:extLst>
              <a:ext uri="{FF2B5EF4-FFF2-40B4-BE49-F238E27FC236}">
                <a16:creationId xmlns:a16="http://schemas.microsoft.com/office/drawing/2014/main" id="{B6D68BC7-1B88-4BD0-9B5F-F3CEF5B897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8323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8" name="Line 106">
            <a:extLst>
              <a:ext uri="{FF2B5EF4-FFF2-40B4-BE49-F238E27FC236}">
                <a16:creationId xmlns:a16="http://schemas.microsoft.com/office/drawing/2014/main" id="{470B945E-D3BC-419A-BBB8-163C72F09B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9212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9" name="Line 107">
            <a:extLst>
              <a:ext uri="{FF2B5EF4-FFF2-40B4-BE49-F238E27FC236}">
                <a16:creationId xmlns:a16="http://schemas.microsoft.com/office/drawing/2014/main" id="{92F8E3FD-1CCB-4752-BA91-CD491E0573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01015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0" name="Line 108">
            <a:extLst>
              <a:ext uri="{FF2B5EF4-FFF2-40B4-BE49-F238E27FC236}">
                <a16:creationId xmlns:a16="http://schemas.microsoft.com/office/drawing/2014/main" id="{64510A42-98F8-4DB3-ADB4-DCB5A9353DB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1165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1" name="Line 109">
            <a:extLst>
              <a:ext uri="{FF2B5EF4-FFF2-40B4-BE49-F238E27FC236}">
                <a16:creationId xmlns:a16="http://schemas.microsoft.com/office/drawing/2014/main" id="{9DA11AAA-E2B4-450C-9707-37F989F479D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2054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2" name="Line 110">
            <a:extLst>
              <a:ext uri="{FF2B5EF4-FFF2-40B4-BE49-F238E27FC236}">
                <a16:creationId xmlns:a16="http://schemas.microsoft.com/office/drawing/2014/main" id="{55BB6BDD-DCD7-49E0-B32D-CA26EBBC8A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9750" y="5686425"/>
            <a:ext cx="34925" cy="15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3" name="Freeform 111">
            <a:extLst>
              <a:ext uri="{FF2B5EF4-FFF2-40B4-BE49-F238E27FC236}">
                <a16:creationId xmlns:a16="http://schemas.microsoft.com/office/drawing/2014/main" id="{B80E24B3-3F50-41F4-8E68-B8652523FFDE}"/>
              </a:ext>
            </a:extLst>
          </p:cNvPr>
          <p:cNvSpPr>
            <a:spLocks/>
          </p:cNvSpPr>
          <p:nvPr/>
        </p:nvSpPr>
        <p:spPr bwMode="auto">
          <a:xfrm>
            <a:off x="4295775" y="5668963"/>
            <a:ext cx="71438" cy="52387"/>
          </a:xfrm>
          <a:custGeom>
            <a:avLst/>
            <a:gdLst>
              <a:gd name="T0" fmla="*/ 2147483647 w 45"/>
              <a:gd name="T1" fmla="*/ 2147483647 h 33"/>
              <a:gd name="T2" fmla="*/ 2147483647 w 45"/>
              <a:gd name="T3" fmla="*/ 2147483647 h 33"/>
              <a:gd name="T4" fmla="*/ 0 w 45"/>
              <a:gd name="T5" fmla="*/ 2147483647 h 33"/>
              <a:gd name="T6" fmla="*/ 2147483647 w 45"/>
              <a:gd name="T7" fmla="*/ 0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34" y="11"/>
                </a:moveTo>
                <a:lnTo>
                  <a:pt x="45" y="33"/>
                </a:lnTo>
                <a:lnTo>
                  <a:pt x="0" y="11"/>
                </a:lnTo>
                <a:lnTo>
                  <a:pt x="45" y="0"/>
                </a:lnTo>
                <a:lnTo>
                  <a:pt x="34" y="11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4" name="Freeform 112">
            <a:extLst>
              <a:ext uri="{FF2B5EF4-FFF2-40B4-BE49-F238E27FC236}">
                <a16:creationId xmlns:a16="http://schemas.microsoft.com/office/drawing/2014/main" id="{4A859387-7C76-48E5-8428-089F0ED24455}"/>
              </a:ext>
            </a:extLst>
          </p:cNvPr>
          <p:cNvSpPr>
            <a:spLocks/>
          </p:cNvSpPr>
          <p:nvPr/>
        </p:nvSpPr>
        <p:spPr bwMode="auto">
          <a:xfrm>
            <a:off x="4295775" y="5668963"/>
            <a:ext cx="71438" cy="52387"/>
          </a:xfrm>
          <a:custGeom>
            <a:avLst/>
            <a:gdLst>
              <a:gd name="T0" fmla="*/ 2147483647 w 45"/>
              <a:gd name="T1" fmla="*/ 2147483647 h 33"/>
              <a:gd name="T2" fmla="*/ 2147483647 w 45"/>
              <a:gd name="T3" fmla="*/ 2147483647 h 33"/>
              <a:gd name="T4" fmla="*/ 0 w 45"/>
              <a:gd name="T5" fmla="*/ 2147483647 h 33"/>
              <a:gd name="T6" fmla="*/ 2147483647 w 45"/>
              <a:gd name="T7" fmla="*/ 0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34" y="11"/>
                </a:moveTo>
                <a:lnTo>
                  <a:pt x="45" y="33"/>
                </a:lnTo>
                <a:lnTo>
                  <a:pt x="0" y="11"/>
                </a:lnTo>
                <a:lnTo>
                  <a:pt x="45" y="0"/>
                </a:lnTo>
                <a:lnTo>
                  <a:pt x="34" y="11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5" name="Line 113">
            <a:extLst>
              <a:ext uri="{FF2B5EF4-FFF2-40B4-BE49-F238E27FC236}">
                <a16:creationId xmlns:a16="http://schemas.microsoft.com/office/drawing/2014/main" id="{79E9ADCC-202B-404B-90C4-F40C70B767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4675" y="5686425"/>
            <a:ext cx="2011363" cy="15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6" name="AutoShape 114">
            <a:extLst>
              <a:ext uri="{FF2B5EF4-FFF2-40B4-BE49-F238E27FC236}">
                <a16:creationId xmlns:a16="http://schemas.microsoft.com/office/drawing/2014/main" id="{F212EDA0-8C71-441A-B226-A178A2D28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838" y="4324350"/>
            <a:ext cx="1193800" cy="1993900"/>
          </a:xfrm>
          <a:prstGeom prst="roundRect">
            <a:avLst>
              <a:gd name="adj" fmla="val 2647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0037" name="AutoShape 115">
            <a:extLst>
              <a:ext uri="{FF2B5EF4-FFF2-40B4-BE49-F238E27FC236}">
                <a16:creationId xmlns:a16="http://schemas.microsoft.com/office/drawing/2014/main" id="{677BD69D-8B18-4149-8359-6F36664AD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5838" y="4324350"/>
            <a:ext cx="1212850" cy="1993900"/>
          </a:xfrm>
          <a:prstGeom prst="roundRect">
            <a:avLst>
              <a:gd name="adj" fmla="val 26088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0038" name="Line 116">
            <a:extLst>
              <a:ext uri="{FF2B5EF4-FFF2-40B4-BE49-F238E27FC236}">
                <a16:creationId xmlns:a16="http://schemas.microsoft.com/office/drawing/2014/main" id="{C700CE3D-7762-4903-8DA9-4C80481944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2213" y="5757863"/>
            <a:ext cx="34925" cy="1587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9" name="Freeform 117">
            <a:extLst>
              <a:ext uri="{FF2B5EF4-FFF2-40B4-BE49-F238E27FC236}">
                <a16:creationId xmlns:a16="http://schemas.microsoft.com/office/drawing/2014/main" id="{8655E0E3-5768-4384-878D-CFB4F34DC3E8}"/>
              </a:ext>
            </a:extLst>
          </p:cNvPr>
          <p:cNvSpPr>
            <a:spLocks/>
          </p:cNvSpPr>
          <p:nvPr/>
        </p:nvSpPr>
        <p:spPr bwMode="auto">
          <a:xfrm>
            <a:off x="6289675" y="5738813"/>
            <a:ext cx="71438" cy="36512"/>
          </a:xfrm>
          <a:custGeom>
            <a:avLst/>
            <a:gdLst>
              <a:gd name="T0" fmla="*/ 2147483647 w 45"/>
              <a:gd name="T1" fmla="*/ 2147483647 h 23"/>
              <a:gd name="T2" fmla="*/ 0 w 45"/>
              <a:gd name="T3" fmla="*/ 0 h 23"/>
              <a:gd name="T4" fmla="*/ 2147483647 w 45"/>
              <a:gd name="T5" fmla="*/ 2147483647 h 23"/>
              <a:gd name="T6" fmla="*/ 0 w 45"/>
              <a:gd name="T7" fmla="*/ 2147483647 h 23"/>
              <a:gd name="T8" fmla="*/ 2147483647 w 45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3"/>
              <a:gd name="T17" fmla="*/ 45 w 45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3">
                <a:moveTo>
                  <a:pt x="11" y="12"/>
                </a:moveTo>
                <a:lnTo>
                  <a:pt x="0" y="0"/>
                </a:lnTo>
                <a:lnTo>
                  <a:pt x="45" y="12"/>
                </a:lnTo>
                <a:lnTo>
                  <a:pt x="0" y="23"/>
                </a:lnTo>
                <a:lnTo>
                  <a:pt x="11" y="12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0" name="Freeform 118">
            <a:extLst>
              <a:ext uri="{FF2B5EF4-FFF2-40B4-BE49-F238E27FC236}">
                <a16:creationId xmlns:a16="http://schemas.microsoft.com/office/drawing/2014/main" id="{EF204ED3-C8B1-4E12-B367-21D54638CC62}"/>
              </a:ext>
            </a:extLst>
          </p:cNvPr>
          <p:cNvSpPr>
            <a:spLocks/>
          </p:cNvSpPr>
          <p:nvPr/>
        </p:nvSpPr>
        <p:spPr bwMode="auto">
          <a:xfrm>
            <a:off x="6289675" y="5738813"/>
            <a:ext cx="71438" cy="36512"/>
          </a:xfrm>
          <a:custGeom>
            <a:avLst/>
            <a:gdLst>
              <a:gd name="T0" fmla="*/ 2147483647 w 45"/>
              <a:gd name="T1" fmla="*/ 2147483647 h 23"/>
              <a:gd name="T2" fmla="*/ 0 w 45"/>
              <a:gd name="T3" fmla="*/ 0 h 23"/>
              <a:gd name="T4" fmla="*/ 2147483647 w 45"/>
              <a:gd name="T5" fmla="*/ 2147483647 h 23"/>
              <a:gd name="T6" fmla="*/ 0 w 45"/>
              <a:gd name="T7" fmla="*/ 2147483647 h 23"/>
              <a:gd name="T8" fmla="*/ 2147483647 w 45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3"/>
              <a:gd name="T17" fmla="*/ 45 w 45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3">
                <a:moveTo>
                  <a:pt x="11" y="12"/>
                </a:moveTo>
                <a:lnTo>
                  <a:pt x="0" y="0"/>
                </a:lnTo>
                <a:lnTo>
                  <a:pt x="45" y="12"/>
                </a:lnTo>
                <a:lnTo>
                  <a:pt x="0" y="23"/>
                </a:lnTo>
                <a:lnTo>
                  <a:pt x="11" y="12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1" name="Line 119">
            <a:extLst>
              <a:ext uri="{FF2B5EF4-FFF2-40B4-BE49-F238E27FC236}">
                <a16:creationId xmlns:a16="http://schemas.microsoft.com/office/drawing/2014/main" id="{63489CB3-314B-44E6-ACBA-F74872C140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0850" y="5757863"/>
            <a:ext cx="2011363" cy="1587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2" name="Arc 121">
            <a:extLst>
              <a:ext uri="{FF2B5EF4-FFF2-40B4-BE49-F238E27FC236}">
                <a16:creationId xmlns:a16="http://schemas.microsoft.com/office/drawing/2014/main" id="{67C5B766-C889-4D67-9F7C-B1D309FAA6AB}"/>
              </a:ext>
            </a:extLst>
          </p:cNvPr>
          <p:cNvSpPr>
            <a:spLocks/>
          </p:cNvSpPr>
          <p:nvPr/>
        </p:nvSpPr>
        <p:spPr bwMode="auto">
          <a:xfrm>
            <a:off x="7072313" y="5373688"/>
            <a:ext cx="63500" cy="555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700321338 h 21600"/>
              <a:gd name="T4" fmla="*/ 0 w 21600"/>
              <a:gd name="T5" fmla="*/ 704724735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876" y="0"/>
                  <a:pt x="21525" y="9588"/>
                  <a:pt x="21599" y="21465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876" y="0"/>
                  <a:pt x="21525" y="9588"/>
                  <a:pt x="21599" y="2146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3" name="Arc 122">
            <a:extLst>
              <a:ext uri="{FF2B5EF4-FFF2-40B4-BE49-F238E27FC236}">
                <a16:creationId xmlns:a16="http://schemas.microsoft.com/office/drawing/2014/main" id="{9F8549D4-C6F3-4ECE-A39E-0AD1883CD81E}"/>
              </a:ext>
            </a:extLst>
          </p:cNvPr>
          <p:cNvSpPr>
            <a:spLocks/>
          </p:cNvSpPr>
          <p:nvPr/>
        </p:nvSpPr>
        <p:spPr bwMode="auto">
          <a:xfrm>
            <a:off x="7072313" y="5632450"/>
            <a:ext cx="63500" cy="635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4" name="Arc 123">
            <a:extLst>
              <a:ext uri="{FF2B5EF4-FFF2-40B4-BE49-F238E27FC236}">
                <a16:creationId xmlns:a16="http://schemas.microsoft.com/office/drawing/2014/main" id="{29083B50-5DFB-4D00-ACC2-75443D1CDF59}"/>
              </a:ext>
            </a:extLst>
          </p:cNvPr>
          <p:cNvSpPr>
            <a:spLocks/>
          </p:cNvSpPr>
          <p:nvPr/>
        </p:nvSpPr>
        <p:spPr bwMode="auto">
          <a:xfrm>
            <a:off x="7151688" y="5464175"/>
            <a:ext cx="53975" cy="55563"/>
          </a:xfrm>
          <a:custGeom>
            <a:avLst/>
            <a:gdLst>
              <a:gd name="T0" fmla="*/ 510024303 w 21600"/>
              <a:gd name="T1" fmla="*/ 668410828 h 21715"/>
              <a:gd name="T2" fmla="*/ 0 w 21600"/>
              <a:gd name="T3" fmla="*/ 0 h 21715"/>
              <a:gd name="T4" fmla="*/ 512366718 w 21600"/>
              <a:gd name="T5" fmla="*/ 3535214 h 21715"/>
              <a:gd name="T6" fmla="*/ 0 60000 65536"/>
              <a:gd name="T7" fmla="*/ 0 60000 65536"/>
              <a:gd name="T8" fmla="*/ 0 60000 65536"/>
              <a:gd name="T9" fmla="*/ 0 w 21600"/>
              <a:gd name="T10" fmla="*/ 0 h 21715"/>
              <a:gd name="T11" fmla="*/ 21600 w 21600"/>
              <a:gd name="T12" fmla="*/ 21715 h 217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715" fill="none" extrusionOk="0">
                <a:moveTo>
                  <a:pt x="21501" y="21714"/>
                </a:moveTo>
                <a:cubicBezTo>
                  <a:pt x="9610" y="21660"/>
                  <a:pt x="0" y="12005"/>
                  <a:pt x="0" y="115"/>
                </a:cubicBezTo>
                <a:cubicBezTo>
                  <a:pt x="-1" y="76"/>
                  <a:pt x="0" y="38"/>
                  <a:pt x="0" y="0"/>
                </a:cubicBezTo>
              </a:path>
              <a:path w="21600" h="21715" stroke="0" extrusionOk="0">
                <a:moveTo>
                  <a:pt x="21501" y="21714"/>
                </a:moveTo>
                <a:cubicBezTo>
                  <a:pt x="9610" y="21660"/>
                  <a:pt x="0" y="12005"/>
                  <a:pt x="0" y="115"/>
                </a:cubicBezTo>
                <a:cubicBezTo>
                  <a:pt x="-1" y="76"/>
                  <a:pt x="0" y="38"/>
                  <a:pt x="0" y="0"/>
                </a:cubicBezTo>
                <a:lnTo>
                  <a:pt x="21600" y="115"/>
                </a:lnTo>
                <a:lnTo>
                  <a:pt x="21501" y="21714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5" name="Arc 124">
            <a:extLst>
              <a:ext uri="{FF2B5EF4-FFF2-40B4-BE49-F238E27FC236}">
                <a16:creationId xmlns:a16="http://schemas.microsoft.com/office/drawing/2014/main" id="{912B3580-2A86-485B-A91F-C5E18F1FF0D6}"/>
              </a:ext>
            </a:extLst>
          </p:cNvPr>
          <p:cNvSpPr>
            <a:spLocks/>
          </p:cNvSpPr>
          <p:nvPr/>
        </p:nvSpPr>
        <p:spPr bwMode="auto">
          <a:xfrm>
            <a:off x="7151688" y="5534025"/>
            <a:ext cx="53975" cy="63500"/>
          </a:xfrm>
          <a:custGeom>
            <a:avLst/>
            <a:gdLst>
              <a:gd name="T0" fmla="*/ 0 w 21600"/>
              <a:gd name="T1" fmla="*/ 2147483647 h 21600"/>
              <a:gd name="T2" fmla="*/ 509662356 w 21600"/>
              <a:gd name="T3" fmla="*/ 0 h 21600"/>
              <a:gd name="T4" fmla="*/ 512366718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21600"/>
                </a:moveTo>
                <a:cubicBezTo>
                  <a:pt x="0" y="9715"/>
                  <a:pt x="9601" y="63"/>
                  <a:pt x="2148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715"/>
                  <a:pt x="9601" y="63"/>
                  <a:pt x="21486" y="0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6" name="Line 125">
            <a:extLst>
              <a:ext uri="{FF2B5EF4-FFF2-40B4-BE49-F238E27FC236}">
                <a16:creationId xmlns:a16="http://schemas.microsoft.com/office/drawing/2014/main" id="{A23D031E-09F0-46B6-B4F1-F59AEAC49B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0" y="5437188"/>
            <a:ext cx="15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7" name="Line 126">
            <a:extLst>
              <a:ext uri="{FF2B5EF4-FFF2-40B4-BE49-F238E27FC236}">
                <a16:creationId xmlns:a16="http://schemas.microsoft.com/office/drawing/2014/main" id="{7768055E-40E3-4655-A6B4-2A9B1BFF35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0" y="5437188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8" name="Line 127">
            <a:extLst>
              <a:ext uri="{FF2B5EF4-FFF2-40B4-BE49-F238E27FC236}">
                <a16:creationId xmlns:a16="http://schemas.microsoft.com/office/drawing/2014/main" id="{9BBC4F9A-BC4E-4C6C-A2FA-8A3CCE16D1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0" y="55975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9" name="Line 128">
            <a:extLst>
              <a:ext uri="{FF2B5EF4-FFF2-40B4-BE49-F238E27FC236}">
                <a16:creationId xmlns:a16="http://schemas.microsoft.com/office/drawing/2014/main" id="{30D78440-8D3A-49C0-9BB8-54D33C3B36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9388" y="62023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0" name="Freeform 129">
            <a:extLst>
              <a:ext uri="{FF2B5EF4-FFF2-40B4-BE49-F238E27FC236}">
                <a16:creationId xmlns:a16="http://schemas.microsoft.com/office/drawing/2014/main" id="{D4633437-836A-4FF7-A955-307A8191DF9B}"/>
              </a:ext>
            </a:extLst>
          </p:cNvPr>
          <p:cNvSpPr>
            <a:spLocks/>
          </p:cNvSpPr>
          <p:nvPr/>
        </p:nvSpPr>
        <p:spPr bwMode="auto">
          <a:xfrm>
            <a:off x="1412875" y="6202363"/>
            <a:ext cx="53975" cy="88900"/>
          </a:xfrm>
          <a:custGeom>
            <a:avLst/>
            <a:gdLst>
              <a:gd name="T0" fmla="*/ 2147483647 w 34"/>
              <a:gd name="T1" fmla="*/ 2147483647 h 56"/>
              <a:gd name="T2" fmla="*/ 2147483647 w 34"/>
              <a:gd name="T3" fmla="*/ 0 h 56"/>
              <a:gd name="T4" fmla="*/ 2147483647 w 34"/>
              <a:gd name="T5" fmla="*/ 2147483647 h 56"/>
              <a:gd name="T6" fmla="*/ 0 w 34"/>
              <a:gd name="T7" fmla="*/ 0 h 56"/>
              <a:gd name="T8" fmla="*/ 2147483647 w 34"/>
              <a:gd name="T9" fmla="*/ 2147483647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23" y="11"/>
                </a:moveTo>
                <a:lnTo>
                  <a:pt x="34" y="0"/>
                </a:lnTo>
                <a:lnTo>
                  <a:pt x="23" y="56"/>
                </a:lnTo>
                <a:lnTo>
                  <a:pt x="0" y="0"/>
                </a:lnTo>
                <a:lnTo>
                  <a:pt x="2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1" name="Freeform 130">
            <a:extLst>
              <a:ext uri="{FF2B5EF4-FFF2-40B4-BE49-F238E27FC236}">
                <a16:creationId xmlns:a16="http://schemas.microsoft.com/office/drawing/2014/main" id="{93E7AABE-3D31-496D-BE7D-C81D0E323B80}"/>
              </a:ext>
            </a:extLst>
          </p:cNvPr>
          <p:cNvSpPr>
            <a:spLocks/>
          </p:cNvSpPr>
          <p:nvPr/>
        </p:nvSpPr>
        <p:spPr bwMode="auto">
          <a:xfrm>
            <a:off x="1412875" y="6202363"/>
            <a:ext cx="53975" cy="88900"/>
          </a:xfrm>
          <a:custGeom>
            <a:avLst/>
            <a:gdLst>
              <a:gd name="T0" fmla="*/ 2147483647 w 34"/>
              <a:gd name="T1" fmla="*/ 2147483647 h 56"/>
              <a:gd name="T2" fmla="*/ 2147483647 w 34"/>
              <a:gd name="T3" fmla="*/ 0 h 56"/>
              <a:gd name="T4" fmla="*/ 2147483647 w 34"/>
              <a:gd name="T5" fmla="*/ 2147483647 h 56"/>
              <a:gd name="T6" fmla="*/ 0 w 34"/>
              <a:gd name="T7" fmla="*/ 0 h 56"/>
              <a:gd name="T8" fmla="*/ 2147483647 w 34"/>
              <a:gd name="T9" fmla="*/ 2147483647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23" y="11"/>
                </a:moveTo>
                <a:lnTo>
                  <a:pt x="34" y="0"/>
                </a:lnTo>
                <a:lnTo>
                  <a:pt x="23" y="56"/>
                </a:lnTo>
                <a:lnTo>
                  <a:pt x="0" y="0"/>
                </a:lnTo>
                <a:lnTo>
                  <a:pt x="2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2" name="Line 131">
            <a:extLst>
              <a:ext uri="{FF2B5EF4-FFF2-40B4-BE49-F238E27FC236}">
                <a16:creationId xmlns:a16="http://schemas.microsoft.com/office/drawing/2014/main" id="{BB0AF5C1-0701-4EDC-B629-C1C55B459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9388" y="4173538"/>
            <a:ext cx="1587" cy="20288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3" name="Rectangle 132">
            <a:extLst>
              <a:ext uri="{FF2B5EF4-FFF2-40B4-BE49-F238E27FC236}">
                <a16:creationId xmlns:a16="http://schemas.microsoft.com/office/drawing/2014/main" id="{6C200165-092A-4ADD-8028-875EAA8BE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5116513"/>
            <a:ext cx="4794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700" dirty="0">
                <a:solidFill>
                  <a:srgbClr val="000000"/>
                </a:solidFill>
              </a:rPr>
              <a:t>Time</a:t>
            </a:r>
            <a:endParaRPr lang="en-US" altLang="tr-TR" sz="1200" dirty="0"/>
          </a:p>
        </p:txBody>
      </p:sp>
      <p:sp>
        <p:nvSpPr>
          <p:cNvPr id="40054" name="Rectangle 137">
            <a:extLst>
              <a:ext uri="{FF2B5EF4-FFF2-40B4-BE49-F238E27FC236}">
                <a16:creationId xmlns:a16="http://schemas.microsoft.com/office/drawing/2014/main" id="{215C3AA7-9A66-40D1-A5BB-296C17812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5757863"/>
            <a:ext cx="477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FF00FF"/>
                </a:solidFill>
              </a:rPr>
              <a:t>Mesaj</a:t>
            </a:r>
            <a:endParaRPr lang="en-US" altLang="tr-TR" sz="1200" dirty="0"/>
          </a:p>
        </p:txBody>
      </p:sp>
      <p:sp>
        <p:nvSpPr>
          <p:cNvPr id="40055" name="Line 146">
            <a:extLst>
              <a:ext uri="{FF2B5EF4-FFF2-40B4-BE49-F238E27FC236}">
                <a16:creationId xmlns:a16="http://schemas.microsoft.com/office/drawing/2014/main" id="{7BF77EA7-B179-4FF1-B305-D80EEC2CAF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29338" y="2554288"/>
            <a:ext cx="17462" cy="1587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6" name="Freeform 147">
            <a:extLst>
              <a:ext uri="{FF2B5EF4-FFF2-40B4-BE49-F238E27FC236}">
                <a16:creationId xmlns:a16="http://schemas.microsoft.com/office/drawing/2014/main" id="{DFF26A59-DDB9-466D-A901-03254622B0A8}"/>
              </a:ext>
            </a:extLst>
          </p:cNvPr>
          <p:cNvSpPr>
            <a:spLocks/>
          </p:cNvSpPr>
          <p:nvPr/>
        </p:nvSpPr>
        <p:spPr bwMode="auto">
          <a:xfrm>
            <a:off x="6129338" y="2536825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0 w 56"/>
              <a:gd name="T3" fmla="*/ 0 h 33"/>
              <a:gd name="T4" fmla="*/ 2147483647 w 56"/>
              <a:gd name="T5" fmla="*/ 2147483647 h 33"/>
              <a:gd name="T6" fmla="*/ 0 w 56"/>
              <a:gd name="T7" fmla="*/ 2147483647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11" y="11"/>
                </a:moveTo>
                <a:lnTo>
                  <a:pt x="0" y="0"/>
                </a:lnTo>
                <a:lnTo>
                  <a:pt x="56" y="11"/>
                </a:lnTo>
                <a:lnTo>
                  <a:pt x="0" y="33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7" name="Freeform 148">
            <a:extLst>
              <a:ext uri="{FF2B5EF4-FFF2-40B4-BE49-F238E27FC236}">
                <a16:creationId xmlns:a16="http://schemas.microsoft.com/office/drawing/2014/main" id="{67FF3ECA-BBA1-42F5-93CB-4E2DFE9D69E0}"/>
              </a:ext>
            </a:extLst>
          </p:cNvPr>
          <p:cNvSpPr>
            <a:spLocks/>
          </p:cNvSpPr>
          <p:nvPr/>
        </p:nvSpPr>
        <p:spPr bwMode="auto">
          <a:xfrm>
            <a:off x="6129338" y="2536825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0 w 56"/>
              <a:gd name="T3" fmla="*/ 0 h 33"/>
              <a:gd name="T4" fmla="*/ 2147483647 w 56"/>
              <a:gd name="T5" fmla="*/ 2147483647 h 33"/>
              <a:gd name="T6" fmla="*/ 0 w 56"/>
              <a:gd name="T7" fmla="*/ 2147483647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11" y="11"/>
                </a:moveTo>
                <a:lnTo>
                  <a:pt x="0" y="0"/>
                </a:lnTo>
                <a:lnTo>
                  <a:pt x="56" y="11"/>
                </a:lnTo>
                <a:lnTo>
                  <a:pt x="0" y="33"/>
                </a:lnTo>
                <a:lnTo>
                  <a:pt x="11" y="1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8" name="Line 149">
            <a:extLst>
              <a:ext uri="{FF2B5EF4-FFF2-40B4-BE49-F238E27FC236}">
                <a16:creationId xmlns:a16="http://schemas.microsoft.com/office/drawing/2014/main" id="{C7D9522C-4AD2-48B8-8D70-99CB534B24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3388" y="2554288"/>
            <a:ext cx="1885950" cy="1587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9" name="Rectangle 150">
            <a:extLst>
              <a:ext uri="{FF2B5EF4-FFF2-40B4-BE49-F238E27FC236}">
                <a16:creationId xmlns:a16="http://schemas.microsoft.com/office/drawing/2014/main" id="{93ED6EE9-26FB-4E14-A9A2-DBE3B9DF4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339975"/>
            <a:ext cx="15462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FF0000"/>
                </a:solidFill>
              </a:rPr>
              <a:t>Yollama isteği gider</a:t>
            </a:r>
            <a:endParaRPr lang="en-US" altLang="tr-TR" sz="1200" dirty="0"/>
          </a:p>
        </p:txBody>
      </p:sp>
      <p:sp>
        <p:nvSpPr>
          <p:cNvPr id="40060" name="Line 151">
            <a:extLst>
              <a:ext uri="{FF2B5EF4-FFF2-40B4-BE49-F238E27FC236}">
                <a16:creationId xmlns:a16="http://schemas.microsoft.com/office/drawing/2014/main" id="{8EDBB0F5-A803-4E7E-BA81-D090ED4A646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7138" y="5632450"/>
            <a:ext cx="34925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1" name="Freeform 152">
            <a:extLst>
              <a:ext uri="{FF2B5EF4-FFF2-40B4-BE49-F238E27FC236}">
                <a16:creationId xmlns:a16="http://schemas.microsoft.com/office/drawing/2014/main" id="{F5B90753-F016-4B7E-A64F-C79CF98BCA26}"/>
              </a:ext>
            </a:extLst>
          </p:cNvPr>
          <p:cNvSpPr>
            <a:spLocks/>
          </p:cNvSpPr>
          <p:nvPr/>
        </p:nvSpPr>
        <p:spPr bwMode="auto">
          <a:xfrm>
            <a:off x="6307138" y="5597525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0 w 56"/>
              <a:gd name="T3" fmla="*/ 0 h 33"/>
              <a:gd name="T4" fmla="*/ 2147483647 w 56"/>
              <a:gd name="T5" fmla="*/ 2147483647 h 33"/>
              <a:gd name="T6" fmla="*/ 0 w 56"/>
              <a:gd name="T7" fmla="*/ 2147483647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22" y="22"/>
                </a:moveTo>
                <a:lnTo>
                  <a:pt x="0" y="0"/>
                </a:lnTo>
                <a:lnTo>
                  <a:pt x="56" y="22"/>
                </a:lnTo>
                <a:lnTo>
                  <a:pt x="0" y="33"/>
                </a:lnTo>
                <a:lnTo>
                  <a:pt x="22" y="22"/>
                </a:lnTo>
                <a:close/>
              </a:path>
            </a:pathLst>
          </a:cu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2" name="Freeform 153">
            <a:extLst>
              <a:ext uri="{FF2B5EF4-FFF2-40B4-BE49-F238E27FC236}">
                <a16:creationId xmlns:a16="http://schemas.microsoft.com/office/drawing/2014/main" id="{81A90C02-1D77-4434-9EBF-B9EE5976BCD2}"/>
              </a:ext>
            </a:extLst>
          </p:cNvPr>
          <p:cNvSpPr>
            <a:spLocks/>
          </p:cNvSpPr>
          <p:nvPr/>
        </p:nvSpPr>
        <p:spPr bwMode="auto">
          <a:xfrm>
            <a:off x="6307138" y="5597525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0 w 56"/>
              <a:gd name="T3" fmla="*/ 0 h 33"/>
              <a:gd name="T4" fmla="*/ 2147483647 w 56"/>
              <a:gd name="T5" fmla="*/ 2147483647 h 33"/>
              <a:gd name="T6" fmla="*/ 0 w 56"/>
              <a:gd name="T7" fmla="*/ 2147483647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22" y="22"/>
                </a:moveTo>
                <a:lnTo>
                  <a:pt x="0" y="0"/>
                </a:lnTo>
                <a:lnTo>
                  <a:pt x="56" y="22"/>
                </a:lnTo>
                <a:lnTo>
                  <a:pt x="0" y="33"/>
                </a:lnTo>
                <a:lnTo>
                  <a:pt x="22" y="2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3" name="Line 154">
            <a:extLst>
              <a:ext uri="{FF2B5EF4-FFF2-40B4-BE49-F238E27FC236}">
                <a16:creationId xmlns:a16="http://schemas.microsoft.com/office/drawing/2014/main" id="{AD232809-3AD8-4A6C-BFF4-089419CC9A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5775" y="5632450"/>
            <a:ext cx="2011363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4" name="Rectangle 155">
            <a:extLst>
              <a:ext uri="{FF2B5EF4-FFF2-40B4-BE49-F238E27FC236}">
                <a16:creationId xmlns:a16="http://schemas.microsoft.com/office/drawing/2014/main" id="{709E9AFE-F735-48C3-A275-6DD89DC73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5402263"/>
            <a:ext cx="15462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FF0000"/>
                </a:solidFill>
              </a:rPr>
              <a:t>Yollama isteği gider</a:t>
            </a:r>
            <a:endParaRPr lang="en-US" altLang="tr-TR" sz="1200" dirty="0"/>
          </a:p>
        </p:txBody>
      </p:sp>
      <p:sp>
        <p:nvSpPr>
          <p:cNvPr id="40065" name="Line 156">
            <a:extLst>
              <a:ext uri="{FF2B5EF4-FFF2-40B4-BE49-F238E27FC236}">
                <a16:creationId xmlns:a16="http://schemas.microsoft.com/office/drawing/2014/main" id="{C8D43EC3-17B5-447D-8F3A-0917C0988C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08663" y="5686425"/>
            <a:ext cx="17462" cy="481013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7" name="TextBox 155">
            <a:extLst>
              <a:ext uri="{FF2B5EF4-FFF2-40B4-BE49-F238E27FC236}">
                <a16:creationId xmlns:a16="http://schemas.microsoft.com/office/drawing/2014/main" id="{3F89DA86-0EFF-4777-AE5D-ED294B4B8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2286000"/>
            <a:ext cx="8223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Zaman</a:t>
            </a:r>
          </a:p>
        </p:txBody>
      </p:sp>
      <p:sp>
        <p:nvSpPr>
          <p:cNvPr id="40068" name="TextBox 156">
            <a:extLst>
              <a:ext uri="{FF2B5EF4-FFF2-40B4-BE49-F238E27FC236}">
                <a16:creationId xmlns:a16="http://schemas.microsoft.com/office/drawing/2014/main" id="{6116AB10-D4B7-43C3-B88C-A40596B39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5072063"/>
            <a:ext cx="8223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Zaman</a:t>
            </a:r>
          </a:p>
        </p:txBody>
      </p:sp>
      <p:sp>
        <p:nvSpPr>
          <p:cNvPr id="40069" name="Rectangle 70">
            <a:extLst>
              <a:ext uri="{FF2B5EF4-FFF2-40B4-BE49-F238E27FC236}">
                <a16:creationId xmlns:a16="http://schemas.microsoft.com/office/drawing/2014/main" id="{71D1FBD2-162C-4B9F-9247-4A0CBC320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9100" y="6367463"/>
            <a:ext cx="32575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700" dirty="0">
                <a:solidFill>
                  <a:srgbClr val="000000"/>
                </a:solidFill>
              </a:rPr>
              <a:t>(a)</a:t>
            </a:r>
            <a:r>
              <a:rPr lang="tr-TR" altLang="tr-TR" sz="1700" dirty="0">
                <a:solidFill>
                  <a:srgbClr val="000000"/>
                </a:solidFill>
              </a:rPr>
              <a:t> Recv, Ssend'den önce gelirse</a:t>
            </a:r>
            <a:endParaRPr lang="en-US" altLang="tr-TR" sz="1200" dirty="0"/>
          </a:p>
        </p:txBody>
      </p:sp>
      <p:sp>
        <p:nvSpPr>
          <p:cNvPr id="40070" name="Rectangle 67">
            <a:extLst>
              <a:ext uri="{FF2B5EF4-FFF2-40B4-BE49-F238E27FC236}">
                <a16:creationId xmlns:a16="http://schemas.microsoft.com/office/drawing/2014/main" id="{2E2F1AC7-9FC9-4B31-9157-D7A714B59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963" y="5387975"/>
            <a:ext cx="14684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Her ikisi birden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işlerine devam 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ederler.</a:t>
            </a:r>
            <a:endParaRPr lang="en-US" altLang="tr-TR" sz="1200" dirty="0"/>
          </a:p>
        </p:txBody>
      </p:sp>
      <p:sp>
        <p:nvSpPr>
          <p:cNvPr id="40071" name="Rectangle 49">
            <a:extLst>
              <a:ext uri="{FF2B5EF4-FFF2-40B4-BE49-F238E27FC236}">
                <a16:creationId xmlns:a16="http://schemas.microsoft.com/office/drawing/2014/main" id="{2D00DB3B-C22D-4899-ABA6-5ED2FA131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1713" y="5376863"/>
            <a:ext cx="11890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 durur.</a:t>
            </a:r>
            <a:endParaRPr lang="en-US" altLang="tr-TR" sz="1200" dirty="0"/>
          </a:p>
        </p:txBody>
      </p:sp>
      <p:sp>
        <p:nvSpPr>
          <p:cNvPr id="40072" name="Rectangle 64">
            <a:extLst>
              <a:ext uri="{FF2B5EF4-FFF2-40B4-BE49-F238E27FC236}">
                <a16:creationId xmlns:a16="http://schemas.microsoft.com/office/drawing/2014/main" id="{F41F2871-4DB9-4A0B-BEF3-1F1DB5E5D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2413" y="6096000"/>
            <a:ext cx="4587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0000FF"/>
                </a:solidFill>
              </a:rPr>
              <a:t>Kabul</a:t>
            </a:r>
            <a:endParaRPr lang="en-US" altLang="tr-TR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602F7EF5-6819-468E-91BB-D4BA4BBE6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Senkron Mesaj Yollama (Ssend) Parametreleri</a:t>
            </a:r>
            <a:endParaRPr lang="en-US" alt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93542-6595-408E-9952-6434DD053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MPI_Send</a:t>
            </a:r>
            <a:r>
              <a:rPr lang="tr-TR" dirty="0"/>
              <a:t>() ile aynıdır.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6CA4C5-D040-45B7-AE3C-DC167816EFDE}"/>
              </a:ext>
            </a:extLst>
          </p:cNvPr>
          <p:cNvGrpSpPr/>
          <p:nvPr/>
        </p:nvGrpSpPr>
        <p:grpSpPr>
          <a:xfrm>
            <a:off x="748977" y="2133600"/>
            <a:ext cx="7709223" cy="2154198"/>
            <a:chOff x="533400" y="2133600"/>
            <a:chExt cx="7709223" cy="2154198"/>
          </a:xfrm>
        </p:grpSpPr>
        <p:sp>
          <p:nvSpPr>
            <p:cNvPr id="24" name="Rectangle 4">
              <a:extLst>
                <a:ext uri="{FF2B5EF4-FFF2-40B4-BE49-F238E27FC236}">
                  <a16:creationId xmlns:a16="http://schemas.microsoft.com/office/drawing/2014/main" id="{C967CEA9-8934-4F97-9F5A-F7A8C480F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386" y="2133600"/>
              <a:ext cx="72792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altLang="tr-TR" sz="2400" b="1" dirty="0">
                  <a:solidFill>
                    <a:schemeClr val="accent6"/>
                  </a:solidFill>
                </a:rPr>
                <a:t>MPI_S</a:t>
              </a:r>
              <a:r>
                <a:rPr lang="tr-TR" altLang="tr-TR" sz="2400" b="1" dirty="0">
                  <a:solidFill>
                    <a:schemeClr val="accent6"/>
                  </a:solidFill>
                </a:rPr>
                <a:t>s</a:t>
              </a:r>
              <a:r>
                <a:rPr lang="en-US" altLang="tr-TR" sz="2400" b="1" dirty="0">
                  <a:solidFill>
                    <a:schemeClr val="accent6"/>
                  </a:solidFill>
                </a:rPr>
                <a:t>end(buf, count, datatype, dest, tag, comm)</a:t>
              </a:r>
              <a:endParaRPr lang="en-US" altLang="tr-TR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0965" name="Rectangle 5">
              <a:extLst>
                <a:ext uri="{FF2B5EF4-FFF2-40B4-BE49-F238E27FC236}">
                  <a16:creationId xmlns:a16="http://schemas.microsoft.com/office/drawing/2014/main" id="{1635F0E3-A430-4776-B6AF-F70A4E3BF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" y="2876226"/>
              <a:ext cx="196207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>
                  <a:solidFill>
                    <a:srgbClr val="FF0000"/>
                  </a:solidFill>
                </a:rPr>
                <a:t>Yollanacak tampon</a:t>
              </a:r>
              <a:br>
                <a:rPr lang="tr-TR" altLang="tr-TR" sz="1800" dirty="0">
                  <a:solidFill>
                    <a:srgbClr val="FF0000"/>
                  </a:solidFill>
                </a:rPr>
              </a:br>
              <a:r>
                <a:rPr lang="tr-TR" altLang="tr-TR" sz="1800" dirty="0">
                  <a:solidFill>
                    <a:srgbClr val="FF0000"/>
                  </a:solidFill>
                </a:rPr>
                <a:t>belleğin adresi</a:t>
              </a:r>
              <a:endParaRPr lang="en-US" altLang="tr-TR" sz="1400" dirty="0"/>
            </a:p>
          </p:txBody>
        </p:sp>
        <p:sp>
          <p:nvSpPr>
            <p:cNvPr id="40966" name="Rectangle 6">
              <a:extLst>
                <a:ext uri="{FF2B5EF4-FFF2-40B4-BE49-F238E27FC236}">
                  <a16:creationId xmlns:a16="http://schemas.microsoft.com/office/drawing/2014/main" id="{C86FE4A8-CC88-48FC-BF92-AFE0B439F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00" y="3670883"/>
              <a:ext cx="194925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>
                  <a:solidFill>
                    <a:srgbClr val="FF0000"/>
                  </a:solidFill>
                </a:rPr>
                <a:t>Yollanacak eleman</a:t>
              </a:r>
              <a:br>
                <a:rPr lang="tr-TR" altLang="tr-TR" sz="1800" dirty="0">
                  <a:solidFill>
                    <a:srgbClr val="FF0000"/>
                  </a:solidFill>
                </a:rPr>
              </a:br>
              <a:r>
                <a:rPr lang="tr-TR" altLang="tr-TR" sz="1800" dirty="0">
                  <a:solidFill>
                    <a:srgbClr val="FF0000"/>
                  </a:solidFill>
                </a:rPr>
                <a:t>sayısı</a:t>
              </a:r>
              <a:endParaRPr lang="en-US" altLang="tr-TR" sz="1400" dirty="0"/>
            </a:p>
          </p:txBody>
        </p:sp>
        <p:sp>
          <p:nvSpPr>
            <p:cNvPr id="40967" name="Rectangle 7">
              <a:extLst>
                <a:ext uri="{FF2B5EF4-FFF2-40B4-BE49-F238E27FC236}">
                  <a16:creationId xmlns:a16="http://schemas.microsoft.com/office/drawing/2014/main" id="{BFCE555F-B05F-44D7-99AA-16A55FF79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8600" y="2876226"/>
              <a:ext cx="76944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>
                  <a:solidFill>
                    <a:srgbClr val="FF0000"/>
                  </a:solidFill>
                </a:rPr>
                <a:t>Veri tipi</a:t>
              </a:r>
              <a:endParaRPr lang="en-US" altLang="tr-TR" sz="1400" dirty="0"/>
            </a:p>
          </p:txBody>
        </p:sp>
        <p:sp>
          <p:nvSpPr>
            <p:cNvPr id="40968" name="Rectangle 8">
              <a:extLst>
                <a:ext uri="{FF2B5EF4-FFF2-40B4-BE49-F238E27FC236}">
                  <a16:creationId xmlns:a16="http://schemas.microsoft.com/office/drawing/2014/main" id="{5E244298-1719-49DC-AC59-F3D4B174A1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9600" y="3733800"/>
              <a:ext cx="16540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>
                  <a:solidFill>
                    <a:srgbClr val="FF0000"/>
                  </a:solidFill>
                </a:rPr>
                <a:t>Hedefin "rank"</a:t>
              </a:r>
              <a:br>
                <a:rPr lang="tr-TR" altLang="tr-TR" sz="1800" dirty="0">
                  <a:solidFill>
                    <a:srgbClr val="FF0000"/>
                  </a:solidFill>
                </a:rPr>
              </a:br>
              <a:r>
                <a:rPr lang="tr-TR" altLang="tr-TR" sz="1800" dirty="0">
                  <a:solidFill>
                    <a:srgbClr val="FF0000"/>
                  </a:solidFill>
                </a:rPr>
                <a:t>değeri</a:t>
              </a:r>
              <a:endParaRPr lang="en-US" altLang="tr-TR" sz="1400" dirty="0"/>
            </a:p>
          </p:txBody>
        </p:sp>
        <p:sp>
          <p:nvSpPr>
            <p:cNvPr id="40969" name="Rectangle 9">
              <a:extLst>
                <a:ext uri="{FF2B5EF4-FFF2-40B4-BE49-F238E27FC236}">
                  <a16:creationId xmlns:a16="http://schemas.microsoft.com/office/drawing/2014/main" id="{362D0179-602F-40DC-8931-12A63146B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5091" y="2954273"/>
              <a:ext cx="12824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>
                  <a:solidFill>
                    <a:srgbClr val="FF0000"/>
                  </a:solidFill>
                </a:rPr>
                <a:t>Mesaj etiketi</a:t>
              </a:r>
              <a:endParaRPr lang="en-US" altLang="tr-TR" sz="1400" dirty="0"/>
            </a:p>
          </p:txBody>
        </p:sp>
        <p:sp>
          <p:nvSpPr>
            <p:cNvPr id="40970" name="Rectangle 10">
              <a:extLst>
                <a:ext uri="{FF2B5EF4-FFF2-40B4-BE49-F238E27FC236}">
                  <a16:creationId xmlns:a16="http://schemas.microsoft.com/office/drawing/2014/main" id="{1DC80981-8B75-4DB0-B165-61F2EF07E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6273" y="3696899"/>
              <a:ext cx="8848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>
                  <a:solidFill>
                    <a:srgbClr val="FF0000"/>
                  </a:solidFill>
                </a:rPr>
                <a:t>İletişimci</a:t>
              </a:r>
              <a:endParaRPr lang="en-US" altLang="tr-TR" sz="1400" dirty="0"/>
            </a:p>
          </p:txBody>
        </p:sp>
        <p:sp>
          <p:nvSpPr>
            <p:cNvPr id="40971" name="Line 18">
              <a:extLst>
                <a:ext uri="{FF2B5EF4-FFF2-40B4-BE49-F238E27FC236}">
                  <a16:creationId xmlns:a16="http://schemas.microsoft.com/office/drawing/2014/main" id="{419131BB-7A16-40E4-817A-1DB4A147E8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3971" y="2556945"/>
              <a:ext cx="260237" cy="397329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000" dirty="0"/>
            </a:p>
          </p:txBody>
        </p:sp>
        <p:sp>
          <p:nvSpPr>
            <p:cNvPr id="40972" name="Line 19">
              <a:extLst>
                <a:ext uri="{FF2B5EF4-FFF2-40B4-BE49-F238E27FC236}">
                  <a16:creationId xmlns:a16="http://schemas.microsoft.com/office/drawing/2014/main" id="{FE151568-F0E6-47EB-AA46-51A1602E0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6966" y="2556945"/>
              <a:ext cx="1927" cy="1191986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000" dirty="0"/>
            </a:p>
          </p:txBody>
        </p:sp>
        <p:sp>
          <p:nvSpPr>
            <p:cNvPr id="40973" name="Line 20">
              <a:extLst>
                <a:ext uri="{FF2B5EF4-FFF2-40B4-BE49-F238E27FC236}">
                  <a16:creationId xmlns:a16="http://schemas.microsoft.com/office/drawing/2014/main" id="{EF29025A-A607-49BB-9B7E-D1C111CBAD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58154" y="2556945"/>
              <a:ext cx="1928" cy="397329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000" dirty="0"/>
            </a:p>
          </p:txBody>
        </p:sp>
        <p:sp>
          <p:nvSpPr>
            <p:cNvPr id="40974" name="Line 21">
              <a:extLst>
                <a:ext uri="{FF2B5EF4-FFF2-40B4-BE49-F238E27FC236}">
                  <a16:creationId xmlns:a16="http://schemas.microsoft.com/office/drawing/2014/main" id="{7B6778CD-9E2C-45B8-B6D3-B5CB36C849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12189" y="2556945"/>
              <a:ext cx="1928" cy="397329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000" dirty="0"/>
            </a:p>
          </p:txBody>
        </p:sp>
        <p:sp>
          <p:nvSpPr>
            <p:cNvPr id="40975" name="Line 22">
              <a:extLst>
                <a:ext uri="{FF2B5EF4-FFF2-40B4-BE49-F238E27FC236}">
                  <a16:creationId xmlns:a16="http://schemas.microsoft.com/office/drawing/2014/main" id="{DE05EFBE-C146-494F-9DCE-C5F5A38F5C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2476533"/>
              <a:ext cx="1927" cy="1191986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000" dirty="0"/>
            </a:p>
          </p:txBody>
        </p:sp>
        <p:sp>
          <p:nvSpPr>
            <p:cNvPr id="40976" name="Line 23">
              <a:extLst>
                <a:ext uri="{FF2B5EF4-FFF2-40B4-BE49-F238E27FC236}">
                  <a16:creationId xmlns:a16="http://schemas.microsoft.com/office/drawing/2014/main" id="{91FD52F4-39A3-4625-834E-60781B6E4D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9400" y="2556945"/>
              <a:ext cx="323850" cy="1191986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000" dirty="0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176F3631-9C41-4448-BD40-35E56A914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Senkron Olmayan Mesaj Geçişi</a:t>
            </a:r>
            <a:endParaRPr lang="en-US" altLang="en-US" dirty="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51D40ED-540C-4E8E-B449-B372D9A0D9E6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400" dirty="0"/>
              <a:t>İşine devam etmek için mesaj geliş-gidişinin tamamlanmasını beklemeyen rutinlerdir</a:t>
            </a:r>
            <a:r>
              <a:rPr lang="en-US" altLang="en-US" sz="2400" dirty="0"/>
              <a:t>. </a:t>
            </a:r>
            <a:r>
              <a:rPr lang="tr-TR" altLang="en-US" sz="2400" dirty="0"/>
              <a:t>Genellikle mesajlar için </a:t>
            </a:r>
            <a:r>
              <a:rPr lang="en-US" altLang="en-US" sz="2400" dirty="0"/>
              <a:t> </a:t>
            </a:r>
            <a:r>
              <a:rPr lang="tr-TR" altLang="en-US" sz="2400" dirty="0"/>
              <a:t>yerel bir depo alanı kullanılır</a:t>
            </a:r>
            <a:r>
              <a:rPr lang="en-US" altLang="en-US" sz="2400" dirty="0"/>
              <a:t>.</a:t>
            </a:r>
          </a:p>
          <a:p>
            <a:r>
              <a:rPr lang="tr-TR" altLang="en-US" sz="2400" dirty="0"/>
              <a:t>Dönüşün ne olacağına bağlı olarak farklı sürümleri olan rutinleri vardır.</a:t>
            </a:r>
            <a:endParaRPr lang="en-US" altLang="en-US" sz="2400" dirty="0"/>
          </a:p>
          <a:p>
            <a:r>
              <a:rPr lang="tr-TR" altLang="en-US" sz="2400" dirty="0"/>
              <a:t>Genellikle</a:t>
            </a:r>
            <a:r>
              <a:rPr lang="en-US" altLang="en-US" sz="2400" dirty="0"/>
              <a:t>, </a:t>
            </a:r>
            <a:r>
              <a:rPr lang="tr-TR" altLang="en-US" sz="2400" dirty="0"/>
              <a:t>süreçleri senkronize etmezler, süreçlere işlerine devam etme şansı tanırlar</a:t>
            </a:r>
            <a:r>
              <a:rPr lang="en-US" altLang="en-US" sz="2400" dirty="0"/>
              <a:t>.</a:t>
            </a:r>
            <a:endParaRPr lang="tr-TR" altLang="en-US" sz="2400" dirty="0"/>
          </a:p>
          <a:p>
            <a:r>
              <a:rPr lang="tr-TR" altLang="en-US" sz="2400" dirty="0"/>
              <a:t>Dikkatli kullanılmaları gerekir</a:t>
            </a:r>
            <a:r>
              <a:rPr lang="en-US" altLang="en-US" sz="2400" dirty="0"/>
              <a:t>.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984C294-720B-4E94-ABDB-56F0267DB6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3810000"/>
            <a:ext cx="6858000" cy="990600"/>
          </a:xfrm>
        </p:spPr>
        <p:txBody>
          <a:bodyPr/>
          <a:lstStyle/>
          <a:p>
            <a:pPr>
              <a:defRPr/>
            </a:pPr>
            <a:r>
              <a:rPr lang="tr-T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Bloklanmayan Mesaj Geçişleri</a:t>
            </a:r>
            <a:endParaRPr lang="tr-T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F119FBE-C566-49A9-88FB-FFE8E52A32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>
            <a:extLst>
              <a:ext uri="{FF2B5EF4-FFF2-40B4-BE49-F238E27FC236}">
                <a16:creationId xmlns:a16="http://schemas.microsoft.com/office/drawing/2014/main" id="{ABDD995B-8696-4C49-93E1-1BE1567879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en-US" sz="2800" dirty="0"/>
              <a:t>Bloklanma ve Bloklanmamanın </a:t>
            </a:r>
            <a:r>
              <a:rPr lang="en-US" altLang="en-US" sz="2800" dirty="0"/>
              <a:t>MPI </a:t>
            </a:r>
            <a:r>
              <a:rPr lang="tr-TR" altLang="en-US" sz="2800" dirty="0"/>
              <a:t>'daki Kullanımı</a:t>
            </a:r>
            <a:endParaRPr lang="en-US" altLang="en-US" sz="2800" dirty="0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A89136B-496B-4B4C-994A-72E17BB1F6C5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en-US" sz="2400" b="1" dirty="0">
                <a:solidFill>
                  <a:srgbClr val="FF0000"/>
                </a:solidFill>
              </a:rPr>
              <a:t>Bloklanma</a:t>
            </a:r>
            <a:r>
              <a:rPr lang="en-US" altLang="en-US" sz="2400" dirty="0"/>
              <a:t> – </a:t>
            </a:r>
            <a:r>
              <a:rPr lang="tr-TR" altLang="en-US" sz="2400" dirty="0"/>
              <a:t>rutin işi tam olarak bitince döner.</a:t>
            </a:r>
            <a:r>
              <a:rPr lang="en-US" altLang="en-US" sz="2400" dirty="0"/>
              <a:t> </a:t>
            </a:r>
            <a:r>
              <a:rPr lang="tr-TR" altLang="en-US" sz="2400" dirty="0"/>
              <a:t>Ama mesaj</a:t>
            </a:r>
            <a:r>
              <a:rPr lang="en-US" altLang="en-US" sz="2400" dirty="0"/>
              <a:t> </a:t>
            </a:r>
            <a:r>
              <a:rPr lang="tr-TR" altLang="en-US" sz="2400" dirty="0"/>
              <a:t>transferi henüz bitmemiş olabilir</a:t>
            </a:r>
            <a:r>
              <a:rPr lang="en-US" altLang="en-US" sz="2400" dirty="0"/>
              <a:t>. </a:t>
            </a:r>
            <a:r>
              <a:rPr lang="tr-TR" altLang="en-US" sz="2400" dirty="0"/>
              <a:t>Bu yüzden bazen</a:t>
            </a:r>
            <a:r>
              <a:rPr lang="en-US" altLang="en-US" sz="2400" dirty="0"/>
              <a:t> </a:t>
            </a:r>
            <a:r>
              <a:rPr lang="tr-TR" altLang="en-US" sz="2400" dirty="0">
                <a:solidFill>
                  <a:srgbClr val="FF0000"/>
                </a:solidFill>
              </a:rPr>
              <a:t>yerel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tr-TR" altLang="en-US" sz="2400" dirty="0">
                <a:solidFill>
                  <a:srgbClr val="FF0000"/>
                </a:solidFill>
              </a:rPr>
              <a:t>bloklanma</a:t>
            </a:r>
            <a:r>
              <a:rPr lang="tr-TR" altLang="en-US" sz="2400" dirty="0"/>
              <a:t> diye adlandırılır.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tr-TR" altLang="en-US" sz="2400" b="1" dirty="0">
                <a:solidFill>
                  <a:srgbClr val="FF0000"/>
                </a:solidFill>
              </a:rPr>
              <a:t>Bloklanmama</a:t>
            </a:r>
            <a:r>
              <a:rPr lang="en-US" altLang="en-US" sz="2400" dirty="0"/>
              <a:t> – </a:t>
            </a:r>
            <a:r>
              <a:rPr lang="tr-TR" altLang="en-US" sz="2400" dirty="0"/>
              <a:t>rutinler hemen dönerler</a:t>
            </a:r>
            <a:r>
              <a:rPr lang="en-US" altLang="en-US" sz="2400" dirty="0"/>
              <a:t> (</a:t>
            </a:r>
            <a:r>
              <a:rPr lang="tr-TR" altLang="en-US" sz="2400" i="1" dirty="0"/>
              <a:t>asenkron</a:t>
            </a:r>
            <a:r>
              <a:rPr lang="en-US" altLang="en-US" sz="2400" dirty="0"/>
              <a:t>)</a:t>
            </a:r>
            <a:r>
              <a:rPr lang="tr-TR" altLang="en-US" sz="2400" dirty="0"/>
              <a:t>.</a:t>
            </a:r>
          </a:p>
          <a:p>
            <a:pPr lvl="1">
              <a:lnSpc>
                <a:spcPct val="90000"/>
              </a:lnSpc>
            </a:pPr>
            <a:r>
              <a:rPr lang="tr-TR" altLang="en-US" sz="2000" dirty="0"/>
              <a:t>Veri transferi için kullanılan alanın komutun devamındaki diğer komutlarca değiştirilmediğini varsayar ve programcının huzuru için öyle de olmalıdır.</a:t>
            </a:r>
            <a:endParaRPr lang="en-US" altLang="en-US" sz="2000" dirty="0"/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	</a:t>
            </a:r>
            <a:r>
              <a:rPr lang="tr-TR" altLang="en-US" sz="2400" dirty="0"/>
              <a:t>Not: </a:t>
            </a:r>
            <a:r>
              <a:rPr lang="tr-TR" altLang="en-US" sz="2400" i="1" dirty="0"/>
              <a:t>Bloklanan</a:t>
            </a:r>
            <a:r>
              <a:rPr lang="en-US" altLang="en-US" sz="2400" i="1" dirty="0"/>
              <a:t>/</a:t>
            </a:r>
            <a:r>
              <a:rPr lang="tr-TR" altLang="en-US" sz="2400" i="1" dirty="0"/>
              <a:t>bloklanmayan</a:t>
            </a:r>
            <a:r>
              <a:rPr lang="en-US" altLang="en-US" sz="2400" i="1" dirty="0"/>
              <a:t> </a:t>
            </a:r>
            <a:r>
              <a:rPr lang="tr-TR" altLang="en-US" sz="2400" i="1" dirty="0"/>
              <a:t>terimleri başka sistemlerde bambaşka anlamlara gelebilir</a:t>
            </a:r>
            <a:r>
              <a:rPr lang="en-US" altLang="en-US" sz="2400" i="1" dirty="0"/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>
            <a:extLst>
              <a:ext uri="{FF2B5EF4-FFF2-40B4-BE49-F238E27FC236}">
                <a16:creationId xmlns:a16="http://schemas.microsoft.com/office/drawing/2014/main" id="{33986858-69A4-44BE-989F-7D11C44C7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 err="1"/>
              <a:t>Bloklanmayan</a:t>
            </a:r>
            <a:r>
              <a:rPr lang="tr-TR" altLang="en-US" dirty="0"/>
              <a:t> MPI Rutinler</a:t>
            </a:r>
            <a:endParaRPr lang="en-US" altLang="en-US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3435DD0-B742-4E55-BED6-51159F41AA50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 dirty="0">
                <a:solidFill>
                  <a:srgbClr val="FF0000"/>
                </a:solidFill>
              </a:rPr>
              <a:t>Bloklanmayan veri yollama</a:t>
            </a:r>
            <a:r>
              <a:rPr lang="en-US" altLang="en-US" sz="2800" dirty="0"/>
              <a:t> - </a:t>
            </a:r>
            <a:r>
              <a:rPr lang="en-US" altLang="en-US" sz="2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MPI_Isend()</a:t>
            </a:r>
            <a:r>
              <a:rPr lang="en-US" altLang="en-US" sz="280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endParaRPr lang="tr-TR" altLang="en-US" sz="2800" dirty="0">
              <a:solidFill>
                <a:srgbClr val="FF0000"/>
              </a:solidFill>
              <a:latin typeface="Lucida Console" panose="020B0609040504020204" pitchFamily="49" charset="0"/>
            </a:endParaRPr>
          </a:p>
          <a:p>
            <a:pPr lvl="1"/>
            <a:r>
              <a:rPr lang="tr-TR" altLang="en-US" sz="2400" dirty="0"/>
              <a:t>Yolla denilip, hemen geri dönülür</a:t>
            </a:r>
            <a:r>
              <a:rPr lang="en-US" altLang="en-US" sz="2400" dirty="0"/>
              <a:t>.</a:t>
            </a:r>
            <a:r>
              <a:rPr lang="tr-TR" altLang="en-US" sz="2400" dirty="0"/>
              <a:t> Hatta yollanacak veri hazır olmasa bile.</a:t>
            </a:r>
            <a:endParaRPr lang="en-US" altLang="en-US" sz="2400" dirty="0"/>
          </a:p>
          <a:p>
            <a:endParaRPr lang="en-US" altLang="en-US" sz="2800" dirty="0"/>
          </a:p>
          <a:p>
            <a:r>
              <a:rPr lang="tr-TR" altLang="en-US" sz="2800" dirty="0">
                <a:solidFill>
                  <a:srgbClr val="FF0000"/>
                </a:solidFill>
              </a:rPr>
              <a:t>Bloklanmayan veri alımı</a:t>
            </a:r>
            <a:r>
              <a:rPr lang="en-US" altLang="en-US" sz="2800" dirty="0"/>
              <a:t> - </a:t>
            </a:r>
            <a:r>
              <a:rPr lang="en-US" altLang="en-US" sz="2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MPI_Irecv()</a:t>
            </a:r>
            <a:endParaRPr lang="tr-TR" altLang="en-US" sz="2800" b="1" dirty="0">
              <a:solidFill>
                <a:srgbClr val="FF0000"/>
              </a:solidFill>
              <a:latin typeface="Lucida Console" panose="020B0609040504020204" pitchFamily="49" charset="0"/>
            </a:endParaRPr>
          </a:p>
          <a:p>
            <a:pPr lvl="1"/>
            <a:r>
              <a:rPr lang="tr-TR" altLang="en-US" sz="2400" dirty="0"/>
              <a:t>Mesaj gelmese bile geri döner. Bu bazen gerçekten lazım olabilir.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>
            <a:extLst>
              <a:ext uri="{FF2B5EF4-FFF2-40B4-BE49-F238E27FC236}">
                <a16:creationId xmlns:a16="http://schemas.microsoft.com/office/drawing/2014/main" id="{66F8EF20-49DC-4283-B7EF-08462B5B30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dirty="0"/>
              <a:t>Bloklanmayan Rutinlerin Formatları</a:t>
            </a:r>
            <a:endParaRPr lang="en-US" altLang="en-US" dirty="0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C62E4AD-69B4-4F0D-9C16-5D682964B168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MPI_Isend(buf,count,datatype,dest,tag,comm,request)</a:t>
            </a:r>
          </a:p>
          <a:p>
            <a:pPr>
              <a:buFontTx/>
              <a:buNone/>
            </a:pPr>
            <a:endParaRPr lang="en-US" altLang="en-US" sz="2000" b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MPI_Irecv(buf,count,datatype,source,tag,comm,request)</a:t>
            </a:r>
          </a:p>
          <a:p>
            <a:pPr>
              <a:buFontTx/>
              <a:buNone/>
            </a:pPr>
            <a:endParaRPr lang="en-US" altLang="en-US" sz="2000" dirty="0"/>
          </a:p>
          <a:p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request</a:t>
            </a:r>
            <a:r>
              <a:rPr lang="en-US" altLang="en-US" sz="2000" dirty="0"/>
              <a:t> </a:t>
            </a:r>
            <a:r>
              <a:rPr lang="tr-TR" altLang="en-US" sz="2000" dirty="0"/>
              <a:t>parametresi ile belirlenen özel işlemin bitip bitmediğini test ederler.</a:t>
            </a:r>
            <a:endParaRPr lang="en-US" altLang="en-US" sz="20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endParaRPr lang="tr-TR" altLang="en-US" sz="2000" dirty="0"/>
          </a:p>
          <a:p>
            <a:r>
              <a:rPr lang="tr-TR" altLang="en-US" sz="2000" dirty="0"/>
              <a:t>Tamamlanma testi</a:t>
            </a:r>
            <a:r>
              <a:rPr lang="en-US" altLang="en-US" sz="2000" dirty="0"/>
              <a:t> </a:t>
            </a: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MPI_Wait()</a:t>
            </a:r>
            <a:r>
              <a:rPr lang="en-US" altLang="en-US" sz="2000" dirty="0"/>
              <a:t> </a:t>
            </a:r>
            <a:r>
              <a:rPr lang="tr-TR" altLang="en-US" sz="2000" dirty="0"/>
              <a:t>ve</a:t>
            </a:r>
            <a:r>
              <a:rPr lang="en-US" altLang="en-US" sz="2000" dirty="0"/>
              <a:t> </a:t>
            </a: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MPI_Test()</a:t>
            </a:r>
            <a:r>
              <a:rPr lang="en-US" altLang="en-US" sz="2000" dirty="0">
                <a:solidFill>
                  <a:srgbClr val="FF0000"/>
                </a:solidFill>
              </a:rPr>
              <a:t>.</a:t>
            </a:r>
          </a:p>
          <a:p>
            <a:pPr>
              <a:buFontTx/>
              <a:buNone/>
            </a:pPr>
            <a:endParaRPr lang="en-US" altLang="en-US" sz="2000" dirty="0"/>
          </a:p>
          <a:p>
            <a:pPr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MPI_Wait()</a:t>
            </a:r>
            <a:r>
              <a:rPr lang="en-US" altLang="en-US" sz="2000" dirty="0"/>
              <a:t> </a:t>
            </a:r>
            <a:r>
              <a:rPr lang="tr-TR" altLang="en-US" sz="2000" dirty="0"/>
              <a:t>işlemin bitmesini bekler ve döner.</a:t>
            </a:r>
            <a:r>
              <a:rPr lang="en-US" altLang="en-US" sz="2000" dirty="0"/>
              <a:t>.</a:t>
            </a:r>
          </a:p>
          <a:p>
            <a:pPr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MPI_Test()</a:t>
            </a:r>
            <a:r>
              <a:rPr lang="en-US" altLang="en-US" sz="2000" dirty="0"/>
              <a:t> </a:t>
            </a:r>
            <a:r>
              <a:rPr lang="tr-TR" altLang="en-US" sz="2000" dirty="0"/>
              <a:t>işlem bitmişse özel bir alanı (ing:</a:t>
            </a:r>
            <a:r>
              <a:rPr lang="tr-TR" altLang="en-US" sz="2000" i="1" dirty="0"/>
              <a:t>flag</a:t>
            </a:r>
            <a:r>
              <a:rPr lang="tr-TR" altLang="en-US" sz="2000" dirty="0"/>
              <a:t>) set eder, 			ama her durumda hemen geri döner.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>
            <a:extLst>
              <a:ext uri="{FF2B5EF4-FFF2-40B4-BE49-F238E27FC236}">
                <a16:creationId xmlns:a16="http://schemas.microsoft.com/office/drawing/2014/main" id="{4C8732DC-D4BE-454B-BDDA-5D43971DA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Örnek</a:t>
            </a:r>
            <a:endParaRPr lang="en-US" altLang="en-US" dirty="0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1452CECE-149D-489E-822D-94B6430504E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tr-TR" altLang="en-US" sz="2800" dirty="0"/>
              <a:t>Bir x tamsayısını süreç-0'dan</a:t>
            </a:r>
            <a:r>
              <a:rPr lang="en-US" altLang="en-US" sz="2800" dirty="0"/>
              <a:t> </a:t>
            </a:r>
            <a:r>
              <a:rPr lang="tr-TR" altLang="en-US" sz="2800" dirty="0"/>
              <a:t>süreç-1'e</a:t>
            </a:r>
            <a:r>
              <a:rPr lang="en-US" altLang="en-US" sz="2800" dirty="0"/>
              <a:t> </a:t>
            </a:r>
            <a:r>
              <a:rPr lang="tr-TR" altLang="en-US" sz="2800" dirty="0"/>
              <a:t>yollarken, süreç-0'ın</a:t>
            </a:r>
            <a:r>
              <a:rPr lang="en-US" altLang="en-US" sz="2800" dirty="0"/>
              <a:t> </a:t>
            </a:r>
            <a:r>
              <a:rPr lang="tr-TR" altLang="en-US" sz="2800" dirty="0"/>
              <a:t>işlerine devam etmesi</a:t>
            </a:r>
            <a:r>
              <a:rPr lang="en-US" altLang="en-US" sz="2800" dirty="0"/>
              <a:t>:</a:t>
            </a:r>
          </a:p>
          <a:p>
            <a:pPr>
              <a:buFontTx/>
              <a:buNone/>
            </a:pPr>
            <a:endParaRPr lang="en-US" altLang="en-US" sz="2800" dirty="0"/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MPI_Comm_rank(MPI_COMM_WORLD, &amp;myrank);	/* rank </a:t>
            </a:r>
            <a:r>
              <a:rPr lang="tr-TR" altLang="en-US" sz="1800" b="1" dirty="0">
                <a:latin typeface="Courier New" panose="02070309020205020404" pitchFamily="49" charset="0"/>
              </a:rPr>
              <a:t>değerim </a:t>
            </a:r>
            <a:r>
              <a:rPr lang="en-US" altLang="en-US" sz="1800" b="1" dirty="0">
                <a:latin typeface="Courier New" panose="02070309020205020404" pitchFamily="49" charset="0"/>
              </a:rPr>
              <a:t>*/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if (myrank == 0) {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	int x;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MPI_Isend(&amp;x,1,MPI_INT, 1, msgtag, MPI_COMM_WORLD, req1);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latin typeface="Courier New" panose="02070309020205020404" pitchFamily="49" charset="0"/>
              </a:rPr>
              <a:t>compute();</a:t>
            </a:r>
            <a:r>
              <a:rPr lang="tr-TR" altLang="en-US" sz="1800" b="1" dirty="0">
                <a:latin typeface="Courier New" panose="02070309020205020404" pitchFamily="49" charset="0"/>
              </a:rPr>
              <a:t> /* Mesaj yerine varmasa da burası işletilir */</a:t>
            </a:r>
            <a:endParaRPr lang="en-US" altLang="en-US" sz="1800" b="1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solidFill>
                  <a:srgbClr val="008000"/>
                </a:solidFill>
                <a:latin typeface="Courier New" panose="02070309020205020404" pitchFamily="49" charset="0"/>
              </a:rPr>
              <a:t>MPI_Wait(req1, status);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} else if (myrank == 1) {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	int x;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MPI_Recv(&amp;x,1,MPI_INT,0,msgtag, MPI_COMM_WORLD, status);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>
            <a:extLst>
              <a:ext uri="{FF2B5EF4-FFF2-40B4-BE49-F238E27FC236}">
                <a16:creationId xmlns:a16="http://schemas.microsoft.com/office/drawing/2014/main" id="{8229D5EF-57DD-4628-905A-DABF0CDB4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en-US" sz="2700" dirty="0"/>
              <a:t>Mesaj Gönderimi Bitmeden Rutinler Nasıl Geri Dönerler?</a:t>
            </a:r>
            <a:endParaRPr lang="en-US" altLang="en-US" sz="27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77FF8A-0F1B-401F-86D7-EF33758372C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Kaynakta ve hedefte mesajı tutacak bir mesaj tampon alanına ihtiyaç vardır :</a:t>
            </a:r>
          </a:p>
          <a:p>
            <a:endParaRPr lang="tr-TR" dirty="0"/>
          </a:p>
        </p:txBody>
      </p:sp>
      <p:sp>
        <p:nvSpPr>
          <p:cNvPr id="48131" name="Rectangle 6">
            <a:extLst>
              <a:ext uri="{FF2B5EF4-FFF2-40B4-BE49-F238E27FC236}">
                <a16:creationId xmlns:a16="http://schemas.microsoft.com/office/drawing/2014/main" id="{14BC14A2-9BC9-4D17-9768-79D9A48B1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088" y="2819400"/>
            <a:ext cx="7540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1</a:t>
            </a:r>
            <a:endParaRPr lang="en-US" altLang="tr-TR" sz="1200" dirty="0"/>
          </a:p>
        </p:txBody>
      </p:sp>
      <p:sp>
        <p:nvSpPr>
          <p:cNvPr id="48132" name="Rectangle 7">
            <a:extLst>
              <a:ext uri="{FF2B5EF4-FFF2-40B4-BE49-F238E27FC236}">
                <a16:creationId xmlns:a16="http://schemas.microsoft.com/office/drawing/2014/main" id="{F9C15760-4E3E-4BCF-BB60-030ED49C7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75" y="2819400"/>
            <a:ext cx="7540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2</a:t>
            </a:r>
            <a:endParaRPr lang="en-US" altLang="tr-TR" sz="1200" dirty="0"/>
          </a:p>
        </p:txBody>
      </p:sp>
      <p:sp>
        <p:nvSpPr>
          <p:cNvPr id="48133" name="Rectangle 8">
            <a:extLst>
              <a:ext uri="{FF2B5EF4-FFF2-40B4-BE49-F238E27FC236}">
                <a16:creationId xmlns:a16="http://schemas.microsoft.com/office/drawing/2014/main" id="{75E3C11E-B4F6-4A6B-89B7-EC4F122A3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8450" y="4027488"/>
            <a:ext cx="550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send();</a:t>
            </a:r>
            <a:endParaRPr lang="en-US" altLang="tr-TR" sz="1200" dirty="0"/>
          </a:p>
        </p:txBody>
      </p:sp>
      <p:sp>
        <p:nvSpPr>
          <p:cNvPr id="48134" name="Rectangle 9">
            <a:extLst>
              <a:ext uri="{FF2B5EF4-FFF2-40B4-BE49-F238E27FC236}">
                <a16:creationId xmlns:a16="http://schemas.microsoft.com/office/drawing/2014/main" id="{77B7E084-64A1-4C70-94B8-441A0FCA8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6738" y="4365625"/>
            <a:ext cx="501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recv();</a:t>
            </a:r>
            <a:endParaRPr lang="en-US" altLang="tr-TR" sz="1200" dirty="0"/>
          </a:p>
        </p:txBody>
      </p:sp>
      <p:sp>
        <p:nvSpPr>
          <p:cNvPr id="48135" name="Line 10">
            <a:extLst>
              <a:ext uri="{FF2B5EF4-FFF2-40B4-BE49-F238E27FC236}">
                <a16:creationId xmlns:a16="http://schemas.microsoft.com/office/drawing/2014/main" id="{335574AF-D226-419F-B3F6-67181D5673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2448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36" name="Line 11">
            <a:extLst>
              <a:ext uri="{FF2B5EF4-FFF2-40B4-BE49-F238E27FC236}">
                <a16:creationId xmlns:a16="http://schemas.microsoft.com/office/drawing/2014/main" id="{C2F6D372-4256-407D-93B9-D36E6C36B1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351213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37" name="Line 12">
            <a:extLst>
              <a:ext uri="{FF2B5EF4-FFF2-40B4-BE49-F238E27FC236}">
                <a16:creationId xmlns:a16="http://schemas.microsoft.com/office/drawing/2014/main" id="{53A8AF31-5B54-4091-8C82-A4BB6B66B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440113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38" name="Line 13">
            <a:extLst>
              <a:ext uri="{FF2B5EF4-FFF2-40B4-BE49-F238E27FC236}">
                <a16:creationId xmlns:a16="http://schemas.microsoft.com/office/drawing/2014/main" id="{977AB433-B750-479E-8AA2-B138F9336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5480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39" name="Line 14">
            <a:extLst>
              <a:ext uri="{FF2B5EF4-FFF2-40B4-BE49-F238E27FC236}">
                <a16:creationId xmlns:a16="http://schemas.microsoft.com/office/drawing/2014/main" id="{C041BD48-F439-456B-84FA-87AFDFB2CA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6544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0" name="Line 15">
            <a:extLst>
              <a:ext uri="{FF2B5EF4-FFF2-40B4-BE49-F238E27FC236}">
                <a16:creationId xmlns:a16="http://schemas.microsoft.com/office/drawing/2014/main" id="{2E32016D-692B-4CA8-A0DA-64118D5EBB2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7607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1" name="Line 16">
            <a:extLst>
              <a:ext uri="{FF2B5EF4-FFF2-40B4-BE49-F238E27FC236}">
                <a16:creationId xmlns:a16="http://schemas.microsoft.com/office/drawing/2014/main" id="{2A7DD3F7-DB2B-44AB-81EA-101FFE1D6E4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8671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2" name="Line 17">
            <a:extLst>
              <a:ext uri="{FF2B5EF4-FFF2-40B4-BE49-F238E27FC236}">
                <a16:creationId xmlns:a16="http://schemas.microsoft.com/office/drawing/2014/main" id="{9B179B30-23CD-4DED-88E3-31977B186B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973513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3" name="Line 18">
            <a:extLst>
              <a:ext uri="{FF2B5EF4-FFF2-40B4-BE49-F238E27FC236}">
                <a16:creationId xmlns:a16="http://schemas.microsoft.com/office/drawing/2014/main" id="{E542CB0E-8A01-4DCC-B116-9567E6C992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578350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4" name="Line 19">
            <a:extLst>
              <a:ext uri="{FF2B5EF4-FFF2-40B4-BE49-F238E27FC236}">
                <a16:creationId xmlns:a16="http://schemas.microsoft.com/office/drawing/2014/main" id="{7C526FBD-9030-4EFB-AE57-14D0786ED5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667250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5" name="Line 20">
            <a:extLst>
              <a:ext uri="{FF2B5EF4-FFF2-40B4-BE49-F238E27FC236}">
                <a16:creationId xmlns:a16="http://schemas.microsoft.com/office/drawing/2014/main" id="{15512A2B-77DC-427B-A7CA-40DC11E7E5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773613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6" name="Line 21">
            <a:extLst>
              <a:ext uri="{FF2B5EF4-FFF2-40B4-BE49-F238E27FC236}">
                <a16:creationId xmlns:a16="http://schemas.microsoft.com/office/drawing/2014/main" id="{D6CEB5D6-BE06-4A73-9B4F-5E0DF16DB8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87997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7" name="Line 22">
            <a:extLst>
              <a:ext uri="{FF2B5EF4-FFF2-40B4-BE49-F238E27FC236}">
                <a16:creationId xmlns:a16="http://schemas.microsoft.com/office/drawing/2014/main" id="{F98E08F2-F698-4003-9684-6B8156B21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96887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8" name="Line 23">
            <a:extLst>
              <a:ext uri="{FF2B5EF4-FFF2-40B4-BE49-F238E27FC236}">
                <a16:creationId xmlns:a16="http://schemas.microsoft.com/office/drawing/2014/main" id="{3B073263-2300-4003-9075-582734D487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257675"/>
            <a:ext cx="15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9" name="Line 24">
            <a:extLst>
              <a:ext uri="{FF2B5EF4-FFF2-40B4-BE49-F238E27FC236}">
                <a16:creationId xmlns:a16="http://schemas.microsoft.com/office/drawing/2014/main" id="{A33DD8FC-8B16-4DB0-A6EB-A190DAC44B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346575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0" name="Line 25">
            <a:extLst>
              <a:ext uri="{FF2B5EF4-FFF2-40B4-BE49-F238E27FC236}">
                <a16:creationId xmlns:a16="http://schemas.microsoft.com/office/drawing/2014/main" id="{B17ABEF5-1E90-41CE-B602-6DB36B92E9E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4545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1" name="Line 26">
            <a:extLst>
              <a:ext uri="{FF2B5EF4-FFF2-40B4-BE49-F238E27FC236}">
                <a16:creationId xmlns:a16="http://schemas.microsoft.com/office/drawing/2014/main" id="{3A8E4DF0-8B9B-45B3-ACF3-FDDA46624E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5608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2" name="Line 27">
            <a:extLst>
              <a:ext uri="{FF2B5EF4-FFF2-40B4-BE49-F238E27FC236}">
                <a16:creationId xmlns:a16="http://schemas.microsoft.com/office/drawing/2014/main" id="{29779451-B19C-4800-8526-3141824473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6497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3" name="Line 28">
            <a:extLst>
              <a:ext uri="{FF2B5EF4-FFF2-40B4-BE49-F238E27FC236}">
                <a16:creationId xmlns:a16="http://schemas.microsoft.com/office/drawing/2014/main" id="{6BFC0903-0A82-49A0-AD35-D27911DF690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75615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4" name="Line 29">
            <a:extLst>
              <a:ext uri="{FF2B5EF4-FFF2-40B4-BE49-F238E27FC236}">
                <a16:creationId xmlns:a16="http://schemas.microsoft.com/office/drawing/2014/main" id="{A9A89BBF-704C-42CA-99FC-7BCEBF3E11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86251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5" name="Line 30">
            <a:extLst>
              <a:ext uri="{FF2B5EF4-FFF2-40B4-BE49-F238E27FC236}">
                <a16:creationId xmlns:a16="http://schemas.microsoft.com/office/drawing/2014/main" id="{C3EB6009-D035-4EDA-8442-054DA0C62E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9688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6" name="Line 31">
            <a:extLst>
              <a:ext uri="{FF2B5EF4-FFF2-40B4-BE49-F238E27FC236}">
                <a16:creationId xmlns:a16="http://schemas.microsoft.com/office/drawing/2014/main" id="{A69F22A5-B052-4A60-AC96-8A7694E5E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244850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7" name="Line 32">
            <a:extLst>
              <a:ext uri="{FF2B5EF4-FFF2-40B4-BE49-F238E27FC236}">
                <a16:creationId xmlns:a16="http://schemas.microsoft.com/office/drawing/2014/main" id="{3609ABA6-0990-4710-878E-62BAF5CD5F6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333750"/>
            <a:ext cx="1588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8" name="Line 33">
            <a:extLst>
              <a:ext uri="{FF2B5EF4-FFF2-40B4-BE49-F238E27FC236}">
                <a16:creationId xmlns:a16="http://schemas.microsoft.com/office/drawing/2014/main" id="{75065F84-9A1C-428B-872E-3BC45B41B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440113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9" name="Line 34">
            <a:extLst>
              <a:ext uri="{FF2B5EF4-FFF2-40B4-BE49-F238E27FC236}">
                <a16:creationId xmlns:a16="http://schemas.microsoft.com/office/drawing/2014/main" id="{8B3F1D58-8431-46B3-B750-53AED6F86B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548063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0" name="Line 35">
            <a:extLst>
              <a:ext uri="{FF2B5EF4-FFF2-40B4-BE49-F238E27FC236}">
                <a16:creationId xmlns:a16="http://schemas.microsoft.com/office/drawing/2014/main" id="{4DB6498B-B49B-4FE9-9E8D-B8DCC232CB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6544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1" name="Line 36">
            <a:extLst>
              <a:ext uri="{FF2B5EF4-FFF2-40B4-BE49-F238E27FC236}">
                <a16:creationId xmlns:a16="http://schemas.microsoft.com/office/drawing/2014/main" id="{B975AF0D-6E76-4FDB-B632-DDBE4512EA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760788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2" name="Line 37">
            <a:extLst>
              <a:ext uri="{FF2B5EF4-FFF2-40B4-BE49-F238E27FC236}">
                <a16:creationId xmlns:a16="http://schemas.microsoft.com/office/drawing/2014/main" id="{D612A88A-9F8B-4CEF-B4D2-D6B2ECA33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849688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3" name="Line 38">
            <a:extLst>
              <a:ext uri="{FF2B5EF4-FFF2-40B4-BE49-F238E27FC236}">
                <a16:creationId xmlns:a16="http://schemas.microsoft.com/office/drawing/2014/main" id="{F029656D-EB52-4A8A-9517-27A3ED2C3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956050"/>
            <a:ext cx="1588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4" name="Line 39">
            <a:extLst>
              <a:ext uri="{FF2B5EF4-FFF2-40B4-BE49-F238E27FC236}">
                <a16:creationId xmlns:a16="http://schemas.microsoft.com/office/drawing/2014/main" id="{EFACFD0A-49D1-4B3F-BEDE-3F8B1EF9E0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062413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5" name="Line 40">
            <a:extLst>
              <a:ext uri="{FF2B5EF4-FFF2-40B4-BE49-F238E27FC236}">
                <a16:creationId xmlns:a16="http://schemas.microsoft.com/office/drawing/2014/main" id="{502F6B2C-13FC-4909-AE4B-45172C10FE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168775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6" name="Line 41">
            <a:extLst>
              <a:ext uri="{FF2B5EF4-FFF2-40B4-BE49-F238E27FC236}">
                <a16:creationId xmlns:a16="http://schemas.microsoft.com/office/drawing/2014/main" id="{F3EC40C7-D39D-47D6-95A4-6F5063B027B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2767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7" name="Line 42">
            <a:extLst>
              <a:ext uri="{FF2B5EF4-FFF2-40B4-BE49-F238E27FC236}">
                <a16:creationId xmlns:a16="http://schemas.microsoft.com/office/drawing/2014/main" id="{79DBE868-BD36-4D1F-BB88-B2FA4EA9081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3656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8" name="Line 43">
            <a:extLst>
              <a:ext uri="{FF2B5EF4-FFF2-40B4-BE49-F238E27FC236}">
                <a16:creationId xmlns:a16="http://schemas.microsoft.com/office/drawing/2014/main" id="{1A024359-7B97-433D-8E2D-5FF9D64C452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5775" y="4187825"/>
            <a:ext cx="34925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9" name="Freeform 44">
            <a:extLst>
              <a:ext uri="{FF2B5EF4-FFF2-40B4-BE49-F238E27FC236}">
                <a16:creationId xmlns:a16="http://schemas.microsoft.com/office/drawing/2014/main" id="{A442A09E-608F-4E80-B1D0-EEE10BD91504}"/>
              </a:ext>
            </a:extLst>
          </p:cNvPr>
          <p:cNvSpPr>
            <a:spLocks/>
          </p:cNvSpPr>
          <p:nvPr/>
        </p:nvSpPr>
        <p:spPr bwMode="auto">
          <a:xfrm>
            <a:off x="4295775" y="4168775"/>
            <a:ext cx="88900" cy="36513"/>
          </a:xfrm>
          <a:custGeom>
            <a:avLst/>
            <a:gdLst>
              <a:gd name="T0" fmla="*/ 2147483647 w 56"/>
              <a:gd name="T1" fmla="*/ 2147483647 h 23"/>
              <a:gd name="T2" fmla="*/ 0 w 56"/>
              <a:gd name="T3" fmla="*/ 0 h 23"/>
              <a:gd name="T4" fmla="*/ 2147483647 w 56"/>
              <a:gd name="T5" fmla="*/ 2147483647 h 23"/>
              <a:gd name="T6" fmla="*/ 0 w 56"/>
              <a:gd name="T7" fmla="*/ 2147483647 h 23"/>
              <a:gd name="T8" fmla="*/ 2147483647 w 56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22" y="12"/>
                </a:moveTo>
                <a:lnTo>
                  <a:pt x="0" y="0"/>
                </a:lnTo>
                <a:lnTo>
                  <a:pt x="56" y="12"/>
                </a:lnTo>
                <a:lnTo>
                  <a:pt x="0" y="23"/>
                </a:lnTo>
                <a:lnTo>
                  <a:pt x="22" y="12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0" name="Freeform 45">
            <a:extLst>
              <a:ext uri="{FF2B5EF4-FFF2-40B4-BE49-F238E27FC236}">
                <a16:creationId xmlns:a16="http://schemas.microsoft.com/office/drawing/2014/main" id="{0B8733E5-0233-4845-855D-34DAD405F716}"/>
              </a:ext>
            </a:extLst>
          </p:cNvPr>
          <p:cNvSpPr>
            <a:spLocks/>
          </p:cNvSpPr>
          <p:nvPr/>
        </p:nvSpPr>
        <p:spPr bwMode="auto">
          <a:xfrm>
            <a:off x="4295775" y="4168775"/>
            <a:ext cx="88900" cy="36513"/>
          </a:xfrm>
          <a:custGeom>
            <a:avLst/>
            <a:gdLst>
              <a:gd name="T0" fmla="*/ 2147483647 w 56"/>
              <a:gd name="T1" fmla="*/ 2147483647 h 23"/>
              <a:gd name="T2" fmla="*/ 0 w 56"/>
              <a:gd name="T3" fmla="*/ 0 h 23"/>
              <a:gd name="T4" fmla="*/ 2147483647 w 56"/>
              <a:gd name="T5" fmla="*/ 2147483647 h 23"/>
              <a:gd name="T6" fmla="*/ 0 w 56"/>
              <a:gd name="T7" fmla="*/ 2147483647 h 23"/>
              <a:gd name="T8" fmla="*/ 2147483647 w 56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22" y="12"/>
                </a:moveTo>
                <a:lnTo>
                  <a:pt x="0" y="0"/>
                </a:lnTo>
                <a:lnTo>
                  <a:pt x="56" y="12"/>
                </a:lnTo>
                <a:lnTo>
                  <a:pt x="0" y="23"/>
                </a:lnTo>
                <a:lnTo>
                  <a:pt x="22" y="12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1" name="Line 46">
            <a:extLst>
              <a:ext uri="{FF2B5EF4-FFF2-40B4-BE49-F238E27FC236}">
                <a16:creationId xmlns:a16="http://schemas.microsoft.com/office/drawing/2014/main" id="{70E1E61C-B0C6-4FE5-9405-35C7C907E0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1088" y="4187825"/>
            <a:ext cx="674687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2" name="AutoShape 47">
            <a:extLst>
              <a:ext uri="{FF2B5EF4-FFF2-40B4-BE49-F238E27FC236}">
                <a16:creationId xmlns:a16="http://schemas.microsoft.com/office/drawing/2014/main" id="{4431EEDD-6B55-4561-9AE9-C99A5BD4F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13" y="3128963"/>
            <a:ext cx="1211262" cy="1992312"/>
          </a:xfrm>
          <a:prstGeom prst="roundRect">
            <a:avLst>
              <a:gd name="adj" fmla="val 26088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8173" name="AutoShape 48">
            <a:extLst>
              <a:ext uri="{FF2B5EF4-FFF2-40B4-BE49-F238E27FC236}">
                <a16:creationId xmlns:a16="http://schemas.microsoft.com/office/drawing/2014/main" id="{323B8C35-5ED9-45F3-940C-10E3D7FA6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900" y="3128963"/>
            <a:ext cx="1192213" cy="1992312"/>
          </a:xfrm>
          <a:prstGeom prst="roundRect">
            <a:avLst>
              <a:gd name="adj" fmla="val 2647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8174" name="Rectangle 49">
            <a:extLst>
              <a:ext uri="{FF2B5EF4-FFF2-40B4-BE49-F238E27FC236}">
                <a16:creationId xmlns:a16="http://schemas.microsoft.com/office/drawing/2014/main" id="{88B0C418-D4EB-4787-82E6-3AE60A3CE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4124325"/>
            <a:ext cx="393700" cy="144463"/>
          </a:xfrm>
          <a:prstGeom prst="rect">
            <a:avLst/>
          </a:prstGeom>
          <a:noFill/>
          <a:ln w="17463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8175" name="Line 50">
            <a:extLst>
              <a:ext uri="{FF2B5EF4-FFF2-40B4-BE49-F238E27FC236}">
                <a16:creationId xmlns:a16="http://schemas.microsoft.com/office/drawing/2014/main" id="{E4EE87E2-9757-4F85-971B-B5A1FA88C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4454525"/>
            <a:ext cx="17463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6" name="Freeform 51">
            <a:extLst>
              <a:ext uri="{FF2B5EF4-FFF2-40B4-BE49-F238E27FC236}">
                <a16:creationId xmlns:a16="http://schemas.microsoft.com/office/drawing/2014/main" id="{A8ED7462-5A91-4F30-9959-8835582541DF}"/>
              </a:ext>
            </a:extLst>
          </p:cNvPr>
          <p:cNvSpPr>
            <a:spLocks/>
          </p:cNvSpPr>
          <p:nvPr/>
        </p:nvSpPr>
        <p:spPr bwMode="auto">
          <a:xfrm>
            <a:off x="5486400" y="4435475"/>
            <a:ext cx="71438" cy="53975"/>
          </a:xfrm>
          <a:custGeom>
            <a:avLst/>
            <a:gdLst>
              <a:gd name="T0" fmla="*/ 2147483647 w 45"/>
              <a:gd name="T1" fmla="*/ 2147483647 h 34"/>
              <a:gd name="T2" fmla="*/ 2147483647 w 45"/>
              <a:gd name="T3" fmla="*/ 0 h 34"/>
              <a:gd name="T4" fmla="*/ 2147483647 w 45"/>
              <a:gd name="T5" fmla="*/ 2147483647 h 34"/>
              <a:gd name="T6" fmla="*/ 0 w 45"/>
              <a:gd name="T7" fmla="*/ 2147483647 h 34"/>
              <a:gd name="T8" fmla="*/ 2147483647 w 45"/>
              <a:gd name="T9" fmla="*/ 2147483647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4"/>
              <a:gd name="T17" fmla="*/ 45 w 45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4">
                <a:moveTo>
                  <a:pt x="11" y="12"/>
                </a:moveTo>
                <a:lnTo>
                  <a:pt x="11" y="0"/>
                </a:lnTo>
                <a:lnTo>
                  <a:pt x="45" y="34"/>
                </a:lnTo>
                <a:lnTo>
                  <a:pt x="0" y="23"/>
                </a:lnTo>
                <a:lnTo>
                  <a:pt x="11" y="12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7" name="Freeform 52">
            <a:extLst>
              <a:ext uri="{FF2B5EF4-FFF2-40B4-BE49-F238E27FC236}">
                <a16:creationId xmlns:a16="http://schemas.microsoft.com/office/drawing/2014/main" id="{4105C532-D178-48EC-A2E0-DF0D87C0F544}"/>
              </a:ext>
            </a:extLst>
          </p:cNvPr>
          <p:cNvSpPr>
            <a:spLocks/>
          </p:cNvSpPr>
          <p:nvPr/>
        </p:nvSpPr>
        <p:spPr bwMode="auto">
          <a:xfrm>
            <a:off x="5486400" y="4435475"/>
            <a:ext cx="71438" cy="53975"/>
          </a:xfrm>
          <a:custGeom>
            <a:avLst/>
            <a:gdLst>
              <a:gd name="T0" fmla="*/ 2147483647 w 45"/>
              <a:gd name="T1" fmla="*/ 2147483647 h 34"/>
              <a:gd name="T2" fmla="*/ 2147483647 w 45"/>
              <a:gd name="T3" fmla="*/ 0 h 34"/>
              <a:gd name="T4" fmla="*/ 2147483647 w 45"/>
              <a:gd name="T5" fmla="*/ 2147483647 h 34"/>
              <a:gd name="T6" fmla="*/ 0 w 45"/>
              <a:gd name="T7" fmla="*/ 2147483647 h 34"/>
              <a:gd name="T8" fmla="*/ 2147483647 w 45"/>
              <a:gd name="T9" fmla="*/ 2147483647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4"/>
              <a:gd name="T17" fmla="*/ 45 w 45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4">
                <a:moveTo>
                  <a:pt x="11" y="12"/>
                </a:moveTo>
                <a:lnTo>
                  <a:pt x="11" y="0"/>
                </a:lnTo>
                <a:lnTo>
                  <a:pt x="45" y="34"/>
                </a:lnTo>
                <a:lnTo>
                  <a:pt x="0" y="23"/>
                </a:lnTo>
                <a:lnTo>
                  <a:pt x="11" y="12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8" name="Line 53">
            <a:extLst>
              <a:ext uri="{FF2B5EF4-FFF2-40B4-BE49-F238E27FC236}">
                <a16:creationId xmlns:a16="http://schemas.microsoft.com/office/drawing/2014/main" id="{65400628-C9E3-418D-BEC0-1C6A824080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1713" y="4187825"/>
            <a:ext cx="674687" cy="266700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9" name="Rectangle 54">
            <a:extLst>
              <a:ext uri="{FF2B5EF4-FFF2-40B4-BE49-F238E27FC236}">
                <a16:creationId xmlns:a16="http://schemas.microsoft.com/office/drawing/2014/main" id="{F6292081-BCFA-464A-9BDA-1FAF23CBF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75" y="3832225"/>
            <a:ext cx="14938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FF0000"/>
                </a:solidFill>
              </a:rPr>
              <a:t>Mesaj tamponu</a:t>
            </a:r>
            <a:endParaRPr lang="en-US" altLang="tr-TR" sz="1200" dirty="0"/>
          </a:p>
        </p:txBody>
      </p:sp>
      <p:sp>
        <p:nvSpPr>
          <p:cNvPr id="48180" name="Line 57">
            <a:extLst>
              <a:ext uri="{FF2B5EF4-FFF2-40B4-BE49-F238E27FC236}">
                <a16:creationId xmlns:a16="http://schemas.microsoft.com/office/drawing/2014/main" id="{4E0D275B-63B9-4E4D-ABFB-EEA682DDAE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3575" y="4116388"/>
            <a:ext cx="1588" cy="141287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1" name="Line 58">
            <a:extLst>
              <a:ext uri="{FF2B5EF4-FFF2-40B4-BE49-F238E27FC236}">
                <a16:creationId xmlns:a16="http://schemas.microsoft.com/office/drawing/2014/main" id="{4516094A-1910-47BF-9F9F-3F7B501DB68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0275" y="4116388"/>
            <a:ext cx="1588" cy="141287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2" name="Line 59">
            <a:extLst>
              <a:ext uri="{FF2B5EF4-FFF2-40B4-BE49-F238E27FC236}">
                <a16:creationId xmlns:a16="http://schemas.microsoft.com/office/drawing/2014/main" id="{CE7B6C92-D3C4-47AB-9F38-521DF99DD4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3575" y="4187825"/>
            <a:ext cx="17463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3" name="Line 60">
            <a:extLst>
              <a:ext uri="{FF2B5EF4-FFF2-40B4-BE49-F238E27FC236}">
                <a16:creationId xmlns:a16="http://schemas.microsoft.com/office/drawing/2014/main" id="{D89897C2-926E-4A87-BC96-063A6A420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2475" y="4187825"/>
            <a:ext cx="17463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4" name="Line 61">
            <a:extLst>
              <a:ext uri="{FF2B5EF4-FFF2-40B4-BE49-F238E27FC236}">
                <a16:creationId xmlns:a16="http://schemas.microsoft.com/office/drawing/2014/main" id="{9DE2A045-DD53-452F-9D93-D5762A370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1375" y="4187825"/>
            <a:ext cx="17463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5" name="Line 62">
            <a:extLst>
              <a:ext uri="{FF2B5EF4-FFF2-40B4-BE49-F238E27FC236}">
                <a16:creationId xmlns:a16="http://schemas.microsoft.com/office/drawing/2014/main" id="{1524B0E2-02AC-4FA3-9B94-82F187A9B0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0275" y="4187825"/>
            <a:ext cx="1588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6" name="Rectangle 63">
            <a:extLst>
              <a:ext uri="{FF2B5EF4-FFF2-40B4-BE49-F238E27FC236}">
                <a16:creationId xmlns:a16="http://schemas.microsoft.com/office/drawing/2014/main" id="{BB855CE9-0D45-4B74-96D6-DCF9DB389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8463" y="4419600"/>
            <a:ext cx="1128712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Alıcı mesaj 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tamponu 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hazır.</a:t>
            </a:r>
            <a:endParaRPr lang="en-US" altLang="tr-TR" sz="1200" dirty="0"/>
          </a:p>
        </p:txBody>
      </p:sp>
      <p:sp>
        <p:nvSpPr>
          <p:cNvPr id="48187" name="Rectangle 67">
            <a:extLst>
              <a:ext uri="{FF2B5EF4-FFF2-40B4-BE49-F238E27FC236}">
                <a16:creationId xmlns:a16="http://schemas.microsoft.com/office/drawing/2014/main" id="{365513B9-45E1-44BC-A1DE-1A70BBE0E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0" y="4276725"/>
            <a:ext cx="72866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İşlerine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devam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eder.</a:t>
            </a:r>
            <a:endParaRPr lang="en-US" altLang="tr-TR" sz="1200" dirty="0"/>
          </a:p>
        </p:txBody>
      </p:sp>
      <p:sp>
        <p:nvSpPr>
          <p:cNvPr id="48188" name="Line 70">
            <a:extLst>
              <a:ext uri="{FF2B5EF4-FFF2-40B4-BE49-F238E27FC236}">
                <a16:creationId xmlns:a16="http://schemas.microsoft.com/office/drawing/2014/main" id="{C98B76FC-BB11-4D1A-A498-1F80C0FBA0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2563" y="502285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9" name="Freeform 71">
            <a:extLst>
              <a:ext uri="{FF2B5EF4-FFF2-40B4-BE49-F238E27FC236}">
                <a16:creationId xmlns:a16="http://schemas.microsoft.com/office/drawing/2014/main" id="{E2BF503F-B54F-4505-8687-409EF69373F4}"/>
              </a:ext>
            </a:extLst>
          </p:cNvPr>
          <p:cNvSpPr>
            <a:spLocks/>
          </p:cNvSpPr>
          <p:nvPr/>
        </p:nvSpPr>
        <p:spPr bwMode="auto">
          <a:xfrm>
            <a:off x="1435100" y="5022850"/>
            <a:ext cx="52388" cy="88900"/>
          </a:xfrm>
          <a:custGeom>
            <a:avLst/>
            <a:gdLst>
              <a:gd name="T0" fmla="*/ 2147483647 w 33"/>
              <a:gd name="T1" fmla="*/ 2147483647 h 56"/>
              <a:gd name="T2" fmla="*/ 2147483647 w 33"/>
              <a:gd name="T3" fmla="*/ 0 h 56"/>
              <a:gd name="T4" fmla="*/ 2147483647 w 33"/>
              <a:gd name="T5" fmla="*/ 2147483647 h 56"/>
              <a:gd name="T6" fmla="*/ 0 w 33"/>
              <a:gd name="T7" fmla="*/ 0 h 56"/>
              <a:gd name="T8" fmla="*/ 2147483647 w 33"/>
              <a:gd name="T9" fmla="*/ 2147483647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22"/>
                </a:moveTo>
                <a:lnTo>
                  <a:pt x="33" y="0"/>
                </a:lnTo>
                <a:lnTo>
                  <a:pt x="11" y="56"/>
                </a:lnTo>
                <a:lnTo>
                  <a:pt x="0" y="0"/>
                </a:lnTo>
                <a:lnTo>
                  <a:pt x="11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90" name="Freeform 72">
            <a:extLst>
              <a:ext uri="{FF2B5EF4-FFF2-40B4-BE49-F238E27FC236}">
                <a16:creationId xmlns:a16="http://schemas.microsoft.com/office/drawing/2014/main" id="{B6C91E07-5A26-4828-AD0A-843B0C17699F}"/>
              </a:ext>
            </a:extLst>
          </p:cNvPr>
          <p:cNvSpPr>
            <a:spLocks/>
          </p:cNvSpPr>
          <p:nvPr/>
        </p:nvSpPr>
        <p:spPr bwMode="auto">
          <a:xfrm>
            <a:off x="1435100" y="5022850"/>
            <a:ext cx="52388" cy="88900"/>
          </a:xfrm>
          <a:custGeom>
            <a:avLst/>
            <a:gdLst>
              <a:gd name="T0" fmla="*/ 2147483647 w 33"/>
              <a:gd name="T1" fmla="*/ 2147483647 h 56"/>
              <a:gd name="T2" fmla="*/ 2147483647 w 33"/>
              <a:gd name="T3" fmla="*/ 0 h 56"/>
              <a:gd name="T4" fmla="*/ 2147483647 w 33"/>
              <a:gd name="T5" fmla="*/ 2147483647 h 56"/>
              <a:gd name="T6" fmla="*/ 0 w 33"/>
              <a:gd name="T7" fmla="*/ 0 h 56"/>
              <a:gd name="T8" fmla="*/ 2147483647 w 33"/>
              <a:gd name="T9" fmla="*/ 2147483647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22"/>
                </a:moveTo>
                <a:lnTo>
                  <a:pt x="33" y="0"/>
                </a:lnTo>
                <a:lnTo>
                  <a:pt x="11" y="56"/>
                </a:lnTo>
                <a:lnTo>
                  <a:pt x="0" y="0"/>
                </a:lnTo>
                <a:lnTo>
                  <a:pt x="11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91" name="Line 73">
            <a:extLst>
              <a:ext uri="{FF2B5EF4-FFF2-40B4-BE49-F238E27FC236}">
                <a16:creationId xmlns:a16="http://schemas.microsoft.com/office/drawing/2014/main" id="{EF99A24E-73E6-41CD-A088-6ED5D5D33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2563" y="3014663"/>
            <a:ext cx="1587" cy="20081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92" name="Rectangle 74">
            <a:extLst>
              <a:ext uri="{FF2B5EF4-FFF2-40B4-BE49-F238E27FC236}">
                <a16:creationId xmlns:a16="http://schemas.microsoft.com/office/drawing/2014/main" id="{154E0915-C3C9-4BCD-B7FD-16041EA8B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938588"/>
            <a:ext cx="6794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Zaman</a:t>
            </a:r>
            <a:endParaRPr lang="en-US" altLang="tr-TR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>
            <a:extLst>
              <a:ext uri="{FF2B5EF4-FFF2-40B4-BE49-F238E27FC236}">
                <a16:creationId xmlns:a16="http://schemas.microsoft.com/office/drawing/2014/main" id="{25818142-0F52-4774-B536-28D5BC4996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Sonraki Konularımız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A026F5-CD93-4EA0-8EAC-932DC14ED9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Paralel Algoritmalar</a:t>
            </a:r>
          </a:p>
          <a:p>
            <a:pPr lvl="1"/>
            <a:r>
              <a:rPr lang="tr-TR" dirty="0"/>
              <a:t>Zahmetsiz Paralel Hesaplamalar</a:t>
            </a:r>
          </a:p>
          <a:p>
            <a:pPr lvl="1"/>
            <a:r>
              <a:rPr lang="tr-TR" dirty="0"/>
              <a:t>Parçalama ve Böl-Yönet Stratejileri</a:t>
            </a:r>
          </a:p>
          <a:p>
            <a:pPr lvl="1"/>
            <a:r>
              <a:rPr lang="tr-TR" dirty="0"/>
              <a:t>İş Hattı (ing: Pipelined) Hesaplamalar</a:t>
            </a:r>
          </a:p>
          <a:p>
            <a:pPr lvl="1"/>
            <a:r>
              <a:rPr lang="tr-TR" dirty="0"/>
              <a:t>Senkron Hesaplamalar</a:t>
            </a:r>
          </a:p>
          <a:p>
            <a:pPr lvl="1"/>
            <a:r>
              <a:rPr lang="tr-TR" dirty="0"/>
              <a:t>Asenkron Hesaplamalar</a:t>
            </a:r>
          </a:p>
          <a:p>
            <a:pPr lvl="1"/>
            <a:r>
              <a:rPr lang="tr-TR" dirty="0"/>
              <a:t>Yük Dengeleme (ing: Load Balancing) Sağlayan Stratejiler</a:t>
            </a:r>
          </a:p>
          <a:p>
            <a:r>
              <a:rPr lang="tr-TR" dirty="0"/>
              <a:t>Not: Diğer MPI özelliklerine gerektiğinde değineceğiz.</a:t>
            </a:r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8184</TotalTime>
  <Words>3226</Words>
  <Application>Microsoft Office PowerPoint</Application>
  <PresentationFormat>On-screen Show (4:3)</PresentationFormat>
  <Paragraphs>448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Arial</vt:lpstr>
      <vt:lpstr>Calibri</vt:lpstr>
      <vt:lpstr>Consolas</vt:lpstr>
      <vt:lpstr>Courier</vt:lpstr>
      <vt:lpstr>Courier New</vt:lpstr>
      <vt:lpstr>Hobo Std</vt:lpstr>
      <vt:lpstr>Lucida Console</vt:lpstr>
      <vt:lpstr>Tahoma</vt:lpstr>
      <vt:lpstr>Times New Roman</vt:lpstr>
      <vt:lpstr>Verdana</vt:lpstr>
      <vt:lpstr>Office Theme</vt:lpstr>
      <vt:lpstr>MPI İle Paralel Hesaplama Teknikleri-2</vt:lpstr>
      <vt:lpstr>Birlikte Çalışan (ing:Collective) Mesaj Yollama Rutinleri</vt:lpstr>
      <vt:lpstr>Grupça İletişim (C Dili)</vt:lpstr>
      <vt:lpstr>MPI Toplu Yayın İşlemi</vt:lpstr>
      <vt:lpstr>C’de MPI_Bcast Parametreleri</vt:lpstr>
      <vt:lpstr>Temel MPI Dağıtım Operasyonu</vt:lpstr>
      <vt:lpstr>C’de MPI_Scatter Parametreleri</vt:lpstr>
      <vt:lpstr>MPI Scatter Parametreleri</vt:lpstr>
      <vt:lpstr>Her Bir Sürece Bir Grup Verinin Gönderilmesi</vt:lpstr>
      <vt:lpstr>Örnek</vt:lpstr>
      <vt:lpstr>Toparlama (ing:Gathering)</vt:lpstr>
      <vt:lpstr>C’de MPI_Gather Parametreleri</vt:lpstr>
      <vt:lpstr>Toparlama Örneği</vt:lpstr>
      <vt:lpstr>İndirgeme (ing:Reduce)</vt:lpstr>
      <vt:lpstr>C’de MPI_Reduce Parametreleri</vt:lpstr>
      <vt:lpstr>Reduce - İşlemler</vt:lpstr>
      <vt:lpstr>Örnek MPI Program (1/5)</vt:lpstr>
      <vt:lpstr>Örnek MPI Program (2/5)</vt:lpstr>
      <vt:lpstr>Örnek MPI Program (3/5)</vt:lpstr>
      <vt:lpstr>Örnek MPI Program (4/5)</vt:lpstr>
      <vt:lpstr>Örnek MPI Program (5/5)</vt:lpstr>
      <vt:lpstr>Örnek MPI Program Çıktısı</vt:lpstr>
      <vt:lpstr>Birlikte Çalışan Rutinler: Genel Özellikler</vt:lpstr>
      <vt:lpstr>Set Oluşturma (ing:Barrier)</vt:lpstr>
      <vt:lpstr>Python Örneği</vt:lpstr>
      <vt:lpstr>Python Paralel Sıralama Örneği (1/4)</vt:lpstr>
      <vt:lpstr>Python Paralel Sıralama Örneği (2/4)</vt:lpstr>
      <vt:lpstr>Python Paralel Sıralama Örneği (3/4)</vt:lpstr>
      <vt:lpstr>Python Paralel Sıralama Örneği (4/4)</vt:lpstr>
      <vt:lpstr>Senkron Mesaj Geçişleri</vt:lpstr>
      <vt:lpstr>Senkron Mesaj Geçişleri</vt:lpstr>
      <vt:lpstr>Senkron Ssend() ve Recv()'lerin İşleyişi</vt:lpstr>
      <vt:lpstr>Senkron Mesaj Yollama (Ssend) Parametreleri</vt:lpstr>
      <vt:lpstr>Senkron Olmayan Mesaj Geçişi</vt:lpstr>
      <vt:lpstr>Bloklanmayan Mesaj Geçişleri</vt:lpstr>
      <vt:lpstr>Bloklanma ve Bloklanmamanın MPI 'daki Kullanımı</vt:lpstr>
      <vt:lpstr>Bloklanmayan MPI Rutinler</vt:lpstr>
      <vt:lpstr>Bloklanmayan Rutinlerin Formatları</vt:lpstr>
      <vt:lpstr>Örnek</vt:lpstr>
      <vt:lpstr>Mesaj Gönderimi Bitmeden Rutinler Nasıl Geri Dönerler?</vt:lpstr>
      <vt:lpstr>Sonraki Konularımız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subject>Auswertung</dc:subject>
  <dc:creator>Jan Pelzl</dc:creator>
  <cp:lastModifiedBy>Cengiz Güngör</cp:lastModifiedBy>
  <cp:revision>73</cp:revision>
  <dcterms:created xsi:type="dcterms:W3CDTF">2022-05-08T01:58:17Z</dcterms:created>
  <dcterms:modified xsi:type="dcterms:W3CDTF">2024-02-05T00:33:23Z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2012-02-12T00:00:00Z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2022-05-08T00:00:00Z</vt:filetime>
  </property>
</Properties>
</file>