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01" r:id="rId2"/>
    <p:sldId id="302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8" r:id="rId11"/>
    <p:sldId id="270" r:id="rId12"/>
    <p:sldId id="271" r:id="rId13"/>
    <p:sldId id="273" r:id="rId14"/>
    <p:sldId id="272" r:id="rId15"/>
    <p:sldId id="283" r:id="rId16"/>
    <p:sldId id="274" r:id="rId17"/>
    <p:sldId id="276" r:id="rId18"/>
    <p:sldId id="282" r:id="rId19"/>
    <p:sldId id="277" r:id="rId20"/>
    <p:sldId id="278" r:id="rId21"/>
    <p:sldId id="279" r:id="rId22"/>
    <p:sldId id="281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59" d="100"/>
          <a:sy n="59" d="100"/>
        </p:scale>
        <p:origin x="14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2.11.2020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C4155DA-3A38-434E-B290-661D735D42CC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ACB0-D0D9-418E-9681-AB7781BDF43F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F3F2FA3-9664-461D-9845-40EA95509648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FACEC-E9C5-4B6C-BB0F-C5D07A049BD5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4D6-2F6F-4F6F-9863-5DEE2B39C9BB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51514-4D29-4027-AFFE-FF10C6A34511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4BA5-78E4-4B23-852A-070435F37D41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69C13-F3D5-4A1B-9CEF-046CFC4FC24B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82DF-B1CC-4CBC-96DB-3E8E8639ED0E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C98AF-6949-4289-8EA9-07E4E374E9B2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D1C79-E0DA-47CF-AE24-BC7076ED4930}" type="datetime1">
              <a:rPr lang="tr-TR" smtClean="0"/>
              <a:t>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709F30-8756-4E5F-9248-74E8B45F3B04}" type="datetime1">
              <a:rPr lang="tr-TR" smtClean="0"/>
              <a:t>2.11.2020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altLang="tr-TR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Doğal Paralel Hesaplama</a:t>
            </a:r>
            <a:br>
              <a:rPr lang="tr-TR" altLang="tr-TR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altLang="tr-T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altLang="tr-TR" sz="24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Embarrassingly</a:t>
            </a:r>
            <a:r>
              <a:rPr lang="tr-TR" altLang="tr-T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400" b="1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</a:t>
            </a:r>
            <a:r>
              <a:rPr lang="tr-TR" altLang="tr-T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Programming)</a:t>
            </a:r>
            <a:endParaRPr lang="tr-TR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3A31D7-2FF5-48AD-9C0F-D3CF9D5BD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0FA0-61FF-4458-AEB5-AE24C8077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Doğal (Natural) Paralel Hesaplamalar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16F5D-A521-4FC0-AE0E-C178CCC770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Bir hesaplamanın ideal olarak, tümüyle bağımsız parçalara bölündüğü ve her birinin ayrı bir süreç/işlemci tarafından aynı anda çalıştırıldığı durumlardır. </a:t>
            </a:r>
            <a:r>
              <a:rPr lang="tr-TR" dirty="0" err="1"/>
              <a:t>GPU’lar</a:t>
            </a:r>
            <a:r>
              <a:rPr lang="tr-TR" dirty="0"/>
              <a:t> böyle çalışır.</a:t>
            </a: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endParaRPr lang="tr-TR" altLang="tr-TR" dirty="0">
              <a:solidFill>
                <a:srgbClr val="FF0000"/>
              </a:solidFill>
            </a:endParaRPr>
          </a:p>
          <a:p>
            <a:pPr algn="just"/>
            <a:r>
              <a:rPr lang="tr-TR" altLang="tr-TR" sz="2000" dirty="0">
                <a:solidFill>
                  <a:srgbClr val="FF0000"/>
                </a:solidFill>
              </a:rPr>
              <a:t>Süreçler arasında hiçbir iletişim olmamakta veya</a:t>
            </a:r>
            <a:r>
              <a:rPr lang="en-US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>
                <a:solidFill>
                  <a:srgbClr val="FF0000"/>
                </a:solidFill>
              </a:rPr>
              <a:t>çok az</a:t>
            </a:r>
            <a:r>
              <a:rPr lang="en-US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>
                <a:solidFill>
                  <a:srgbClr val="FF0000"/>
                </a:solidFill>
              </a:rPr>
              <a:t>iletişim olmaktadır.</a:t>
            </a:r>
            <a:endParaRPr lang="en-US" altLang="tr-TR" sz="2000" dirty="0">
              <a:solidFill>
                <a:srgbClr val="FF0000"/>
              </a:solidFill>
            </a:endParaRPr>
          </a:p>
          <a:p>
            <a:pPr algn="just"/>
            <a:r>
              <a:rPr lang="tr-TR" altLang="tr-TR" sz="2000" dirty="0">
                <a:solidFill>
                  <a:srgbClr val="FF0000"/>
                </a:solidFill>
              </a:rPr>
              <a:t>Tüm süreçler, diğerleriyle etkileşime girmeden sadece kendi görevlerini yaparlar.</a:t>
            </a:r>
            <a:endParaRPr lang="en-US" altLang="tr-TR" sz="2000" dirty="0">
              <a:solidFill>
                <a:srgbClr val="FF0000"/>
              </a:solidFill>
            </a:endParaRPr>
          </a:p>
          <a:p>
            <a:endParaRPr lang="tr-TR" dirty="0"/>
          </a:p>
          <a:p>
            <a:endParaRPr lang="tr-T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16C1BD-0BC2-404E-B6FA-C90E515EFCB1}"/>
              </a:ext>
            </a:extLst>
          </p:cNvPr>
          <p:cNvGrpSpPr/>
          <p:nvPr/>
        </p:nvGrpSpPr>
        <p:grpSpPr>
          <a:xfrm>
            <a:off x="1151537" y="2636912"/>
            <a:ext cx="6660823" cy="2392288"/>
            <a:chOff x="827584" y="2980928"/>
            <a:chExt cx="6660823" cy="2392288"/>
          </a:xfrm>
        </p:grpSpPr>
        <p:pic>
          <p:nvPicPr>
            <p:cNvPr id="5" name="Picture 10">
              <a:extLst>
                <a:ext uri="{FF2B5EF4-FFF2-40B4-BE49-F238E27FC236}">
                  <a16:creationId xmlns:a16="http://schemas.microsoft.com/office/drawing/2014/main" id="{E29250C5-954A-4CE8-A18D-36D50BEF2A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02" y="2991634"/>
              <a:ext cx="6361905" cy="2381582"/>
            </a:xfrm>
            <a:prstGeom prst="rect">
              <a:avLst/>
            </a:prstGeom>
            <a:noFill/>
          </p:spPr>
        </p:pic>
        <p:sp>
          <p:nvSpPr>
            <p:cNvPr id="6" name="TextBox 1">
              <a:extLst>
                <a:ext uri="{FF2B5EF4-FFF2-40B4-BE49-F238E27FC236}">
                  <a16:creationId xmlns:a16="http://schemas.microsoft.com/office/drawing/2014/main" id="{5C0DA512-76F7-45C7-92EE-D7D9EDE309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4082951"/>
              <a:ext cx="1395413" cy="338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tr-TR" altLang="tr-TR" sz="1600" dirty="0"/>
                <a:t>Süreçler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44AE2AF-2256-461D-BC50-C1C7A8B0E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8255" y="2980928"/>
              <a:ext cx="1393825" cy="338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tr-TR" altLang="tr-TR" sz="1600" dirty="0"/>
                <a:t>Girdi</a:t>
              </a: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A52B8CA-025D-412B-AF2B-0D741D80CD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4963071"/>
              <a:ext cx="1393825" cy="338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tr-TR" altLang="tr-TR" sz="1600"/>
                <a:t>Sonuçlar</a:t>
              </a: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2141DFE-AC6E-4D7B-9D59-23A53F5D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318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59DF-5317-4ECD-9294-5FDE1E31F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Kalıcı Süreç Yaratma ve Patron-İşçi Yaklaşımı ile Pratik Çözüm</a:t>
            </a:r>
          </a:p>
        </p:txBody>
      </p:sp>
      <p:pic>
        <p:nvPicPr>
          <p:cNvPr id="19459" name="Picture 6">
            <a:extLst>
              <a:ext uri="{FF2B5EF4-FFF2-40B4-BE49-F238E27FC236}">
                <a16:creationId xmlns:a16="http://schemas.microsoft.com/office/drawing/2014/main" id="{7D1B44EA-AA5E-4A7B-A4AC-53615382FD9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9" y="1835866"/>
            <a:ext cx="7706801" cy="3753374"/>
          </a:xfrm>
          <a:noFill/>
        </p:spPr>
      </p:pic>
      <p:sp>
        <p:nvSpPr>
          <p:cNvPr id="19460" name="TextBox 4">
            <a:extLst>
              <a:ext uri="{FF2B5EF4-FFF2-40B4-BE49-F238E27FC236}">
                <a16:creationId xmlns:a16="http://schemas.microsoft.com/office/drawing/2014/main" id="{30239E51-3408-4D73-8DF5-85DFF86FF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72816"/>
            <a:ext cx="19050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 dirty="0">
                <a:solidFill>
                  <a:srgbClr val="FF0000"/>
                </a:solidFill>
              </a:rPr>
              <a:t>Tüm süreçler</a:t>
            </a:r>
            <a:br>
              <a:rPr lang="tr-TR" altLang="tr-TR" sz="1800" dirty="0">
                <a:solidFill>
                  <a:srgbClr val="FF0000"/>
                </a:solidFill>
              </a:rPr>
            </a:br>
            <a:r>
              <a:rPr lang="tr-TR" altLang="tr-TR" sz="1800" dirty="0">
                <a:solidFill>
                  <a:srgbClr val="FF0000"/>
                </a:solidFill>
              </a:rPr>
              <a:t>birlikte başlarlar</a:t>
            </a:r>
          </a:p>
        </p:txBody>
      </p:sp>
      <p:sp>
        <p:nvSpPr>
          <p:cNvPr id="19461" name="TextBox 5">
            <a:extLst>
              <a:ext uri="{FF2B5EF4-FFF2-40B4-BE49-F238E27FC236}">
                <a16:creationId xmlns:a16="http://schemas.microsoft.com/office/drawing/2014/main" id="{604FB747-713F-4985-A2BD-BCF195CCC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010743"/>
            <a:ext cx="24384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600" dirty="0"/>
              <a:t>Başlangıç verisini dağıt</a:t>
            </a:r>
          </a:p>
        </p:txBody>
      </p:sp>
      <p:sp>
        <p:nvSpPr>
          <p:cNvPr id="19462" name="TextBox 6">
            <a:extLst>
              <a:ext uri="{FF2B5EF4-FFF2-40B4-BE49-F238E27FC236}">
                <a16:creationId xmlns:a16="http://schemas.microsoft.com/office/drawing/2014/main" id="{59737FA8-630E-4C09-A190-7298E4EE2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78993"/>
            <a:ext cx="12192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>
                <a:solidFill>
                  <a:srgbClr val="FF0000"/>
                </a:solidFill>
              </a:rPr>
              <a:t>İşçiler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28A79-57C3-4DF1-BCE3-E927DE14DD20}"/>
              </a:ext>
            </a:extLst>
          </p:cNvPr>
          <p:cNvSpPr txBox="1"/>
          <p:nvPr/>
        </p:nvSpPr>
        <p:spPr>
          <a:xfrm>
            <a:off x="1115616" y="3284984"/>
            <a:ext cx="1219200" cy="3698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tr-TR" sz="1800" b="1" dirty="0">
                <a:solidFill>
                  <a:schemeClr val="accent6"/>
                </a:solidFill>
              </a:rPr>
              <a:t>Patron</a:t>
            </a:r>
          </a:p>
        </p:txBody>
      </p:sp>
      <p:sp>
        <p:nvSpPr>
          <p:cNvPr id="19464" name="TextBox 8">
            <a:extLst>
              <a:ext uri="{FF2B5EF4-FFF2-40B4-BE49-F238E27FC236}">
                <a16:creationId xmlns:a16="http://schemas.microsoft.com/office/drawing/2014/main" id="{4EBD693B-8755-4A42-897C-1E0B330AE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203" y="4508946"/>
            <a:ext cx="16764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600"/>
              <a:t>Sonuçları topla</a:t>
            </a:r>
          </a:p>
        </p:txBody>
      </p:sp>
      <p:sp>
        <p:nvSpPr>
          <p:cNvPr id="19465" name="TextBox 9">
            <a:extLst>
              <a:ext uri="{FF2B5EF4-FFF2-40B4-BE49-F238E27FC236}">
                <a16:creationId xmlns:a16="http://schemas.microsoft.com/office/drawing/2014/main" id="{607B7468-74EB-4E37-BCF7-70831DC69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291360"/>
            <a:ext cx="2514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 dirty="0">
                <a:solidFill>
                  <a:srgbClr val="FF0000"/>
                </a:solidFill>
              </a:rPr>
              <a:t>Olağan MPI Yaklaşımı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C4B1B-77A4-4A54-90F4-4B54A59AD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253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B4D5-6BBC-47F0-B8B3-DE6C71E0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Zahmetsiz Paralel Hesaplama Örnekleri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1F61F-D898-499D-B349-ACE4A07838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2400" dirty="0">
                <a:solidFill>
                  <a:schemeClr val="accent6"/>
                </a:solidFill>
              </a:rPr>
              <a:t>Piksel seviyesinde (</a:t>
            </a:r>
            <a:r>
              <a:rPr lang="tr-TR" altLang="tr-TR" sz="2400" dirty="0" err="1">
                <a:solidFill>
                  <a:schemeClr val="accent6"/>
                </a:solidFill>
              </a:rPr>
              <a:t>ing</a:t>
            </a:r>
            <a:r>
              <a:rPr lang="tr-TR" altLang="tr-TR" sz="2400" dirty="0">
                <a:solidFill>
                  <a:schemeClr val="accent6"/>
                </a:solidFill>
              </a:rPr>
              <a:t>: </a:t>
            </a:r>
            <a:r>
              <a:rPr lang="tr-TR" altLang="tr-TR" sz="2400" i="1" dirty="0" err="1">
                <a:solidFill>
                  <a:schemeClr val="accent6"/>
                </a:solidFill>
              </a:rPr>
              <a:t>low</a:t>
            </a:r>
            <a:r>
              <a:rPr lang="tr-TR" altLang="tr-TR" sz="2400" i="1" dirty="0">
                <a:solidFill>
                  <a:schemeClr val="accent6"/>
                </a:solidFill>
              </a:rPr>
              <a:t> </a:t>
            </a:r>
            <a:r>
              <a:rPr lang="tr-TR" altLang="tr-TR" sz="2400" i="1" dirty="0" err="1">
                <a:solidFill>
                  <a:schemeClr val="accent6"/>
                </a:solidFill>
              </a:rPr>
              <a:t>level</a:t>
            </a:r>
            <a:r>
              <a:rPr lang="tr-TR" altLang="tr-TR" sz="2400" dirty="0">
                <a:solidFill>
                  <a:schemeClr val="accent6"/>
                </a:solidFill>
              </a:rPr>
              <a:t>) görüntü işleme.</a:t>
            </a:r>
          </a:p>
          <a:p>
            <a:pPr lvl="1">
              <a:defRPr/>
            </a:pPr>
            <a:r>
              <a:rPr lang="tr-TR" altLang="tr-TR" dirty="0">
                <a:solidFill>
                  <a:schemeClr val="accent6"/>
                </a:solidFill>
              </a:rPr>
              <a:t>Pek çok görüntü işleme işlemi eğer veri blokları (görüntü parçaları) arasında çok az iletişim gerekiyorsa sadece yerel verilerle ilgilenirler.</a:t>
            </a:r>
          </a:p>
          <a:p>
            <a:pPr lvl="1">
              <a:defRPr/>
            </a:pPr>
            <a:endParaRPr lang="tr-TR" altLang="tr-TR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altLang="tr-TR" sz="2400" dirty="0">
                <a:solidFill>
                  <a:schemeClr val="accent6"/>
                </a:solidFill>
              </a:rPr>
              <a:t>Mandelbrot set</a:t>
            </a:r>
            <a:r>
              <a:rPr lang="tr-TR" altLang="tr-TR" sz="2400" dirty="0">
                <a:solidFill>
                  <a:schemeClr val="accent6"/>
                </a:solidFill>
              </a:rPr>
              <a:t>i</a:t>
            </a:r>
          </a:p>
          <a:p>
            <a:pPr lvl="1">
              <a:defRPr/>
            </a:pPr>
            <a:r>
              <a:rPr lang="tr-TR" altLang="tr-TR" dirty="0" err="1">
                <a:solidFill>
                  <a:schemeClr val="accent6"/>
                </a:solidFill>
              </a:rPr>
              <a:t>Fraktal</a:t>
            </a:r>
            <a:r>
              <a:rPr lang="tr-TR" altLang="tr-TR" dirty="0">
                <a:solidFill>
                  <a:schemeClr val="accent6"/>
                </a:solidFill>
              </a:rPr>
              <a:t> görüntüler</a:t>
            </a:r>
          </a:p>
          <a:p>
            <a:pPr>
              <a:defRPr/>
            </a:pPr>
            <a:endParaRPr lang="tr-TR" altLang="tr-TR" dirty="0">
              <a:solidFill>
                <a:schemeClr val="accent6"/>
              </a:solidFill>
            </a:endParaRPr>
          </a:p>
          <a:p>
            <a:pPr>
              <a:defRPr/>
            </a:pPr>
            <a:r>
              <a:rPr lang="en-US" altLang="tr-TR" sz="2400" dirty="0">
                <a:solidFill>
                  <a:schemeClr val="accent6"/>
                </a:solidFill>
              </a:rPr>
              <a:t>Monte Carlo </a:t>
            </a:r>
            <a:r>
              <a:rPr lang="tr-TR" altLang="tr-TR" sz="2400" dirty="0">
                <a:solidFill>
                  <a:schemeClr val="accent6"/>
                </a:solidFill>
              </a:rPr>
              <a:t>Hesaplamaları</a:t>
            </a:r>
          </a:p>
          <a:p>
            <a:pPr lvl="1">
              <a:defRPr/>
            </a:pPr>
            <a:r>
              <a:rPr lang="tr-TR" altLang="tr-TR" dirty="0">
                <a:solidFill>
                  <a:schemeClr val="accent6"/>
                </a:solidFill>
              </a:rPr>
              <a:t>Örneğin; Nümerik integraller</a:t>
            </a:r>
            <a:endParaRPr lang="en-US" altLang="tr-TR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38F18-C562-478E-B218-47B55EBBB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290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7">
            <a:extLst>
              <a:ext uri="{FF2B5EF4-FFF2-40B4-BE49-F238E27FC236}">
                <a16:creationId xmlns:a16="http://schemas.microsoft.com/office/drawing/2014/main" id="{538A77C3-B51A-4613-8E01-C479B8403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812504"/>
            <a:ext cx="6019800" cy="3352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tr-TR" sz="3600" b="1"/>
              <a:t>.</a:t>
            </a:r>
            <a:r>
              <a:rPr lang="en-US" altLang="tr-TR"/>
              <a:t> (x, y)</a:t>
            </a:r>
          </a:p>
        </p:txBody>
      </p:sp>
      <p:sp>
        <p:nvSpPr>
          <p:cNvPr id="22532" name="Line 8">
            <a:extLst>
              <a:ext uri="{FF2B5EF4-FFF2-40B4-BE49-F238E27FC236}">
                <a16:creationId xmlns:a16="http://schemas.microsoft.com/office/drawing/2014/main" id="{BB055CBD-8379-4E5E-924A-9A38F63BFD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583904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3" name="Line 9">
            <a:extLst>
              <a:ext uri="{FF2B5EF4-FFF2-40B4-BE49-F238E27FC236}">
                <a16:creationId xmlns:a16="http://schemas.microsoft.com/office/drawing/2014/main" id="{A1C824CD-54FE-4F6B-AE3B-E5BEDB61C1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888704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4" name="Text Box 10">
            <a:extLst>
              <a:ext uri="{FF2B5EF4-FFF2-40B4-BE49-F238E27FC236}">
                <a16:creationId xmlns:a16="http://schemas.microsoft.com/office/drawing/2014/main" id="{144D253A-856E-4BCD-9010-7CC9A1AAC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202904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x</a:t>
            </a:r>
          </a:p>
        </p:txBody>
      </p:sp>
      <p:sp>
        <p:nvSpPr>
          <p:cNvPr id="22535" name="Text Box 11">
            <a:extLst>
              <a:ext uri="{FF2B5EF4-FFF2-40B4-BE49-F238E27FC236}">
                <a16:creationId xmlns:a16="http://schemas.microsoft.com/office/drawing/2014/main" id="{1E01B96E-B346-4E60-98BE-6420074B8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117304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y</a:t>
            </a:r>
          </a:p>
        </p:txBody>
      </p:sp>
      <p:sp>
        <p:nvSpPr>
          <p:cNvPr id="22536" name="Line 12">
            <a:extLst>
              <a:ext uri="{FF2B5EF4-FFF2-40B4-BE49-F238E27FC236}">
                <a16:creationId xmlns:a16="http://schemas.microsoft.com/office/drawing/2014/main" id="{C6594F6B-0B9D-420D-9430-CF66BA9A930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43000" y="2507704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537" name="Text Box 13">
            <a:extLst>
              <a:ext uri="{FF2B5EF4-FFF2-40B4-BE49-F238E27FC236}">
                <a16:creationId xmlns:a16="http://schemas.microsoft.com/office/drawing/2014/main" id="{D85A6F9F-9338-4A69-B5DF-701652196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0504"/>
            <a:ext cx="191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Merkez</a:t>
            </a:r>
            <a:r>
              <a:rPr lang="en-US" altLang="tr-TR"/>
              <a:t> (0,0)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9CDD3-49F5-4A58-9A7F-A99EE1DA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3200" dirty="0">
                <a:solidFill>
                  <a:schemeClr val="accent6"/>
                </a:solidFill>
              </a:rPr>
              <a:t>Piksel seviyesinde görüntü işleme</a:t>
            </a:r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96102-F4D8-4102-8D87-27D246E23D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Görüntü Koordinat Sistemi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42579-5812-4E51-B617-EF995DD9F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5816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3">
            <a:extLst>
              <a:ext uri="{FF2B5EF4-FFF2-40B4-BE49-F238E27FC236}">
                <a16:creationId xmlns:a16="http://schemas.microsoft.com/office/drawing/2014/main" id="{9E32F0D8-7978-444D-B92C-D3C181E8A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2838" y="990600"/>
            <a:ext cx="1822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sz="2800" b="1"/>
              <a:t>Kaydırma</a:t>
            </a:r>
            <a:endParaRPr lang="en-US" altLang="tr-TR" sz="2800" b="1"/>
          </a:p>
        </p:txBody>
      </p:sp>
      <p:sp>
        <p:nvSpPr>
          <p:cNvPr id="1030" name="Rectangle 4">
            <a:extLst>
              <a:ext uri="{FF2B5EF4-FFF2-40B4-BE49-F238E27FC236}">
                <a16:creationId xmlns:a16="http://schemas.microsoft.com/office/drawing/2014/main" id="{5CB89401-395B-4993-B952-992B1C5E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0"/>
            <a:ext cx="8229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Nesne</a:t>
            </a:r>
            <a:r>
              <a:rPr lang="tr-TR" altLang="tr-TR" i="1"/>
              <a:t> x</a:t>
            </a:r>
            <a:r>
              <a:rPr lang="tr-TR" altLang="tr-TR"/>
              <a:t> yönünde</a:t>
            </a:r>
            <a:r>
              <a:rPr lang="en-US" altLang="tr-TR"/>
              <a:t> </a:t>
            </a:r>
            <a:r>
              <a:rPr lang="en-US" altLang="tr-TR">
                <a:latin typeface="Symbol" panose="05050102010706020507" pitchFamily="18" charset="2"/>
              </a:rPr>
              <a:t>D</a:t>
            </a:r>
            <a:r>
              <a:rPr lang="en-US" altLang="tr-TR" i="1"/>
              <a:t>x </a:t>
            </a:r>
            <a:r>
              <a:rPr lang="tr-TR" altLang="tr-TR"/>
              <a:t>ve</a:t>
            </a:r>
            <a:r>
              <a:rPr lang="en-US" altLang="tr-TR"/>
              <a:t> </a:t>
            </a:r>
            <a:r>
              <a:rPr lang="tr-TR" altLang="tr-TR" i="1"/>
              <a:t>y </a:t>
            </a:r>
            <a:r>
              <a:rPr lang="tr-TR" altLang="tr-TR"/>
              <a:t>yönünde</a:t>
            </a:r>
            <a:r>
              <a:rPr lang="en-US" altLang="tr-TR"/>
              <a:t> </a:t>
            </a:r>
            <a:r>
              <a:rPr lang="en-US" altLang="tr-TR">
                <a:latin typeface="Symbol" panose="05050102010706020507" pitchFamily="18" charset="2"/>
              </a:rPr>
              <a:t>D</a:t>
            </a:r>
            <a:r>
              <a:rPr lang="en-US" altLang="tr-TR" i="1"/>
              <a:t>y </a:t>
            </a:r>
            <a:r>
              <a:rPr lang="tr-TR" altLang="tr-TR"/>
              <a:t>görüntü kaydırılır</a:t>
            </a:r>
            <a:r>
              <a:rPr lang="en-US" altLang="tr-TR"/>
              <a:t>:</a:t>
            </a:r>
          </a:p>
          <a:p>
            <a:pPr algn="ctr"/>
            <a:r>
              <a:rPr lang="en-US" altLang="tr-TR" i="1"/>
              <a:t>x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</a:t>
            </a:r>
            <a:r>
              <a:rPr lang="en-US" altLang="tr-TR" i="1"/>
              <a:t>x </a:t>
            </a:r>
            <a:r>
              <a:rPr lang="en-US" altLang="tr-TR"/>
              <a:t>+ </a:t>
            </a:r>
            <a:r>
              <a:rPr lang="en-US" altLang="tr-TR">
                <a:latin typeface="Symbol" panose="05050102010706020507" pitchFamily="18" charset="2"/>
              </a:rPr>
              <a:t>D</a:t>
            </a:r>
            <a:r>
              <a:rPr lang="en-US" altLang="tr-TR" i="1"/>
              <a:t>x</a:t>
            </a:r>
          </a:p>
          <a:p>
            <a:pPr algn="ctr"/>
            <a:r>
              <a:rPr lang="en-US" altLang="tr-TR" i="1"/>
              <a:t>y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</a:t>
            </a:r>
            <a:r>
              <a:rPr lang="en-US" altLang="tr-TR" i="1"/>
              <a:t>y </a:t>
            </a:r>
            <a:r>
              <a:rPr lang="en-US" altLang="tr-TR"/>
              <a:t>+ </a:t>
            </a:r>
            <a:r>
              <a:rPr lang="en-US" altLang="tr-TR">
                <a:latin typeface="Symbol" panose="05050102010706020507" pitchFamily="18" charset="2"/>
              </a:rPr>
              <a:t>D</a:t>
            </a:r>
            <a:r>
              <a:rPr lang="en-US" altLang="tr-TR" i="1"/>
              <a:t>y</a:t>
            </a:r>
          </a:p>
          <a:p>
            <a:r>
              <a:rPr lang="tr-TR" altLang="tr-TR"/>
              <a:t>Burada</a:t>
            </a:r>
            <a:r>
              <a:rPr lang="tr-TR" altLang="tr-TR" i="1"/>
              <a:t> </a:t>
            </a:r>
            <a:r>
              <a:rPr lang="en-US" altLang="tr-TR" i="1"/>
              <a:t>x </a:t>
            </a:r>
            <a:r>
              <a:rPr lang="tr-TR" altLang="tr-TR"/>
              <a:t>ve</a:t>
            </a:r>
            <a:r>
              <a:rPr lang="en-US" altLang="tr-TR"/>
              <a:t> </a:t>
            </a:r>
            <a:r>
              <a:rPr lang="en-US" altLang="tr-TR" i="1"/>
              <a:t>y </a:t>
            </a:r>
            <a:r>
              <a:rPr lang="tr-TR" altLang="tr-TR"/>
              <a:t>orijinal,</a:t>
            </a:r>
            <a:r>
              <a:rPr lang="en-US" altLang="tr-TR"/>
              <a:t> </a:t>
            </a:r>
            <a:r>
              <a:rPr lang="en-US" altLang="tr-TR" i="1"/>
              <a:t>x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</a:t>
            </a:r>
            <a:r>
              <a:rPr lang="tr-TR" altLang="tr-TR"/>
              <a:t>ve</a:t>
            </a:r>
            <a:r>
              <a:rPr lang="en-US" altLang="tr-TR"/>
              <a:t> </a:t>
            </a:r>
            <a:r>
              <a:rPr lang="en-US" altLang="tr-TR" i="1"/>
              <a:t>y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</a:t>
            </a:r>
            <a:r>
              <a:rPr lang="tr-TR" altLang="tr-TR"/>
              <a:t>yeni koordinatlardır</a:t>
            </a:r>
            <a:r>
              <a:rPr lang="en-US" altLang="tr-TR"/>
              <a:t>.</a:t>
            </a:r>
          </a:p>
        </p:txBody>
      </p:sp>
      <p:sp>
        <p:nvSpPr>
          <p:cNvPr id="1031" name="Rectangle 8">
            <a:extLst>
              <a:ext uri="{FF2B5EF4-FFF2-40B4-BE49-F238E27FC236}">
                <a16:creationId xmlns:a16="http://schemas.microsoft.com/office/drawing/2014/main" id="{6164832E-AE8E-4F61-87EF-AE7B44C00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688" y="3676650"/>
            <a:ext cx="4379912" cy="30289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tr-TR" altLang="tr-TR" sz="900"/>
          </a:p>
        </p:txBody>
      </p:sp>
      <p:sp>
        <p:nvSpPr>
          <p:cNvPr id="1032" name="Line 9">
            <a:extLst>
              <a:ext uri="{FF2B5EF4-FFF2-40B4-BE49-F238E27FC236}">
                <a16:creationId xmlns:a16="http://schemas.microsoft.com/office/drawing/2014/main" id="{337A81B6-2CE8-4C87-BCFA-C02EE96F0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505200"/>
            <a:ext cx="180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33" name="Line 10">
            <a:extLst>
              <a:ext uri="{FF2B5EF4-FFF2-40B4-BE49-F238E27FC236}">
                <a16:creationId xmlns:a16="http://schemas.microsoft.com/office/drawing/2014/main" id="{A9B5A110-3C6B-4CD8-BA82-56820EDAB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657600"/>
            <a:ext cx="0" cy="179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34" name="Text Box 11">
            <a:extLst>
              <a:ext uri="{FF2B5EF4-FFF2-40B4-BE49-F238E27FC236}">
                <a16:creationId xmlns:a16="http://schemas.microsoft.com/office/drawing/2014/main" id="{D15C0B8C-8C1D-41C1-BC0B-F79EC9B6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2004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x</a:t>
            </a:r>
          </a:p>
        </p:txBody>
      </p:sp>
      <p:sp>
        <p:nvSpPr>
          <p:cNvPr id="1035" name="Text Box 12">
            <a:extLst>
              <a:ext uri="{FF2B5EF4-FFF2-40B4-BE49-F238E27FC236}">
                <a16:creationId xmlns:a16="http://schemas.microsoft.com/office/drawing/2014/main" id="{70C7C119-FBBD-4E3C-88D6-23E678894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148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y</a:t>
            </a:r>
          </a:p>
        </p:txBody>
      </p:sp>
      <p:sp>
        <p:nvSpPr>
          <p:cNvPr id="1036" name="Rectangle 16">
            <a:extLst>
              <a:ext uri="{FF2B5EF4-FFF2-40B4-BE49-F238E27FC236}">
                <a16:creationId xmlns:a16="http://schemas.microsoft.com/office/drawing/2014/main" id="{DC8AF3C5-231D-4950-963F-7AD2B1543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088" y="4365625"/>
            <a:ext cx="4111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sz="1600">
                <a:latin typeface="Symbol" panose="05050102010706020507" pitchFamily="18" charset="2"/>
              </a:rPr>
              <a:t>D</a:t>
            </a:r>
            <a:r>
              <a:rPr lang="en-US" altLang="tr-TR" sz="1600" i="1"/>
              <a:t>x</a:t>
            </a:r>
          </a:p>
        </p:txBody>
      </p:sp>
      <p:sp>
        <p:nvSpPr>
          <p:cNvPr id="1037" name="Rectangle 17">
            <a:extLst>
              <a:ext uri="{FF2B5EF4-FFF2-40B4-BE49-F238E27FC236}">
                <a16:creationId xmlns:a16="http://schemas.microsoft.com/office/drawing/2014/main" id="{937D0AA3-FC42-4E9D-8E3D-1F590EC98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975" y="5053013"/>
            <a:ext cx="4079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sz="1600">
                <a:latin typeface="Symbol" panose="05050102010706020507" pitchFamily="18" charset="2"/>
              </a:rPr>
              <a:t>D</a:t>
            </a:r>
            <a:r>
              <a:rPr lang="en-US" altLang="tr-TR" sz="1600" i="1"/>
              <a:t>y</a:t>
            </a:r>
          </a:p>
        </p:txBody>
      </p:sp>
      <p:graphicFrame>
        <p:nvGraphicFramePr>
          <p:cNvPr id="1026" name="Object 20">
            <a:extLst>
              <a:ext uri="{FF2B5EF4-FFF2-40B4-BE49-F238E27FC236}">
                <a16:creationId xmlns:a16="http://schemas.microsoft.com/office/drawing/2014/main" id="{FA880902-3CED-42E5-B7BC-5737B820CF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6688" y="3676650"/>
          <a:ext cx="128905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Clip" r:id="rId3" imgW="12193702" imgH="8123810" progId="MS_ClipArt_Gallery.5">
                  <p:embed/>
                </p:oleObj>
              </mc:Choice>
              <mc:Fallback>
                <p:oleObj name="Clip" r:id="rId3" imgW="12193702" imgH="8123810" progId="MS_ClipArt_Gallery.5">
                  <p:embed/>
                  <p:pic>
                    <p:nvPicPr>
                      <p:cNvPr id="1026" name="Object 20">
                        <a:extLst>
                          <a:ext uri="{FF2B5EF4-FFF2-40B4-BE49-F238E27FC236}">
                            <a16:creationId xmlns:a16="http://schemas.microsoft.com/office/drawing/2014/main" id="{FA880902-3CED-42E5-B7BC-5737B820CF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3676650"/>
                        <a:ext cx="128905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1">
            <a:extLst>
              <a:ext uri="{FF2B5EF4-FFF2-40B4-BE49-F238E27FC236}">
                <a16:creationId xmlns:a16="http://schemas.microsoft.com/office/drawing/2014/main" id="{968DF2FD-6A46-463D-8380-5B104D2D51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68963" y="5603875"/>
          <a:ext cx="128905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Clip" r:id="rId5" imgW="12193702" imgH="8123810" progId="MS_ClipArt_Gallery.5">
                  <p:embed/>
                </p:oleObj>
              </mc:Choice>
              <mc:Fallback>
                <p:oleObj name="Clip" r:id="rId5" imgW="12193702" imgH="8123810" progId="MS_ClipArt_Gallery.5">
                  <p:embed/>
                  <p:pic>
                    <p:nvPicPr>
                      <p:cNvPr id="1027" name="Object 21">
                        <a:extLst>
                          <a:ext uri="{FF2B5EF4-FFF2-40B4-BE49-F238E27FC236}">
                            <a16:creationId xmlns:a16="http://schemas.microsoft.com/office/drawing/2014/main" id="{968DF2FD-6A46-463D-8380-5B104D2D51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8963" y="5603875"/>
                        <a:ext cx="128905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" name="Line 13">
            <a:extLst>
              <a:ext uri="{FF2B5EF4-FFF2-40B4-BE49-F238E27FC236}">
                <a16:creationId xmlns:a16="http://schemas.microsoft.com/office/drawing/2014/main" id="{F57A0F8E-4DEC-45A9-9F42-CF4B22FD8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1213" y="4365625"/>
            <a:ext cx="2962275" cy="1927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9E1F3-04C1-44BA-A5B3-D2EBA4E8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Bazı Geometrik İşlemler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E2333-02D0-4E32-AF17-251B3E6AC86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C9496-AD94-4C5C-B4AC-1E88C18FC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0029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8">
            <a:extLst>
              <a:ext uri="{FF2B5EF4-FFF2-40B4-BE49-F238E27FC236}">
                <a16:creationId xmlns:a16="http://schemas.microsoft.com/office/drawing/2014/main" id="{A771018F-3BF8-4F40-9966-087330AD0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725" y="1066800"/>
            <a:ext cx="2700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sz="2800" b="1"/>
              <a:t>Boyutlandırma</a:t>
            </a:r>
            <a:endParaRPr lang="en-US" altLang="tr-TR" sz="2800" b="1"/>
          </a:p>
        </p:txBody>
      </p:sp>
      <p:sp>
        <p:nvSpPr>
          <p:cNvPr id="2052" name="Rectangle 9">
            <a:extLst>
              <a:ext uri="{FF2B5EF4-FFF2-40B4-BE49-F238E27FC236}">
                <a16:creationId xmlns:a16="http://schemas.microsoft.com/office/drawing/2014/main" id="{C82F4BC4-7272-499D-948F-FD620C4AE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00200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Nesne</a:t>
            </a:r>
            <a:r>
              <a:rPr lang="en-US" altLang="tr-TR"/>
              <a:t> </a:t>
            </a:r>
            <a:r>
              <a:rPr lang="tr-TR" altLang="tr-TR" i="1"/>
              <a:t>x</a:t>
            </a:r>
            <a:r>
              <a:rPr lang="tr-TR" altLang="tr-TR"/>
              <a:t> yönünde</a:t>
            </a:r>
            <a:r>
              <a:rPr lang="en-US" altLang="tr-TR"/>
              <a:t> </a:t>
            </a:r>
            <a:r>
              <a:rPr lang="en-US" altLang="tr-TR" i="1"/>
              <a:t>S</a:t>
            </a:r>
            <a:r>
              <a:rPr lang="en-US" altLang="tr-TR" i="1" baseline="-25000"/>
              <a:t>x</a:t>
            </a:r>
            <a:r>
              <a:rPr lang="en-US" altLang="tr-TR" i="1"/>
              <a:t> </a:t>
            </a:r>
            <a:r>
              <a:rPr lang="tr-TR" altLang="tr-TR"/>
              <a:t>kadar,</a:t>
            </a:r>
            <a:r>
              <a:rPr lang="en-US" altLang="tr-TR"/>
              <a:t> </a:t>
            </a:r>
            <a:r>
              <a:rPr lang="tr-TR" altLang="tr-TR" i="1"/>
              <a:t>y</a:t>
            </a:r>
            <a:r>
              <a:rPr lang="tr-TR" altLang="tr-TR"/>
              <a:t> yönünde</a:t>
            </a:r>
            <a:r>
              <a:rPr lang="en-US" altLang="tr-TR"/>
              <a:t> </a:t>
            </a:r>
            <a:r>
              <a:rPr lang="en-US" altLang="tr-TR" i="1"/>
              <a:t>S</a:t>
            </a:r>
            <a:r>
              <a:rPr lang="en-US" altLang="tr-TR" i="1" baseline="-25000"/>
              <a:t>y</a:t>
            </a:r>
            <a:r>
              <a:rPr lang="en-US" altLang="tr-TR" i="1"/>
              <a:t> </a:t>
            </a:r>
            <a:r>
              <a:rPr lang="tr-TR" altLang="tr-TR"/>
              <a:t>kadar büyütülür</a:t>
            </a:r>
            <a:r>
              <a:rPr lang="en-US" altLang="tr-TR"/>
              <a:t>:</a:t>
            </a:r>
          </a:p>
          <a:p>
            <a:pPr algn="ctr"/>
            <a:r>
              <a:rPr lang="en-US" altLang="tr-TR" i="1"/>
              <a:t>x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</a:t>
            </a:r>
            <a:r>
              <a:rPr lang="en-US" altLang="tr-TR" i="1"/>
              <a:t>xS</a:t>
            </a:r>
            <a:r>
              <a:rPr lang="en-US" altLang="tr-TR" i="1" baseline="-25000"/>
              <a:t>x</a:t>
            </a:r>
          </a:p>
          <a:p>
            <a:pPr algn="ctr"/>
            <a:r>
              <a:rPr lang="en-US" altLang="tr-TR" i="1"/>
              <a:t>y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</a:t>
            </a:r>
            <a:r>
              <a:rPr lang="en-US" altLang="tr-TR" i="1"/>
              <a:t>yS</a:t>
            </a:r>
            <a:r>
              <a:rPr lang="en-US" altLang="tr-TR" i="1" baseline="-25000"/>
              <a:t>y</a:t>
            </a:r>
          </a:p>
        </p:txBody>
      </p:sp>
      <p:sp>
        <p:nvSpPr>
          <p:cNvPr id="2053" name="Rectangle 13">
            <a:extLst>
              <a:ext uri="{FF2B5EF4-FFF2-40B4-BE49-F238E27FC236}">
                <a16:creationId xmlns:a16="http://schemas.microsoft.com/office/drawing/2014/main" id="{B5FB050F-184F-4258-98AC-2636C99C78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43113" y="3467100"/>
            <a:ext cx="5119687" cy="3314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tr-TR" altLang="tr-TR"/>
          </a:p>
        </p:txBody>
      </p:sp>
      <p:graphicFrame>
        <p:nvGraphicFramePr>
          <p:cNvPr id="2050" name="Object 20">
            <a:extLst>
              <a:ext uri="{FF2B5EF4-FFF2-40B4-BE49-F238E27FC236}">
                <a16:creationId xmlns:a16="http://schemas.microsoft.com/office/drawing/2014/main" id="{D7DBFC48-4F02-428D-B3BD-65A7827193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43113" y="3467100"/>
          <a:ext cx="4968875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Clip" r:id="rId3" imgW="12193702" imgH="8123810" progId="MS_ClipArt_Gallery.5">
                  <p:embed/>
                </p:oleObj>
              </mc:Choice>
              <mc:Fallback>
                <p:oleObj name="Clip" r:id="rId3" imgW="12193702" imgH="8123810" progId="MS_ClipArt_Gallery.5">
                  <p:embed/>
                  <p:pic>
                    <p:nvPicPr>
                      <p:cNvPr id="2050" name="Object 20">
                        <a:extLst>
                          <a:ext uri="{FF2B5EF4-FFF2-40B4-BE49-F238E27FC236}">
                            <a16:creationId xmlns:a16="http://schemas.microsoft.com/office/drawing/2014/main" id="{D7DBFC48-4F02-428D-B3BD-65A7827193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3113" y="3467100"/>
                        <a:ext cx="4968875" cy="331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18" descr="C:\Documents and Settings\Barry Wilkinson.BARRY\Desktop\public_html\ITCS4145F06\j0402668.jpg">
            <a:extLst>
              <a:ext uri="{FF2B5EF4-FFF2-40B4-BE49-F238E27FC236}">
                <a16:creationId xmlns:a16="http://schemas.microsoft.com/office/drawing/2014/main" id="{DC918B5E-16AB-438F-A248-5809EA95A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3467100"/>
            <a:ext cx="150495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Line 14">
            <a:extLst>
              <a:ext uri="{FF2B5EF4-FFF2-40B4-BE49-F238E27FC236}">
                <a16:creationId xmlns:a16="http://schemas.microsoft.com/office/drawing/2014/main" id="{08544265-C35B-4713-842D-3C93E5945C2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81200" y="3276600"/>
            <a:ext cx="210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6" name="Line 15">
            <a:extLst>
              <a:ext uri="{FF2B5EF4-FFF2-40B4-BE49-F238E27FC236}">
                <a16:creationId xmlns:a16="http://schemas.microsoft.com/office/drawing/2014/main" id="{F376936C-70B7-44CE-9A0E-C0BA5A1682FB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828800" y="3352800"/>
            <a:ext cx="0" cy="1958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57" name="Text Box 16">
            <a:extLst>
              <a:ext uri="{FF2B5EF4-FFF2-40B4-BE49-F238E27FC236}">
                <a16:creationId xmlns:a16="http://schemas.microsoft.com/office/drawing/2014/main" id="{04F549CC-BBE3-4599-97E3-BB77F0FEEE04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895600" y="28956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x</a:t>
            </a:r>
          </a:p>
        </p:txBody>
      </p:sp>
      <p:sp>
        <p:nvSpPr>
          <p:cNvPr id="2058" name="Text Box 17">
            <a:extLst>
              <a:ext uri="{FF2B5EF4-FFF2-40B4-BE49-F238E27FC236}">
                <a16:creationId xmlns:a16="http://schemas.microsoft.com/office/drawing/2014/main" id="{A06861BA-EC80-427A-B433-C659A8FE531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371600" y="38862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y</a:t>
            </a:r>
          </a:p>
        </p:txBody>
      </p:sp>
      <p:sp>
        <p:nvSpPr>
          <p:cNvPr id="2059" name="Line 19">
            <a:extLst>
              <a:ext uri="{FF2B5EF4-FFF2-40B4-BE49-F238E27FC236}">
                <a16:creationId xmlns:a16="http://schemas.microsoft.com/office/drawing/2014/main" id="{E77F1170-1780-4364-8C59-7A45E74CEB67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3548063" y="4521200"/>
            <a:ext cx="3463925" cy="2260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9EACE-2904-44FF-AD40-63CC9467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Bazı Geometrik İşlemler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0B71E-C334-452D-849F-0DFB53E8886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A93DA-1AF8-43EA-AC9F-4BF625A8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949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2" descr="C:\Documents and Settings\Barry Wilkinson.BARRY\Desktop\public_html\ITCS4145F06\figrotate.jpg">
            <a:extLst>
              <a:ext uri="{FF2B5EF4-FFF2-40B4-BE49-F238E27FC236}">
                <a16:creationId xmlns:a16="http://schemas.microsoft.com/office/drawing/2014/main" id="{AE5DC85F-722D-4601-9CE1-9040BA4D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752725"/>
            <a:ext cx="43815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23">
            <a:extLst>
              <a:ext uri="{FF2B5EF4-FFF2-40B4-BE49-F238E27FC236}">
                <a16:creationId xmlns:a16="http://schemas.microsoft.com/office/drawing/2014/main" id="{34257420-C7F2-4D04-A666-11E3957BD2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2738" y="2446338"/>
            <a:ext cx="3240087" cy="1198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23556" name="Rectangle 11">
            <a:extLst>
              <a:ext uri="{FF2B5EF4-FFF2-40B4-BE49-F238E27FC236}">
                <a16:creationId xmlns:a16="http://schemas.microsoft.com/office/drawing/2014/main" id="{F6C9C036-9318-44FD-B3D7-40446B5895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47975" y="3670300"/>
            <a:ext cx="4654550" cy="3011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tr-TR" altLang="tr-TR"/>
          </a:p>
        </p:txBody>
      </p:sp>
      <p:sp>
        <p:nvSpPr>
          <p:cNvPr id="23557" name="Line 14">
            <a:extLst>
              <a:ext uri="{FF2B5EF4-FFF2-40B4-BE49-F238E27FC236}">
                <a16:creationId xmlns:a16="http://schemas.microsoft.com/office/drawing/2014/main" id="{0DFC5E3B-465D-4E44-9A9E-862CEB305679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819400" y="3429000"/>
            <a:ext cx="1916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8" name="Line 15">
            <a:extLst>
              <a:ext uri="{FF2B5EF4-FFF2-40B4-BE49-F238E27FC236}">
                <a16:creationId xmlns:a16="http://schemas.microsoft.com/office/drawing/2014/main" id="{6F104357-CDE8-4616-8DEE-06EB8013E51F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2667000" y="3581400"/>
            <a:ext cx="0" cy="177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9" name="Text Box 16">
            <a:extLst>
              <a:ext uri="{FF2B5EF4-FFF2-40B4-BE49-F238E27FC236}">
                <a16:creationId xmlns:a16="http://schemas.microsoft.com/office/drawing/2014/main" id="{3753DCC7-029A-4397-BACB-2257DAE5BAA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581400" y="3048000"/>
            <a:ext cx="29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x</a:t>
            </a:r>
          </a:p>
        </p:txBody>
      </p:sp>
      <p:sp>
        <p:nvSpPr>
          <p:cNvPr id="23560" name="Text Box 17">
            <a:extLst>
              <a:ext uri="{FF2B5EF4-FFF2-40B4-BE49-F238E27FC236}">
                <a16:creationId xmlns:a16="http://schemas.microsoft.com/office/drawing/2014/main" id="{6EED4477-B603-494B-9254-996B4E230C8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209800" y="4038600"/>
            <a:ext cx="300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/>
              <a:t>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021D96-B857-469E-A412-9CEE81AF7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Bazı Geometrik İşlemler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84890-1F5B-4FFD-9DA4-E5EE8869979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3563" name="Rectangle 8">
            <a:extLst>
              <a:ext uri="{FF2B5EF4-FFF2-40B4-BE49-F238E27FC236}">
                <a16:creationId xmlns:a16="http://schemas.microsoft.com/office/drawing/2014/main" id="{33BB9A53-E8B9-49A8-98BE-3C522A66F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1066800"/>
            <a:ext cx="1982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sz="2800" b="1"/>
              <a:t>Döndürme</a:t>
            </a:r>
            <a:endParaRPr lang="en-US" altLang="tr-TR" sz="2800" b="1"/>
          </a:p>
        </p:txBody>
      </p:sp>
      <p:sp>
        <p:nvSpPr>
          <p:cNvPr id="23564" name="Rectangle 9">
            <a:extLst>
              <a:ext uri="{FF2B5EF4-FFF2-40B4-BE49-F238E27FC236}">
                <a16:creationId xmlns:a16="http://schemas.microsoft.com/office/drawing/2014/main" id="{53FAB3E6-1E91-46BA-9209-7AC36DC6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8" y="1600200"/>
            <a:ext cx="7696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Nesne merkezde</a:t>
            </a:r>
            <a:r>
              <a:rPr lang="en-US" altLang="tr-TR"/>
              <a:t> </a:t>
            </a:r>
            <a:r>
              <a:rPr lang="en-US" altLang="tr-TR">
                <a:latin typeface="Symbol" panose="05050102010706020507" pitchFamily="18" charset="2"/>
              </a:rPr>
              <a:t>q</a:t>
            </a:r>
            <a:r>
              <a:rPr lang="en-US" altLang="tr-TR"/>
              <a:t> </a:t>
            </a:r>
            <a:r>
              <a:rPr lang="tr-TR" altLang="tr-TR"/>
              <a:t>derece kadar</a:t>
            </a:r>
            <a:r>
              <a:rPr lang="en-US" altLang="tr-TR"/>
              <a:t> </a:t>
            </a:r>
            <a:r>
              <a:rPr lang="tr-TR" altLang="tr-TR"/>
              <a:t>saat yönünün tersine döndürülür</a:t>
            </a:r>
            <a:r>
              <a:rPr lang="en-US" altLang="tr-TR"/>
              <a:t>:</a:t>
            </a:r>
          </a:p>
          <a:p>
            <a:pPr algn="ctr"/>
            <a:r>
              <a:rPr lang="en-US" altLang="tr-TR" i="1"/>
              <a:t>x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</a:t>
            </a:r>
            <a:r>
              <a:rPr lang="en-US" altLang="tr-TR" i="1"/>
              <a:t>x </a:t>
            </a:r>
            <a:r>
              <a:rPr lang="en-US" altLang="tr-TR"/>
              <a:t>cos</a:t>
            </a:r>
            <a:r>
              <a:rPr lang="en-US" altLang="tr-TR">
                <a:latin typeface="Symbol" panose="05050102010706020507" pitchFamily="18" charset="2"/>
              </a:rPr>
              <a:t>q</a:t>
            </a:r>
            <a:r>
              <a:rPr lang="en-US" altLang="tr-TR"/>
              <a:t> + </a:t>
            </a:r>
            <a:r>
              <a:rPr lang="en-US" altLang="tr-TR" i="1"/>
              <a:t>y </a:t>
            </a:r>
            <a:r>
              <a:rPr lang="en-US" altLang="tr-TR"/>
              <a:t>sin</a:t>
            </a:r>
            <a:r>
              <a:rPr lang="en-US" altLang="tr-TR">
                <a:latin typeface="Symbol" panose="05050102010706020507" pitchFamily="18" charset="2"/>
              </a:rPr>
              <a:t>q</a:t>
            </a:r>
          </a:p>
          <a:p>
            <a:pPr algn="ctr"/>
            <a:r>
              <a:rPr lang="en-US" altLang="tr-TR" i="1"/>
              <a:t>y</a:t>
            </a:r>
            <a:r>
              <a:rPr lang="en-US" altLang="tr-TR">
                <a:latin typeface="Symbol" panose="05050102010706020507" pitchFamily="18" charset="2"/>
              </a:rPr>
              <a:t>¢</a:t>
            </a:r>
            <a:r>
              <a:rPr lang="en-US" altLang="tr-TR"/>
              <a:t> = -</a:t>
            </a:r>
            <a:r>
              <a:rPr lang="en-US" altLang="tr-TR" i="1"/>
              <a:t>x </a:t>
            </a:r>
            <a:r>
              <a:rPr lang="en-US" altLang="tr-TR"/>
              <a:t>sin</a:t>
            </a:r>
            <a:r>
              <a:rPr lang="en-US" altLang="tr-TR">
                <a:latin typeface="Symbol" panose="05050102010706020507" pitchFamily="18" charset="2"/>
              </a:rPr>
              <a:t>q</a:t>
            </a:r>
            <a:r>
              <a:rPr lang="en-US" altLang="tr-TR"/>
              <a:t> + </a:t>
            </a:r>
            <a:r>
              <a:rPr lang="en-US" altLang="tr-TR" i="1"/>
              <a:t>y </a:t>
            </a:r>
            <a:r>
              <a:rPr lang="en-US" altLang="tr-TR"/>
              <a:t>cos</a:t>
            </a:r>
            <a:r>
              <a:rPr lang="en-US" altLang="tr-TR">
                <a:latin typeface="Symbol" panose="05050102010706020507" pitchFamily="18" charset="2"/>
              </a:rPr>
              <a:t>q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DF7241-684A-42B2-ADCC-F2032246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0238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F661D-44E9-48A8-B5EE-1238FE28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Görüntü İşlemlerinin </a:t>
            </a:r>
            <a:r>
              <a:rPr lang="tr-TR" dirty="0" err="1"/>
              <a:t>Paralelleştirilmesi</a:t>
            </a:r>
            <a:br>
              <a:rPr lang="tr-TR" dirty="0"/>
            </a:br>
            <a:r>
              <a:rPr lang="tr-TR" sz="2700" dirty="0"/>
              <a:t>Süreçlere Görüntü Parçalarını Dağıtma Örneği</a:t>
            </a:r>
            <a:endParaRPr lang="tr-TR" dirty="0"/>
          </a:p>
        </p:txBody>
      </p:sp>
      <p:pic>
        <p:nvPicPr>
          <p:cNvPr id="24579" name="Picture 6">
            <a:extLst>
              <a:ext uri="{FF2B5EF4-FFF2-40B4-BE49-F238E27FC236}">
                <a16:creationId xmlns:a16="http://schemas.microsoft.com/office/drawing/2014/main" id="{BA303AA5-1A0F-444C-A3C3-038F37A1BF9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76" y="1556792"/>
            <a:ext cx="7419048" cy="4409524"/>
          </a:xfrm>
          <a:noFill/>
        </p:spPr>
      </p:pic>
      <p:sp>
        <p:nvSpPr>
          <p:cNvPr id="24580" name="Rectangle 8">
            <a:extLst>
              <a:ext uri="{FF2B5EF4-FFF2-40B4-BE49-F238E27FC236}">
                <a16:creationId xmlns:a16="http://schemas.microsoft.com/office/drawing/2014/main" id="{2257F233-82E7-4402-ADD3-323A4DE6E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324600"/>
            <a:ext cx="6977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>
                <a:solidFill>
                  <a:srgbClr val="FF0000"/>
                </a:solidFill>
              </a:rPr>
              <a:t>Her kare </a:t>
            </a:r>
            <a:r>
              <a:rPr lang="en-US" altLang="tr-TR" dirty="0">
                <a:solidFill>
                  <a:srgbClr val="FF0000"/>
                </a:solidFill>
              </a:rPr>
              <a:t>(</a:t>
            </a:r>
            <a:r>
              <a:rPr lang="tr-TR" altLang="tr-TR" dirty="0">
                <a:solidFill>
                  <a:srgbClr val="FF0000"/>
                </a:solidFill>
              </a:rPr>
              <a:t>veya yatay/dikey şerit</a:t>
            </a:r>
            <a:r>
              <a:rPr lang="en-US" altLang="tr-TR" dirty="0">
                <a:solidFill>
                  <a:srgbClr val="FF0000"/>
                </a:solidFill>
              </a:rPr>
              <a:t>)</a:t>
            </a:r>
            <a:r>
              <a:rPr lang="tr-TR" altLang="tr-TR" dirty="0">
                <a:solidFill>
                  <a:srgbClr val="FF0000"/>
                </a:solidFill>
              </a:rPr>
              <a:t> bir sürece atanır.</a:t>
            </a:r>
            <a:endParaRPr lang="en-US" altLang="tr-TR" dirty="0">
              <a:solidFill>
                <a:srgbClr val="FF0000"/>
              </a:solidFill>
            </a:endParaRPr>
          </a:p>
        </p:txBody>
      </p:sp>
      <p:sp>
        <p:nvSpPr>
          <p:cNvPr id="24582" name="TextBox 8">
            <a:extLst>
              <a:ext uri="{FF2B5EF4-FFF2-40B4-BE49-F238E27FC236}">
                <a16:creationId xmlns:a16="http://schemas.microsoft.com/office/drawing/2014/main" id="{3187B126-8FED-4B33-9A16-BD39F9D0C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0575" y="1797393"/>
            <a:ext cx="13938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sz="1800"/>
              <a:t>Süreçler</a:t>
            </a:r>
          </a:p>
        </p:txBody>
      </p:sp>
      <p:sp>
        <p:nvSpPr>
          <p:cNvPr id="24583" name="TextBox 9">
            <a:extLst>
              <a:ext uri="{FF2B5EF4-FFF2-40B4-BE49-F238E27FC236}">
                <a16:creationId xmlns:a16="http://schemas.microsoft.com/office/drawing/2014/main" id="{204D27BE-EE05-4488-A248-7AE672CF6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2789580"/>
            <a:ext cx="9286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/>
              <a:t>Atama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F57EE3-3184-45C5-932B-D8604AB8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451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8F8CF-C87F-457D-9F19-8F35060B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Mandelbrot</a:t>
            </a:r>
            <a:r>
              <a:rPr lang="tr-TR" dirty="0"/>
              <a:t> Seti</a:t>
            </a:r>
          </a:p>
        </p:txBody>
      </p:sp>
      <p:pic>
        <p:nvPicPr>
          <p:cNvPr id="25605" name="Picture 8">
            <a:extLst>
              <a:ext uri="{FF2B5EF4-FFF2-40B4-BE49-F238E27FC236}">
                <a16:creationId xmlns:a16="http://schemas.microsoft.com/office/drawing/2014/main" id="{3B0195AD-BE49-48D3-B26A-5A963ABB53E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708920"/>
            <a:ext cx="3507297" cy="711954"/>
          </a:xfrm>
          <a:noFill/>
        </p:spPr>
      </p:pic>
      <p:pic>
        <p:nvPicPr>
          <p:cNvPr id="25602" name="Picture 7">
            <a:extLst>
              <a:ext uri="{FF2B5EF4-FFF2-40B4-BE49-F238E27FC236}">
                <a16:creationId xmlns:a16="http://schemas.microsoft.com/office/drawing/2014/main" id="{BE593E3E-5388-40BB-A573-3E93D597CA3E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5301208"/>
            <a:ext cx="3962400" cy="1050925"/>
          </a:xfrm>
          <a:noFill/>
        </p:spPr>
      </p:pic>
      <p:sp>
        <p:nvSpPr>
          <p:cNvPr id="25604" name="Rectangle 6">
            <a:extLst>
              <a:ext uri="{FF2B5EF4-FFF2-40B4-BE49-F238E27FC236}">
                <a16:creationId xmlns:a16="http://schemas.microsoft.com/office/drawing/2014/main" id="{EA4697CD-F0B6-4D60-8F33-C44F8DDF2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90650"/>
            <a:ext cx="815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Char char="•"/>
            </a:pPr>
            <a:r>
              <a:rPr lang="tr-TR" altLang="tr-TR"/>
              <a:t>Bir kompleks düzlem içindeki artan ve azalan ama bazı limitlere asla ulaşamayan noktalar seti (</a:t>
            </a:r>
            <a:r>
              <a:rPr lang="en-US" altLang="tr-TR" i="1"/>
              <a:t>quasi-stable</a:t>
            </a:r>
            <a:r>
              <a:rPr lang="tr-TR" altLang="tr-TR"/>
              <a:t>)</a:t>
            </a:r>
            <a:r>
              <a:rPr lang="en-US" altLang="tr-TR"/>
              <a:t> </a:t>
            </a:r>
            <a:r>
              <a:rPr lang="tr-TR" altLang="tr-TR"/>
              <a:t>yinelenen şu fonksiyonla hesaplansın</a:t>
            </a:r>
            <a:r>
              <a:rPr lang="en-US" altLang="tr-TR"/>
              <a:t>:</a:t>
            </a:r>
          </a:p>
        </p:txBody>
      </p:sp>
      <p:sp>
        <p:nvSpPr>
          <p:cNvPr id="25606" name="Rectangle 10">
            <a:extLst>
              <a:ext uri="{FF2B5EF4-FFF2-40B4-BE49-F238E27FC236}">
                <a16:creationId xmlns:a16="http://schemas.microsoft.com/office/drawing/2014/main" id="{AAADA374-C93E-465E-B79A-26D521EC0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81400"/>
            <a:ext cx="838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Char char="•"/>
            </a:pPr>
            <a:r>
              <a:rPr lang="tr-TR" altLang="tr-TR"/>
              <a:t>Burada</a:t>
            </a:r>
            <a:r>
              <a:rPr lang="en-US" altLang="tr-TR"/>
              <a:t> </a:t>
            </a:r>
            <a:r>
              <a:rPr lang="en-US" altLang="tr-TR" i="1"/>
              <a:t>z</a:t>
            </a:r>
            <a:r>
              <a:rPr lang="en-US" altLang="tr-TR" i="1" baseline="-25000"/>
              <a:t>k </a:t>
            </a:r>
            <a:r>
              <a:rPr lang="en-US" altLang="tr-TR" baseline="-25000"/>
              <a:t>+1</a:t>
            </a:r>
            <a:r>
              <a:rPr lang="en-US" altLang="tr-TR"/>
              <a:t>  (</a:t>
            </a:r>
            <a:r>
              <a:rPr lang="en-US" altLang="tr-TR" i="1"/>
              <a:t>k </a:t>
            </a:r>
            <a:r>
              <a:rPr lang="en-US" altLang="tr-TR"/>
              <a:t>+ 1)</a:t>
            </a:r>
            <a:r>
              <a:rPr lang="tr-TR" altLang="tr-TR" i="1"/>
              <a:t>'inci</a:t>
            </a:r>
            <a:r>
              <a:rPr lang="en-US" altLang="tr-TR"/>
              <a:t> </a:t>
            </a:r>
            <a:r>
              <a:rPr lang="tr-TR" altLang="tr-TR"/>
              <a:t>yinelemedeki</a:t>
            </a:r>
            <a:r>
              <a:rPr lang="en-US" altLang="tr-TR"/>
              <a:t> </a:t>
            </a:r>
            <a:r>
              <a:rPr lang="en-US" altLang="tr-TR" b="1" i="1">
                <a:solidFill>
                  <a:srgbClr val="FF0000"/>
                </a:solidFill>
              </a:rPr>
              <a:t>z </a:t>
            </a:r>
            <a:r>
              <a:rPr lang="en-US" altLang="tr-TR" b="1">
                <a:solidFill>
                  <a:srgbClr val="FF0000"/>
                </a:solidFill>
              </a:rPr>
              <a:t>= </a:t>
            </a:r>
            <a:r>
              <a:rPr lang="en-US" altLang="tr-TR" b="1" i="1">
                <a:solidFill>
                  <a:srgbClr val="FF0000"/>
                </a:solidFill>
              </a:rPr>
              <a:t>a </a:t>
            </a:r>
            <a:r>
              <a:rPr lang="en-US" altLang="tr-TR" b="1">
                <a:solidFill>
                  <a:srgbClr val="FF0000"/>
                </a:solidFill>
              </a:rPr>
              <a:t>+ </a:t>
            </a:r>
            <a:r>
              <a:rPr lang="en-US" altLang="tr-TR" b="1" i="1">
                <a:solidFill>
                  <a:srgbClr val="FF0000"/>
                </a:solidFill>
              </a:rPr>
              <a:t>bi </a:t>
            </a:r>
            <a:r>
              <a:rPr lang="tr-TR" altLang="tr-TR"/>
              <a:t>kompleks sayısıdır ve noktanın kompleks düzlemdeki pozisyonu</a:t>
            </a:r>
            <a:r>
              <a:rPr lang="en-US" altLang="tr-TR"/>
              <a:t> </a:t>
            </a:r>
            <a:br>
              <a:rPr lang="tr-TR" altLang="tr-TR"/>
            </a:br>
            <a:r>
              <a:rPr lang="en-US" altLang="tr-TR" i="1"/>
              <a:t>c </a:t>
            </a:r>
            <a:r>
              <a:rPr lang="tr-TR" altLang="tr-TR"/>
              <a:t>kompleks sayısıdır</a:t>
            </a:r>
            <a:r>
              <a:rPr lang="en-US" altLang="tr-TR"/>
              <a:t>. </a:t>
            </a:r>
            <a:r>
              <a:rPr lang="en-US" altLang="tr-TR" i="1"/>
              <a:t>z </a:t>
            </a:r>
            <a:r>
              <a:rPr lang="tr-TR" altLang="tr-TR"/>
              <a:t>'nin ilk değeri sıfırdır</a:t>
            </a:r>
            <a:r>
              <a:rPr lang="en-US" altLang="tr-TR"/>
              <a:t>.</a:t>
            </a:r>
            <a:endParaRPr lang="tr-TR" altLang="tr-TR"/>
          </a:p>
          <a:p>
            <a:pPr algn="just">
              <a:buFontTx/>
              <a:buChar char="•"/>
            </a:pPr>
            <a:r>
              <a:rPr lang="tr-TR" altLang="tr-TR"/>
              <a:t>Yinelemeler </a:t>
            </a:r>
            <a:r>
              <a:rPr lang="tr-TR" altLang="tr-TR" i="1"/>
              <a:t>z </a:t>
            </a:r>
            <a:r>
              <a:rPr lang="tr-TR" altLang="tr-TR"/>
              <a:t>'nin</a:t>
            </a:r>
            <a:r>
              <a:rPr lang="en-US" altLang="tr-TR"/>
              <a:t> </a:t>
            </a:r>
            <a:r>
              <a:rPr lang="tr-TR" altLang="tr-TR"/>
              <a:t>boyutu </a:t>
            </a:r>
            <a:r>
              <a:rPr lang="en-US" altLang="tr-TR"/>
              <a:t>2</a:t>
            </a:r>
            <a:r>
              <a:rPr lang="tr-TR" altLang="tr-TR"/>
              <a:t>'den büyük olana veya belli bir sayıda yineleme yapılana dek sürer</a:t>
            </a:r>
            <a:r>
              <a:rPr lang="en-US" altLang="tr-TR"/>
              <a:t>.</a:t>
            </a:r>
          </a:p>
          <a:p>
            <a:pPr algn="just">
              <a:buFontTx/>
              <a:buChar char="•"/>
            </a:pPr>
            <a:r>
              <a:rPr lang="tr-TR" altLang="tr-TR" i="1"/>
              <a:t>z '</a:t>
            </a:r>
            <a:r>
              <a:rPr lang="tr-TR" altLang="tr-TR"/>
              <a:t>nin</a:t>
            </a:r>
            <a:r>
              <a:rPr lang="en-US" altLang="tr-TR" i="1"/>
              <a:t> </a:t>
            </a:r>
            <a:r>
              <a:rPr lang="tr-TR" altLang="tr-TR"/>
              <a:t>boyutu şöyle ölçülür</a:t>
            </a:r>
            <a:r>
              <a:rPr lang="en-US" altLang="tr-TR"/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43FF8D-949F-4392-A5AF-B23FB904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1282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6">
            <a:extLst>
              <a:ext uri="{FF2B5EF4-FFF2-40B4-BE49-F238E27FC236}">
                <a16:creationId xmlns:a16="http://schemas.microsoft.com/office/drawing/2014/main" id="{FBEFC105-48C2-4E7D-8783-C6D15E4C8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1219200"/>
            <a:ext cx="73914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sz="1700" b="1" dirty="0">
                <a:cs typeface="Arial" panose="020B0604020202020204" pitchFamily="34" charset="0"/>
              </a:rPr>
              <a:t>struct complex {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	float real;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	float </a:t>
            </a:r>
            <a:r>
              <a:rPr lang="en-US" altLang="tr-TR" sz="1700" b="1" dirty="0" err="1">
                <a:cs typeface="Arial" panose="020B0604020202020204" pitchFamily="34" charset="0"/>
              </a:rPr>
              <a:t>imag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};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int </a:t>
            </a:r>
            <a:r>
              <a:rPr lang="en-US" altLang="tr-TR" sz="1700" b="1" dirty="0" err="1">
                <a:cs typeface="Arial" panose="020B0604020202020204" pitchFamily="34" charset="0"/>
              </a:rPr>
              <a:t>cal</a:t>
            </a:r>
            <a:r>
              <a:rPr lang="tr-TR" altLang="tr-TR" sz="1700" b="1" dirty="0">
                <a:cs typeface="Arial" panose="020B0604020202020204" pitchFamily="34" charset="0"/>
              </a:rPr>
              <a:t>c</a:t>
            </a:r>
            <a:r>
              <a:rPr lang="en-US" altLang="tr-TR" sz="1700" b="1" dirty="0">
                <a:cs typeface="Arial" panose="020B0604020202020204" pitchFamily="34" charset="0"/>
              </a:rPr>
              <a:t>_pixel(complex c)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{</a:t>
            </a:r>
          </a:p>
          <a:p>
            <a:r>
              <a:rPr lang="en-US" altLang="tr-TR" sz="1700" b="1" dirty="0">
                <a:cs typeface="Arial" panose="020B0604020202020204" pitchFamily="34" charset="0"/>
              </a:rPr>
              <a:t>	int count;</a:t>
            </a: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complex z</a:t>
            </a:r>
            <a:r>
              <a:rPr lang="tr-TR" altLang="tr-TR" sz="1700" b="1" dirty="0">
                <a:cs typeface="Arial" panose="020B0604020202020204" pitchFamily="34" charset="0"/>
              </a:rPr>
              <a:t>, </a:t>
            </a:r>
            <a:r>
              <a:rPr lang="tr-TR" altLang="tr-TR" sz="1700" b="1" dirty="0" err="1">
                <a:cs typeface="Arial" panose="020B0604020202020204" pitchFamily="34" charset="0"/>
              </a:rPr>
              <a:t>znew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float </a:t>
            </a:r>
            <a:r>
              <a:rPr lang="en-US" altLang="tr-TR" sz="1700" b="1" dirty="0" err="1">
                <a:cs typeface="Arial" panose="020B0604020202020204" pitchFamily="34" charset="0"/>
              </a:rPr>
              <a:t>lengthsq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1"/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= 0;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 = 0;</a:t>
            </a: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count = 0;                                 /* </a:t>
            </a:r>
            <a:r>
              <a:rPr lang="en-US" altLang="tr-TR" sz="1700" b="1" dirty="0" err="1">
                <a:cs typeface="Arial" panose="020B0604020202020204" pitchFamily="34" charset="0"/>
              </a:rPr>
              <a:t>yineleme</a:t>
            </a:r>
            <a:r>
              <a:rPr lang="en-US" altLang="tr-TR" sz="1700" b="1" dirty="0">
                <a:cs typeface="Arial" panose="020B0604020202020204" pitchFamily="34" charset="0"/>
              </a:rPr>
              <a:t> </a:t>
            </a:r>
            <a:r>
              <a:rPr lang="en-US" altLang="tr-TR" sz="1700" b="1" dirty="0" err="1">
                <a:cs typeface="Arial" panose="020B0604020202020204" pitchFamily="34" charset="0"/>
              </a:rPr>
              <a:t>sayısı</a:t>
            </a:r>
            <a:r>
              <a:rPr lang="en-US" altLang="tr-TR" sz="1700" b="1" dirty="0">
                <a:cs typeface="Arial" panose="020B0604020202020204" pitchFamily="34" charset="0"/>
              </a:rPr>
              <a:t> */</a:t>
            </a:r>
            <a:endParaRPr lang="tr-TR" altLang="tr-TR" sz="1700" b="1" dirty="0">
              <a:cs typeface="Arial" panose="020B0604020202020204" pitchFamily="34" charset="0"/>
            </a:endParaRP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do {</a:t>
            </a:r>
          </a:p>
          <a:p>
            <a:pPr lvl="2"/>
            <a:r>
              <a:rPr lang="tr-TR" altLang="tr-TR" sz="1700" b="1" dirty="0" err="1">
                <a:cs typeface="Arial" panose="020B0604020202020204" pitchFamily="34" charset="0"/>
              </a:rPr>
              <a:t>znew.real</a:t>
            </a:r>
            <a:r>
              <a:rPr lang="en-US" altLang="tr-TR" sz="1700" b="1" dirty="0">
                <a:cs typeface="Arial" panose="020B0604020202020204" pitchFamily="34" charset="0"/>
              </a:rPr>
              <a:t> = </a:t>
            </a:r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* </a:t>
            </a:r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-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 *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 + </a:t>
            </a:r>
            <a:r>
              <a:rPr lang="en-US" altLang="tr-TR" sz="1700" b="1" dirty="0" err="1">
                <a:cs typeface="Arial" panose="020B0604020202020204" pitchFamily="34" charset="0"/>
              </a:rPr>
              <a:t>c.real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altLang="tr-TR" sz="1700" b="1" dirty="0">
                <a:cs typeface="Arial" panose="020B0604020202020204" pitchFamily="34" charset="0"/>
              </a:rPr>
              <a:t>z</a:t>
            </a:r>
            <a:r>
              <a:rPr lang="tr-TR" altLang="tr-TR" sz="1700" b="1" dirty="0" err="1">
                <a:cs typeface="Arial" panose="020B0604020202020204" pitchFamily="34" charset="0"/>
              </a:rPr>
              <a:t>new</a:t>
            </a:r>
            <a:r>
              <a:rPr lang="en-US" altLang="tr-TR" sz="1700" b="1" dirty="0">
                <a:cs typeface="Arial" panose="020B0604020202020204" pitchFamily="34" charset="0"/>
              </a:rPr>
              <a:t>.</a:t>
            </a:r>
            <a:r>
              <a:rPr lang="en-US" altLang="tr-TR" sz="1700" b="1" dirty="0" err="1">
                <a:cs typeface="Arial" panose="020B0604020202020204" pitchFamily="34" charset="0"/>
              </a:rPr>
              <a:t>imag</a:t>
            </a:r>
            <a:r>
              <a:rPr lang="en-US" altLang="tr-TR" sz="1700" b="1" dirty="0">
                <a:cs typeface="Arial" panose="020B0604020202020204" pitchFamily="34" charset="0"/>
              </a:rPr>
              <a:t> = 2 * </a:t>
            </a:r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*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 + </a:t>
            </a:r>
            <a:r>
              <a:rPr lang="en-US" altLang="tr-TR" sz="1700" b="1" dirty="0" err="1">
                <a:cs typeface="Arial" panose="020B0604020202020204" pitchFamily="34" charset="0"/>
              </a:rPr>
              <a:t>c.imag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altLang="tr-TR" sz="1700" b="1" dirty="0">
                <a:cs typeface="Arial" panose="020B0604020202020204" pitchFamily="34" charset="0"/>
              </a:rPr>
              <a:t>z = </a:t>
            </a:r>
            <a:r>
              <a:rPr lang="tr-TR" altLang="tr-TR" sz="1700" b="1" dirty="0" err="1">
                <a:cs typeface="Arial" panose="020B0604020202020204" pitchFamily="34" charset="0"/>
              </a:rPr>
              <a:t>znew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altLang="tr-TR" sz="1700" b="1" dirty="0" err="1">
                <a:cs typeface="Arial" panose="020B0604020202020204" pitchFamily="34" charset="0"/>
              </a:rPr>
              <a:t>lengthsq</a:t>
            </a:r>
            <a:r>
              <a:rPr lang="en-US" altLang="tr-TR" sz="1700" b="1" dirty="0">
                <a:cs typeface="Arial" panose="020B0604020202020204" pitchFamily="34" charset="0"/>
              </a:rPr>
              <a:t> = </a:t>
            </a:r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* </a:t>
            </a:r>
            <a:r>
              <a:rPr lang="en-US" altLang="tr-TR" sz="1700" b="1" dirty="0" err="1">
                <a:cs typeface="Arial" panose="020B0604020202020204" pitchFamily="34" charset="0"/>
              </a:rPr>
              <a:t>z.real</a:t>
            </a:r>
            <a:r>
              <a:rPr lang="en-US" altLang="tr-TR" sz="1700" b="1" dirty="0">
                <a:cs typeface="Arial" panose="020B0604020202020204" pitchFamily="34" charset="0"/>
              </a:rPr>
              <a:t> +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 * </a:t>
            </a:r>
            <a:r>
              <a:rPr lang="en-US" altLang="tr-TR" sz="1700" b="1" dirty="0" err="1">
                <a:cs typeface="Arial" panose="020B0604020202020204" pitchFamily="34" charset="0"/>
              </a:rPr>
              <a:t>z.imag</a:t>
            </a:r>
            <a:r>
              <a:rPr lang="en-US" altLang="tr-TR" sz="1700" b="1" dirty="0">
                <a:cs typeface="Arial" panose="020B0604020202020204" pitchFamily="34" charset="0"/>
              </a:rPr>
              <a:t>;</a:t>
            </a:r>
          </a:p>
          <a:p>
            <a:pPr lvl="2"/>
            <a:r>
              <a:rPr lang="en-US" altLang="tr-TR" sz="1700" b="1" dirty="0">
                <a:cs typeface="Arial" panose="020B0604020202020204" pitchFamily="34" charset="0"/>
              </a:rPr>
              <a:t>count++;</a:t>
            </a: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} while ((</a:t>
            </a:r>
            <a:r>
              <a:rPr lang="en-US" altLang="tr-TR" sz="1700" b="1" dirty="0" err="1">
                <a:cs typeface="Arial" panose="020B0604020202020204" pitchFamily="34" charset="0"/>
              </a:rPr>
              <a:t>lengthsq</a:t>
            </a:r>
            <a:r>
              <a:rPr lang="en-US" altLang="tr-TR" sz="1700" b="1" dirty="0">
                <a:cs typeface="Arial" panose="020B0604020202020204" pitchFamily="34" charset="0"/>
              </a:rPr>
              <a:t> &lt; 4.0) &amp;&amp; (count &lt; MAX));</a:t>
            </a:r>
          </a:p>
          <a:p>
            <a:pPr lvl="1"/>
            <a:r>
              <a:rPr lang="en-US" altLang="tr-TR" sz="1700" b="1" dirty="0">
                <a:cs typeface="Arial" panose="020B0604020202020204" pitchFamily="34" charset="0"/>
              </a:rPr>
              <a:t>return count-1;</a:t>
            </a:r>
            <a:endParaRPr lang="tr-TR" altLang="tr-TR" sz="1700" b="1" dirty="0">
              <a:cs typeface="Arial" panose="020B0604020202020204" pitchFamily="34" charset="0"/>
            </a:endParaRPr>
          </a:p>
          <a:p>
            <a:r>
              <a:rPr lang="tr-TR" altLang="tr-TR" sz="1700" b="1" dirty="0">
                <a:cs typeface="Arial" panose="020B0604020202020204" pitchFamily="34" charset="0"/>
              </a:rPr>
              <a:t>}</a:t>
            </a:r>
            <a:endParaRPr lang="en-US" altLang="tr-TR" sz="1700" b="1" dirty="0"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51C5E-01DF-4ADE-9D86-B8A6B66D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Bir Noktanın Değerini Hesaplayan Seri Algoritma</a:t>
            </a:r>
            <a:br>
              <a:rPr lang="tr-TR" sz="1800" dirty="0"/>
            </a:br>
            <a:r>
              <a:rPr lang="tr-TR" sz="2000" dirty="0"/>
              <a:t>(Fonksiyonun Dönüş Değeri Yineleme Sayısıdır)</a:t>
            </a:r>
            <a:endParaRPr lang="tr-TR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2B13F-D2AA-4CD3-8B14-DD13FFA5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659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36D1-7E96-4D9D-8D33-3D5A5CF5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Mandelbrot</a:t>
            </a:r>
            <a:r>
              <a:rPr lang="tr-TR" dirty="0"/>
              <a:t> Seti</a:t>
            </a:r>
          </a:p>
        </p:txBody>
      </p:sp>
      <p:pic>
        <p:nvPicPr>
          <p:cNvPr id="27651" name="Picture 6">
            <a:extLst>
              <a:ext uri="{FF2B5EF4-FFF2-40B4-BE49-F238E27FC236}">
                <a16:creationId xmlns:a16="http://schemas.microsoft.com/office/drawing/2014/main" id="{2B11C086-DAD5-4547-B55C-99B00FB339F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43" y="1219200"/>
            <a:ext cx="6050314" cy="4937125"/>
          </a:xfrm>
          <a:noFill/>
        </p:spPr>
      </p:pic>
      <p:sp>
        <p:nvSpPr>
          <p:cNvPr id="27653" name="TextBox 7">
            <a:extLst>
              <a:ext uri="{FF2B5EF4-FFF2-40B4-BE49-F238E27FC236}">
                <a16:creationId xmlns:a16="http://schemas.microsoft.com/office/drawing/2014/main" id="{A1A46E41-DD82-4714-8D65-6E84E63F2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546" y="1114897"/>
            <a:ext cx="16462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/>
              <a:t>Sanal Eksen</a:t>
            </a:r>
          </a:p>
        </p:txBody>
      </p:sp>
      <p:sp>
        <p:nvSpPr>
          <p:cNvPr id="27654" name="TextBox 8">
            <a:extLst>
              <a:ext uri="{FF2B5EF4-FFF2-40B4-BE49-F238E27FC236}">
                <a16:creationId xmlns:a16="http://schemas.microsoft.com/office/drawing/2014/main" id="{B80874AC-A884-4C47-AD64-E52CBEE1B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591199"/>
            <a:ext cx="9906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 dirty="0" err="1"/>
              <a:t>Gerçel</a:t>
            </a:r>
            <a:br>
              <a:rPr lang="tr-TR" altLang="tr-TR" sz="1800" dirty="0"/>
            </a:br>
            <a:r>
              <a:rPr lang="tr-TR" altLang="tr-TR" sz="1800" dirty="0"/>
              <a:t>Eksen</a:t>
            </a:r>
          </a:p>
        </p:txBody>
      </p:sp>
      <p:pic>
        <p:nvPicPr>
          <p:cNvPr id="27655" name="Picture 8">
            <a:extLst>
              <a:ext uri="{FF2B5EF4-FFF2-40B4-BE49-F238E27FC236}">
                <a16:creationId xmlns:a16="http://schemas.microsoft.com/office/drawing/2014/main" id="{FC5BCF91-70F4-4E0C-97CD-924A32D36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22" y="1484784"/>
            <a:ext cx="4230663" cy="42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5BB4C3-BBB0-4EE7-B0CC-85138B818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6903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5827-A6F1-427C-81EC-957C3D4B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dirty="0" err="1"/>
              <a:t>Mandelbrot</a:t>
            </a:r>
            <a:r>
              <a:rPr lang="tr-TR" sz="2800" dirty="0"/>
              <a:t> Seti Hesabının </a:t>
            </a:r>
            <a:r>
              <a:rPr lang="tr-TR" sz="2800" dirty="0" err="1"/>
              <a:t>Paralelleştirilmesi</a:t>
            </a:r>
            <a:endParaRPr lang="tr-TR" sz="2800" dirty="0"/>
          </a:p>
        </p:txBody>
      </p:sp>
      <p:pic>
        <p:nvPicPr>
          <p:cNvPr id="29698" name="Picture 7">
            <a:extLst>
              <a:ext uri="{FF2B5EF4-FFF2-40B4-BE49-F238E27FC236}">
                <a16:creationId xmlns:a16="http://schemas.microsoft.com/office/drawing/2014/main" id="{614EE87C-77B7-49C8-A3BD-6312C044319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76" y="2409899"/>
            <a:ext cx="7219048" cy="3971429"/>
          </a:xfrm>
          <a:noFill/>
        </p:spPr>
      </p:pic>
      <p:sp>
        <p:nvSpPr>
          <p:cNvPr id="29702" name="TextBox 9">
            <a:extLst>
              <a:ext uri="{FF2B5EF4-FFF2-40B4-BE49-F238E27FC236}">
                <a16:creationId xmlns:a16="http://schemas.microsoft.com/office/drawing/2014/main" id="{EB8AEF26-E23D-466A-85B2-00C775C09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521520"/>
            <a:ext cx="1646238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sz="1800"/>
              <a:t>İş havuzu</a:t>
            </a:r>
          </a:p>
        </p:txBody>
      </p:sp>
      <p:sp>
        <p:nvSpPr>
          <p:cNvPr id="29703" name="TextBox 10">
            <a:extLst>
              <a:ext uri="{FF2B5EF4-FFF2-40B4-BE49-F238E27FC236}">
                <a16:creationId xmlns:a16="http://schemas.microsoft.com/office/drawing/2014/main" id="{8E2A3391-4877-4937-9287-6341EBD55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8" y="4504308"/>
            <a:ext cx="823912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tr-TR" altLang="tr-TR" sz="1800"/>
              <a:t>İş</a:t>
            </a:r>
          </a:p>
        </p:txBody>
      </p:sp>
      <p:sp>
        <p:nvSpPr>
          <p:cNvPr id="29704" name="TextBox 11">
            <a:extLst>
              <a:ext uri="{FF2B5EF4-FFF2-40B4-BE49-F238E27FC236}">
                <a16:creationId xmlns:a16="http://schemas.microsoft.com/office/drawing/2014/main" id="{05A96913-4D57-459C-85BA-9CE3E0EA0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913883"/>
            <a:ext cx="1890713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/>
              <a:t>Sonucu döndür,</a:t>
            </a:r>
            <a:br>
              <a:rPr lang="tr-TR" altLang="tr-TR" sz="1800"/>
            </a:br>
            <a:r>
              <a:rPr lang="tr-TR" altLang="tr-TR" sz="1800"/>
              <a:t>Yeni görev iste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822961-8053-4A6E-A791-7D1ADCA54AB0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b="1" dirty="0">
                <a:solidFill>
                  <a:srgbClr val="FF0000"/>
                </a:solidFill>
              </a:rPr>
              <a:t>Dinamik İş Atama</a:t>
            </a:r>
            <a:r>
              <a:rPr lang="tr-TR" sz="2400" b="1" dirty="0"/>
              <a:t> </a:t>
            </a:r>
          </a:p>
          <a:p>
            <a:pPr lvl="1"/>
            <a:r>
              <a:rPr lang="tr-TR" altLang="tr-TR" dirty="0"/>
              <a:t>İşlemci sayısı azdır, bir önceki işini</a:t>
            </a:r>
            <a:r>
              <a:rPr lang="en-US" altLang="tr-TR" dirty="0"/>
              <a:t> </a:t>
            </a:r>
            <a:r>
              <a:rPr lang="tr-TR" altLang="tr-TR" dirty="0"/>
              <a:t>bitiren işlemci yenisini talep eder.</a:t>
            </a:r>
            <a:endParaRPr lang="en-US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6A37B-C6A5-44B6-BEF0-999D8D22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865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F62C-0CB5-4AD6-B81F-3B19D2867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52400"/>
            <a:ext cx="8229600" cy="990600"/>
          </a:xfrm>
        </p:spPr>
        <p:txBody>
          <a:bodyPr>
            <a:normAutofit/>
          </a:bodyPr>
          <a:lstStyle/>
          <a:p>
            <a:r>
              <a:rPr lang="tr-TR" sz="2800" dirty="0" err="1"/>
              <a:t>Mandelbrot</a:t>
            </a:r>
            <a:r>
              <a:rPr lang="tr-TR" sz="2800" dirty="0"/>
              <a:t> Seti Hesabının </a:t>
            </a:r>
            <a:r>
              <a:rPr lang="tr-TR" sz="2800" dirty="0" err="1"/>
              <a:t>Paralelleştirilmesi</a:t>
            </a:r>
            <a:endParaRPr lang="tr-T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E2DDE-EDEF-42C3-B50B-1293586BF2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tr-TR" altLang="tr-TR" sz="2400" b="1" dirty="0">
                <a:solidFill>
                  <a:srgbClr val="FF0000"/>
                </a:solidFill>
              </a:rPr>
              <a:t>Kalıcı İş Atama</a:t>
            </a:r>
          </a:p>
          <a:p>
            <a:pPr lvl="1"/>
            <a:r>
              <a:rPr lang="tr-TR" altLang="tr-TR" dirty="0">
                <a:solidFill>
                  <a:schemeClr val="tx1"/>
                </a:solidFill>
              </a:rPr>
              <a:t>Basitçe k adet gibi sabit sayıda parçalara ayrılır, her bir parça bir işlemci tarafından hesaplanır.</a:t>
            </a:r>
          </a:p>
          <a:p>
            <a:pPr lvl="1"/>
            <a:r>
              <a:rPr lang="tr-TR" altLang="tr-TR" dirty="0">
                <a:solidFill>
                  <a:schemeClr val="tx1"/>
                </a:solidFill>
              </a:rPr>
              <a:t>Fakat pek doğru bir dağıtım olmaz çünkü parçalar farklı sayıda yineleme ile veya farklı sürelerde tamamlanırlar.</a:t>
            </a:r>
          </a:p>
          <a:p>
            <a:pPr marL="594360" lvl="2" indent="0">
              <a:buNone/>
            </a:pPr>
            <a:endParaRPr lang="tr-TR" altLang="tr-TR" dirty="0"/>
          </a:p>
          <a:p>
            <a:pPr marL="594360" lvl="2" indent="0">
              <a:buNone/>
            </a:pPr>
            <a:r>
              <a:rPr lang="tr-TR" altLang="tr-TR" sz="2000" dirty="0">
                <a:latin typeface="Consolas" panose="020B0609020204030204" pitchFamily="49" charset="0"/>
              </a:rPr>
              <a:t>// Sütunları 10ar </a:t>
            </a:r>
            <a:r>
              <a:rPr lang="tr-TR" altLang="tr-TR" sz="2000" dirty="0" err="1">
                <a:latin typeface="Consolas" panose="020B0609020204030204" pitchFamily="49" charset="0"/>
              </a:rPr>
              <a:t>10ar</a:t>
            </a:r>
            <a:r>
              <a:rPr lang="tr-TR" altLang="tr-TR" sz="2000" dirty="0">
                <a:latin typeface="Consolas" panose="020B0609020204030204" pitchFamily="49" charset="0"/>
              </a:rPr>
              <a:t> dağıtırız</a:t>
            </a:r>
          </a:p>
          <a:p>
            <a:pPr marL="594360" lvl="2" indent="0">
              <a:buNone/>
            </a:pPr>
            <a:r>
              <a:rPr lang="tr-TR" altLang="tr-TR" dirty="0" err="1">
                <a:latin typeface="Consolas" panose="020B0609020204030204" pitchFamily="49" charset="0"/>
              </a:rPr>
              <a:t>int</a:t>
            </a:r>
            <a:r>
              <a:rPr lang="tr-TR" altLang="tr-TR" dirty="0">
                <a:latin typeface="Consolas" panose="020B0609020204030204" pitchFamily="49" charset="0"/>
              </a:rPr>
              <a:t> </a:t>
            </a:r>
            <a:r>
              <a:rPr lang="tr-TR" altLang="tr-TR" dirty="0" err="1">
                <a:latin typeface="Consolas" panose="020B0609020204030204" pitchFamily="49" charset="0"/>
              </a:rPr>
              <a:t>psize</a:t>
            </a:r>
            <a:r>
              <a:rPr lang="tr-TR" altLang="tr-TR" dirty="0">
                <a:latin typeface="Consolas" panose="020B0609020204030204" pitchFamily="49" charset="0"/>
              </a:rPr>
              <a:t> = 10, step = </a:t>
            </a:r>
            <a:r>
              <a:rPr lang="tr-TR" altLang="tr-TR" dirty="0" err="1">
                <a:latin typeface="Consolas" panose="020B0609020204030204" pitchFamily="49" charset="0"/>
              </a:rPr>
              <a:t>psize</a:t>
            </a:r>
            <a:r>
              <a:rPr lang="tr-TR" altLang="tr-TR" dirty="0">
                <a:latin typeface="Consolas" panose="020B0609020204030204" pitchFamily="49" charset="0"/>
              </a:rPr>
              <a:t>*</a:t>
            </a:r>
            <a:r>
              <a:rPr lang="tr-TR" altLang="tr-TR" dirty="0" err="1">
                <a:latin typeface="Consolas" panose="020B0609020204030204" pitchFamily="49" charset="0"/>
              </a:rPr>
              <a:t>numtasks</a:t>
            </a:r>
            <a:r>
              <a:rPr lang="tr-TR" altLang="tr-TR" dirty="0">
                <a:latin typeface="Consolas" panose="020B0609020204030204" pitchFamily="49" charset="0"/>
              </a:rPr>
              <a:t>;</a:t>
            </a:r>
          </a:p>
          <a:p>
            <a:pPr marL="594360" lvl="2" indent="0">
              <a:buNone/>
            </a:pPr>
            <a:r>
              <a:rPr lang="tr-TR" altLang="tr-TR" sz="2000" dirty="0">
                <a:latin typeface="Consolas" panose="020B0609020204030204" pitchFamily="49" charset="0"/>
              </a:rPr>
              <a:t>// Başlangıç</a:t>
            </a:r>
            <a:endParaRPr lang="tr-TR" altLang="tr-TR" dirty="0">
              <a:latin typeface="Consolas" panose="020B0609020204030204" pitchFamily="49" charset="0"/>
            </a:endParaRPr>
          </a:p>
          <a:p>
            <a:pPr marL="594360" lvl="2" indent="0">
              <a:buNone/>
            </a:pPr>
            <a:r>
              <a:rPr lang="tr-TR" altLang="tr-TR" sz="2000" dirty="0" err="1">
                <a:latin typeface="Consolas" panose="020B0609020204030204" pitchFamily="49" charset="0"/>
              </a:rPr>
              <a:t>for</a:t>
            </a:r>
            <a:r>
              <a:rPr lang="tr-TR" altLang="tr-TR" sz="2000" dirty="0">
                <a:latin typeface="Consolas" panose="020B0609020204030204" pitchFamily="49" charset="0"/>
              </a:rPr>
              <a:t> (</a:t>
            </a:r>
            <a:r>
              <a:rPr lang="tr-TR" altLang="tr-TR" sz="2000" dirty="0" err="1">
                <a:latin typeface="Consolas" panose="020B0609020204030204" pitchFamily="49" charset="0"/>
              </a:rPr>
              <a:t>int</a:t>
            </a:r>
            <a:r>
              <a:rPr lang="tr-TR" altLang="tr-TR" sz="2000" dirty="0">
                <a:latin typeface="Consolas" panose="020B0609020204030204" pitchFamily="49" charset="0"/>
              </a:rPr>
              <a:t> start</a:t>
            </a:r>
            <a:r>
              <a:rPr lang="tr-TR" altLang="tr-TR" dirty="0">
                <a:latin typeface="Consolas" panose="020B0609020204030204" pitchFamily="49" charset="0"/>
              </a:rPr>
              <a:t>=</a:t>
            </a:r>
            <a:r>
              <a:rPr lang="tr-TR" altLang="tr-TR" sz="2000" dirty="0">
                <a:latin typeface="Consolas" panose="020B0609020204030204" pitchFamily="49" charset="0"/>
              </a:rPr>
              <a:t>-</a:t>
            </a:r>
            <a:r>
              <a:rPr lang="tr-TR" altLang="tr-TR" sz="2000" dirty="0" err="1">
                <a:latin typeface="Consolas" panose="020B0609020204030204" pitchFamily="49" charset="0"/>
              </a:rPr>
              <a:t>halfX</a:t>
            </a:r>
            <a:r>
              <a:rPr lang="tr-TR" altLang="tr-TR" sz="2000" dirty="0">
                <a:latin typeface="Consolas" panose="020B0609020204030204" pitchFamily="49" charset="0"/>
              </a:rPr>
              <a:t>; start&lt;</a:t>
            </a:r>
            <a:r>
              <a:rPr lang="tr-TR" altLang="tr-TR" sz="2000" dirty="0" err="1">
                <a:latin typeface="Consolas" panose="020B0609020204030204" pitchFamily="49" charset="0"/>
              </a:rPr>
              <a:t>halfX</a:t>
            </a:r>
            <a:r>
              <a:rPr lang="tr-TR" altLang="tr-TR" sz="2000" dirty="0">
                <a:latin typeface="Consolas" panose="020B0609020204030204" pitchFamily="49" charset="0"/>
              </a:rPr>
              <a:t>; start+=step) {</a:t>
            </a:r>
          </a:p>
          <a:p>
            <a:pPr marL="594360" lvl="2" indent="0">
              <a:buNone/>
            </a:pPr>
            <a:r>
              <a:rPr lang="tr-TR" altLang="tr-TR" dirty="0">
                <a:latin typeface="Consolas" panose="020B0609020204030204" pitchFamily="49" charset="0"/>
              </a:rPr>
              <a:t>	</a:t>
            </a:r>
            <a:r>
              <a:rPr lang="tr-TR" altLang="tr-TR" sz="2000" dirty="0" err="1">
                <a:latin typeface="Consolas" panose="020B0609020204030204" pitchFamily="49" charset="0"/>
              </a:rPr>
              <a:t>int</a:t>
            </a:r>
            <a:r>
              <a:rPr lang="tr-TR" altLang="tr-TR" sz="2000" dirty="0">
                <a:latin typeface="Consolas" panose="020B0609020204030204" pitchFamily="49" charset="0"/>
              </a:rPr>
              <a:t> </a:t>
            </a:r>
            <a:r>
              <a:rPr lang="tr-TR" altLang="tr-TR" sz="2000" dirty="0" err="1">
                <a:latin typeface="Consolas" panose="020B0609020204030204" pitchFamily="49" charset="0"/>
              </a:rPr>
              <a:t>mystart</a:t>
            </a:r>
            <a:r>
              <a:rPr lang="tr-TR" altLang="tr-TR" sz="2000" dirty="0">
                <a:latin typeface="Consolas" panose="020B0609020204030204" pitchFamily="49" charset="0"/>
              </a:rPr>
              <a:t> = start + </a:t>
            </a:r>
            <a:r>
              <a:rPr lang="tr-TR" altLang="tr-TR" sz="2000" dirty="0" err="1">
                <a:latin typeface="Consolas" panose="020B0609020204030204" pitchFamily="49" charset="0"/>
              </a:rPr>
              <a:t>myid</a:t>
            </a:r>
            <a:r>
              <a:rPr lang="tr-TR" altLang="tr-TR" sz="2000" dirty="0">
                <a:latin typeface="Consolas" panose="020B0609020204030204" pitchFamily="49" charset="0"/>
              </a:rPr>
              <a:t>*</a:t>
            </a:r>
            <a:r>
              <a:rPr lang="tr-TR" altLang="tr-TR" sz="2000" dirty="0" err="1">
                <a:latin typeface="Consolas" panose="020B0609020204030204" pitchFamily="49" charset="0"/>
              </a:rPr>
              <a:t>psize</a:t>
            </a:r>
            <a:r>
              <a:rPr lang="tr-TR" altLang="tr-TR" sz="2000" dirty="0">
                <a:latin typeface="Consolas" panose="020B0609020204030204" pitchFamily="49" charset="0"/>
              </a:rPr>
              <a:t>;</a:t>
            </a:r>
          </a:p>
          <a:p>
            <a:pPr marL="594360" lvl="2" indent="0">
              <a:buNone/>
            </a:pPr>
            <a:r>
              <a:rPr lang="tr-TR" altLang="tr-TR" dirty="0">
                <a:latin typeface="Consolas" panose="020B0609020204030204" pitchFamily="49" charset="0"/>
              </a:rPr>
              <a:t>	</a:t>
            </a:r>
            <a:r>
              <a:rPr lang="tr-TR" altLang="tr-TR" dirty="0" err="1">
                <a:latin typeface="Consolas" panose="020B0609020204030204" pitchFamily="49" charset="0"/>
              </a:rPr>
              <a:t>for</a:t>
            </a:r>
            <a:r>
              <a:rPr lang="tr-TR" altLang="tr-TR" dirty="0">
                <a:latin typeface="Consolas" panose="020B0609020204030204" pitchFamily="49" charset="0"/>
              </a:rPr>
              <a:t> (</a:t>
            </a:r>
            <a:r>
              <a:rPr lang="tr-TR" altLang="tr-TR" dirty="0" err="1">
                <a:latin typeface="Consolas" panose="020B0609020204030204" pitchFamily="49" charset="0"/>
              </a:rPr>
              <a:t>int</a:t>
            </a:r>
            <a:r>
              <a:rPr lang="tr-TR" altLang="tr-TR" dirty="0">
                <a:latin typeface="Consolas" panose="020B0609020204030204" pitchFamily="49" charset="0"/>
              </a:rPr>
              <a:t> x = </a:t>
            </a:r>
            <a:r>
              <a:rPr lang="tr-TR" altLang="tr-TR" sz="2000" dirty="0" err="1">
                <a:latin typeface="Consolas" panose="020B0609020204030204" pitchFamily="49" charset="0"/>
              </a:rPr>
              <a:t>mystart</a:t>
            </a:r>
            <a:r>
              <a:rPr lang="tr-TR" altLang="tr-TR" dirty="0">
                <a:latin typeface="Consolas" panose="020B0609020204030204" pitchFamily="49" charset="0"/>
              </a:rPr>
              <a:t>; x &lt; </a:t>
            </a:r>
            <a:r>
              <a:rPr lang="tr-TR" altLang="tr-TR" sz="2000" dirty="0" err="1">
                <a:latin typeface="Consolas" panose="020B0609020204030204" pitchFamily="49" charset="0"/>
              </a:rPr>
              <a:t>mystart+psize</a:t>
            </a:r>
            <a:r>
              <a:rPr lang="tr-TR" altLang="tr-TR" dirty="0">
                <a:latin typeface="Consolas" panose="020B0609020204030204" pitchFamily="49" charset="0"/>
              </a:rPr>
              <a:t>; ++x)</a:t>
            </a:r>
          </a:p>
          <a:p>
            <a:pPr marL="594360" lvl="2" indent="0">
              <a:buNone/>
            </a:pPr>
            <a:r>
              <a:rPr lang="tr-TR" altLang="tr-TR" sz="2000" dirty="0">
                <a:latin typeface="Consolas" panose="020B0609020204030204" pitchFamily="49" charset="0"/>
              </a:rPr>
              <a:t>	   </a:t>
            </a:r>
            <a:r>
              <a:rPr lang="tr-TR" altLang="tr-TR" sz="2000" dirty="0" err="1">
                <a:latin typeface="Consolas" panose="020B0609020204030204" pitchFamily="49" charset="0"/>
              </a:rPr>
              <a:t>for</a:t>
            </a:r>
            <a:r>
              <a:rPr lang="tr-TR" altLang="tr-TR" sz="2000" dirty="0">
                <a:latin typeface="Consolas" panose="020B0609020204030204" pitchFamily="49" charset="0"/>
              </a:rPr>
              <a:t> (</a:t>
            </a:r>
            <a:r>
              <a:rPr lang="tr-TR" altLang="tr-TR" sz="2000" dirty="0" err="1">
                <a:latin typeface="Consolas" panose="020B0609020204030204" pitchFamily="49" charset="0"/>
              </a:rPr>
              <a:t>int</a:t>
            </a:r>
            <a:r>
              <a:rPr lang="tr-TR" altLang="tr-TR" sz="2000" dirty="0">
                <a:latin typeface="Consolas" panose="020B0609020204030204" pitchFamily="49" charset="0"/>
              </a:rPr>
              <a:t> y = </a:t>
            </a:r>
            <a:r>
              <a:rPr lang="tr-TR" altLang="tr-TR" dirty="0">
                <a:latin typeface="Consolas" panose="020B0609020204030204" pitchFamily="49" charset="0"/>
              </a:rPr>
              <a:t>-</a:t>
            </a:r>
            <a:r>
              <a:rPr lang="tr-TR" altLang="tr-TR" dirty="0" err="1">
                <a:latin typeface="Consolas" panose="020B0609020204030204" pitchFamily="49" charset="0"/>
              </a:rPr>
              <a:t>halfY</a:t>
            </a:r>
            <a:r>
              <a:rPr lang="tr-TR" altLang="tr-TR" sz="2000" dirty="0">
                <a:latin typeface="Consolas" panose="020B0609020204030204" pitchFamily="49" charset="0"/>
              </a:rPr>
              <a:t>; y &lt;=</a:t>
            </a:r>
            <a:r>
              <a:rPr lang="tr-TR" altLang="tr-TR" dirty="0">
                <a:latin typeface="Consolas" panose="020B0609020204030204" pitchFamily="49" charset="0"/>
              </a:rPr>
              <a:t> </a:t>
            </a:r>
            <a:r>
              <a:rPr lang="tr-TR" altLang="tr-TR" dirty="0" err="1">
                <a:latin typeface="Consolas" panose="020B0609020204030204" pitchFamily="49" charset="0"/>
              </a:rPr>
              <a:t>halfY</a:t>
            </a:r>
            <a:r>
              <a:rPr lang="tr-TR" altLang="tr-TR" sz="2000" dirty="0">
                <a:latin typeface="Consolas" panose="020B0609020204030204" pitchFamily="49" charset="0"/>
              </a:rPr>
              <a:t>; ++y)</a:t>
            </a:r>
          </a:p>
          <a:p>
            <a:pPr marL="594360" lvl="2" indent="0">
              <a:buNone/>
            </a:pPr>
            <a:r>
              <a:rPr lang="tr-TR" altLang="tr-TR" dirty="0">
                <a:latin typeface="Consolas" panose="020B0609020204030204" pitchFamily="49" charset="0"/>
              </a:rPr>
              <a:t>		</a:t>
            </a:r>
            <a:r>
              <a:rPr lang="tr-TR" altLang="tr-TR" b="1" dirty="0">
                <a:latin typeface="Consolas" panose="020B0609020204030204" pitchFamily="49" charset="0"/>
              </a:rPr>
              <a:t>. . . </a:t>
            </a:r>
            <a:endParaRPr lang="tr-TR" altLang="tr-TR" sz="2000" b="1" dirty="0">
              <a:latin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04AAA-DB62-45A8-BFA7-0B0D92C8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8823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DA9FA-9C62-4714-8C27-4CBEEBD7A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Mandelbrot</a:t>
            </a:r>
            <a:r>
              <a:rPr lang="tr-TR" dirty="0"/>
              <a:t> Seti</a:t>
            </a:r>
          </a:p>
        </p:txBody>
      </p:sp>
      <p:pic>
        <p:nvPicPr>
          <p:cNvPr id="30723" name="Picture 6">
            <a:extLst>
              <a:ext uri="{FF2B5EF4-FFF2-40B4-BE49-F238E27FC236}">
                <a16:creationId xmlns:a16="http://schemas.microsoft.com/office/drawing/2014/main" id="{ECC1BFA9-64FA-42B2-83A1-0472406CCFE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43" y="1219200"/>
            <a:ext cx="6050314" cy="4937125"/>
          </a:xfrm>
          <a:noFill/>
        </p:spPr>
      </p:pic>
      <p:sp>
        <p:nvSpPr>
          <p:cNvPr id="30725" name="TextBox 7">
            <a:extLst>
              <a:ext uri="{FF2B5EF4-FFF2-40B4-BE49-F238E27FC236}">
                <a16:creationId xmlns:a16="http://schemas.microsoft.com/office/drawing/2014/main" id="{574457D1-30F8-4A14-AD69-9230DBCAC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320" y="1124744"/>
            <a:ext cx="167946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 dirty="0"/>
              <a:t>Sanal Eksen</a:t>
            </a:r>
          </a:p>
        </p:txBody>
      </p:sp>
      <p:sp>
        <p:nvSpPr>
          <p:cNvPr id="30726" name="TextBox 8">
            <a:extLst>
              <a:ext uri="{FF2B5EF4-FFF2-40B4-BE49-F238E27FC236}">
                <a16:creationId xmlns:a16="http://schemas.microsoft.com/office/drawing/2014/main" id="{433F69AA-DF97-4F46-935C-DE0FCC933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517232"/>
            <a:ext cx="9906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1800" dirty="0" err="1"/>
              <a:t>Gerçel</a:t>
            </a:r>
            <a:br>
              <a:rPr lang="tr-TR" altLang="tr-TR" sz="1800" dirty="0"/>
            </a:br>
            <a:r>
              <a:rPr lang="tr-TR" altLang="tr-TR" sz="1800" dirty="0"/>
              <a:t>Eksen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B5A58A8-C294-46FB-9118-D15CD335B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22" y="1484784"/>
            <a:ext cx="4230663" cy="42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Dikdörtgen">
            <a:extLst>
              <a:ext uri="{FF2B5EF4-FFF2-40B4-BE49-F238E27FC236}">
                <a16:creationId xmlns:a16="http://schemas.microsoft.com/office/drawing/2014/main" id="{CE6A51C0-A52C-49CB-9AC9-0D88A5B6C48F}"/>
              </a:ext>
            </a:extLst>
          </p:cNvPr>
          <p:cNvSpPr/>
          <p:nvPr/>
        </p:nvSpPr>
        <p:spPr bwMode="auto">
          <a:xfrm>
            <a:off x="2764079" y="1495670"/>
            <a:ext cx="1007973" cy="423211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/>
          <a:lstStyle/>
          <a:p>
            <a:pPr algn="ctr">
              <a:defRPr/>
            </a:pPr>
            <a:r>
              <a:rPr lang="tr-TR" sz="2400" dirty="0">
                <a:latin typeface="Arial" charset="0"/>
              </a:rPr>
              <a:t>Hesaplanan</a:t>
            </a:r>
          </a:p>
        </p:txBody>
      </p:sp>
      <p:sp>
        <p:nvSpPr>
          <p:cNvPr id="30728" name="7 Dikdörtgen">
            <a:extLst>
              <a:ext uri="{FF2B5EF4-FFF2-40B4-BE49-F238E27FC236}">
                <a16:creationId xmlns:a16="http://schemas.microsoft.com/office/drawing/2014/main" id="{2018D6B9-7650-49CE-ABB3-3C9EC2D2D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053" y="1472084"/>
            <a:ext cx="520386" cy="4255311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tr-TR" altLang="tr-TR" sz="3600" dirty="0"/>
          </a:p>
        </p:txBody>
      </p:sp>
      <p:sp>
        <p:nvSpPr>
          <p:cNvPr id="9" name="8 Dikdörtgen">
            <a:extLst>
              <a:ext uri="{FF2B5EF4-FFF2-40B4-BE49-F238E27FC236}">
                <a16:creationId xmlns:a16="http://schemas.microsoft.com/office/drawing/2014/main" id="{1BF37AC6-2786-4F25-867C-3E666E06708A}"/>
              </a:ext>
            </a:extLst>
          </p:cNvPr>
          <p:cNvSpPr/>
          <p:nvPr/>
        </p:nvSpPr>
        <p:spPr bwMode="auto">
          <a:xfrm>
            <a:off x="3793317" y="1484784"/>
            <a:ext cx="490651" cy="42553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/>
          <a:lstStyle/>
          <a:p>
            <a:pPr>
              <a:defRPr/>
            </a:pPr>
            <a:r>
              <a:rPr lang="tr-TR" sz="2000" dirty="0">
                <a:latin typeface="Arial" charset="0"/>
              </a:rPr>
              <a:t>   </a:t>
            </a:r>
            <a:r>
              <a:rPr lang="tr-TR" sz="2400" dirty="0">
                <a:latin typeface="Arial" charset="0"/>
              </a:rPr>
              <a:t>Bekleyen</a:t>
            </a:r>
            <a:endParaRPr lang="tr-TR" dirty="0">
              <a:latin typeface="Arial" charset="0"/>
            </a:endParaRPr>
          </a:p>
        </p:txBody>
      </p:sp>
      <p:sp>
        <p:nvSpPr>
          <p:cNvPr id="10" name="9 Dikdörtgen">
            <a:extLst>
              <a:ext uri="{FF2B5EF4-FFF2-40B4-BE49-F238E27FC236}">
                <a16:creationId xmlns:a16="http://schemas.microsoft.com/office/drawing/2014/main" id="{585581FD-9287-417F-8B45-B02CEEC3E90D}"/>
              </a:ext>
            </a:extLst>
          </p:cNvPr>
          <p:cNvSpPr/>
          <p:nvPr/>
        </p:nvSpPr>
        <p:spPr bwMode="auto">
          <a:xfrm>
            <a:off x="5638800" y="1219200"/>
            <a:ext cx="1143000" cy="472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/>
          <a:lstStyle/>
          <a:p>
            <a:pPr algn="ctr">
              <a:defRPr/>
            </a:pPr>
            <a:r>
              <a:rPr lang="tr-TR" sz="2400" dirty="0">
                <a:latin typeface="Arial" charset="0"/>
              </a:rPr>
              <a:t>Kalan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B9ED3-823E-4A35-9296-DAD7061C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1015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E4CD-BBBE-44DC-AD45-5F3E80D2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Monte Carlo Metotları</a:t>
            </a:r>
          </a:p>
        </p:txBody>
      </p:sp>
      <p:pic>
        <p:nvPicPr>
          <p:cNvPr id="31750" name="Picture 11">
            <a:extLst>
              <a:ext uri="{FF2B5EF4-FFF2-40B4-BE49-F238E27FC236}">
                <a16:creationId xmlns:a16="http://schemas.microsoft.com/office/drawing/2014/main" id="{CA827A63-8EF6-4085-AE77-E099A53598B4}"/>
              </a:ext>
            </a:extLst>
          </p:cNvPr>
          <p:cNvPicPr preferRelativeResize="0">
            <a:picLocks noGrp="1" noChangeArrowheads="1"/>
          </p:cNvPicPr>
          <p:nvPr>
            <p:ph sz="quarter" idx="1"/>
          </p:nvPr>
        </p:nvPicPr>
        <p:blipFill>
          <a:blip r:embed="rId2">
            <a:lum bright="-2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593675"/>
            <a:ext cx="4906208" cy="1059461"/>
          </a:xfr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6E9D91-7F4C-4A6A-8A47-F5E954C90398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4800" y="1295400"/>
            <a:ext cx="8534400" cy="2554545"/>
          </a:xfrm>
          <a:prstGeom prst="rect">
            <a:avLst/>
          </a:prstGeom>
          <a:blipFill rotWithShape="1">
            <a:blip r:embed="rId3" cstate="print"/>
            <a:stretch>
              <a:fillRect l="-929" t="-1671" b="-4535"/>
            </a:stretch>
          </a:blipFill>
        </p:spPr>
        <p:txBody>
          <a:bodyPr/>
          <a:lstStyle/>
          <a:p>
            <a:pPr>
              <a:defRPr/>
            </a:pPr>
            <a:r>
              <a:rPr lang="tr-TR">
                <a:noFill/>
                <a:latin typeface="Arial" charset="0"/>
              </a:rPr>
              <a:t> </a:t>
            </a:r>
          </a:p>
        </p:txBody>
      </p:sp>
      <p:sp>
        <p:nvSpPr>
          <p:cNvPr id="31749" name="Rectangle 7">
            <a:extLst>
              <a:ext uri="{FF2B5EF4-FFF2-40B4-BE49-F238E27FC236}">
                <a16:creationId xmlns:a16="http://schemas.microsoft.com/office/drawing/2014/main" id="{68C51034-02E3-4E5D-BEEE-6BB1CB39F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960938"/>
            <a:ext cx="830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tr-TR" altLang="tr-TR"/>
              <a:t>Kare içindeki noktalar rastgele seçilir. Aynı zamanda daire içinde kalanlar bir puan sayılır.</a:t>
            </a:r>
          </a:p>
          <a:p>
            <a:pPr>
              <a:buFontTx/>
              <a:buChar char="•"/>
            </a:pPr>
            <a:r>
              <a:rPr lang="tr-TR" altLang="tr-TR"/>
              <a:t>Toplam seçim ile puan oranı bizi pi sayısına yaklaştırır.</a:t>
            </a:r>
            <a:endParaRPr lang="en-US" alt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4B2D02-65DE-4A2B-91AD-3D754EE0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4785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1C48-C0AE-48CE-A9F8-C192403B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 Pi sayısının hesabı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FAD3E-0FE0-417B-BA1A-52C630510F6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739BCB-1EF2-4BB2-B4F8-4A238B657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810" y="1196752"/>
            <a:ext cx="5367486" cy="50729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75CE36-FF08-4777-9C57-403602B6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4995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1F82D-4B2D-44E8-A956-FEBDB4F7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3794" name="Picture 5">
            <a:extLst>
              <a:ext uri="{FF2B5EF4-FFF2-40B4-BE49-F238E27FC236}">
                <a16:creationId xmlns:a16="http://schemas.microsoft.com/office/drawing/2014/main" id="{63713EE5-DE7C-4A46-89E7-0758155F505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46634"/>
            <a:ext cx="6088892" cy="5709691"/>
          </a:xfrm>
          <a:noFill/>
        </p:spPr>
      </p:pic>
      <p:sp>
        <p:nvSpPr>
          <p:cNvPr id="33796" name="TextBox 6">
            <a:extLst>
              <a:ext uri="{FF2B5EF4-FFF2-40B4-BE49-F238E27FC236}">
                <a16:creationId xmlns:a16="http://schemas.microsoft.com/office/drawing/2014/main" id="{97754E48-192B-40EC-AE83-4424E0E43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6238"/>
            <a:ext cx="2667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/>
              <a:t>Toplam alan =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DB0980-001B-4E0A-AD80-06F91F1B2D3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581400" y="2971800"/>
            <a:ext cx="1752600" cy="461665"/>
          </a:xfrm>
          <a:prstGeom prst="rect">
            <a:avLst/>
          </a:prstGeom>
          <a:blipFill rotWithShape="1">
            <a:blip r:embed="rId3" cstate="print"/>
            <a:stretch>
              <a:fillRect t="-9333" b="-30667"/>
            </a:stretch>
          </a:blipFill>
        </p:spPr>
        <p:txBody>
          <a:bodyPr/>
          <a:lstStyle/>
          <a:p>
            <a:pPr>
              <a:defRPr/>
            </a:pPr>
            <a:r>
              <a:rPr lang="tr-TR">
                <a:noFill/>
                <a:latin typeface="Arial" charset="0"/>
              </a:rPr>
              <a:t> </a:t>
            </a:r>
          </a:p>
        </p:txBody>
      </p:sp>
      <p:sp>
        <p:nvSpPr>
          <p:cNvPr id="33798" name="5 Oval">
            <a:extLst>
              <a:ext uri="{FF2B5EF4-FFF2-40B4-BE49-F238E27FC236}">
                <a16:creationId xmlns:a16="http://schemas.microsoft.com/office/drawing/2014/main" id="{D1B60FA8-379F-4BAA-BD12-DF6F334C7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1336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799" name="6 Oval">
            <a:extLst>
              <a:ext uri="{FF2B5EF4-FFF2-40B4-BE49-F238E27FC236}">
                <a16:creationId xmlns:a16="http://schemas.microsoft.com/office/drawing/2014/main" id="{F4D2E899-3365-4941-BF24-24B72DD65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8288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0" name="8 Oval">
            <a:extLst>
              <a:ext uri="{FF2B5EF4-FFF2-40B4-BE49-F238E27FC236}">
                <a16:creationId xmlns:a16="http://schemas.microsoft.com/office/drawing/2014/main" id="{96DD2C29-C876-4E57-A7AF-0A42E8BE1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5146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1" name="9 Oval">
            <a:extLst>
              <a:ext uri="{FF2B5EF4-FFF2-40B4-BE49-F238E27FC236}">
                <a16:creationId xmlns:a16="http://schemas.microsoft.com/office/drawing/2014/main" id="{1F048876-B71F-4417-BF9B-707C80281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5052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2" name="10 Oval">
            <a:extLst>
              <a:ext uri="{FF2B5EF4-FFF2-40B4-BE49-F238E27FC236}">
                <a16:creationId xmlns:a16="http://schemas.microsoft.com/office/drawing/2014/main" id="{B2F76F81-E00A-4C6B-AD26-FB7A2FCFD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7432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3" name="11 Oval">
            <a:extLst>
              <a:ext uri="{FF2B5EF4-FFF2-40B4-BE49-F238E27FC236}">
                <a16:creationId xmlns:a16="http://schemas.microsoft.com/office/drawing/2014/main" id="{E6D36A84-6E7D-4124-97D6-2A8741DC9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4" name="12 Oval">
            <a:extLst>
              <a:ext uri="{FF2B5EF4-FFF2-40B4-BE49-F238E27FC236}">
                <a16:creationId xmlns:a16="http://schemas.microsoft.com/office/drawing/2014/main" id="{FCAF41A0-72AA-49FF-9189-603EB9CFA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6670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5" name="13 Oval">
            <a:extLst>
              <a:ext uri="{FF2B5EF4-FFF2-40B4-BE49-F238E27FC236}">
                <a16:creationId xmlns:a16="http://schemas.microsoft.com/office/drawing/2014/main" id="{A8A09743-909B-4883-8E1D-6F1F81F17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9718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6" name="14 Oval">
            <a:extLst>
              <a:ext uri="{FF2B5EF4-FFF2-40B4-BE49-F238E27FC236}">
                <a16:creationId xmlns:a16="http://schemas.microsoft.com/office/drawing/2014/main" id="{6DB067D5-F35D-42BE-866A-FA0688719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3528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7" name="15 Oval">
            <a:extLst>
              <a:ext uri="{FF2B5EF4-FFF2-40B4-BE49-F238E27FC236}">
                <a16:creationId xmlns:a16="http://schemas.microsoft.com/office/drawing/2014/main" id="{7AB97E7D-012B-4598-9ED3-34C9E6142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910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8" name="16 Oval">
            <a:extLst>
              <a:ext uri="{FF2B5EF4-FFF2-40B4-BE49-F238E27FC236}">
                <a16:creationId xmlns:a16="http://schemas.microsoft.com/office/drawing/2014/main" id="{89B968A9-D26B-4866-BB2C-3F968622D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2766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09" name="17 Oval">
            <a:extLst>
              <a:ext uri="{FF2B5EF4-FFF2-40B4-BE49-F238E27FC236}">
                <a16:creationId xmlns:a16="http://schemas.microsoft.com/office/drawing/2014/main" id="{810D387B-5E7E-4E88-BF93-0A2929335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1910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0" name="18 Oval">
            <a:extLst>
              <a:ext uri="{FF2B5EF4-FFF2-40B4-BE49-F238E27FC236}">
                <a16:creationId xmlns:a16="http://schemas.microsoft.com/office/drawing/2014/main" id="{DEBAED4D-3E98-4024-9767-2FA1FD6B7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9624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1" name="19 Oval">
            <a:extLst>
              <a:ext uri="{FF2B5EF4-FFF2-40B4-BE49-F238E27FC236}">
                <a16:creationId xmlns:a16="http://schemas.microsoft.com/office/drawing/2014/main" id="{22BDD47A-4262-4F04-BF5A-6B823F0A0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9530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2" name="20 Oval">
            <a:extLst>
              <a:ext uri="{FF2B5EF4-FFF2-40B4-BE49-F238E27FC236}">
                <a16:creationId xmlns:a16="http://schemas.microsoft.com/office/drawing/2014/main" id="{91F69241-621C-424C-831C-75F76596E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2672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3" name="21 Oval">
            <a:extLst>
              <a:ext uri="{FF2B5EF4-FFF2-40B4-BE49-F238E27FC236}">
                <a16:creationId xmlns:a16="http://schemas.microsoft.com/office/drawing/2014/main" id="{6752B5AC-2EF4-4FC5-B8A8-A52A703DC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905000"/>
            <a:ext cx="228600" cy="2286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4" name="22 Oval">
            <a:extLst>
              <a:ext uri="{FF2B5EF4-FFF2-40B4-BE49-F238E27FC236}">
                <a16:creationId xmlns:a16="http://schemas.microsoft.com/office/drawing/2014/main" id="{1FAA7043-F0B6-4EA6-A58B-AFA272CA0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2954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5" name="23 Oval">
            <a:extLst>
              <a:ext uri="{FF2B5EF4-FFF2-40B4-BE49-F238E27FC236}">
                <a16:creationId xmlns:a16="http://schemas.microsoft.com/office/drawing/2014/main" id="{45FD69AA-D12B-4CF0-B89B-01B4931B7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7526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6" name="24 Oval">
            <a:extLst>
              <a:ext uri="{FF2B5EF4-FFF2-40B4-BE49-F238E27FC236}">
                <a16:creationId xmlns:a16="http://schemas.microsoft.com/office/drawing/2014/main" id="{2FFC21DA-FEF7-4DC8-B4B1-11E8FE35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4478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7" name="25 Oval">
            <a:extLst>
              <a:ext uri="{FF2B5EF4-FFF2-40B4-BE49-F238E27FC236}">
                <a16:creationId xmlns:a16="http://schemas.microsoft.com/office/drawing/2014/main" id="{FF1929A0-0825-4B97-9CAC-D220236DD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3434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8" name="26 Oval">
            <a:extLst>
              <a:ext uri="{FF2B5EF4-FFF2-40B4-BE49-F238E27FC236}">
                <a16:creationId xmlns:a16="http://schemas.microsoft.com/office/drawing/2014/main" id="{BFBFC9E4-09BC-41F0-9392-B48052BA0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7244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19" name="27 Oval">
            <a:extLst>
              <a:ext uri="{FF2B5EF4-FFF2-40B4-BE49-F238E27FC236}">
                <a16:creationId xmlns:a16="http://schemas.microsoft.com/office/drawing/2014/main" id="{96178C2E-4CF8-4F2B-854F-B1BAA134F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0292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20" name="28 Oval">
            <a:extLst>
              <a:ext uri="{FF2B5EF4-FFF2-40B4-BE49-F238E27FC236}">
                <a16:creationId xmlns:a16="http://schemas.microsoft.com/office/drawing/2014/main" id="{97A4733A-07F8-439D-ACF3-BBCD56589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1816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3821" name="29 Oval">
            <a:extLst>
              <a:ext uri="{FF2B5EF4-FFF2-40B4-BE49-F238E27FC236}">
                <a16:creationId xmlns:a16="http://schemas.microsoft.com/office/drawing/2014/main" id="{1F7D1EE9-6D12-4303-AAAE-E993D5B94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114800"/>
            <a:ext cx="228600" cy="2286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6E7619-5E74-4C1D-B7CC-3A9133AA5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5013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6">
            <a:extLst>
              <a:ext uri="{FF2B5EF4-FFF2-40B4-BE49-F238E27FC236}">
                <a16:creationId xmlns:a16="http://schemas.microsoft.com/office/drawing/2014/main" id="{4A9FCEB0-54B4-4771-A0D4-90E993C12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066800"/>
            <a:ext cx="8277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Dairenin ¼ 'ünün </a:t>
            </a:r>
            <a:r>
              <a:rPr lang="en-US" altLang="tr-TR"/>
              <a:t>integral</a:t>
            </a:r>
            <a:r>
              <a:rPr lang="tr-TR" altLang="tr-TR"/>
              <a:t>i bize seçilecek noktalar hakkında </a:t>
            </a:r>
            <a:br>
              <a:rPr lang="tr-TR" altLang="tr-TR"/>
            </a:br>
            <a:r>
              <a:rPr lang="tr-TR" altLang="tr-TR"/>
              <a:t>bilgi verir.</a:t>
            </a:r>
            <a:endParaRPr lang="en-US" altLang="tr-TR"/>
          </a:p>
        </p:txBody>
      </p:sp>
      <p:sp>
        <p:nvSpPr>
          <p:cNvPr id="34820" name="Rectangle 7">
            <a:extLst>
              <a:ext uri="{FF2B5EF4-FFF2-40B4-BE49-F238E27FC236}">
                <a16:creationId xmlns:a16="http://schemas.microsoft.com/office/drawing/2014/main" id="{B6E33143-C9EE-4072-9152-058F092D6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953000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Seçilecek</a:t>
            </a:r>
            <a:r>
              <a:rPr lang="en-US" altLang="tr-TR"/>
              <a:t> (</a:t>
            </a:r>
            <a:r>
              <a:rPr lang="tr-TR" altLang="tr-TR"/>
              <a:t> </a:t>
            </a:r>
            <a:r>
              <a:rPr lang="en-US" altLang="tr-TR" i="1"/>
              <a:t>x</a:t>
            </a:r>
            <a:r>
              <a:rPr lang="en-US" altLang="tr-TR" i="1" baseline="-25000"/>
              <a:t>r</a:t>
            </a:r>
            <a:r>
              <a:rPr lang="tr-TR" altLang="tr-TR" i="1" baseline="-25000"/>
              <a:t> </a:t>
            </a:r>
            <a:r>
              <a:rPr lang="en-US" altLang="tr-TR"/>
              <a:t>,</a:t>
            </a:r>
            <a:r>
              <a:rPr lang="tr-TR" altLang="tr-TR"/>
              <a:t> </a:t>
            </a:r>
            <a:r>
              <a:rPr lang="en-US" altLang="tr-TR" i="1"/>
              <a:t>y</a:t>
            </a:r>
            <a:r>
              <a:rPr lang="en-US" altLang="tr-TR" i="1" baseline="-25000"/>
              <a:t>r</a:t>
            </a:r>
            <a:r>
              <a:rPr lang="tr-TR" altLang="tr-TR" i="1" baseline="-25000"/>
              <a:t> </a:t>
            </a:r>
            <a:r>
              <a:rPr lang="en-US" altLang="tr-TR"/>
              <a:t>) </a:t>
            </a:r>
            <a:r>
              <a:rPr lang="tr-TR" altLang="tr-TR"/>
              <a:t>çiftlerinin her biri</a:t>
            </a:r>
            <a:r>
              <a:rPr lang="en-US" altLang="tr-TR"/>
              <a:t> 0 </a:t>
            </a:r>
            <a:r>
              <a:rPr lang="tr-TR" altLang="tr-TR"/>
              <a:t>ile</a:t>
            </a:r>
            <a:r>
              <a:rPr lang="en-US" altLang="tr-TR"/>
              <a:t> 1</a:t>
            </a:r>
            <a:r>
              <a:rPr lang="tr-TR" altLang="tr-TR"/>
              <a:t> arasında olmalı</a:t>
            </a:r>
            <a:r>
              <a:rPr lang="en-US" altLang="tr-TR"/>
              <a:t>.</a:t>
            </a:r>
          </a:p>
        </p:txBody>
      </p:sp>
      <p:sp>
        <p:nvSpPr>
          <p:cNvPr id="34821" name="Rectangle 8">
            <a:extLst>
              <a:ext uri="{FF2B5EF4-FFF2-40B4-BE49-F238E27FC236}">
                <a16:creationId xmlns:a16="http://schemas.microsoft.com/office/drawing/2014/main" id="{F47D7482-E279-4DA9-90AC-A15935B5E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15000"/>
            <a:ext cx="3173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Ayrıca çember içi için</a:t>
            </a:r>
            <a:endParaRPr lang="en-US" altLang="tr-T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E40DA6-EC52-47B2-8FEB-131BA75AF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İntegral Hesabı</a:t>
            </a:r>
          </a:p>
        </p:txBody>
      </p:sp>
      <p:pic>
        <p:nvPicPr>
          <p:cNvPr id="34822" name="Picture 9">
            <a:extLst>
              <a:ext uri="{FF2B5EF4-FFF2-40B4-BE49-F238E27FC236}">
                <a16:creationId xmlns:a16="http://schemas.microsoft.com/office/drawing/2014/main" id="{74411D9F-1A66-4E8F-ADF0-08347966ED9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286" y="1988840"/>
            <a:ext cx="4001058" cy="2838846"/>
          </a:xfrm>
          <a:noFill/>
        </p:spPr>
      </p:pic>
      <p:pic>
        <p:nvPicPr>
          <p:cNvPr id="34823" name="Picture 11">
            <a:extLst>
              <a:ext uri="{FF2B5EF4-FFF2-40B4-BE49-F238E27FC236}">
                <a16:creationId xmlns:a16="http://schemas.microsoft.com/office/drawing/2014/main" id="{A8B1E9A8-E94E-4530-BE44-1FB0EC496BCD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857" y="3068960"/>
            <a:ext cx="2085975" cy="657225"/>
          </a:xfrm>
          <a:noFill/>
        </p:spPr>
      </p:pic>
      <p:pic>
        <p:nvPicPr>
          <p:cNvPr id="34824" name="Picture 14">
            <a:extLst>
              <a:ext uri="{FF2B5EF4-FFF2-40B4-BE49-F238E27FC236}">
                <a16:creationId xmlns:a16="http://schemas.microsoft.com/office/drawing/2014/main" id="{AE01224E-6664-44F2-89AB-A4104F147899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3353" y="5638800"/>
            <a:ext cx="3990975" cy="581025"/>
          </a:xfrm>
          <a:noFill/>
        </p:spPr>
      </p:pic>
      <p:sp>
        <p:nvSpPr>
          <p:cNvPr id="34826" name="TextBox 12">
            <a:extLst>
              <a:ext uri="{FF2B5EF4-FFF2-40B4-BE49-F238E27FC236}">
                <a16:creationId xmlns:a16="http://schemas.microsoft.com/office/drawing/2014/main" id="{A3870194-8386-4D7E-96D3-87D30C1B821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076056" y="5692775"/>
            <a:ext cx="990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dirty="0"/>
              <a:t>yani</a:t>
            </a:r>
          </a:p>
        </p:txBody>
      </p:sp>
      <p:sp>
        <p:nvSpPr>
          <p:cNvPr id="34827" name="Rectangle 7">
            <a:extLst>
              <a:ext uri="{FF2B5EF4-FFF2-40B4-BE49-F238E27FC236}">
                <a16:creationId xmlns:a16="http://schemas.microsoft.com/office/drawing/2014/main" id="{1956AF81-4EEB-4A63-B520-323357D40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683250"/>
            <a:ext cx="1295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olmalı</a:t>
            </a:r>
            <a:r>
              <a:rPr lang="en-US" altLang="tr-TR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184C2-8E49-4899-80CF-F8201502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3582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6">
            <a:extLst>
              <a:ext uri="{FF2B5EF4-FFF2-40B4-BE49-F238E27FC236}">
                <a16:creationId xmlns:a16="http://schemas.microsoft.com/office/drawing/2014/main" id="{6B2E1F0D-5205-4C97-835A-0938CA3C6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447800"/>
            <a:ext cx="845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i="1" dirty="0"/>
              <a:t>x </a:t>
            </a:r>
            <a:r>
              <a:rPr lang="tr-TR" altLang="tr-TR" dirty="0"/>
              <a:t>'</a:t>
            </a:r>
            <a:r>
              <a:rPr lang="tr-TR" altLang="tr-TR" dirty="0" err="1"/>
              <a:t>ler</a:t>
            </a:r>
            <a:r>
              <a:rPr lang="tr-TR" altLang="tr-TR" dirty="0"/>
              <a:t> rastgele seçilir ve</a:t>
            </a:r>
            <a:r>
              <a:rPr lang="en-US" altLang="tr-TR" dirty="0"/>
              <a:t> </a:t>
            </a:r>
            <a:r>
              <a:rPr lang="en-US" altLang="tr-TR" i="1" dirty="0"/>
              <a:t>f</a:t>
            </a:r>
            <a:r>
              <a:rPr lang="en-US" altLang="tr-TR" dirty="0"/>
              <a:t>(</a:t>
            </a:r>
            <a:r>
              <a:rPr lang="en-US" altLang="tr-TR" i="1" dirty="0"/>
              <a:t>x</a:t>
            </a:r>
            <a:r>
              <a:rPr lang="en-US" altLang="tr-TR" dirty="0"/>
              <a:t>) </a:t>
            </a:r>
            <a:r>
              <a:rPr lang="tr-TR" altLang="tr-TR" dirty="0"/>
              <a:t>ve</a:t>
            </a:r>
            <a:r>
              <a:rPr lang="en-US" altLang="tr-TR" dirty="0"/>
              <a:t> </a:t>
            </a:r>
            <a:r>
              <a:rPr lang="en-US" altLang="tr-TR" i="1" dirty="0"/>
              <a:t>f</a:t>
            </a:r>
            <a:r>
              <a:rPr lang="en-US" altLang="tr-TR" dirty="0"/>
              <a:t>(</a:t>
            </a:r>
            <a:r>
              <a:rPr lang="en-US" altLang="tr-TR" i="1" dirty="0"/>
              <a:t>x</a:t>
            </a:r>
            <a:r>
              <a:rPr lang="en-US" altLang="tr-TR" dirty="0"/>
              <a:t>)</a:t>
            </a:r>
            <a:r>
              <a:rPr lang="tr-TR" altLang="tr-TR" dirty="0"/>
              <a:t>'</a:t>
            </a:r>
            <a:r>
              <a:rPr lang="tr-TR" altLang="tr-TR" dirty="0" err="1"/>
              <a:t>leri</a:t>
            </a:r>
            <a:r>
              <a:rPr lang="tr-TR" altLang="tr-TR" dirty="0"/>
              <a:t> toplamı şöyle bulunur</a:t>
            </a:r>
            <a:r>
              <a:rPr lang="en-US" altLang="tr-TR" dirty="0"/>
              <a:t>:</a:t>
            </a:r>
          </a:p>
        </p:txBody>
      </p:sp>
      <p:sp>
        <p:nvSpPr>
          <p:cNvPr id="35844" name="Rectangle 7">
            <a:extLst>
              <a:ext uri="{FF2B5EF4-FFF2-40B4-BE49-F238E27FC236}">
                <a16:creationId xmlns:a16="http://schemas.microsoft.com/office/drawing/2014/main" id="{E39D29B6-FB11-43AD-854F-C55E1F9F3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3589338"/>
            <a:ext cx="846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/>
              <a:t>Burada</a:t>
            </a:r>
            <a:r>
              <a:rPr lang="en-US" altLang="tr-TR"/>
              <a:t> </a:t>
            </a:r>
            <a:r>
              <a:rPr lang="en-US" altLang="tr-TR" i="1"/>
              <a:t>x</a:t>
            </a:r>
            <a:r>
              <a:rPr lang="en-US" altLang="tr-TR" i="1" baseline="-25000"/>
              <a:t>r</a:t>
            </a:r>
            <a:r>
              <a:rPr lang="en-US" altLang="tr-TR" i="1"/>
              <a:t> </a:t>
            </a:r>
            <a:r>
              <a:rPr lang="tr-TR" altLang="tr-TR"/>
              <a:t>,</a:t>
            </a:r>
            <a:r>
              <a:rPr lang="en-US" altLang="tr-TR"/>
              <a:t> </a:t>
            </a:r>
            <a:r>
              <a:rPr lang="en-US" altLang="tr-TR" i="1"/>
              <a:t>x</a:t>
            </a:r>
            <a:r>
              <a:rPr lang="en-US" altLang="tr-TR" baseline="-25000"/>
              <a:t>1</a:t>
            </a:r>
            <a:r>
              <a:rPr lang="en-US" altLang="tr-TR"/>
              <a:t> </a:t>
            </a:r>
            <a:r>
              <a:rPr lang="tr-TR" altLang="tr-TR"/>
              <a:t>ile</a:t>
            </a:r>
            <a:r>
              <a:rPr lang="en-US" altLang="tr-TR"/>
              <a:t> </a:t>
            </a:r>
            <a:r>
              <a:rPr lang="en-US" altLang="tr-TR" i="1"/>
              <a:t>x</a:t>
            </a:r>
            <a:r>
              <a:rPr lang="en-US" altLang="tr-TR" baseline="-25000"/>
              <a:t>2</a:t>
            </a:r>
            <a:r>
              <a:rPr lang="tr-TR" altLang="tr-TR"/>
              <a:t> arasında rastgele seçilen bir </a:t>
            </a:r>
            <a:r>
              <a:rPr lang="tr-TR" altLang="tr-TR" i="1"/>
              <a:t>x</a:t>
            </a:r>
            <a:r>
              <a:rPr lang="tr-TR" altLang="tr-TR"/>
              <a:t> değeridir.</a:t>
            </a:r>
            <a:endParaRPr lang="en-US" altLang="tr-TR"/>
          </a:p>
        </p:txBody>
      </p:sp>
      <p:sp>
        <p:nvSpPr>
          <p:cNvPr id="35845" name="Rectangle 8">
            <a:extLst>
              <a:ext uri="{FF2B5EF4-FFF2-40B4-BE49-F238E27FC236}">
                <a16:creationId xmlns:a16="http://schemas.microsoft.com/office/drawing/2014/main" id="{91DF43AF-60C4-4AF8-8565-E98F5EF90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343400"/>
            <a:ext cx="845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>
                <a:solidFill>
                  <a:srgbClr val="FF0000"/>
                </a:solidFill>
              </a:rPr>
              <a:t>Not: Çok fazla sayıda </a:t>
            </a:r>
            <a:r>
              <a:rPr lang="tr-TR" altLang="tr-TR" i="1">
                <a:solidFill>
                  <a:srgbClr val="FF0000"/>
                </a:solidFill>
              </a:rPr>
              <a:t>x</a:t>
            </a:r>
            <a:r>
              <a:rPr lang="tr-TR" altLang="tr-TR">
                <a:solidFill>
                  <a:srgbClr val="FF0000"/>
                </a:solidFill>
              </a:rPr>
              <a:t> değişkeni olacaktır, </a:t>
            </a:r>
            <a:r>
              <a:rPr lang="en-US" altLang="tr-TR">
                <a:solidFill>
                  <a:srgbClr val="FF0000"/>
                </a:solidFill>
              </a:rPr>
              <a:t>Monte Carlo </a:t>
            </a:r>
            <a:r>
              <a:rPr lang="tr-TR" altLang="tr-TR">
                <a:solidFill>
                  <a:srgbClr val="FF0000"/>
                </a:solidFill>
              </a:rPr>
              <a:t>metodu</a:t>
            </a:r>
            <a:r>
              <a:rPr lang="en-US" altLang="tr-TR">
                <a:solidFill>
                  <a:srgbClr val="FF0000"/>
                </a:solidFill>
              </a:rPr>
              <a:t> </a:t>
            </a:r>
            <a:r>
              <a:rPr lang="tr-TR" altLang="tr-TR">
                <a:solidFill>
                  <a:srgbClr val="FF0000"/>
                </a:solidFill>
              </a:rPr>
              <a:t>burada çok faydalı olacaktır. Paralel olarak en iyi yoldan rastgele sayı üretmenin yolları için kitabınıza bakınız. </a:t>
            </a:r>
            <a:endParaRPr lang="en-US" altLang="tr-TR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F6F442-02D6-4E9D-B14F-EFCC010E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Daha İyi, Alternatif Bir Metot</a:t>
            </a:r>
          </a:p>
        </p:txBody>
      </p:sp>
      <p:pic>
        <p:nvPicPr>
          <p:cNvPr id="35846" name="Picture 9">
            <a:extLst>
              <a:ext uri="{FF2B5EF4-FFF2-40B4-BE49-F238E27FC236}">
                <a16:creationId xmlns:a16="http://schemas.microsoft.com/office/drawing/2014/main" id="{5C974517-B59A-4093-AB9E-2CB6D45147B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57" y="2276872"/>
            <a:ext cx="6114286" cy="961905"/>
          </a:xfr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5A25DB-1F6A-4D6D-B925-59263C3C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3031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BE6A9-1912-40E1-B6A1-957A829C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İntegral</a:t>
            </a:r>
          </a:p>
        </p:txBody>
      </p:sp>
      <p:pic>
        <p:nvPicPr>
          <p:cNvPr id="36866" name="Picture 5">
            <a:extLst>
              <a:ext uri="{FF2B5EF4-FFF2-40B4-BE49-F238E27FC236}">
                <a16:creationId xmlns:a16="http://schemas.microsoft.com/office/drawing/2014/main" id="{342231D4-2608-4270-A484-DE3D39D644E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9" y="2132856"/>
            <a:ext cx="2381582" cy="666667"/>
          </a:xfrm>
          <a:noFill/>
        </p:spPr>
      </p:pic>
      <p:sp>
        <p:nvSpPr>
          <p:cNvPr id="36868" name="Rectangle 9">
            <a:extLst>
              <a:ext uri="{FF2B5EF4-FFF2-40B4-BE49-F238E27FC236}">
                <a16:creationId xmlns:a16="http://schemas.microsoft.com/office/drawing/2014/main" id="{713168C3-FB85-45EA-9454-CB50A97C0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776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tr-TR" b="1"/>
              <a:t>Paralel olmayan kodumuz:</a:t>
            </a:r>
            <a:endParaRPr lang="en-US" altLang="tr-TR" b="1"/>
          </a:p>
        </p:txBody>
      </p:sp>
      <p:sp>
        <p:nvSpPr>
          <p:cNvPr id="36869" name="Rectangle 10">
            <a:extLst>
              <a:ext uri="{FF2B5EF4-FFF2-40B4-BE49-F238E27FC236}">
                <a16:creationId xmlns:a16="http://schemas.microsoft.com/office/drawing/2014/main" id="{513D833D-CE86-4335-97D9-A184BA539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723480"/>
            <a:ext cx="8686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sum = 0;</a:t>
            </a:r>
          </a:p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N;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N ra</a:t>
            </a:r>
            <a:r>
              <a:rPr lang="tr-TR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stgele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örnek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rand_v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(x1, x2);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Sonraki değer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sum = sum +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- 3 * 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f(</a:t>
            </a:r>
            <a:r>
              <a:rPr lang="en-US" altLang="tr-TR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xr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hesabı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</a:p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area = (sum / N) * (x2 - x1);</a:t>
            </a:r>
          </a:p>
        </p:txBody>
      </p:sp>
      <p:sp>
        <p:nvSpPr>
          <p:cNvPr id="36870" name="Rectangle 11">
            <a:extLst>
              <a:ext uri="{FF2B5EF4-FFF2-40B4-BE49-F238E27FC236}">
                <a16:creationId xmlns:a16="http://schemas.microsoft.com/office/drawing/2014/main" id="{8C8702DF-0C48-432B-8F81-C2D2E67AE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119017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rand</a:t>
            </a:r>
            <a:r>
              <a:rPr lang="tr-TR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v(x1, x2)</a:t>
            </a:r>
            <a:r>
              <a:rPr lang="en-US" altLang="tr-TR"/>
              <a:t> </a:t>
            </a:r>
            <a:r>
              <a:rPr lang="tr-TR" altLang="tr-TR"/>
              <a:t>rutini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en-US" altLang="tr-TR"/>
              <a:t> and </a:t>
            </a:r>
            <a:r>
              <a:rPr lang="en-US" altLang="tr-TR" b="1"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tr-TR" altLang="tr-TR"/>
              <a:t> arasında rastgele bir sayı üretir</a:t>
            </a:r>
            <a:endParaRPr lang="en-US" alt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6AC646-83F3-46FD-9DF4-55B225B7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1582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21BA2163-5063-46FB-B7F8-EF7C4EA48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Bir Sonrası</a:t>
            </a:r>
            <a:endParaRPr lang="en-US" altLang="tr-TR" dirty="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E22CEB0-1720-471F-8CEE-31BA12DEBA6C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tr-TR" altLang="tr-TR" sz="2800"/>
              <a:t>İkinci ödeviniz hakkında</a:t>
            </a:r>
            <a:r>
              <a:rPr lang="en-US" altLang="tr-TR" sz="2800"/>
              <a:t>:</a:t>
            </a:r>
            <a:endParaRPr lang="tr-TR" altLang="tr-TR" sz="2800"/>
          </a:p>
          <a:p>
            <a:pPr>
              <a:lnSpc>
                <a:spcPct val="90000"/>
              </a:lnSpc>
              <a:buFontTx/>
              <a:buNone/>
            </a:pPr>
            <a:endParaRPr lang="en-US" altLang="tr-TR" sz="2800"/>
          </a:p>
          <a:p>
            <a:pPr>
              <a:lnSpc>
                <a:spcPct val="90000"/>
              </a:lnSpc>
            </a:pPr>
            <a:r>
              <a:rPr lang="tr-TR" altLang="tr-TR" sz="2800"/>
              <a:t>Doğal</a:t>
            </a:r>
            <a:r>
              <a:rPr lang="en-US" altLang="tr-TR" sz="2800"/>
              <a:t> </a:t>
            </a:r>
            <a:r>
              <a:rPr lang="tr-TR" altLang="tr-TR" sz="2800"/>
              <a:t>(</a:t>
            </a:r>
            <a:r>
              <a:rPr lang="en-US" altLang="tr-TR" sz="2800"/>
              <a:t>embarrassingly</a:t>
            </a:r>
            <a:r>
              <a:rPr lang="tr-TR" altLang="tr-TR" sz="2800"/>
              <a:t>)</a:t>
            </a:r>
            <a:r>
              <a:rPr lang="en-US" altLang="tr-TR" sz="2800"/>
              <a:t> </a:t>
            </a:r>
            <a:r>
              <a:rPr lang="tr-TR" altLang="tr-TR" sz="2800"/>
              <a:t>paralel</a:t>
            </a:r>
            <a:r>
              <a:rPr lang="en-US" altLang="tr-TR" sz="2800"/>
              <a:t> program</a:t>
            </a:r>
            <a:r>
              <a:rPr lang="tr-TR" altLang="tr-TR" sz="2800"/>
              <a:t> yazmak ve çalıştırmak</a:t>
            </a:r>
            <a:endParaRPr lang="en-US" altLang="tr-TR" sz="2800"/>
          </a:p>
          <a:p>
            <a:pPr lvl="1">
              <a:lnSpc>
                <a:spcPct val="90000"/>
              </a:lnSpc>
            </a:pPr>
            <a:r>
              <a:rPr lang="tr-TR" altLang="tr-TR" sz="2400"/>
              <a:t>Önce </a:t>
            </a:r>
            <a:r>
              <a:rPr lang="en-US" altLang="tr-TR" sz="2400"/>
              <a:t>MPI </a:t>
            </a:r>
            <a:r>
              <a:rPr lang="tr-TR" altLang="tr-TR" sz="2400"/>
              <a:t>olmayan seri</a:t>
            </a:r>
            <a:r>
              <a:rPr lang="en-US" altLang="tr-TR" sz="2400"/>
              <a:t> </a:t>
            </a:r>
            <a:r>
              <a:rPr lang="tr-TR" altLang="tr-TR" sz="2400"/>
              <a:t>bir </a:t>
            </a:r>
            <a:r>
              <a:rPr lang="en-US" altLang="tr-TR" sz="2400"/>
              <a:t>program</a:t>
            </a:r>
            <a:r>
              <a:rPr lang="tr-TR" altLang="tr-TR" sz="2400"/>
              <a:t> yazın ve test edin.</a:t>
            </a:r>
            <a:endParaRPr lang="en-US" altLang="tr-TR" sz="2400"/>
          </a:p>
          <a:p>
            <a:pPr lvl="1">
              <a:lnSpc>
                <a:spcPct val="90000"/>
              </a:lnSpc>
            </a:pPr>
            <a:r>
              <a:rPr lang="en-US" altLang="tr-TR" sz="2400"/>
              <a:t>MPI </a:t>
            </a:r>
            <a:r>
              <a:rPr lang="tr-TR" altLang="tr-TR" sz="2400"/>
              <a:t>için uyarlamasını yapın. </a:t>
            </a:r>
            <a:endParaRPr lang="en-US" altLang="tr-TR" sz="2400"/>
          </a:p>
          <a:p>
            <a:pPr lvl="1">
              <a:lnSpc>
                <a:spcPct val="90000"/>
              </a:lnSpc>
            </a:pPr>
            <a:r>
              <a:rPr lang="tr-TR" altLang="tr-TR" sz="2400"/>
              <a:t>Bir ve birden çok bilgisayarla çalıştırın.</a:t>
            </a:r>
            <a:endParaRPr lang="en-US" altLang="tr-TR" sz="2400"/>
          </a:p>
          <a:p>
            <a:pPr lvl="2">
              <a:lnSpc>
                <a:spcPct val="90000"/>
              </a:lnSpc>
            </a:pPr>
            <a:r>
              <a:rPr lang="tr-TR" altLang="tr-TR" sz="2000"/>
              <a:t>Bir machinefile dosyasına ihtiyacınız olacaktır.</a:t>
            </a:r>
            <a:endParaRPr lang="en-US" altLang="tr-TR" sz="2000"/>
          </a:p>
          <a:p>
            <a:pPr lvl="1">
              <a:lnSpc>
                <a:spcPct val="90000"/>
              </a:lnSpc>
            </a:pPr>
            <a:r>
              <a:rPr lang="tr-TR" altLang="tr-TR" sz="2400"/>
              <a:t>Zaman ölçümü yapın.</a:t>
            </a:r>
            <a:endParaRPr lang="en-US" altLang="tr-TR" sz="2400"/>
          </a:p>
          <a:p>
            <a:pPr lvl="2">
              <a:lnSpc>
                <a:spcPct val="90000"/>
              </a:lnSpc>
            </a:pPr>
            <a:r>
              <a:rPr lang="en-US" altLang="tr-TR" sz="2000"/>
              <a:t>MPI-Wtime() </a:t>
            </a:r>
            <a:r>
              <a:rPr lang="tr-TR" altLang="tr-TR" sz="2000"/>
              <a:t>fonksiyonunu kullanın.</a:t>
            </a:r>
            <a:endParaRPr lang="en-US" altLang="tr-TR" sz="20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7F792F-81FC-4BAC-8351-8A63094A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8287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7972</TotalTime>
  <Words>1019</Words>
  <Application>Microsoft Office PowerPoint</Application>
  <PresentationFormat>On-screen Show (4:3)</PresentationFormat>
  <Paragraphs>177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Bookman Old Style</vt:lpstr>
      <vt:lpstr>Calibri</vt:lpstr>
      <vt:lpstr>Consolas</vt:lpstr>
      <vt:lpstr>Courier New</vt:lpstr>
      <vt:lpstr>Gill Sans MT</vt:lpstr>
      <vt:lpstr>Symbol</vt:lpstr>
      <vt:lpstr>Verdana</vt:lpstr>
      <vt:lpstr>Wingdings</vt:lpstr>
      <vt:lpstr>Wingdings 3</vt:lpstr>
      <vt:lpstr>Origin</vt:lpstr>
      <vt:lpstr>Clip</vt:lpstr>
      <vt:lpstr>Doğal Paralel Hesaplama (Embarrassingly Parallel Programming)</vt:lpstr>
      <vt:lpstr>Doğal (Natural) Paralel Hesaplamalar</vt:lpstr>
      <vt:lpstr>Kalıcı Süreç Yaratma ve Patron-İşçi Yaklaşımı ile Pratik Çözüm</vt:lpstr>
      <vt:lpstr>Zahmetsiz Paralel Hesaplama Örnekleri</vt:lpstr>
      <vt:lpstr>Piksel seviyesinde görüntü işleme</vt:lpstr>
      <vt:lpstr>Bazı Geometrik İşlemler</vt:lpstr>
      <vt:lpstr>Bazı Geometrik İşlemler</vt:lpstr>
      <vt:lpstr>Bazı Geometrik İşlemler</vt:lpstr>
      <vt:lpstr>Görüntü İşlemlerinin Paralelleştirilmesi Süreçlere Görüntü Parçalarını Dağıtma Örneği</vt:lpstr>
      <vt:lpstr>Mandelbrot Seti</vt:lpstr>
      <vt:lpstr>Bir Noktanın Değerini Hesaplayan Seri Algoritma (Fonksiyonun Dönüş Değeri Yineleme Sayısıdır)</vt:lpstr>
      <vt:lpstr>Mandelbrot Seti</vt:lpstr>
      <vt:lpstr>Mandelbrot Seti Hesabının Paralelleştirilmesi</vt:lpstr>
      <vt:lpstr>Mandelbrot Seti Hesabının Paralelleştirilmesi</vt:lpstr>
      <vt:lpstr>Mandelbrot Seti</vt:lpstr>
      <vt:lpstr>Monte Carlo Metotları</vt:lpstr>
      <vt:lpstr>Örnek: Pi sayısının hesabı</vt:lpstr>
      <vt:lpstr>PowerPoint Presentation</vt:lpstr>
      <vt:lpstr>İntegral Hesabı</vt:lpstr>
      <vt:lpstr>Daha İyi, Alternatif Bir Metot</vt:lpstr>
      <vt:lpstr>Örnek İntegral</vt:lpstr>
      <vt:lpstr>Bir Sonrası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416</cp:revision>
  <dcterms:created xsi:type="dcterms:W3CDTF">2013-09-20T11:24:12Z</dcterms:created>
  <dcterms:modified xsi:type="dcterms:W3CDTF">2020-11-02T17:09:56Z</dcterms:modified>
</cp:coreProperties>
</file>