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8" r:id="rId2"/>
  </p:sldMasterIdLst>
  <p:notesMasterIdLst>
    <p:notesMasterId r:id="rId45"/>
  </p:notesMasterIdLst>
  <p:sldIdLst>
    <p:sldId id="301" r:id="rId3"/>
    <p:sldId id="299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300" r:id="rId12"/>
    <p:sldId id="266" r:id="rId13"/>
    <p:sldId id="267" r:id="rId14"/>
    <p:sldId id="268" r:id="rId15"/>
    <p:sldId id="269" r:id="rId16"/>
    <p:sldId id="271" r:id="rId17"/>
    <p:sldId id="272" r:id="rId18"/>
    <p:sldId id="302" r:id="rId19"/>
    <p:sldId id="273" r:id="rId20"/>
    <p:sldId id="274" r:id="rId21"/>
    <p:sldId id="275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303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3400" autoAdjust="0"/>
  </p:normalViewPr>
  <p:slideViewPr>
    <p:cSldViewPr>
      <p:cViewPr varScale="1">
        <p:scale>
          <a:sx n="59" d="100"/>
          <a:sy n="59" d="100"/>
        </p:scale>
        <p:origin x="1428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460C12-1A27-4A64-B0B2-F796C1A51EED}" type="datetimeFigureOut">
              <a:rPr lang="tr-TR" smtClean="0"/>
              <a:pPr/>
              <a:t>1.11.2020</a:t>
            </a:fld>
            <a:endParaRPr lang="tr-T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7C25BA-1208-4CE7-BA56-982F150D70B7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74462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467544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FCDFDF45-B05A-4083-AAC7-D93DF07C3BB8}" type="datetime1">
              <a:rPr lang="tr-TR" smtClean="0"/>
              <a:pPr/>
              <a:t>1.11.2020</a:t>
            </a:fld>
            <a:endParaRPr lang="tr-TR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6521152" y="6375608"/>
            <a:ext cx="2227312" cy="365760"/>
          </a:xfrm>
        </p:spPr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53F5B-CA1F-4DB0-9F24-ACC79FBE47D7}" type="datetime1">
              <a:rPr lang="tr-TR" smtClean="0"/>
              <a:pPr/>
              <a:t>1.11.2020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88224" y="6356350"/>
            <a:ext cx="2126304" cy="365760"/>
          </a:xfrm>
          <a:solidFill>
            <a:schemeClr val="bg1"/>
          </a:solidFill>
        </p:spPr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>
            <a:lvl1pPr>
              <a:spcBef>
                <a:spcPts val="1200"/>
              </a:spcBef>
              <a:defRPr sz="24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2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0960DCE6-766E-49E7-B2E2-340AE244AD26}" type="datetime1">
              <a:rPr lang="tr-TR" smtClean="0"/>
              <a:pPr/>
              <a:t>1.11.2020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49279-1099-4222-AFEC-1F85D6D8FBE7}" type="datetime1">
              <a:rPr lang="tr-TR" smtClean="0"/>
              <a:pPr/>
              <a:t>1.11.2020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DA600-E9D0-4753-AE05-DF97FF1B874E}" type="datetime1">
              <a:rPr lang="tr-TR" smtClean="0"/>
              <a:pPr/>
              <a:t>1.11.2020</a:t>
            </a:fld>
            <a:endParaRPr lang="tr-T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70A70-7FCC-4E86-B076-A7933EB67FD1}" type="datetime1">
              <a:rPr lang="tr-TR" smtClean="0"/>
              <a:pPr/>
              <a:t>1.11.2020</a:t>
            </a:fld>
            <a:endParaRPr lang="tr-T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9BC2A-2C61-4C3A-9217-4299804337F2}" type="datetime1">
              <a:rPr lang="tr-TR" smtClean="0"/>
              <a:pPr/>
              <a:t>1.11.2020</a:t>
            </a:fld>
            <a:endParaRPr lang="tr-T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D07F5-DE31-4F58-B5B9-CA4D40378050}" type="datetime1">
              <a:rPr lang="tr-TR" smtClean="0"/>
              <a:pPr/>
              <a:t>1.11.2020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795C6-6473-48B2-A712-1EE437C3E56F}" type="datetime1">
              <a:rPr lang="tr-TR" smtClean="0"/>
              <a:pPr/>
              <a:t>1.11.2020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70EDD-4205-433A-B6CB-CF6DD2DA6306}" type="datetime1">
              <a:rPr lang="tr-TR" smtClean="0"/>
              <a:pPr/>
              <a:t>1.11.2020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A127D-451D-47F7-9B1A-9E708C5295EA}" type="datetime1">
              <a:rPr lang="tr-TR" smtClean="0"/>
              <a:pPr/>
              <a:t>1.11.2020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AD79201-FC9B-4FA7-808D-5B3C3CF957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E7002D3-6063-4943-BD8E-198411180E57}" type="slidenum">
              <a:rPr lang="en-US" altLang="tr-TR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5359699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2BFD24-6C52-40D0-AEF6-ED73A9F5058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4C8DF00-CFF6-47FD-AA66-CFCB486148CC}" type="slidenum">
              <a:rPr lang="en-US" altLang="tr-TR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2687926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2E042BB-79A3-4713-890D-AB3FCB6C6F7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3CFE24-77F5-42D6-A42F-0BC0658A170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94378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873ED93-1056-4349-9D1D-55481FC17CC9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893D76-22E1-4BBE-8300-2D2AB141E8D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67642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077DCB7-DD61-4BC1-A891-05F054E6AFDB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1b.</a:t>
            </a:r>
            <a:fld id="{44799034-DF47-4AD8-95FD-8BA34BA226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24518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96572AE-FB19-4640-9B23-8EAF99E8E539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1b.</a:t>
            </a:r>
            <a:fld id="{AFF7BAB4-8DE6-41FA-9A56-D4E2C1549F7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91990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40D695-567E-4DA0-A1B1-78A2507AC3C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1b.</a:t>
            </a:r>
            <a:fld id="{199FBA7A-9B01-446C-8954-AD58E96A3B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90550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6301996E-1040-4BA6-8818-0BE2D898BC58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1b.</a:t>
            </a:r>
            <a:fld id="{EFC9B2ED-D3BB-4FFA-8EE5-FFD60757D2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27633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994ACE9E-587A-4B91-81BB-A7EBB649894C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1b.</a:t>
            </a:r>
            <a:fld id="{D5299665-303D-48BA-AD49-0F5D74DBEEA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48357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3F2AACE-77B1-4467-900D-E85925B761AE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1b.</a:t>
            </a:r>
            <a:fld id="{3C1CA0C2-7ACE-4D24-91D1-34F27EABE2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49595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9F427F6-DD21-4ACC-B851-77BFDF71B5A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1b.</a:t>
            </a:r>
            <a:fld id="{10E536DB-8226-4478-BCE5-AC4C1871A7F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11408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B4B17BA-132B-432E-870A-24BE2379F81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1b.</a:t>
            </a:r>
            <a:fld id="{0412273A-2B18-4488-AAA9-AF09FFC359A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218992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5A34438-9B53-4F7A-915E-E8C4A811F28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1b.</a:t>
            </a:r>
            <a:fld id="{BDBDBFE6-0187-488E-8D4D-A2920E7D8B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92377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057400"/>
            <a:ext cx="8229600" cy="40687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Title 1"/>
          <p:cNvSpPr>
            <a:spLocks noGrp="1"/>
          </p:cNvSpPr>
          <p:nvPr>
            <p:ph type="title" idx="11"/>
          </p:nvPr>
        </p:nvSpPr>
        <p:spPr>
          <a:xfrm>
            <a:off x="685800" y="609600"/>
            <a:ext cx="7772400" cy="1143000"/>
          </a:xfrm>
        </p:spPr>
        <p:txBody>
          <a:bodyPr/>
          <a:lstStyle>
            <a:lvl1pPr>
              <a:defRPr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02728177-D9A6-4961-9E8D-D7F3C4FAE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6EBB06D-F547-4E22-B0E8-F678DC985E1B}" type="slidenum">
              <a:rPr lang="en-US" altLang="tr-TR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2071381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8A9B14-83D3-4FF7-A114-48FAC9B7E7B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C057A2A-DB39-4742-A293-31949201EEBD}" type="slidenum">
              <a:rPr lang="en-US" altLang="tr-TR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621957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ctr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tr-TR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323528" y="6237312"/>
            <a:ext cx="576064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536975" y="6375608"/>
            <a:ext cx="2139481" cy="365760"/>
          </a:xfrm>
          <a:prstGeom prst="rect">
            <a:avLst/>
          </a:prstGeom>
          <a:solidFill>
            <a:schemeClr val="bg1"/>
          </a:solidFill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0678150-2F3D-4E05-931D-3530E2373772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67544" y="6342464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88B272E-DE6C-4CD0-BFE9-F935876A97FC}" type="datetime1">
              <a:rPr lang="tr-TR" smtClean="0"/>
              <a:pPr/>
              <a:t>1.11.2020</a:t>
            </a:fld>
            <a:endParaRPr lang="tr-T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200" b="1" kern="1200">
          <a:solidFill>
            <a:srgbClr val="C000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70D1703-83C0-4120-AF51-7EC4B49203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7DC4EDB-0647-4C85-8A08-650004C9E3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EFB105CE-6B98-43BF-A6EC-8B318F91650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fld id="{711AC3FC-A4E4-4F6F-9E77-24022E4F72C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8943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00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0000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0000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0000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0000"/>
          </a:solidFill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3717032"/>
            <a:ext cx="6858000" cy="1008112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tr-TR" dirty="0">
                <a:solidFill>
                  <a:srgbClr val="C00000"/>
                </a:solidFill>
              </a:rPr>
              <a:t>Parçalarına Ayırma</a:t>
            </a:r>
            <a:br>
              <a:rPr lang="tr-TR" dirty="0">
                <a:solidFill>
                  <a:srgbClr val="C00000"/>
                </a:solidFill>
              </a:rPr>
            </a:br>
            <a:r>
              <a:rPr lang="tr-TR" dirty="0">
                <a:solidFill>
                  <a:srgbClr val="C00000"/>
                </a:solidFill>
              </a:rPr>
              <a:t> ve Böl-Yönet Stratejileri</a:t>
            </a:r>
            <a:endParaRPr lang="tr-TR" sz="2000" dirty="0">
              <a:solidFill>
                <a:srgbClr val="C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608806"/>
          </a:xfrm>
        </p:spPr>
        <p:txBody>
          <a:bodyPr>
            <a:normAutofit/>
          </a:bodyPr>
          <a:lstStyle/>
          <a:p>
            <a:r>
              <a:rPr lang="tr-TR" dirty="0"/>
              <a:t>Dr. Cengiz Güngör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83874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7486647-D39C-4E54-AF88-0524E54CF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Parçalarına Ayırma</a:t>
            </a:r>
          </a:p>
        </p:txBody>
      </p:sp>
      <p:sp>
        <p:nvSpPr>
          <p:cNvPr id="16389" name="Slide Number Placeholder 1">
            <a:extLst>
              <a:ext uri="{FF2B5EF4-FFF2-40B4-BE49-F238E27FC236}">
                <a16:creationId xmlns:a16="http://schemas.microsoft.com/office/drawing/2014/main" id="{2958B3E8-3F63-4A03-B892-BEF751C90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81344CF-0CAA-4E21-BD95-86DC0AE2AA55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6387" name="Content Placeholder 3">
            <a:extLst>
              <a:ext uri="{FF2B5EF4-FFF2-40B4-BE49-F238E27FC236}">
                <a16:creationId xmlns:a16="http://schemas.microsoft.com/office/drawing/2014/main" id="{050D1E14-C7BF-428D-A2FD-1F83D58AE40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tr-TR" altLang="tr-TR" sz="2400"/>
              <a:t>Yöntem basitçe problemi parçalarına ayırır ve hesapları yapıp, sonuçları toplar</a:t>
            </a:r>
            <a:r>
              <a:rPr lang="en-US" altLang="tr-TR" sz="2400"/>
              <a:t>.</a:t>
            </a:r>
          </a:p>
          <a:p>
            <a:endParaRPr lang="tr-TR" altLang="tr-TR" sz="2400"/>
          </a:p>
          <a:p>
            <a:endParaRPr lang="tr-TR" altLang="tr-TR" sz="2400"/>
          </a:p>
          <a:p>
            <a:endParaRPr lang="tr-TR" altLang="tr-TR" sz="2400"/>
          </a:p>
          <a:p>
            <a:r>
              <a:rPr lang="tr-TR" altLang="tr-TR" sz="2400"/>
              <a:t>Bölmenin yolu problemin büyük olan parçaları ile aynı formda alt problemler yaratmaktır</a:t>
            </a:r>
            <a:r>
              <a:rPr lang="en-US" altLang="tr-TR" sz="2400"/>
              <a:t>. </a:t>
            </a:r>
            <a:r>
              <a:rPr lang="tr-TR" altLang="tr-TR" sz="2400"/>
              <a:t>Öz-yineleme (ing: </a:t>
            </a:r>
            <a:r>
              <a:rPr lang="tr-TR" altLang="tr-TR" sz="2400" i="1"/>
              <a:t>recursion</a:t>
            </a:r>
            <a:r>
              <a:rPr lang="tr-TR" altLang="tr-TR" sz="2400"/>
              <a:t>) ile sürekli alt problemler oluşturulur.</a:t>
            </a:r>
          </a:p>
          <a:p>
            <a:pPr lvl="1"/>
            <a:r>
              <a:rPr lang="tr-TR" altLang="tr-TR" sz="2000">
                <a:solidFill>
                  <a:srgbClr val="FF0000"/>
                </a:solidFill>
              </a:rPr>
              <a:t>Öz-yineli böl-yönet</a:t>
            </a:r>
            <a:r>
              <a:rPr lang="en-US" altLang="tr-TR" sz="2000">
                <a:solidFill>
                  <a:srgbClr val="FF0000"/>
                </a:solidFill>
              </a:rPr>
              <a:t> </a:t>
            </a:r>
            <a:r>
              <a:rPr lang="tr-TR" altLang="tr-TR" sz="2000">
                <a:solidFill>
                  <a:srgbClr val="FF0000"/>
                </a:solidFill>
              </a:rPr>
              <a:t>paralelleştirmeye çok elverişlidir.</a:t>
            </a:r>
            <a:r>
              <a:rPr lang="en-US" altLang="tr-TR" sz="2000">
                <a:solidFill>
                  <a:srgbClr val="FF0000"/>
                </a:solidFill>
              </a:rPr>
              <a:t> </a:t>
            </a:r>
            <a:r>
              <a:rPr lang="tr-TR" altLang="tr-TR" sz="2000">
                <a:solidFill>
                  <a:srgbClr val="FF0000"/>
                </a:solidFill>
              </a:rPr>
              <a:t>Çünkü ayrı ayrı olan süreçler</a:t>
            </a:r>
            <a:r>
              <a:rPr lang="en-US" altLang="tr-TR" sz="2000">
                <a:solidFill>
                  <a:srgbClr val="FF0000"/>
                </a:solidFill>
              </a:rPr>
              <a:t> </a:t>
            </a:r>
            <a:r>
              <a:rPr lang="tr-TR" altLang="tr-TR" sz="2000">
                <a:solidFill>
                  <a:srgbClr val="FF0000"/>
                </a:solidFill>
              </a:rPr>
              <a:t>bölünen parçalar için kullanılabilir</a:t>
            </a:r>
            <a:r>
              <a:rPr lang="en-US" altLang="tr-TR" sz="2000">
                <a:solidFill>
                  <a:srgbClr val="FF0000"/>
                </a:solidFill>
              </a:rPr>
              <a:t>. </a:t>
            </a:r>
            <a:r>
              <a:rPr lang="tr-TR" altLang="tr-TR" sz="2000">
                <a:solidFill>
                  <a:srgbClr val="FF0000"/>
                </a:solidFill>
              </a:rPr>
              <a:t>Veriler de genellikle bölünmeye uygundur</a:t>
            </a:r>
            <a:r>
              <a:rPr lang="en-US" altLang="tr-TR" sz="2000">
                <a:solidFill>
                  <a:srgbClr val="FF0000"/>
                </a:solidFill>
              </a:rPr>
              <a:t>.</a:t>
            </a:r>
          </a:p>
          <a:p>
            <a:endParaRPr lang="tr-TR" altLang="tr-TR" sz="2400"/>
          </a:p>
          <a:p>
            <a:endParaRPr lang="tr-TR" altLang="tr-TR" sz="2400"/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E2BB55AE-8E3E-4EE9-99C6-EAD09F117033}"/>
              </a:ext>
            </a:extLst>
          </p:cNvPr>
          <p:cNvSpPr txBox="1">
            <a:spLocks/>
          </p:cNvSpPr>
          <p:nvPr/>
        </p:nvSpPr>
        <p:spPr bwMode="auto">
          <a:xfrm>
            <a:off x="457200" y="234888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j-ea"/>
                <a:cs typeface="+mj-cs"/>
              </a:rPr>
              <a:t>Böl ve Yönet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5">
            <a:extLst>
              <a:ext uri="{FF2B5EF4-FFF2-40B4-BE49-F238E27FC236}">
                <a16:creationId xmlns:a16="http://schemas.microsoft.com/office/drawing/2014/main" id="{3EF9446A-93FA-4D7B-A05F-3BDB676200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0700" y="152400"/>
            <a:ext cx="184150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tr-TR" sz="3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471510C-A38D-4252-94EA-1A6082DFF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Örnekler</a:t>
            </a:r>
          </a:p>
        </p:txBody>
      </p:sp>
      <p:sp>
        <p:nvSpPr>
          <p:cNvPr id="17413" name="Slide Number Placeholder 6">
            <a:extLst>
              <a:ext uri="{FF2B5EF4-FFF2-40B4-BE49-F238E27FC236}">
                <a16:creationId xmlns:a16="http://schemas.microsoft.com/office/drawing/2014/main" id="{A1B93171-2D43-49EF-A19C-375D10615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03CA6BA-A2A0-440E-8C40-F87D0201DBB3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7412" name="Content Placeholder 5">
            <a:extLst>
              <a:ext uri="{FF2B5EF4-FFF2-40B4-BE49-F238E27FC236}">
                <a16:creationId xmlns:a16="http://schemas.microsoft.com/office/drawing/2014/main" id="{6A2A6305-F8D7-4A33-8E80-36F0ABDFC96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altLang="tr-TR" dirty="0"/>
              <a:t>Parçalara ayırma ve böl-yönet stratejilerinin pek çok uygulaması vardır</a:t>
            </a:r>
            <a:r>
              <a:rPr lang="en-US" altLang="tr-TR" dirty="0"/>
              <a:t>.</a:t>
            </a:r>
          </a:p>
          <a:p>
            <a:pPr lvl="1"/>
            <a:r>
              <a:rPr lang="tr-TR" altLang="tr-TR" dirty="0">
                <a:solidFill>
                  <a:srgbClr val="FF0000"/>
                </a:solidFill>
              </a:rPr>
              <a:t>Sayı dizilerinin süreçlere dağıtılıp, süreçlerce paralel olarak basitçe toplanması.</a:t>
            </a:r>
            <a:endParaRPr lang="en-US" altLang="tr-TR" dirty="0">
              <a:solidFill>
                <a:srgbClr val="FF0000"/>
              </a:solidFill>
            </a:endParaRPr>
          </a:p>
          <a:p>
            <a:pPr lvl="1"/>
            <a:r>
              <a:rPr lang="tr-TR" altLang="tr-TR" dirty="0">
                <a:solidFill>
                  <a:srgbClr val="FF0000"/>
                </a:solidFill>
              </a:rPr>
              <a:t>Bazı sıralama algoritmalarının</a:t>
            </a:r>
            <a:r>
              <a:rPr lang="en-US" altLang="tr-TR" dirty="0">
                <a:solidFill>
                  <a:srgbClr val="FF0000"/>
                </a:solidFill>
              </a:rPr>
              <a:t> </a:t>
            </a:r>
            <a:r>
              <a:rPr lang="tr-TR" altLang="tr-TR" dirty="0">
                <a:solidFill>
                  <a:srgbClr val="FF0000"/>
                </a:solidFill>
              </a:rPr>
              <a:t>öz-</a:t>
            </a:r>
            <a:r>
              <a:rPr lang="tr-TR" altLang="tr-TR" dirty="0" err="1">
                <a:solidFill>
                  <a:srgbClr val="FF0000"/>
                </a:solidFill>
              </a:rPr>
              <a:t>yineli</a:t>
            </a:r>
            <a:r>
              <a:rPr lang="tr-TR" altLang="tr-TR" dirty="0">
                <a:solidFill>
                  <a:srgbClr val="FF0000"/>
                </a:solidFill>
              </a:rPr>
              <a:t> olarak çalıştırılması.</a:t>
            </a:r>
            <a:endParaRPr lang="en-US" altLang="tr-TR" dirty="0">
              <a:solidFill>
                <a:srgbClr val="FF0000"/>
              </a:solidFill>
            </a:endParaRPr>
          </a:p>
          <a:p>
            <a:pPr lvl="1"/>
            <a:r>
              <a:rPr lang="tr-TR" altLang="tr-TR" dirty="0">
                <a:solidFill>
                  <a:srgbClr val="FF0000"/>
                </a:solidFill>
              </a:rPr>
              <a:t>Sayısal</a:t>
            </a:r>
            <a:r>
              <a:rPr lang="en-US" altLang="tr-TR" dirty="0">
                <a:solidFill>
                  <a:srgbClr val="FF0000"/>
                </a:solidFill>
              </a:rPr>
              <a:t> </a:t>
            </a:r>
            <a:r>
              <a:rPr lang="tr-TR" altLang="tr-TR" dirty="0">
                <a:solidFill>
                  <a:srgbClr val="FF0000"/>
                </a:solidFill>
              </a:rPr>
              <a:t>integraller.</a:t>
            </a:r>
            <a:endParaRPr lang="en-US" altLang="tr-TR" dirty="0">
              <a:solidFill>
                <a:srgbClr val="FF0000"/>
              </a:solidFill>
            </a:endParaRPr>
          </a:p>
          <a:p>
            <a:pPr lvl="1"/>
            <a:r>
              <a:rPr lang="en-US" altLang="tr-TR" i="1" dirty="0">
                <a:solidFill>
                  <a:srgbClr val="FF0000"/>
                </a:solidFill>
              </a:rPr>
              <a:t>N</a:t>
            </a:r>
            <a:r>
              <a:rPr lang="en-US" altLang="tr-TR" dirty="0">
                <a:solidFill>
                  <a:srgbClr val="FF0000"/>
                </a:solidFill>
              </a:rPr>
              <a:t>-body </a:t>
            </a:r>
            <a:r>
              <a:rPr lang="tr-TR" altLang="tr-TR" dirty="0">
                <a:solidFill>
                  <a:srgbClr val="FF0000"/>
                </a:solidFill>
              </a:rPr>
              <a:t>problemi.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3E6191A-8856-497A-AF2C-21A32EFD2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altLang="tr-TR" sz="4000" dirty="0"/>
              <a:t>Sayı Dizilerinin Parçalanması ve Parçaların Toplanması</a:t>
            </a:r>
            <a:endParaRPr lang="tr-TR" sz="4000" dirty="0"/>
          </a:p>
        </p:txBody>
      </p:sp>
      <p:sp>
        <p:nvSpPr>
          <p:cNvPr id="18436" name="Slide Number Placeholder 3">
            <a:extLst>
              <a:ext uri="{FF2B5EF4-FFF2-40B4-BE49-F238E27FC236}">
                <a16:creationId xmlns:a16="http://schemas.microsoft.com/office/drawing/2014/main" id="{00799DEE-9A67-458B-B85B-41A858AD3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DBB9C96-8027-41FA-AF12-8B4494E1BC25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8435" name="Picture 11">
            <a:extLst>
              <a:ext uri="{FF2B5EF4-FFF2-40B4-BE49-F238E27FC236}">
                <a16:creationId xmlns:a16="http://schemas.microsoft.com/office/drawing/2014/main" id="{C6BD7E46-59F6-44D7-9DE6-B12F45D3013D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000" y="2015947"/>
            <a:ext cx="7400000" cy="3933333"/>
          </a:xfrm>
          <a:noFill/>
        </p:spPr>
      </p:pic>
      <p:sp>
        <p:nvSpPr>
          <p:cNvPr id="18437" name="TextBox 4">
            <a:extLst>
              <a:ext uri="{FF2B5EF4-FFF2-40B4-BE49-F238E27FC236}">
                <a16:creationId xmlns:a16="http://schemas.microsoft.com/office/drawing/2014/main" id="{24185A99-A32F-4AC4-9DCA-1F9D26ADB3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3790950"/>
            <a:ext cx="210820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Parçalı toplamlar</a:t>
            </a:r>
          </a:p>
        </p:txBody>
      </p:sp>
      <p:sp>
        <p:nvSpPr>
          <p:cNvPr id="18438" name="TextBox 8">
            <a:extLst>
              <a:ext uri="{FF2B5EF4-FFF2-40B4-BE49-F238E27FC236}">
                <a16:creationId xmlns:a16="http://schemas.microsoft.com/office/drawing/2014/main" id="{687FE997-03B5-40B2-AAF5-D3391E9AF4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4025" y="5695950"/>
            <a:ext cx="1011238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Toplam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38E3D99-FB06-4187-B858-4BCF11169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Ağacın Oluşturulması</a:t>
            </a:r>
          </a:p>
        </p:txBody>
      </p:sp>
      <p:sp>
        <p:nvSpPr>
          <p:cNvPr id="19460" name="Slide Number Placeholder 3">
            <a:extLst>
              <a:ext uri="{FF2B5EF4-FFF2-40B4-BE49-F238E27FC236}">
                <a16:creationId xmlns:a16="http://schemas.microsoft.com/office/drawing/2014/main" id="{A59E66B0-6466-49D9-9FFB-683AC84E3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D650AD5-B117-4D58-8E30-6B66A83A9809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9459" name="Picture 13">
            <a:extLst>
              <a:ext uri="{FF2B5EF4-FFF2-40B4-BE49-F238E27FC236}">
                <a16:creationId xmlns:a16="http://schemas.microsoft.com/office/drawing/2014/main" id="{BB8E1CCE-9AF7-422C-AE66-6CBE7D1CFE6D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231" y="2214959"/>
            <a:ext cx="7973538" cy="3734321"/>
          </a:xfrm>
          <a:noFill/>
        </p:spPr>
      </p:pic>
      <p:sp>
        <p:nvSpPr>
          <p:cNvPr id="19461" name="TextBox 7">
            <a:extLst>
              <a:ext uri="{FF2B5EF4-FFF2-40B4-BE49-F238E27FC236}">
                <a16:creationId xmlns:a16="http://schemas.microsoft.com/office/drawing/2014/main" id="{7E872401-E5F8-4356-BE97-A39AF7F221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2575" y="2160588"/>
            <a:ext cx="2003425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Temel problem</a:t>
            </a:r>
          </a:p>
        </p:txBody>
      </p:sp>
      <p:sp>
        <p:nvSpPr>
          <p:cNvPr id="19462" name="TextBox 8">
            <a:extLst>
              <a:ext uri="{FF2B5EF4-FFF2-40B4-BE49-F238E27FC236}">
                <a16:creationId xmlns:a16="http://schemas.microsoft.com/office/drawing/2014/main" id="{6C2C564E-7CE9-4924-8B77-AFBCD8DACA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392488"/>
            <a:ext cx="1236663" cy="6461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Problemin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bölünmesi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8ED613A-2F3C-4C28-A46B-D1909B9CA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Bir Listenin Parçalanması</a:t>
            </a:r>
          </a:p>
        </p:txBody>
      </p:sp>
      <p:sp>
        <p:nvSpPr>
          <p:cNvPr id="20484" name="Slide Number Placeholder 3">
            <a:extLst>
              <a:ext uri="{FF2B5EF4-FFF2-40B4-BE49-F238E27FC236}">
                <a16:creationId xmlns:a16="http://schemas.microsoft.com/office/drawing/2014/main" id="{9BE3EE64-1374-4523-B8F8-0E510DC1D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D5F3BB1-48E4-4D8A-8A9E-CD377E0FAF19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20483" name="Picture 9">
            <a:extLst>
              <a:ext uri="{FF2B5EF4-FFF2-40B4-BE49-F238E27FC236}">
                <a16:creationId xmlns:a16="http://schemas.microsoft.com/office/drawing/2014/main" id="{E96D8A17-500E-44D7-B82A-C9B0B903E6EF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905" y="1910398"/>
            <a:ext cx="7276190" cy="4686954"/>
          </a:xfrm>
          <a:noFill/>
        </p:spPr>
      </p:pic>
      <p:sp>
        <p:nvSpPr>
          <p:cNvPr id="20485" name="TextBox 7">
            <a:extLst>
              <a:ext uri="{FF2B5EF4-FFF2-40B4-BE49-F238E27FC236}">
                <a16:creationId xmlns:a16="http://schemas.microsoft.com/office/drawing/2014/main" id="{B4055B9D-1BB7-4B78-9D96-A4D9723585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7738" y="1839913"/>
            <a:ext cx="2001837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Orijinal liste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7ECDFC5-6280-4065-AF5A-037C14B5C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Parçalı Toplama</a:t>
            </a:r>
          </a:p>
        </p:txBody>
      </p:sp>
      <p:sp>
        <p:nvSpPr>
          <p:cNvPr id="21508" name="Slide Number Placeholder 3">
            <a:extLst>
              <a:ext uri="{FF2B5EF4-FFF2-40B4-BE49-F238E27FC236}">
                <a16:creationId xmlns:a16="http://schemas.microsoft.com/office/drawing/2014/main" id="{D9795F65-D893-4766-A987-2C745335E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E5D939A-A918-4EEC-875A-BF2053321A3E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21507" name="Picture 8">
            <a:extLst>
              <a:ext uri="{FF2B5EF4-FFF2-40B4-BE49-F238E27FC236}">
                <a16:creationId xmlns:a16="http://schemas.microsoft.com/office/drawing/2014/main" id="{DECB0CC5-8ACF-440D-A804-A55C9A20F5A2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238" y="1489114"/>
            <a:ext cx="7209524" cy="4676190"/>
          </a:xfrm>
          <a:noFill/>
        </p:spPr>
      </p:pic>
      <p:sp>
        <p:nvSpPr>
          <p:cNvPr id="21509" name="TextBox 7">
            <a:extLst>
              <a:ext uri="{FF2B5EF4-FFF2-40B4-BE49-F238E27FC236}">
                <a16:creationId xmlns:a16="http://schemas.microsoft.com/office/drawing/2014/main" id="{BE5768D4-8F37-4009-8096-AF49185DA9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8688" y="5878513"/>
            <a:ext cx="2003425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Son toplam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>
            <a:extLst>
              <a:ext uri="{FF2B5EF4-FFF2-40B4-BE49-F238E27FC236}">
                <a16:creationId xmlns:a16="http://schemas.microsoft.com/office/drawing/2014/main" id="{592578AE-B291-4460-81AB-E4FA461C60E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219200" y="3717032"/>
            <a:ext cx="6858000" cy="990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tr-TR" altLang="tr-TR" sz="3200" dirty="0">
                <a:solidFill>
                  <a:srgbClr val="C00000"/>
                </a:solidFill>
              </a:rPr>
              <a:t>Sıralama Algoritmaları </a:t>
            </a:r>
            <a:r>
              <a:rPr lang="tr-TR" altLang="tr-TR" sz="3200" dirty="0" err="1">
                <a:solidFill>
                  <a:srgbClr val="C00000"/>
                </a:solidFill>
              </a:rPr>
              <a:t>Paralelleş-tirilmeye</a:t>
            </a:r>
            <a:r>
              <a:rPr lang="tr-TR" altLang="tr-TR" sz="3200" dirty="0">
                <a:solidFill>
                  <a:srgbClr val="C00000"/>
                </a:solidFill>
              </a:rPr>
              <a:t> Çok Uygundurlar</a:t>
            </a:r>
            <a:br>
              <a:rPr lang="en-US" altLang="tr-TR" dirty="0">
                <a:solidFill>
                  <a:srgbClr val="C00000"/>
                </a:solidFill>
              </a:rPr>
            </a:br>
            <a:br>
              <a:rPr lang="en-US" altLang="tr-TR" dirty="0">
                <a:solidFill>
                  <a:srgbClr val="C00000"/>
                </a:solidFill>
              </a:rPr>
            </a:br>
            <a:endParaRPr lang="en-US" altLang="tr-TR" dirty="0">
              <a:solidFill>
                <a:srgbClr val="C00000"/>
              </a:solidFill>
            </a:endParaRP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4E591080-CD86-4037-85E8-AD86651EA2D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tr-TR" altLang="tr-TR" b="1" dirty="0"/>
              <a:t>Örnek: </a:t>
            </a:r>
            <a:r>
              <a:rPr lang="en-US" altLang="tr-TR" b="1" dirty="0"/>
              <a:t>Bucket sort</a:t>
            </a:r>
            <a:endParaRPr lang="tr-TR" b="1" dirty="0"/>
          </a:p>
        </p:txBody>
      </p:sp>
      <p:sp>
        <p:nvSpPr>
          <p:cNvPr id="22531" name="Slide Number Placeholder 3">
            <a:extLst>
              <a:ext uri="{FF2B5EF4-FFF2-40B4-BE49-F238E27FC236}">
                <a16:creationId xmlns:a16="http://schemas.microsoft.com/office/drawing/2014/main" id="{9401D0EE-00C6-467D-9E66-CA32D0BF4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5941A2C-4636-4AF2-B367-C07E28C497D7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9">
            <a:extLst>
              <a:ext uri="{FF2B5EF4-FFF2-40B4-BE49-F238E27FC236}">
                <a16:creationId xmlns:a16="http://schemas.microsoft.com/office/drawing/2014/main" id="{2E6696B9-9F9B-4C21-97CD-B4162CFA8C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371600"/>
            <a:ext cx="8915400" cy="110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200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Belli bir bölgeye düşen numaraların hepsi aynı kovada toplanır</a:t>
            </a:r>
            <a:r>
              <a:rPr kumimoji="0" lang="en-US" altLang="tr-TR" sz="2200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</a:t>
            </a:r>
            <a:endParaRPr kumimoji="0" lang="tr-TR" altLang="tr-TR" sz="2200" b="0" i="0" u="none" strike="noStrike" kern="1200" cap="none" spc="0" normalizeH="0" baseline="0" noProof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200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Kovadaki numaralar paralel olmayan iyi bir sıralama algoritması ile sıralanır</a:t>
            </a:r>
            <a:r>
              <a:rPr kumimoji="0" lang="en-US" altLang="tr-TR" sz="2200" b="0" i="0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</a:t>
            </a:r>
          </a:p>
        </p:txBody>
      </p:sp>
      <p:sp>
        <p:nvSpPr>
          <p:cNvPr id="23555" name="Rectangle 20">
            <a:extLst>
              <a:ext uri="{FF2B5EF4-FFF2-40B4-BE49-F238E27FC236}">
                <a16:creationId xmlns:a16="http://schemas.microsoft.com/office/drawing/2014/main" id="{3C4C0CA3-F254-4C09-82B7-64820AEB45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5845175"/>
            <a:ext cx="8458200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Paralel olmayan sıralamaların zaman karmaşıklığı</a:t>
            </a:r>
            <a:r>
              <a:rPr kumimoji="0" lang="en-US" altLang="tr-TR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O(</a:t>
            </a:r>
            <a:r>
              <a:rPr kumimoji="0" lang="en-US" altLang="tr-TR" sz="20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</a:t>
            </a:r>
            <a:r>
              <a:rPr kumimoji="0" lang="tr-TR" altLang="tr-TR" sz="20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tr-TR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log(</a:t>
            </a:r>
            <a:r>
              <a:rPr kumimoji="0" lang="en-US" altLang="tr-TR" sz="20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</a:t>
            </a:r>
            <a:r>
              <a:rPr kumimoji="0" lang="en-US" altLang="tr-TR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/</a:t>
            </a:r>
            <a:r>
              <a:rPr kumimoji="0" lang="en-US" altLang="tr-TR" sz="20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</a:t>
            </a:r>
            <a:r>
              <a:rPr kumimoji="0" lang="en-US" altLang="tr-TR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</a:t>
            </a:r>
            <a:r>
              <a:rPr kumimoji="0" lang="tr-TR" altLang="tr-TR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</a:t>
            </a:r>
            <a:r>
              <a:rPr kumimoji="0" lang="en-US" altLang="tr-TR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</a:t>
            </a:r>
            <a:r>
              <a:rPr kumimoji="0" lang="tr-TR" altLang="tr-TR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Eğer sırasız numaralar kovalara eşit dağılırsa iyi çalışır</a:t>
            </a:r>
            <a:r>
              <a:rPr kumimoji="0" lang="en-US" altLang="tr-TR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15E4EFF-2B1A-464F-9AD5-8CDA76362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altLang="tr-TR" dirty="0"/>
              <a:t>Bucket</a:t>
            </a:r>
            <a:r>
              <a:rPr lang="tr-TR" altLang="tr-TR" dirty="0"/>
              <a:t> </a:t>
            </a:r>
            <a:r>
              <a:rPr lang="tr-TR" altLang="tr-TR" dirty="0" err="1"/>
              <a:t>Sort</a:t>
            </a:r>
            <a:endParaRPr lang="tr-TR" dirty="0"/>
          </a:p>
        </p:txBody>
      </p:sp>
      <p:pic>
        <p:nvPicPr>
          <p:cNvPr id="23557" name="Picture 24">
            <a:extLst>
              <a:ext uri="{FF2B5EF4-FFF2-40B4-BE49-F238E27FC236}">
                <a16:creationId xmlns:a16="http://schemas.microsoft.com/office/drawing/2014/main" id="{6E885133-066D-44F7-8B5A-D18E7B6902E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-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5800" y="2413000"/>
            <a:ext cx="7772400" cy="3251200"/>
          </a:xfrm>
          <a:noFill/>
        </p:spPr>
      </p:pic>
      <p:sp>
        <p:nvSpPr>
          <p:cNvPr id="23558" name="Slide Number Placeholder 3">
            <a:extLst>
              <a:ext uri="{FF2B5EF4-FFF2-40B4-BE49-F238E27FC236}">
                <a16:creationId xmlns:a16="http://schemas.microsoft.com/office/drawing/2014/main" id="{682825F7-4D2F-4082-BD78-097AA025732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5AD4A05-3CE9-4853-9892-8A55CF82725B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3559" name="TextBox 7">
            <a:extLst>
              <a:ext uri="{FF2B5EF4-FFF2-40B4-BE49-F238E27FC236}">
                <a16:creationId xmlns:a16="http://schemas.microsoft.com/office/drawing/2014/main" id="{5622766E-A9C5-43C7-B874-EC6F97C49F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2373313"/>
            <a:ext cx="2263775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Sırasız Numaralar</a:t>
            </a:r>
          </a:p>
        </p:txBody>
      </p:sp>
      <p:sp>
        <p:nvSpPr>
          <p:cNvPr id="23560" name="TextBox 7">
            <a:extLst>
              <a:ext uri="{FF2B5EF4-FFF2-40B4-BE49-F238E27FC236}">
                <a16:creationId xmlns:a16="http://schemas.microsoft.com/office/drawing/2014/main" id="{0F0F6E07-7B8F-4A06-81F5-46C576FE07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375" y="3973513"/>
            <a:ext cx="1241425" cy="338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Kovalar</a:t>
            </a:r>
          </a:p>
        </p:txBody>
      </p:sp>
      <p:sp>
        <p:nvSpPr>
          <p:cNvPr id="23561" name="TextBox 9">
            <a:extLst>
              <a:ext uri="{FF2B5EF4-FFF2-40B4-BE49-F238E27FC236}">
                <a16:creationId xmlns:a16="http://schemas.microsoft.com/office/drawing/2014/main" id="{DCAC94D0-9DE8-40C8-ABF8-CCD7866073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116513"/>
            <a:ext cx="1905000" cy="338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Listeler birleştirilir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8B987A3-310E-4B66-8595-46DAEBB69F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4267200"/>
            <a:ext cx="1241425" cy="83026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Kova içerikleri sıralanır</a:t>
            </a:r>
          </a:p>
        </p:txBody>
      </p:sp>
      <p:sp>
        <p:nvSpPr>
          <p:cNvPr id="23563" name="TextBox 7">
            <a:extLst>
              <a:ext uri="{FF2B5EF4-FFF2-40B4-BE49-F238E27FC236}">
                <a16:creationId xmlns:a16="http://schemas.microsoft.com/office/drawing/2014/main" id="{8854161E-4AB8-48CE-9BDE-D1E4125077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5473700"/>
            <a:ext cx="2263775" cy="3683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Sıralı Numaralar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3FA95-2306-4E66-A569-4CBD2F89F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tr-TR" dirty="0"/>
              <a:t>Bucket</a:t>
            </a:r>
            <a:r>
              <a:rPr lang="tr-TR" altLang="tr-TR" dirty="0"/>
              <a:t> </a:t>
            </a:r>
            <a:r>
              <a:rPr lang="tr-TR" altLang="tr-TR" dirty="0" err="1"/>
              <a:t>Sort</a:t>
            </a:r>
            <a:r>
              <a:rPr lang="tr-TR" altLang="tr-TR" dirty="0"/>
              <a:t> Örneği</a:t>
            </a:r>
            <a:endParaRPr lang="tr-T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FBF660-5836-47DA-A2B6-D06D046CE1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981200"/>
            <a:ext cx="1752600" cy="4114800"/>
          </a:xfrm>
        </p:spPr>
        <p:txBody>
          <a:bodyPr/>
          <a:lstStyle/>
          <a:p>
            <a:pPr>
              <a:defRPr/>
            </a:pPr>
            <a:r>
              <a:rPr lang="tr-TR" sz="2800" dirty="0"/>
              <a:t>0.08</a:t>
            </a:r>
            <a:br>
              <a:rPr lang="tr-TR" sz="2800" dirty="0"/>
            </a:br>
            <a:r>
              <a:rPr lang="tr-TR" sz="2800" dirty="0"/>
              <a:t>0.03</a:t>
            </a:r>
            <a:br>
              <a:rPr lang="tr-TR" sz="2800" dirty="0"/>
            </a:br>
            <a:r>
              <a:rPr lang="tr-TR" sz="2800" dirty="0"/>
              <a:t>0.07</a:t>
            </a:r>
          </a:p>
          <a:p>
            <a:pPr>
              <a:defRPr/>
            </a:pPr>
            <a:r>
              <a:rPr lang="tr-TR" sz="2800" dirty="0"/>
              <a:t>0.11</a:t>
            </a:r>
            <a:br>
              <a:rPr lang="tr-TR" sz="2800" dirty="0"/>
            </a:br>
            <a:r>
              <a:rPr lang="tr-TR" sz="2800" dirty="0"/>
              <a:t>0.13</a:t>
            </a:r>
          </a:p>
          <a:p>
            <a:pPr marL="0" indent="0">
              <a:buFontTx/>
              <a:buNone/>
              <a:defRPr/>
            </a:pPr>
            <a:r>
              <a:rPr lang="tr-TR" sz="2800" dirty="0"/>
              <a:t>    ...</a:t>
            </a:r>
          </a:p>
          <a:p>
            <a:pPr>
              <a:defRPr/>
            </a:pPr>
            <a:r>
              <a:rPr lang="tr-TR" sz="2800" dirty="0"/>
              <a:t>0.90</a:t>
            </a:r>
            <a:br>
              <a:rPr lang="tr-TR" sz="2800" dirty="0"/>
            </a:br>
            <a:r>
              <a:rPr lang="tr-TR" sz="2800" dirty="0"/>
              <a:t>0.93</a:t>
            </a:r>
            <a:br>
              <a:rPr lang="tr-TR" sz="2800" dirty="0"/>
            </a:br>
            <a:r>
              <a:rPr lang="tr-TR" sz="2800" dirty="0"/>
              <a:t>0.97</a:t>
            </a:r>
          </a:p>
        </p:txBody>
      </p:sp>
      <p:sp>
        <p:nvSpPr>
          <p:cNvPr id="24580" name="Slide Number Placeholder 3">
            <a:extLst>
              <a:ext uri="{FF2B5EF4-FFF2-40B4-BE49-F238E27FC236}">
                <a16:creationId xmlns:a16="http://schemas.microsoft.com/office/drawing/2014/main" id="{9EC7FA07-0482-46EA-B93C-EDA34F9E13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E4052A8-F280-4E9D-87A2-FE79BBCF83B3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4308ED5-3D53-4C85-9BCD-60B7B3679997}"/>
              </a:ext>
            </a:extLst>
          </p:cNvPr>
          <p:cNvSpPr txBox="1">
            <a:spLocks/>
          </p:cNvSpPr>
          <p:nvPr/>
        </p:nvSpPr>
        <p:spPr bwMode="auto">
          <a:xfrm>
            <a:off x="2438400" y="1981200"/>
            <a:ext cx="6172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tr-TR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0.1'lik dilimleri tutan 10 kova olursa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tr-T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0.0</a:t>
            </a:r>
            <a:r>
              <a:rPr kumimoji="0" lang="tr-T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0.0999 (1. </a:t>
            </a:r>
            <a:r>
              <a:rPr kumimoji="0" lang="tr-TR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nolu</a:t>
            </a:r>
            <a:r>
              <a:rPr kumimoji="0" lang="tr-T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 kova)</a:t>
            </a:r>
            <a:br>
              <a:rPr kumimoji="0" lang="tr-T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br>
              <a:rPr kumimoji="0" lang="tr-T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endParaRPr kumimoji="0" lang="tr-TR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tr-T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0.1</a:t>
            </a:r>
            <a:r>
              <a:rPr kumimoji="0" lang="tr-T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0.1999 (2. </a:t>
            </a:r>
            <a:r>
              <a:rPr kumimoji="0" lang="tr-TR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nolu</a:t>
            </a:r>
            <a:r>
              <a:rPr kumimoji="0" lang="tr-T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 kova)</a:t>
            </a:r>
            <a:br>
              <a:rPr kumimoji="0" lang="tr-T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endParaRPr kumimoji="0" lang="tr-TR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400050" marR="0" lvl="1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 ...</a:t>
            </a:r>
            <a:br>
              <a:rPr kumimoji="0" lang="tr-T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endParaRPr kumimoji="0" lang="tr-TR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tr-T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0.9</a:t>
            </a:r>
            <a:r>
              <a:rPr kumimoji="0" lang="tr-T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0.9999 (10. </a:t>
            </a:r>
            <a:r>
              <a:rPr kumimoji="0" lang="tr-TR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nolu</a:t>
            </a:r>
            <a:r>
              <a:rPr kumimoji="0" lang="tr-T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Wingdings" panose="05000000000000000000" pitchFamily="2" charset="2"/>
              </a:rPr>
              <a:t> kova)</a:t>
            </a:r>
            <a:endParaRPr kumimoji="0" lang="tr-TR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D8D3E7F-2B1B-4011-8A97-CE48357FBE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81000"/>
            <a:ext cx="9144000" cy="1143000"/>
          </a:xfrm>
        </p:spPr>
        <p:txBody>
          <a:bodyPr/>
          <a:lstStyle/>
          <a:p>
            <a:pPr>
              <a:defRPr/>
            </a:pPr>
            <a:r>
              <a:rPr lang="tr-TR" altLang="tr-TR" dirty="0"/>
              <a:t>B</a:t>
            </a:r>
            <a:r>
              <a:rPr lang="en-US" altLang="tr-TR" dirty="0" err="1"/>
              <a:t>ucket</a:t>
            </a:r>
            <a:r>
              <a:rPr lang="en-US" altLang="tr-TR" dirty="0"/>
              <a:t> </a:t>
            </a:r>
            <a:r>
              <a:rPr lang="tr-TR" altLang="tr-TR" dirty="0"/>
              <a:t>S</a:t>
            </a:r>
            <a:r>
              <a:rPr lang="en-US" altLang="tr-TR" dirty="0"/>
              <a:t>ort</a:t>
            </a:r>
            <a:r>
              <a:rPr lang="tr-TR" altLang="tr-TR" dirty="0"/>
              <a:t>'un Paralel Versiyonu</a:t>
            </a:r>
            <a:br>
              <a:rPr lang="en-US" altLang="tr-TR" dirty="0"/>
            </a:br>
            <a:r>
              <a:rPr lang="tr-TR" altLang="tr-TR" sz="3600" dirty="0"/>
              <a:t>Basit Yaklaşım</a:t>
            </a:r>
            <a:endParaRPr lang="tr-TR" dirty="0"/>
          </a:p>
        </p:txBody>
      </p:sp>
      <p:pic>
        <p:nvPicPr>
          <p:cNvPr id="25603" name="Picture 8">
            <a:extLst>
              <a:ext uri="{FF2B5EF4-FFF2-40B4-BE49-F238E27FC236}">
                <a16:creationId xmlns:a16="http://schemas.microsoft.com/office/drawing/2014/main" id="{BDD098B1-0426-477B-849D-23024830C91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-8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96975" y="2286000"/>
            <a:ext cx="6750050" cy="4114800"/>
          </a:xfrm>
          <a:noFill/>
        </p:spPr>
      </p:pic>
      <p:sp>
        <p:nvSpPr>
          <p:cNvPr id="25604" name="Rectangle 11">
            <a:extLst>
              <a:ext uri="{FF2B5EF4-FFF2-40B4-BE49-F238E27FC236}">
                <a16:creationId xmlns:a16="http://schemas.microsoft.com/office/drawing/2014/main" id="{4618CCBA-5551-4C2F-9226-3A72F60984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706563"/>
            <a:ext cx="3795713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Her kovaya bir işlemci ayrılır.</a:t>
            </a:r>
            <a:endParaRPr kumimoji="0" lang="en-US" altLang="tr-TR" sz="2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605" name="Slide Number Placeholder 3">
            <a:extLst>
              <a:ext uri="{FF2B5EF4-FFF2-40B4-BE49-F238E27FC236}">
                <a16:creationId xmlns:a16="http://schemas.microsoft.com/office/drawing/2014/main" id="{7D98BFAF-2D91-426E-B01D-6F6005A02BD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FE50B36-7932-42B5-AB2B-D2B42A5C5F9D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606" name="TextBox 7">
            <a:extLst>
              <a:ext uri="{FF2B5EF4-FFF2-40B4-BE49-F238E27FC236}">
                <a16:creationId xmlns:a16="http://schemas.microsoft.com/office/drawing/2014/main" id="{676F5059-2B9C-4B08-988C-2C03BCAC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2209800"/>
            <a:ext cx="2263775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Sırasız Numaralar</a:t>
            </a:r>
          </a:p>
        </p:txBody>
      </p:sp>
      <p:sp>
        <p:nvSpPr>
          <p:cNvPr id="25607" name="TextBox 7">
            <a:extLst>
              <a:ext uri="{FF2B5EF4-FFF2-40B4-BE49-F238E27FC236}">
                <a16:creationId xmlns:a16="http://schemas.microsoft.com/office/drawing/2014/main" id="{0B2E80E2-3DCF-4396-A179-945023BB76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84625" y="6230938"/>
            <a:ext cx="2263775" cy="338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Sıralı Numaralar</a:t>
            </a:r>
          </a:p>
        </p:txBody>
      </p:sp>
      <p:sp>
        <p:nvSpPr>
          <p:cNvPr id="25608" name="TextBox 7">
            <a:extLst>
              <a:ext uri="{FF2B5EF4-FFF2-40B4-BE49-F238E27FC236}">
                <a16:creationId xmlns:a16="http://schemas.microsoft.com/office/drawing/2014/main" id="{863C01A4-FDCB-43C4-993F-6A6D094F0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4575" y="4800600"/>
            <a:ext cx="1241425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Kovalar</a:t>
            </a:r>
          </a:p>
        </p:txBody>
      </p:sp>
      <p:sp>
        <p:nvSpPr>
          <p:cNvPr id="25609" name="TextBox 8">
            <a:extLst>
              <a:ext uri="{FF2B5EF4-FFF2-40B4-BE49-F238E27FC236}">
                <a16:creationId xmlns:a16="http://schemas.microsoft.com/office/drawing/2014/main" id="{1B62058C-0174-49CF-A0DD-B3853C0C11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943600"/>
            <a:ext cx="1828800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Listeler birleştirilir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3A63150-6EE8-457A-AA03-9B4F17FE25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5094288"/>
            <a:ext cx="1241425" cy="83026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Kova içerikleri sıralanır</a:t>
            </a:r>
          </a:p>
        </p:txBody>
      </p:sp>
      <p:sp>
        <p:nvSpPr>
          <p:cNvPr id="25611" name="TextBox 10">
            <a:extLst>
              <a:ext uri="{FF2B5EF4-FFF2-40B4-BE49-F238E27FC236}">
                <a16:creationId xmlns:a16="http://schemas.microsoft.com/office/drawing/2014/main" id="{A2C4BBB3-8A51-42CA-AA28-6B24B2B138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4575" y="4114800"/>
            <a:ext cx="1393825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16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 </a:t>
            </a:r>
            <a:r>
              <a:rPr kumimoji="0" lang="tr-TR" altLang="tr-TR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işlemci</a:t>
            </a:r>
            <a:endParaRPr kumimoji="0" lang="tr-TR" altLang="tr-TR" sz="16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8914A72-B08E-44A1-99B7-7C5A301C9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altLang="tr-TR" dirty="0"/>
              <a:t>B</a:t>
            </a:r>
            <a:r>
              <a:rPr lang="en-US" altLang="tr-TR" dirty="0" err="1"/>
              <a:t>ucket</a:t>
            </a:r>
            <a:r>
              <a:rPr lang="en-US" altLang="tr-TR" dirty="0"/>
              <a:t> </a:t>
            </a:r>
            <a:r>
              <a:rPr lang="tr-TR" altLang="tr-TR" dirty="0"/>
              <a:t>S</a:t>
            </a:r>
            <a:r>
              <a:rPr lang="en-US" altLang="tr-TR" dirty="0"/>
              <a:t>ort</a:t>
            </a:r>
            <a:r>
              <a:rPr lang="tr-TR" altLang="tr-TR" dirty="0"/>
              <a:t>'un</a:t>
            </a:r>
            <a:r>
              <a:rPr lang="en-US" altLang="tr-TR" dirty="0"/>
              <a:t> </a:t>
            </a:r>
            <a:r>
              <a:rPr lang="tr-TR" altLang="tr-TR" dirty="0"/>
              <a:t>Daha İyi Bir Paralel Versiyonu</a:t>
            </a:r>
            <a:endParaRPr lang="tr-TR" dirty="0"/>
          </a:p>
        </p:txBody>
      </p:sp>
      <p:sp>
        <p:nvSpPr>
          <p:cNvPr id="26628" name="Slide Number Placeholder 4">
            <a:extLst>
              <a:ext uri="{FF2B5EF4-FFF2-40B4-BE49-F238E27FC236}">
                <a16:creationId xmlns:a16="http://schemas.microsoft.com/office/drawing/2014/main" id="{00461F5B-4E3F-47D0-9E3C-7C2F11DD4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6D3E4C5-F95E-4FBA-8619-132C961A3A43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627" name="Content Placeholder 3">
            <a:extLst>
              <a:ext uri="{FF2B5EF4-FFF2-40B4-BE49-F238E27FC236}">
                <a16:creationId xmlns:a16="http://schemas.microsoft.com/office/drawing/2014/main" id="{B979DCA2-CDF1-4F20-A55E-3449C7AF314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486400"/>
          </a:xfrm>
        </p:spPr>
        <p:txBody>
          <a:bodyPr>
            <a:normAutofit lnSpcReduction="10000"/>
          </a:bodyPr>
          <a:lstStyle/>
          <a:p>
            <a:pPr>
              <a:spcBef>
                <a:spcPct val="0"/>
              </a:spcBef>
            </a:pPr>
            <a:r>
              <a:rPr lang="tr-TR" altLang="tr-TR" dirty="0"/>
              <a:t>Diziyi </a:t>
            </a:r>
            <a:r>
              <a:rPr lang="en-US" altLang="tr-TR" i="1" dirty="0"/>
              <a:t>m </a:t>
            </a:r>
            <a:r>
              <a:rPr lang="tr-TR" altLang="tr-TR" dirty="0"/>
              <a:t>adet bölgeye böleriz</a:t>
            </a:r>
            <a:r>
              <a:rPr lang="en-US" altLang="tr-TR" dirty="0"/>
              <a:t>.</a:t>
            </a:r>
          </a:p>
          <a:p>
            <a:pPr>
              <a:spcBef>
                <a:spcPct val="0"/>
              </a:spcBef>
            </a:pPr>
            <a:r>
              <a:rPr lang="tr-TR" altLang="tr-TR" dirty="0"/>
              <a:t>Her bölgeye bir işlemci atanır</a:t>
            </a:r>
            <a:r>
              <a:rPr lang="en-US" altLang="tr-TR" dirty="0"/>
              <a:t>.</a:t>
            </a:r>
          </a:p>
          <a:p>
            <a:pPr lvl="1">
              <a:spcBef>
                <a:spcPct val="0"/>
              </a:spcBef>
            </a:pPr>
            <a:r>
              <a:rPr lang="en-US" altLang="tr-TR" sz="2000" dirty="0"/>
              <a:t>(</a:t>
            </a:r>
            <a:r>
              <a:rPr lang="tr-TR" altLang="tr-TR" sz="2000" dirty="0"/>
              <a:t>Yani işlemci sayısı bölge sayısına eşittir:</a:t>
            </a:r>
            <a:r>
              <a:rPr lang="en-US" altLang="tr-TR" sz="2000" dirty="0"/>
              <a:t>  </a:t>
            </a:r>
            <a:r>
              <a:rPr lang="en-US" altLang="tr-TR" sz="2000" i="1" dirty="0"/>
              <a:t>p</a:t>
            </a:r>
            <a:r>
              <a:rPr lang="en-US" altLang="tr-TR" sz="2000" dirty="0"/>
              <a:t> </a:t>
            </a:r>
            <a:r>
              <a:rPr lang="tr-TR" altLang="tr-TR" sz="2000" dirty="0"/>
              <a:t>=</a:t>
            </a:r>
            <a:r>
              <a:rPr lang="en-US" altLang="tr-TR" sz="2000" dirty="0"/>
              <a:t> </a:t>
            </a:r>
            <a:r>
              <a:rPr lang="en-US" altLang="tr-TR" sz="2000" i="1" dirty="0"/>
              <a:t>m</a:t>
            </a:r>
            <a:r>
              <a:rPr lang="tr-TR" altLang="tr-TR" sz="2000" dirty="0"/>
              <a:t> </a:t>
            </a:r>
            <a:r>
              <a:rPr lang="en-US" altLang="tr-TR" sz="2000" dirty="0"/>
              <a:t>)</a:t>
            </a:r>
          </a:p>
          <a:p>
            <a:pPr>
              <a:spcBef>
                <a:spcPct val="0"/>
              </a:spcBef>
            </a:pPr>
            <a:r>
              <a:rPr lang="tr-TR" altLang="tr-TR" dirty="0"/>
              <a:t>Her işlemci yine </a:t>
            </a:r>
            <a:r>
              <a:rPr lang="tr-TR" altLang="tr-TR" i="1" dirty="0"/>
              <a:t>m</a:t>
            </a:r>
            <a:r>
              <a:rPr lang="tr-TR" altLang="tr-TR" dirty="0"/>
              <a:t> adet küçük kova açar (</a:t>
            </a:r>
            <a:r>
              <a:rPr lang="tr-TR" altLang="tr-TR" i="1" dirty="0"/>
              <a:t>p</a:t>
            </a:r>
            <a:r>
              <a:rPr lang="tr-TR" altLang="tr-TR" dirty="0"/>
              <a:t>*</a:t>
            </a:r>
            <a:r>
              <a:rPr lang="tr-TR" altLang="tr-TR" i="1" dirty="0"/>
              <a:t>m</a:t>
            </a:r>
            <a:r>
              <a:rPr lang="tr-TR" altLang="tr-TR" dirty="0"/>
              <a:t> adet).</a:t>
            </a:r>
            <a:endParaRPr lang="en-US" altLang="tr-TR" dirty="0"/>
          </a:p>
          <a:p>
            <a:pPr>
              <a:spcBef>
                <a:spcPct val="0"/>
              </a:spcBef>
            </a:pPr>
            <a:r>
              <a:rPr lang="tr-TR" altLang="tr-TR" dirty="0"/>
              <a:t>Her işlemci problemin kendilerine düşen kısmında küçük kovaları doldurur.</a:t>
            </a:r>
          </a:p>
          <a:p>
            <a:pPr lvl="1">
              <a:spcBef>
                <a:spcPct val="0"/>
              </a:spcBef>
            </a:pPr>
            <a:r>
              <a:rPr lang="tr-TR" altLang="tr-TR" sz="2000" dirty="0"/>
              <a:t>Sayıları ayırmayı işlemciler yapar</a:t>
            </a:r>
            <a:r>
              <a:rPr lang="en-US" altLang="tr-TR" sz="2000" dirty="0"/>
              <a:t>.</a:t>
            </a:r>
          </a:p>
          <a:p>
            <a:pPr>
              <a:spcBef>
                <a:spcPct val="0"/>
              </a:spcBef>
            </a:pPr>
            <a:r>
              <a:rPr lang="tr-TR" altLang="tr-TR" dirty="0"/>
              <a:t>Her işlemcide ayrıca bölgeye ait büyük bir kova olur</a:t>
            </a:r>
            <a:r>
              <a:rPr lang="en-US" altLang="tr-TR" dirty="0"/>
              <a:t>.</a:t>
            </a:r>
          </a:p>
          <a:p>
            <a:pPr lvl="1">
              <a:spcBef>
                <a:spcPct val="0"/>
              </a:spcBef>
            </a:pPr>
            <a:r>
              <a:rPr lang="tr-TR" altLang="tr-TR" sz="2000" dirty="0"/>
              <a:t>Bunlar henüz boştur.</a:t>
            </a:r>
          </a:p>
          <a:p>
            <a:pPr>
              <a:spcBef>
                <a:spcPct val="0"/>
              </a:spcBef>
            </a:pPr>
            <a:r>
              <a:rPr lang="tr-TR" altLang="tr-TR" dirty="0"/>
              <a:t>Her işlemcideki dolu haldeki tüm küçük kovalar</a:t>
            </a:r>
            <a:r>
              <a:rPr lang="en-US" altLang="tr-TR" dirty="0"/>
              <a:t> </a:t>
            </a:r>
            <a:r>
              <a:rPr lang="tr-TR" altLang="tr-TR" dirty="0"/>
              <a:t>mesajlar aracılığıyla kendi numarasındaki işlemcinin büyük kovasına numaraları aktarırlar/boşaltırlar.</a:t>
            </a:r>
            <a:endParaRPr lang="en-US" altLang="tr-TR" dirty="0"/>
          </a:p>
          <a:p>
            <a:pPr>
              <a:spcBef>
                <a:spcPct val="0"/>
              </a:spcBef>
            </a:pPr>
            <a:r>
              <a:rPr lang="tr-TR" altLang="tr-TR" dirty="0"/>
              <a:t>İşlemciler kendi büyük kovalarını sıralarlar.</a:t>
            </a:r>
            <a:endParaRPr lang="en-US" altLang="tr-TR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DA92915-4F05-4309-BBB5-811271075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altLang="tr-TR" dirty="0"/>
              <a:t>B</a:t>
            </a:r>
            <a:r>
              <a:rPr lang="en-US" altLang="tr-TR" dirty="0" err="1"/>
              <a:t>ucket</a:t>
            </a:r>
            <a:r>
              <a:rPr lang="en-US" altLang="tr-TR" dirty="0"/>
              <a:t> </a:t>
            </a:r>
            <a:r>
              <a:rPr lang="tr-TR" altLang="tr-TR" dirty="0"/>
              <a:t>S</a:t>
            </a:r>
            <a:r>
              <a:rPr lang="en-US" altLang="tr-TR" dirty="0"/>
              <a:t>ort</a:t>
            </a:r>
            <a:r>
              <a:rPr lang="tr-TR" altLang="tr-TR" dirty="0"/>
              <a:t>'un</a:t>
            </a:r>
            <a:r>
              <a:rPr lang="en-US" altLang="tr-TR" dirty="0"/>
              <a:t> </a:t>
            </a:r>
            <a:r>
              <a:rPr lang="tr-TR" altLang="tr-TR" dirty="0"/>
              <a:t>Daha İyi Bir Paralel Versiyonu</a:t>
            </a:r>
            <a:endParaRPr lang="tr-TR" dirty="0"/>
          </a:p>
        </p:txBody>
      </p:sp>
      <p:pic>
        <p:nvPicPr>
          <p:cNvPr id="27651" name="Picture 13">
            <a:extLst>
              <a:ext uri="{FF2B5EF4-FFF2-40B4-BE49-F238E27FC236}">
                <a16:creationId xmlns:a16="http://schemas.microsoft.com/office/drawing/2014/main" id="{6187BCFA-9E68-4D3B-B817-9940CCFC045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84288" y="1981200"/>
            <a:ext cx="6575425" cy="4114800"/>
          </a:xfrm>
          <a:noFill/>
        </p:spPr>
      </p:pic>
      <p:sp>
        <p:nvSpPr>
          <p:cNvPr id="27652" name="Slide Number Placeholder 3">
            <a:extLst>
              <a:ext uri="{FF2B5EF4-FFF2-40B4-BE49-F238E27FC236}">
                <a16:creationId xmlns:a16="http://schemas.microsoft.com/office/drawing/2014/main" id="{09B30A74-3F4D-423A-9F72-44CD330A78A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2A22C29-D98F-4D28-829D-4B029E5B41EF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7653" name="TextBox 7">
            <a:extLst>
              <a:ext uri="{FF2B5EF4-FFF2-40B4-BE49-F238E27FC236}">
                <a16:creationId xmlns:a16="http://schemas.microsoft.com/office/drawing/2014/main" id="{61C33242-A6B0-4710-8BD2-E45002F2C4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1995488"/>
            <a:ext cx="2263775" cy="3079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Sırasız Numaralar</a:t>
            </a:r>
          </a:p>
        </p:txBody>
      </p:sp>
      <p:sp>
        <p:nvSpPr>
          <p:cNvPr id="27654" name="TextBox 7">
            <a:extLst>
              <a:ext uri="{FF2B5EF4-FFF2-40B4-BE49-F238E27FC236}">
                <a16:creationId xmlns:a16="http://schemas.microsoft.com/office/drawing/2014/main" id="{36CD5186-72CF-4FF9-ABA9-E9AAD695CA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5907088"/>
            <a:ext cx="2263775" cy="3079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Sıralı Numaralar</a:t>
            </a:r>
          </a:p>
        </p:txBody>
      </p:sp>
      <p:sp>
        <p:nvSpPr>
          <p:cNvPr id="27655" name="TextBox 6">
            <a:extLst>
              <a:ext uri="{FF2B5EF4-FFF2-40B4-BE49-F238E27FC236}">
                <a16:creationId xmlns:a16="http://schemas.microsoft.com/office/drawing/2014/main" id="{4AD197A5-A6EE-46A9-B0B3-CBA202C909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4575" y="4586288"/>
            <a:ext cx="1393825" cy="3079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Büyük Kovalar</a:t>
            </a:r>
          </a:p>
        </p:txBody>
      </p:sp>
      <p:sp>
        <p:nvSpPr>
          <p:cNvPr id="27656" name="TextBox 7">
            <a:extLst>
              <a:ext uri="{FF2B5EF4-FFF2-40B4-BE49-F238E27FC236}">
                <a16:creationId xmlns:a16="http://schemas.microsoft.com/office/drawing/2014/main" id="{32D466BE-01AF-4979-AEC1-A157F70620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5638800"/>
            <a:ext cx="1600200" cy="3079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Listeler birleştirilir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746A43A-124A-467C-9B78-9A52F373CA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4879975"/>
            <a:ext cx="1241425" cy="7381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Büyük kova içerikleri sıralanır</a:t>
            </a:r>
          </a:p>
        </p:txBody>
      </p:sp>
      <p:sp>
        <p:nvSpPr>
          <p:cNvPr id="27658" name="TextBox 9">
            <a:extLst>
              <a:ext uri="{FF2B5EF4-FFF2-40B4-BE49-F238E27FC236}">
                <a16:creationId xmlns:a16="http://schemas.microsoft.com/office/drawing/2014/main" id="{28CE0A35-8FEE-43BA-9026-C2C7C5FF58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2971800"/>
            <a:ext cx="1447800" cy="3079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1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 </a:t>
            </a:r>
            <a:r>
              <a:rPr kumimoji="0" lang="tr-TR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işlemci açlıır.</a:t>
            </a:r>
            <a:endParaRPr kumimoji="0" lang="tr-TR" altLang="tr-TR" sz="14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7659" name="TextBox 10">
            <a:extLst>
              <a:ext uri="{FF2B5EF4-FFF2-40B4-BE49-F238E27FC236}">
                <a16:creationId xmlns:a16="http://schemas.microsoft.com/office/drawing/2014/main" id="{85BB8D12-BC17-43DC-9E72-CCA55CF3C0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3349625"/>
            <a:ext cx="1219200" cy="5238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1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p*m </a:t>
            </a:r>
            <a:r>
              <a:rPr kumimoji="0" lang="tr-TR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küçük</a:t>
            </a:r>
            <a:br>
              <a:rPr kumimoji="0" lang="tr-TR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br>
            <a:r>
              <a:rPr kumimoji="0" lang="tr-TR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kova dolar</a:t>
            </a:r>
            <a:endParaRPr kumimoji="0" lang="tr-TR" altLang="tr-TR" sz="14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7660" name="TextBox 11">
            <a:extLst>
              <a:ext uri="{FF2B5EF4-FFF2-40B4-BE49-F238E27FC236}">
                <a16:creationId xmlns:a16="http://schemas.microsoft.com/office/drawing/2014/main" id="{6006AFF3-1126-497A-9F0D-A11F7254D4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3810000"/>
            <a:ext cx="1219200" cy="7381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Küçük</a:t>
            </a:r>
            <a:br>
              <a:rPr kumimoji="0" lang="tr-TR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br>
            <a:r>
              <a:rPr kumimoji="0" lang="tr-TR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kovalar</a:t>
            </a:r>
            <a:br>
              <a:rPr kumimoji="0" lang="tr-TR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br>
            <a:r>
              <a:rPr kumimoji="0" lang="tr-TR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boşaltılır</a:t>
            </a:r>
            <a:endParaRPr kumimoji="0" lang="tr-TR" altLang="tr-TR" sz="14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7661" name="TextBox 12">
            <a:extLst>
              <a:ext uri="{FF2B5EF4-FFF2-40B4-BE49-F238E27FC236}">
                <a16:creationId xmlns:a16="http://schemas.microsoft.com/office/drawing/2014/main" id="{5DA03296-8B38-48BD-BB47-4BCB35D5A7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1866900"/>
            <a:ext cx="1676400" cy="3063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1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n/m </a:t>
            </a:r>
            <a:r>
              <a:rPr kumimoji="0" lang="tr-TR" altLang="tr-T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sayı (m bölge)</a:t>
            </a:r>
            <a:endParaRPr kumimoji="0" lang="tr-TR" altLang="tr-TR" sz="14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4" name="Rectangle 4">
            <a:extLst>
              <a:ext uri="{FF2B5EF4-FFF2-40B4-BE49-F238E27FC236}">
                <a16:creationId xmlns:a16="http://schemas.microsoft.com/office/drawing/2014/main" id="{97383742-BC10-4B58-BB08-DA362261F5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altLang="tr-TR" sz="3800" dirty="0"/>
              <a:t>Topluca Yayın </a:t>
            </a:r>
            <a:br>
              <a:rPr lang="tr-TR" altLang="tr-TR" sz="3800" dirty="0"/>
            </a:br>
            <a:r>
              <a:rPr lang="tr-TR" altLang="tr-TR" sz="3800" dirty="0"/>
              <a:t>(</a:t>
            </a:r>
            <a:r>
              <a:rPr lang="tr-TR" altLang="tr-TR" sz="3800" i="1" dirty="0"/>
              <a:t>A</a:t>
            </a:r>
            <a:r>
              <a:rPr lang="en-US" altLang="tr-TR" sz="3800" i="1" dirty="0" err="1"/>
              <a:t>ll</a:t>
            </a:r>
            <a:r>
              <a:rPr lang="en-US" altLang="tr-TR" sz="3800" i="1" dirty="0"/>
              <a:t>-to-</a:t>
            </a:r>
            <a:r>
              <a:rPr lang="tr-TR" altLang="tr-TR" sz="3800" i="1" dirty="0"/>
              <a:t>A</a:t>
            </a:r>
            <a:r>
              <a:rPr lang="en-US" altLang="tr-TR" sz="3800" i="1" dirty="0" err="1"/>
              <a:t>ll</a:t>
            </a:r>
            <a:r>
              <a:rPr lang="en-US" altLang="tr-TR" sz="3800" i="1" dirty="0"/>
              <a:t> </a:t>
            </a:r>
            <a:r>
              <a:rPr lang="tr-TR" altLang="tr-TR" sz="3800" i="1" dirty="0"/>
              <a:t>B</a:t>
            </a:r>
            <a:r>
              <a:rPr lang="en-US" altLang="tr-TR" sz="3800" i="1" dirty="0" err="1"/>
              <a:t>roadcast</a:t>
            </a:r>
            <a:r>
              <a:rPr lang="tr-TR" altLang="tr-TR" sz="3800" dirty="0"/>
              <a:t>)</a:t>
            </a:r>
            <a:endParaRPr lang="en-US" altLang="tr-TR" sz="3800" dirty="0"/>
          </a:p>
        </p:txBody>
      </p:sp>
      <p:sp>
        <p:nvSpPr>
          <p:cNvPr id="28676" name="Slide Number Placeholder 2">
            <a:extLst>
              <a:ext uri="{FF2B5EF4-FFF2-40B4-BE49-F238E27FC236}">
                <a16:creationId xmlns:a16="http://schemas.microsoft.com/office/drawing/2014/main" id="{31337B9F-1026-4EA6-8797-D04A8CC38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CBB5459-3ECF-48D1-AA38-50A4764C7357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DFBFE92C-6905-4EC3-8828-C7CE2FBBF5FD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altLang="tr-TR" sz="2800"/>
              <a:t>Bir </a:t>
            </a:r>
            <a:r>
              <a:rPr lang="en-US" altLang="tr-TR" sz="2800"/>
              <a:t>MPI </a:t>
            </a:r>
            <a:r>
              <a:rPr lang="tr-TR" altLang="tr-TR" sz="2800"/>
              <a:t>fonksiyonu</a:t>
            </a:r>
            <a:r>
              <a:rPr lang="en-US" altLang="tr-TR" sz="2800"/>
              <a:t> </a:t>
            </a:r>
            <a:r>
              <a:rPr lang="tr-TR" altLang="tr-TR" sz="2800"/>
              <a:t>bu iş için kullanılabilir.</a:t>
            </a:r>
            <a:endParaRPr lang="en-US" altLang="tr-TR" sz="2800"/>
          </a:p>
          <a:p>
            <a:pPr>
              <a:spcBef>
                <a:spcPct val="0"/>
              </a:spcBef>
            </a:pPr>
            <a:r>
              <a:rPr lang="tr-TR" altLang="tr-TR" sz="2800"/>
              <a:t>Her süreçten bir veri tüm diğer süreçlere yollanabilir</a:t>
            </a:r>
            <a:r>
              <a:rPr lang="en-US" altLang="tr-TR" sz="2800"/>
              <a:t>.</a:t>
            </a:r>
          </a:p>
          <a:p>
            <a:r>
              <a:rPr lang="tr-TR" altLang="tr-TR" sz="2800"/>
              <a:t>Bir çeşit çoklu veri paylaşımıdır </a:t>
            </a:r>
          </a:p>
          <a:p>
            <a:pPr lvl="1"/>
            <a:r>
              <a:rPr lang="tr-TR" altLang="tr-TR" sz="2400" i="1"/>
              <a:t>M</a:t>
            </a:r>
            <a:r>
              <a:rPr lang="en-US" altLang="tr-TR" sz="2400" i="1"/>
              <a:t>ultiple scatter operations</a:t>
            </a:r>
            <a:endParaRPr lang="en-US" altLang="tr-TR" sz="2400"/>
          </a:p>
          <a:p>
            <a:r>
              <a:rPr lang="tr-TR" altLang="tr-TR" sz="2800"/>
              <a:t>Aslında "</a:t>
            </a:r>
            <a:r>
              <a:rPr lang="en-US" altLang="tr-TR" sz="2800" i="1"/>
              <a:t>all-to-all scatter</a:t>
            </a:r>
            <a:r>
              <a:rPr lang="tr-TR" altLang="tr-TR" sz="2800"/>
              <a:t>" da denilebilir.</a:t>
            </a:r>
            <a:endParaRPr lang="en-US" altLang="tr-TR" sz="2800"/>
          </a:p>
          <a:p>
            <a:endParaRPr lang="en-US" altLang="tr-TR"/>
          </a:p>
          <a:p>
            <a:endParaRPr lang="en-US" altLang="tr-TR"/>
          </a:p>
          <a:p>
            <a:endParaRPr lang="en-US" altLang="tr-T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13">
            <a:extLst>
              <a:ext uri="{FF2B5EF4-FFF2-40B4-BE49-F238E27FC236}">
                <a16:creationId xmlns:a16="http://schemas.microsoft.com/office/drawing/2014/main" id="{9971D5CB-8901-4A48-906B-EBC9F8B5D7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381250"/>
            <a:ext cx="7753350" cy="379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Line 17">
            <a:extLst>
              <a:ext uri="{FF2B5EF4-FFF2-40B4-BE49-F238E27FC236}">
                <a16:creationId xmlns:a16="http://schemas.microsoft.com/office/drawing/2014/main" id="{5C57CF77-70F1-4042-9D71-65ED6FEC778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371600" y="1763713"/>
            <a:ext cx="76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9700" name="Text Box 18">
            <a:extLst>
              <a:ext uri="{FF2B5EF4-FFF2-40B4-BE49-F238E27FC236}">
                <a16:creationId xmlns:a16="http://schemas.microsoft.com/office/drawing/2014/main" id="{79ED6D0C-24C0-4FA6-83DD-113346563B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888" y="1428750"/>
            <a:ext cx="1509712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Küçük kova</a:t>
            </a:r>
            <a:endParaRPr kumimoji="0" lang="en-US" altLang="tr-TR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9701" name="Text Box 19">
            <a:extLst>
              <a:ext uri="{FF2B5EF4-FFF2-40B4-BE49-F238E27FC236}">
                <a16:creationId xmlns:a16="http://schemas.microsoft.com/office/drawing/2014/main" id="{FDF40814-C1B3-4AAB-8C64-9D2436D1F0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2288" y="1417638"/>
            <a:ext cx="1509712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Büyük kova</a:t>
            </a:r>
            <a:endParaRPr kumimoji="0" lang="en-US" altLang="tr-TR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9702" name="Oval 25">
            <a:extLst>
              <a:ext uri="{FF2B5EF4-FFF2-40B4-BE49-F238E27FC236}">
                <a16:creationId xmlns:a16="http://schemas.microsoft.com/office/drawing/2014/main" id="{4C79661E-DC25-4103-BA2F-45B95DDABB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2220913"/>
            <a:ext cx="2438400" cy="10668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altLang="tr-TR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9703" name="Oval 26">
            <a:extLst>
              <a:ext uri="{FF2B5EF4-FFF2-40B4-BE49-F238E27FC236}">
                <a16:creationId xmlns:a16="http://schemas.microsoft.com/office/drawing/2014/main" id="{EA599478-FF3A-4302-BD46-E525600E3D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7113" y="2297113"/>
            <a:ext cx="685800" cy="903287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altLang="tr-TR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9704" name="Line 27">
            <a:extLst>
              <a:ext uri="{FF2B5EF4-FFF2-40B4-BE49-F238E27FC236}">
                <a16:creationId xmlns:a16="http://schemas.microsoft.com/office/drawing/2014/main" id="{21E6C546-B006-48B2-A8CD-F1B449955FC1}"/>
              </a:ext>
            </a:extLst>
          </p:cNvPr>
          <p:cNvSpPr>
            <a:spLocks noChangeShapeType="1"/>
          </p:cNvSpPr>
          <p:nvPr/>
        </p:nvSpPr>
        <p:spPr bwMode="auto">
          <a:xfrm>
            <a:off x="7620000" y="1752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9705" name="Freeform 28">
            <a:extLst>
              <a:ext uri="{FF2B5EF4-FFF2-40B4-BE49-F238E27FC236}">
                <a16:creationId xmlns:a16="http://schemas.microsoft.com/office/drawing/2014/main" id="{E638F899-D3C7-45E8-961B-583D0DDAFA2F}"/>
              </a:ext>
            </a:extLst>
          </p:cNvPr>
          <p:cNvSpPr>
            <a:spLocks/>
          </p:cNvSpPr>
          <p:nvPr/>
        </p:nvSpPr>
        <p:spPr bwMode="auto">
          <a:xfrm>
            <a:off x="1450975" y="2039938"/>
            <a:ext cx="4568825" cy="561975"/>
          </a:xfrm>
          <a:custGeom>
            <a:avLst/>
            <a:gdLst>
              <a:gd name="T0" fmla="*/ 0 w 3200"/>
              <a:gd name="T1" fmla="*/ 2147483646 h 301"/>
              <a:gd name="T2" fmla="*/ 2147483646 w 3200"/>
              <a:gd name="T3" fmla="*/ 2147483646 h 301"/>
              <a:gd name="T4" fmla="*/ 2147483646 w 3200"/>
              <a:gd name="T5" fmla="*/ 2147483646 h 301"/>
              <a:gd name="T6" fmla="*/ 2147483646 w 3200"/>
              <a:gd name="T7" fmla="*/ 2147483646 h 301"/>
              <a:gd name="T8" fmla="*/ 2147483646 w 3200"/>
              <a:gd name="T9" fmla="*/ 0 h 301"/>
              <a:gd name="T10" fmla="*/ 2147483646 w 3200"/>
              <a:gd name="T11" fmla="*/ 2147483646 h 301"/>
              <a:gd name="T12" fmla="*/ 2147483646 w 3200"/>
              <a:gd name="T13" fmla="*/ 2147483646 h 301"/>
              <a:gd name="T14" fmla="*/ 2147483646 w 3200"/>
              <a:gd name="T15" fmla="*/ 2147483646 h 301"/>
              <a:gd name="T16" fmla="*/ 2147483646 w 3200"/>
              <a:gd name="T17" fmla="*/ 2147483646 h 301"/>
              <a:gd name="T18" fmla="*/ 2147483646 w 3200"/>
              <a:gd name="T19" fmla="*/ 2147483646 h 301"/>
              <a:gd name="T20" fmla="*/ 2147483646 w 3200"/>
              <a:gd name="T21" fmla="*/ 2147483646 h 301"/>
              <a:gd name="T22" fmla="*/ 2147483646 w 3200"/>
              <a:gd name="T23" fmla="*/ 2147483646 h 30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3200" h="301">
                <a:moveTo>
                  <a:pt x="0" y="292"/>
                </a:moveTo>
                <a:cubicBezTo>
                  <a:pt x="20" y="232"/>
                  <a:pt x="108" y="201"/>
                  <a:pt x="165" y="183"/>
                </a:cubicBezTo>
                <a:cubicBezTo>
                  <a:pt x="197" y="149"/>
                  <a:pt x="227" y="153"/>
                  <a:pt x="275" y="146"/>
                </a:cubicBezTo>
                <a:cubicBezTo>
                  <a:pt x="420" y="98"/>
                  <a:pt x="581" y="84"/>
                  <a:pt x="732" y="64"/>
                </a:cubicBezTo>
                <a:cubicBezTo>
                  <a:pt x="1034" y="23"/>
                  <a:pt x="1320" y="11"/>
                  <a:pt x="1628" y="0"/>
                </a:cubicBezTo>
                <a:cubicBezTo>
                  <a:pt x="1979" y="5"/>
                  <a:pt x="2181" y="3"/>
                  <a:pt x="2478" y="27"/>
                </a:cubicBezTo>
                <a:cubicBezTo>
                  <a:pt x="2543" y="53"/>
                  <a:pt x="2612" y="62"/>
                  <a:pt x="2679" y="82"/>
                </a:cubicBezTo>
                <a:cubicBezTo>
                  <a:pt x="2738" y="100"/>
                  <a:pt x="2795" y="132"/>
                  <a:pt x="2853" y="146"/>
                </a:cubicBezTo>
                <a:cubicBezTo>
                  <a:pt x="2868" y="161"/>
                  <a:pt x="2887" y="174"/>
                  <a:pt x="2899" y="192"/>
                </a:cubicBezTo>
                <a:cubicBezTo>
                  <a:pt x="2905" y="201"/>
                  <a:pt x="2909" y="212"/>
                  <a:pt x="2917" y="219"/>
                </a:cubicBezTo>
                <a:cubicBezTo>
                  <a:pt x="2924" y="225"/>
                  <a:pt x="2935" y="225"/>
                  <a:pt x="2944" y="228"/>
                </a:cubicBezTo>
                <a:cubicBezTo>
                  <a:pt x="3003" y="287"/>
                  <a:pt x="3121" y="301"/>
                  <a:pt x="3200" y="301"/>
                </a:cubicBezTo>
              </a:path>
            </a:pathLst>
          </a:custGeom>
          <a:noFill/>
          <a:ln w="28575" cap="flat" cmpd="sng">
            <a:solidFill>
              <a:schemeClr val="tx1"/>
            </a:solidFill>
            <a:prstDash val="sysDot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B937ED6-993A-4E61-9693-5D5245D30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/>
          <a:lstStyle/>
          <a:p>
            <a:pPr>
              <a:defRPr/>
            </a:pPr>
            <a:r>
              <a:rPr lang="tr-TR" altLang="tr-TR" sz="3200" dirty="0"/>
              <a:t>Küçük Kovaları Büyük Kovalara Boşaltmak İçin</a:t>
            </a:r>
            <a:r>
              <a:rPr lang="en-US" altLang="tr-TR" sz="3200" dirty="0"/>
              <a:t> </a:t>
            </a:r>
            <a:r>
              <a:rPr lang="tr-TR" altLang="tr-TR" sz="3200" dirty="0"/>
              <a:t>Toplu Yayın Kullanma</a:t>
            </a:r>
            <a:br>
              <a:rPr lang="tr-TR" altLang="tr-TR" sz="3200" dirty="0"/>
            </a:br>
            <a:r>
              <a:rPr lang="en-US" altLang="tr-TR" sz="3200" b="0" dirty="0">
                <a:solidFill>
                  <a:schemeClr val="tx1"/>
                </a:solidFill>
                <a:effectLst/>
              </a:rPr>
              <a:t>4 </a:t>
            </a:r>
            <a:r>
              <a:rPr lang="tr-TR" altLang="tr-TR" sz="3200" b="0" dirty="0">
                <a:solidFill>
                  <a:schemeClr val="tx1"/>
                </a:solidFill>
                <a:effectLst/>
              </a:rPr>
              <a:t>bölge</a:t>
            </a:r>
            <a:r>
              <a:rPr lang="en-US" altLang="tr-TR" sz="3200" b="0" dirty="0">
                <a:solidFill>
                  <a:schemeClr val="tx1"/>
                </a:solidFill>
                <a:effectLst/>
              </a:rPr>
              <a:t> </a:t>
            </a:r>
            <a:r>
              <a:rPr lang="tr-TR" altLang="tr-TR" sz="3200" b="0" dirty="0">
                <a:solidFill>
                  <a:schemeClr val="tx1"/>
                </a:solidFill>
                <a:effectLst/>
              </a:rPr>
              <a:t>ve</a:t>
            </a:r>
            <a:r>
              <a:rPr lang="en-US" altLang="tr-TR" sz="3200" b="0" dirty="0">
                <a:solidFill>
                  <a:schemeClr val="tx1"/>
                </a:solidFill>
                <a:effectLst/>
              </a:rPr>
              <a:t> 4 </a:t>
            </a:r>
            <a:r>
              <a:rPr lang="tr-TR" altLang="tr-TR" sz="3200" b="0" dirty="0">
                <a:solidFill>
                  <a:schemeClr val="tx1"/>
                </a:solidFill>
                <a:effectLst/>
              </a:rPr>
              <a:t>işlemci için</a:t>
            </a:r>
            <a:endParaRPr lang="tr-TR" sz="3200" b="0" dirty="0">
              <a:solidFill>
                <a:schemeClr val="tx1"/>
              </a:solidFill>
              <a:effectLst/>
            </a:endParaRPr>
          </a:p>
        </p:txBody>
      </p:sp>
      <p:sp>
        <p:nvSpPr>
          <p:cNvPr id="29707" name="Slide Number Placeholder 4">
            <a:extLst>
              <a:ext uri="{FF2B5EF4-FFF2-40B4-BE49-F238E27FC236}">
                <a16:creationId xmlns:a16="http://schemas.microsoft.com/office/drawing/2014/main" id="{704DB428-2153-4E19-8660-BB6AC135114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730B72B-3689-47D2-9010-BE4871FB4C93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9708" name="Rectangle 7">
            <a:extLst>
              <a:ext uri="{FF2B5EF4-FFF2-40B4-BE49-F238E27FC236}">
                <a16:creationId xmlns:a16="http://schemas.microsoft.com/office/drawing/2014/main" id="{E62712D4-4FC6-4411-A71F-ED38BD9998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6400800"/>
            <a:ext cx="82518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r-TR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From: http://www.mhpcc.edu/training/workshop/parallel_intro/MAIN.html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6C6940D-92FC-4066-B6AE-6614E2616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1143000"/>
          </a:xfrm>
        </p:spPr>
        <p:txBody>
          <a:bodyPr/>
          <a:lstStyle/>
          <a:p>
            <a:pPr>
              <a:defRPr/>
            </a:pPr>
            <a:r>
              <a:rPr lang="en-US" altLang="tr-TR" sz="3200" dirty="0"/>
              <a:t>“all-to-all” </a:t>
            </a:r>
            <a:r>
              <a:rPr lang="tr-TR" altLang="tr-TR" sz="3200" dirty="0"/>
              <a:t>Rutini</a:t>
            </a:r>
            <a:r>
              <a:rPr lang="en-US" altLang="tr-TR" sz="3200" dirty="0"/>
              <a:t> </a:t>
            </a:r>
            <a:r>
              <a:rPr lang="tr-TR" altLang="tr-TR" sz="3200" dirty="0"/>
              <a:t>Satırları</a:t>
            </a:r>
            <a:r>
              <a:rPr lang="en-US" altLang="tr-TR" sz="3200" dirty="0"/>
              <a:t> </a:t>
            </a:r>
            <a:r>
              <a:rPr lang="tr-TR" altLang="tr-TR" sz="3200" dirty="0"/>
              <a:t>Kolonlara Aktarır</a:t>
            </a:r>
            <a:r>
              <a:rPr lang="en-US" altLang="tr-TR" sz="3200" dirty="0"/>
              <a:t>:</a:t>
            </a:r>
            <a:br>
              <a:rPr lang="en-US" altLang="tr-TR" sz="3200" dirty="0"/>
            </a:br>
            <a:r>
              <a:rPr lang="tr-TR" altLang="tr-TR" sz="3200" dirty="0"/>
              <a:t>Bir Matrisin Devriği</a:t>
            </a:r>
            <a:endParaRPr lang="tr-TR" sz="3200" dirty="0"/>
          </a:p>
        </p:txBody>
      </p:sp>
      <p:pic>
        <p:nvPicPr>
          <p:cNvPr id="30723" name="Picture 8">
            <a:extLst>
              <a:ext uri="{FF2B5EF4-FFF2-40B4-BE49-F238E27FC236}">
                <a16:creationId xmlns:a16="http://schemas.microsoft.com/office/drawing/2014/main" id="{AE6A96FC-BD35-49FA-8AAB-3D489FEBC4D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-6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28688" y="2047875"/>
            <a:ext cx="7286625" cy="3981450"/>
          </a:xfrm>
          <a:noFill/>
        </p:spPr>
      </p:pic>
      <p:sp>
        <p:nvSpPr>
          <p:cNvPr id="30724" name="Slide Number Placeholder 3">
            <a:extLst>
              <a:ext uri="{FF2B5EF4-FFF2-40B4-BE49-F238E27FC236}">
                <a16:creationId xmlns:a16="http://schemas.microsoft.com/office/drawing/2014/main" id="{D853E0BB-5495-401D-9A5B-67AFFDEC84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8F67A1-2418-411E-9A09-9721DEAEC2BE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4">
            <a:extLst>
              <a:ext uri="{FF2B5EF4-FFF2-40B4-BE49-F238E27FC236}">
                <a16:creationId xmlns:a16="http://schemas.microsoft.com/office/drawing/2014/main" id="{12B0869B-23C1-4268-BBEE-34B0FAC420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561138"/>
            <a:ext cx="5181600" cy="373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ITCS 4/5145 Cluster Computing, UNC-Charlotte, B. Wilkinson, 2007.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284C1D-FDCF-45A0-AFC1-637D6B80CC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tr-TR" dirty="0">
                <a:solidFill>
                  <a:srgbClr val="C00000"/>
                </a:solidFill>
              </a:rPr>
              <a:t>Sayısal İntegraller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2CC016-79EE-4D50-804D-671CBB46621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1749" name="Slide Number Placeholder 4">
            <a:extLst>
              <a:ext uri="{FF2B5EF4-FFF2-40B4-BE49-F238E27FC236}">
                <a16:creationId xmlns:a16="http://schemas.microsoft.com/office/drawing/2014/main" id="{DCE51F4B-E26A-4858-83F5-A98EC799E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AB2BC22-683B-403F-A3A7-B4500AC902C3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>
            <a:extLst>
              <a:ext uri="{FF2B5EF4-FFF2-40B4-BE49-F238E27FC236}">
                <a16:creationId xmlns:a16="http://schemas.microsoft.com/office/drawing/2014/main" id="{BFFEF085-37A3-40B1-8726-2673492455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altLang="tr-TR" sz="3600" dirty="0"/>
              <a:t>Sayısal İntegraller</a:t>
            </a:r>
            <a:endParaRPr lang="en-US" altLang="tr-TR" sz="3600" dirty="0"/>
          </a:p>
        </p:txBody>
      </p:sp>
      <p:sp>
        <p:nvSpPr>
          <p:cNvPr id="32772" name="Slide Number Placeholder 2">
            <a:extLst>
              <a:ext uri="{FF2B5EF4-FFF2-40B4-BE49-F238E27FC236}">
                <a16:creationId xmlns:a16="http://schemas.microsoft.com/office/drawing/2014/main" id="{3B264588-568C-4136-8CBB-E01D69D67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B00DC58-4858-4B9E-AF38-BD423D0D316E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C6611968-74F5-4EC7-9AD8-581D05D716B0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altLang="tr-TR" sz="2800"/>
              <a:t>İntegral bir eğri altındaki alandır.</a:t>
            </a:r>
            <a:endParaRPr lang="en-US" altLang="tr-TR" sz="2800"/>
          </a:p>
          <a:p>
            <a:endParaRPr lang="en-US" altLang="tr-TR" sz="2800"/>
          </a:p>
          <a:p>
            <a:r>
              <a:rPr lang="tr-TR" altLang="tr-TR" sz="2800"/>
              <a:t>Parçalara ayırarak, her küçük parçanın alanı ayrı hesaplanarak paralelleştirilebilir</a:t>
            </a:r>
            <a:r>
              <a:rPr lang="en-US" altLang="tr-TR" sz="2800"/>
              <a:t>.</a:t>
            </a:r>
          </a:p>
          <a:p>
            <a:endParaRPr lang="en-US" altLang="tr-TR" sz="2800"/>
          </a:p>
          <a:p>
            <a:r>
              <a:rPr lang="tr-TR" altLang="tr-TR" sz="2800"/>
              <a:t>Ayrıca böl-yönet (</a:t>
            </a:r>
            <a:r>
              <a:rPr lang="en-US" altLang="tr-TR" sz="2800" i="1"/>
              <a:t>divide and conquer</a:t>
            </a:r>
            <a:r>
              <a:rPr lang="tr-TR" altLang="tr-TR" sz="2800"/>
              <a:t>) ile </a:t>
            </a:r>
            <a:r>
              <a:rPr lang="en-US" altLang="tr-TR" sz="2800"/>
              <a:t> </a:t>
            </a:r>
            <a:r>
              <a:rPr lang="tr-TR" altLang="tr-TR" sz="2800"/>
              <a:t>öz-yineli (</a:t>
            </a:r>
            <a:r>
              <a:rPr lang="en-US" altLang="tr-TR" sz="2800" i="1"/>
              <a:t>recursively</a:t>
            </a:r>
            <a:r>
              <a:rPr lang="tr-TR" altLang="tr-TR" sz="2800"/>
              <a:t>) olarak tekrar tekrar küçük parçalara bölünebilir</a:t>
            </a:r>
            <a:r>
              <a:rPr lang="en-US" altLang="tr-TR" sz="2800"/>
              <a:t>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2">
            <a:extLst>
              <a:ext uri="{FF2B5EF4-FFF2-40B4-BE49-F238E27FC236}">
                <a16:creationId xmlns:a16="http://schemas.microsoft.com/office/drawing/2014/main" id="{3C0E4842-5EDF-46A0-AB39-69A30E3A8F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1371600"/>
            <a:ext cx="8077200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Her parça dikdörtgenlere yakınsanarak alan bulunur</a:t>
            </a:r>
            <a:r>
              <a:rPr kumimoji="0" lang="en-US" altLang="tr-T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</a:t>
            </a:r>
            <a:r>
              <a:rPr kumimoji="0" lang="tr-TR" altLang="tr-T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br>
              <a:rPr kumimoji="0" lang="tr-TR" altLang="tr-T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br>
            <a:r>
              <a:rPr kumimoji="0" lang="tr-TR" altLang="tr-T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Eğim +/- bire yakınken + ve – hatalar birbirini götürür...</a:t>
            </a:r>
            <a:endParaRPr kumimoji="0" lang="en-US" altLang="tr-TR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F6B437D-C84F-4FCB-9A0E-A10C31469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altLang="tr-TR" sz="3600" dirty="0"/>
              <a:t>Dikdörtgen Alanlarla</a:t>
            </a:r>
            <a:br>
              <a:rPr lang="tr-TR" altLang="tr-TR" sz="3600" dirty="0"/>
            </a:br>
            <a:r>
              <a:rPr lang="tr-TR" altLang="tr-TR" sz="3600" dirty="0"/>
              <a:t>Sayısal İntegral Hesabı</a:t>
            </a:r>
            <a:endParaRPr lang="tr-TR" sz="3600" dirty="0"/>
          </a:p>
        </p:txBody>
      </p:sp>
      <p:sp>
        <p:nvSpPr>
          <p:cNvPr id="33797" name="Slide Number Placeholder 3">
            <a:extLst>
              <a:ext uri="{FF2B5EF4-FFF2-40B4-BE49-F238E27FC236}">
                <a16:creationId xmlns:a16="http://schemas.microsoft.com/office/drawing/2014/main" id="{B50DAEAE-816E-4420-80FB-845234F91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B8F9F6B-4A84-44F3-AD75-C0F5DA711E55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33796" name="Picture 23">
            <a:extLst>
              <a:ext uri="{FF2B5EF4-FFF2-40B4-BE49-F238E27FC236}">
                <a16:creationId xmlns:a16="http://schemas.microsoft.com/office/drawing/2014/main" id="{E535E998-4D93-4412-A948-C164CBE21F11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333" y="2484220"/>
            <a:ext cx="6733333" cy="4401164"/>
          </a:xfrm>
          <a:noFill/>
        </p:spPr>
      </p:pic>
      <p:sp>
        <p:nvSpPr>
          <p:cNvPr id="33798" name="Line 17">
            <a:extLst>
              <a:ext uri="{FF2B5EF4-FFF2-40B4-BE49-F238E27FC236}">
                <a16:creationId xmlns:a16="http://schemas.microsoft.com/office/drawing/2014/main" id="{ADA41824-1038-4450-8B7E-C1DD857401FD}"/>
              </a:ext>
            </a:extLst>
          </p:cNvPr>
          <p:cNvSpPr>
            <a:spLocks noChangeShapeType="1"/>
          </p:cNvSpPr>
          <p:nvPr/>
        </p:nvSpPr>
        <p:spPr bwMode="auto">
          <a:xfrm>
            <a:off x="5002213" y="2895600"/>
            <a:ext cx="103187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3799" name="Text Box 18">
            <a:extLst>
              <a:ext uri="{FF2B5EF4-FFF2-40B4-BE49-F238E27FC236}">
                <a16:creationId xmlns:a16="http://schemas.microsoft.com/office/drawing/2014/main" id="{26CCE86C-F7A3-4411-A22B-90327F95B3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2663" y="2514600"/>
            <a:ext cx="1747837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+ ve - hatalar</a:t>
            </a:r>
            <a:endParaRPr kumimoji="0" lang="en-US" altLang="tr-TR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3800" name="Line 17">
            <a:extLst>
              <a:ext uri="{FF2B5EF4-FFF2-40B4-BE49-F238E27FC236}">
                <a16:creationId xmlns:a16="http://schemas.microsoft.com/office/drawing/2014/main" id="{AF474EDF-512D-462C-850D-E6C77DEE1E00}"/>
              </a:ext>
            </a:extLst>
          </p:cNvPr>
          <p:cNvSpPr>
            <a:spLocks noChangeShapeType="1"/>
          </p:cNvSpPr>
          <p:nvPr/>
        </p:nvSpPr>
        <p:spPr bwMode="auto">
          <a:xfrm>
            <a:off x="5562600" y="2895600"/>
            <a:ext cx="277813" cy="6207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EAEF6C-87E5-4F15-8F2F-89980447C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altLang="tr-TR" dirty="0"/>
              <a:t>Yamuk Metodu Daha İyidir (</a:t>
            </a:r>
            <a:r>
              <a:rPr lang="tr-TR" altLang="tr-TR" i="1" dirty="0"/>
              <a:t>T</a:t>
            </a:r>
            <a:r>
              <a:rPr lang="en-US" altLang="tr-TR" i="1" dirty="0" err="1"/>
              <a:t>rapezoidal</a:t>
            </a:r>
            <a:r>
              <a:rPr lang="tr-TR" altLang="tr-TR" dirty="0"/>
              <a:t>)</a:t>
            </a:r>
            <a:endParaRPr lang="tr-TR" dirty="0"/>
          </a:p>
        </p:txBody>
      </p:sp>
      <p:sp>
        <p:nvSpPr>
          <p:cNvPr id="34821" name="Slide Number Placeholder 3">
            <a:extLst>
              <a:ext uri="{FF2B5EF4-FFF2-40B4-BE49-F238E27FC236}">
                <a16:creationId xmlns:a16="http://schemas.microsoft.com/office/drawing/2014/main" id="{E0EA70F1-A4B8-474E-A100-DE19C992A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CC039DC-F481-4277-AE13-99B1D7BC58BA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34819" name="Picture 9">
            <a:extLst>
              <a:ext uri="{FF2B5EF4-FFF2-40B4-BE49-F238E27FC236}">
                <a16:creationId xmlns:a16="http://schemas.microsoft.com/office/drawing/2014/main" id="{1986BA6D-0994-4A9D-AF2E-9C382CBBAE1A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100" y="1502048"/>
            <a:ext cx="7163800" cy="4371429"/>
          </a:xfrm>
          <a:noFill/>
        </p:spPr>
      </p:pic>
      <p:sp>
        <p:nvSpPr>
          <p:cNvPr id="34820" name="Rectangle 12">
            <a:extLst>
              <a:ext uri="{FF2B5EF4-FFF2-40B4-BE49-F238E27FC236}">
                <a16:creationId xmlns:a16="http://schemas.microsoft.com/office/drawing/2014/main" id="{02F86747-9B40-43E0-9AB7-98289BDA15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6091238"/>
            <a:ext cx="4070350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Herzaman iyi sonuç vermez!</a:t>
            </a:r>
            <a:endParaRPr kumimoji="0" lang="en-US" altLang="tr-TR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2">
            <a:extLst>
              <a:ext uri="{FF2B5EF4-FFF2-40B4-BE49-F238E27FC236}">
                <a16:creationId xmlns:a16="http://schemas.microsoft.com/office/drawing/2014/main" id="{6F5610A6-1355-420D-A53B-9D0C789960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543050"/>
            <a:ext cx="8382000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Eğriye kendini uyduran bir yöntemdir</a:t>
            </a:r>
            <a:r>
              <a:rPr kumimoji="0" lang="en-US" altLang="tr-TR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 </a:t>
            </a:r>
            <a:r>
              <a:rPr kumimoji="0" lang="en-US" altLang="tr-TR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</a:t>
            </a:r>
            <a:r>
              <a:rPr kumimoji="0" lang="en-US" altLang="tr-TR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kumimoji="0" lang="en-US" altLang="tr-TR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</a:t>
            </a:r>
            <a:r>
              <a:rPr kumimoji="0" lang="tr-TR" altLang="tr-TR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ve</a:t>
            </a:r>
            <a:r>
              <a:rPr kumimoji="0" lang="en-US" altLang="tr-TR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tr-TR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</a:t>
            </a:r>
            <a:r>
              <a:rPr kumimoji="0" lang="tr-TR" altLang="tr-TR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tr-TR" altLang="tr-TR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alanları kullanılır</a:t>
            </a:r>
            <a:r>
              <a:rPr kumimoji="0" lang="en-US" altLang="tr-TR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 </a:t>
            </a:r>
            <a:r>
              <a:rPr kumimoji="0" lang="en-US" altLang="tr-TR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 </a:t>
            </a:r>
            <a:r>
              <a:rPr kumimoji="0" lang="tr-TR" altLang="tr-TR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ve</a:t>
            </a:r>
            <a:r>
              <a:rPr kumimoji="0" lang="en-US" altLang="tr-TR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tr-TR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 </a:t>
            </a:r>
            <a:r>
              <a:rPr kumimoji="0" lang="tr-TR" altLang="tr-TR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maksimum değerindeyken</a:t>
            </a:r>
            <a:r>
              <a:rPr kumimoji="0" lang="en-US" altLang="tr-TR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tr-TR" altLang="tr-TR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eğriye en yakın </a:t>
            </a:r>
            <a:r>
              <a:rPr kumimoji="0" lang="tr-TR" altLang="tr-TR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</a:t>
            </a:r>
            <a:r>
              <a:rPr kumimoji="0" lang="tr-TR" altLang="tr-TR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noktası seçilmiş "kabul edilir". Bazen bu da hata yapar.</a:t>
            </a:r>
            <a:endParaRPr kumimoji="0" lang="en-US" altLang="tr-TR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A3CF45A-120D-428B-B043-1DF154EB5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altLang="tr-TR" sz="4000" dirty="0"/>
              <a:t>Böl-Yönet İle Uyarlamalı</a:t>
            </a:r>
            <a:r>
              <a:rPr lang="en-US" altLang="tr-TR" sz="4000" dirty="0"/>
              <a:t> </a:t>
            </a:r>
            <a:r>
              <a:rPr lang="tr-TR" altLang="tr-TR" sz="4000" dirty="0"/>
              <a:t>Yöntem (</a:t>
            </a:r>
            <a:r>
              <a:rPr lang="tr-TR" altLang="tr-TR" sz="4000" i="1" dirty="0" err="1"/>
              <a:t>Adaptive</a:t>
            </a:r>
            <a:r>
              <a:rPr lang="tr-TR" altLang="tr-TR" sz="4000" i="1" dirty="0"/>
              <a:t> </a:t>
            </a:r>
            <a:r>
              <a:rPr lang="en-US" altLang="tr-TR" sz="4000" i="1" dirty="0"/>
              <a:t>Quadrature</a:t>
            </a:r>
            <a:r>
              <a:rPr lang="tr-TR" altLang="tr-TR" sz="4000" dirty="0"/>
              <a:t>)</a:t>
            </a:r>
            <a:endParaRPr lang="tr-TR" sz="4000" dirty="0"/>
          </a:p>
        </p:txBody>
      </p:sp>
      <p:sp>
        <p:nvSpPr>
          <p:cNvPr id="35845" name="Slide Number Placeholder 3">
            <a:extLst>
              <a:ext uri="{FF2B5EF4-FFF2-40B4-BE49-F238E27FC236}">
                <a16:creationId xmlns:a16="http://schemas.microsoft.com/office/drawing/2014/main" id="{5DC737C8-D4B2-4D07-9E62-D3DD25E3D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649E400-FBF0-48CC-98AF-C26132511D81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35844" name="Picture 23">
            <a:extLst>
              <a:ext uri="{FF2B5EF4-FFF2-40B4-BE49-F238E27FC236}">
                <a16:creationId xmlns:a16="http://schemas.microsoft.com/office/drawing/2014/main" id="{7253A3DF-3DCE-4C4E-8869-B5C182241464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127" y="2780928"/>
            <a:ext cx="6601746" cy="3924848"/>
          </a:xfr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0D31529-06B4-4B7B-91A9-6CC7F60E9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altLang="tr-TR" dirty="0"/>
              <a:t>Yöntemin Yanlış Sonlanması</a:t>
            </a:r>
            <a:endParaRPr lang="tr-TR" dirty="0"/>
          </a:p>
        </p:txBody>
      </p:sp>
      <p:sp>
        <p:nvSpPr>
          <p:cNvPr id="36869" name="Slide Number Placeholder 3">
            <a:extLst>
              <a:ext uri="{FF2B5EF4-FFF2-40B4-BE49-F238E27FC236}">
                <a16:creationId xmlns:a16="http://schemas.microsoft.com/office/drawing/2014/main" id="{13460D21-BE4F-443B-8C23-3FD39E9A2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C220FA6-BA0F-4A86-863D-3BE1094105A5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36867" name="Picture 13">
            <a:extLst>
              <a:ext uri="{FF2B5EF4-FFF2-40B4-BE49-F238E27FC236}">
                <a16:creationId xmlns:a16="http://schemas.microsoft.com/office/drawing/2014/main" id="{9674B7E8-3129-47FE-8CE3-E19447489B4E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714" y="2299856"/>
            <a:ext cx="6428571" cy="4153480"/>
          </a:xfrm>
          <a:noFill/>
        </p:spPr>
      </p:pic>
      <p:sp>
        <p:nvSpPr>
          <p:cNvPr id="36868" name="Rectangle 16">
            <a:extLst>
              <a:ext uri="{FF2B5EF4-FFF2-40B4-BE49-F238E27FC236}">
                <a16:creationId xmlns:a16="http://schemas.microsoft.com/office/drawing/2014/main" id="{7008F4CB-6531-4E98-9845-0F838BF2D5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438" y="1295400"/>
            <a:ext cx="8234362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 </a:t>
            </a:r>
            <a:r>
              <a:rPr kumimoji="0" lang="tr-TR" altLang="tr-TR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= 0 iken (</a:t>
            </a:r>
            <a:r>
              <a:rPr kumimoji="0" lang="tr-TR" altLang="tr-TR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</a:t>
            </a:r>
            <a:r>
              <a:rPr kumimoji="0" lang="tr-TR" altLang="tr-TR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= </a:t>
            </a:r>
            <a:r>
              <a:rPr kumimoji="0" lang="tr-TR" altLang="tr-TR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</a:t>
            </a:r>
            <a:r>
              <a:rPr kumimoji="0" lang="tr-TR" altLang="tr-TR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 aşağıdaki durum nedeniyle erken sonlanma nedeniyle yanlış sonuç verebilir.</a:t>
            </a:r>
            <a:endParaRPr kumimoji="0" lang="en-US" altLang="tr-TR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401FB-3BE2-4742-BF2B-182F748745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l-GR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tr-TR" dirty="0">
                <a:solidFill>
                  <a:srgbClr val="C00000"/>
                </a:solidFill>
                <a:cs typeface="Arial"/>
              </a:rPr>
              <a:t> Hesaplayan Örnek C++ </a:t>
            </a:r>
            <a:br>
              <a:rPr lang="tr-TR" dirty="0">
                <a:solidFill>
                  <a:srgbClr val="C00000"/>
                </a:solidFill>
                <a:cs typeface="Arial"/>
              </a:rPr>
            </a:br>
            <a:r>
              <a:rPr lang="tr-TR" dirty="0">
                <a:solidFill>
                  <a:srgbClr val="C00000"/>
                </a:solidFill>
                <a:cs typeface="Arial"/>
              </a:rPr>
              <a:t>MPI Programı</a:t>
            </a:r>
            <a:endParaRPr lang="tr-TR" dirty="0">
              <a:solidFill>
                <a:srgbClr val="C00000"/>
              </a:solidFill>
              <a:latin typeface="Symbol" panose="05050102010706020507" pitchFamily="18" charset="2"/>
            </a:endParaRPr>
          </a:p>
        </p:txBody>
      </p:sp>
      <p:sp>
        <p:nvSpPr>
          <p:cNvPr id="37891" name="Subtitle 3">
            <a:extLst>
              <a:ext uri="{FF2B5EF4-FFF2-40B4-BE49-F238E27FC236}">
                <a16:creationId xmlns:a16="http://schemas.microsoft.com/office/drawing/2014/main" id="{10DDC9D0-3CDD-496B-8193-49AC41EDCBA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altLang="tr-TR" sz="2000" dirty="0"/>
              <a:t>Not: </a:t>
            </a:r>
            <a:r>
              <a:rPr lang="tr-TR" altLang="tr-TR" sz="2000" dirty="0" err="1"/>
              <a:t>Barry</a:t>
            </a:r>
            <a:r>
              <a:rPr lang="tr-TR" altLang="tr-TR" sz="2000" dirty="0"/>
              <a:t> </a:t>
            </a:r>
            <a:r>
              <a:rPr lang="tr-TR" altLang="tr-TR" sz="2000" dirty="0" err="1"/>
              <a:t>Wilkonson'ın</a:t>
            </a:r>
            <a:r>
              <a:rPr lang="en-US" altLang="tr-TR" sz="2000" dirty="0"/>
              <a:t> </a:t>
            </a:r>
            <a:r>
              <a:rPr lang="tr-TR" altLang="tr-TR" sz="2000" dirty="0"/>
              <a:t>dersinde verdiği </a:t>
            </a:r>
            <a:br>
              <a:rPr lang="tr-TR" altLang="tr-TR" sz="2000" dirty="0"/>
            </a:br>
            <a:r>
              <a:rPr lang="tr-TR" altLang="tr-TR" sz="2000" dirty="0"/>
              <a:t>2. ödevin çözümü</a:t>
            </a:r>
            <a:r>
              <a:rPr lang="en-US" altLang="tr-TR" sz="2000" dirty="0"/>
              <a:t> </a:t>
            </a:r>
            <a:r>
              <a:rPr lang="tr-TR" altLang="tr-TR" sz="2000" dirty="0"/>
              <a:t>bu koda benziyormuş</a:t>
            </a:r>
            <a:r>
              <a:rPr lang="en-US" altLang="tr-TR" sz="2000" dirty="0"/>
              <a:t>.</a:t>
            </a:r>
          </a:p>
        </p:txBody>
      </p:sp>
      <p:sp>
        <p:nvSpPr>
          <p:cNvPr id="37892" name="Slide Number Placeholder 3">
            <a:extLst>
              <a:ext uri="{FF2B5EF4-FFF2-40B4-BE49-F238E27FC236}">
                <a16:creationId xmlns:a16="http://schemas.microsoft.com/office/drawing/2014/main" id="{94B8FC61-F3A5-4256-81DA-1825863BE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57D7A38-6B78-42AF-A69D-3C4F9DC3E887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4">
            <a:extLst>
              <a:ext uri="{FF2B5EF4-FFF2-40B4-BE49-F238E27FC236}">
                <a16:creationId xmlns:a16="http://schemas.microsoft.com/office/drawing/2014/main" id="{655B65B2-4BAC-4C62-89AA-D697682907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6678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/*********************************************************************************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pi_calc.cpp pi sayısını hesaplayıp 25 basamak doğruluğa kadar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hata kontrollü çözer. Yöntem f(x)=4/(1+x^2) integralini almaktadır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**********************************************************************************/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#include &lt;</a:t>
            </a:r>
            <a:r>
              <a:rPr kumimoji="0" lang="tr-TR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math.h</a:t>
            </a: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&gt; //</a:t>
            </a:r>
            <a:r>
              <a:rPr kumimoji="0" lang="tr-TR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include</a:t>
            </a: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tr-TR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files</a:t>
            </a:r>
            <a:endParaRPr kumimoji="0" lang="tr-TR" altLang="tr-TR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#include &lt;</a:t>
            </a:r>
            <a:r>
              <a:rPr kumimoji="0" lang="tr-TR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iostream</a:t>
            </a: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&gt;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#include &lt;</a:t>
            </a:r>
            <a:r>
              <a:rPr kumimoji="0" lang="tr-TR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mpi.h</a:t>
            </a: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&gt;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altLang="tr-TR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using</a:t>
            </a: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tr-TR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namespace</a:t>
            </a: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tr-TR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std</a:t>
            </a: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void</a:t>
            </a: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tr-TR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printit</a:t>
            </a: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();                                                             // Fonksiyon prototipi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altLang="tr-TR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int</a:t>
            </a: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main(</a:t>
            </a:r>
            <a:r>
              <a:rPr kumimoji="0" lang="tr-TR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int</a:t>
            </a: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tr-TR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argc</a:t>
            </a: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kumimoji="0" lang="tr-TR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char</a:t>
            </a: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*</a:t>
            </a:r>
            <a:r>
              <a:rPr kumimoji="0" lang="tr-TR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argv</a:t>
            </a: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[])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</a:t>
            </a:r>
            <a:r>
              <a:rPr kumimoji="0" lang="tr-TR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double</a:t>
            </a: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tr-TR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actual_pi</a:t>
            </a: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= 3.141592653589793238462643;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// Karşılaştırma için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</a:t>
            </a:r>
            <a:r>
              <a:rPr kumimoji="0" lang="pl-PL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int n, rank, num_proc, i;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</a:t>
            </a:r>
            <a:r>
              <a:rPr kumimoji="0" lang="tr-TR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double</a:t>
            </a: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tr-TR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temp_pi</a:t>
            </a: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kumimoji="0" lang="tr-TR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calc_pi</a:t>
            </a: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kumimoji="0" lang="tr-TR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int_size</a:t>
            </a: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kumimoji="0" lang="tr-TR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part_sum</a:t>
            </a: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x;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</a:t>
            </a:r>
            <a:r>
              <a:rPr kumimoji="0" lang="tr-TR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char</a:t>
            </a: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tr-TR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response</a:t>
            </a: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= 'e', resp1 = 'e';</a:t>
            </a:r>
          </a:p>
        </p:txBody>
      </p:sp>
      <p:sp>
        <p:nvSpPr>
          <p:cNvPr id="38915" name="Slide Number Placeholder 4">
            <a:extLst>
              <a:ext uri="{FF2B5EF4-FFF2-40B4-BE49-F238E27FC236}">
                <a16:creationId xmlns:a16="http://schemas.microsoft.com/office/drawing/2014/main" id="{DD0DC2EF-CECE-43A5-9AEC-FF668296130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8BFD4E2-A646-4141-838D-F37D3980B1AE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4">
            <a:extLst>
              <a:ext uri="{FF2B5EF4-FFF2-40B4-BE49-F238E27FC236}">
                <a16:creationId xmlns:a16="http://schemas.microsoft.com/office/drawing/2014/main" id="{92EA0D63-4A34-4F9F-AEDE-C90059C981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457200"/>
            <a:ext cx="8915400" cy="6308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</a:t>
            </a:r>
            <a:r>
              <a:rPr kumimoji="0" lang="tr-TR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int</a:t>
            </a: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tr-TR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rc</a:t>
            </a: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= </a:t>
            </a:r>
            <a:r>
              <a:rPr kumimoji="0" lang="tr-TR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MPI_Init</a:t>
            </a: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(NULL, NULL);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</a:t>
            </a:r>
            <a:r>
              <a:rPr kumimoji="0" lang="tr-TR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if</a:t>
            </a: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(</a:t>
            </a:r>
            <a:r>
              <a:rPr kumimoji="0" lang="tr-TR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rc</a:t>
            </a: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!= MPI_SUCCESS) 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 </a:t>
            </a:r>
            <a:r>
              <a:rPr kumimoji="0" lang="tr-TR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printf</a:t>
            </a: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("MPI desteklenmiyor.\n");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 </a:t>
            </a:r>
            <a:r>
              <a:rPr kumimoji="0" lang="tr-TR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MPI_Abort</a:t>
            </a: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(MPI_COMM_WORLD, </a:t>
            </a:r>
            <a:r>
              <a:rPr kumimoji="0" lang="tr-TR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rc</a:t>
            </a: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}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</a:t>
            </a:r>
            <a:r>
              <a:rPr kumimoji="0" lang="tr-TR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MPI_Comm_size</a:t>
            </a: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(MPI_COMM_WORLD, &amp;</a:t>
            </a:r>
            <a:r>
              <a:rPr kumimoji="0" lang="tr-TR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num_proc</a:t>
            </a: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</a:t>
            </a:r>
            <a:r>
              <a:rPr kumimoji="0" lang="tr-TR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MPI_Comm_rank</a:t>
            </a: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(MPI_COMM_WORLD, &amp;</a:t>
            </a:r>
            <a:r>
              <a:rPr kumimoji="0" lang="tr-TR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rank</a:t>
            </a: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</a:t>
            </a:r>
            <a:r>
              <a:rPr kumimoji="0" lang="tr-TR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if</a:t>
            </a: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(</a:t>
            </a:r>
            <a:r>
              <a:rPr kumimoji="0" lang="tr-TR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rank</a:t>
            </a: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== 0) </a:t>
            </a:r>
            <a:r>
              <a:rPr kumimoji="0" lang="tr-TR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printit</a:t>
            </a: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();             /* </a:t>
            </a:r>
            <a:r>
              <a:rPr kumimoji="0" lang="tr-TR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masterdan</a:t>
            </a: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hoş geldiniz mesajı */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</a:t>
            </a:r>
            <a:r>
              <a:rPr kumimoji="0" lang="tr-TR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while</a:t>
            </a: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(</a:t>
            </a:r>
            <a:r>
              <a:rPr kumimoji="0" lang="tr-TR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response</a:t>
            </a: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== 'e') 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 </a:t>
            </a:r>
            <a:r>
              <a:rPr kumimoji="0" lang="tr-TR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İf</a:t>
            </a: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(resp1 == 'e') 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    </a:t>
            </a:r>
            <a:r>
              <a:rPr kumimoji="0" lang="en-US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if (rank == 0) {            /* </a:t>
            </a:r>
            <a:r>
              <a:rPr kumimoji="0" lang="tr-TR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master</a:t>
            </a:r>
            <a:r>
              <a:rPr kumimoji="0" lang="en-US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*/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       </a:t>
            </a:r>
            <a:r>
              <a:rPr kumimoji="0" lang="tr-TR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cout</a:t>
            </a: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&lt;&lt; "__________________________________" &lt;&lt; </a:t>
            </a:r>
            <a:r>
              <a:rPr kumimoji="0" lang="tr-TR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endl</a:t>
            </a: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       </a:t>
            </a:r>
            <a:r>
              <a:rPr kumimoji="0" lang="en-US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cout</a:t>
            </a:r>
            <a:r>
              <a:rPr kumimoji="0" lang="en-US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&lt;&lt; "\</a:t>
            </a:r>
            <a:r>
              <a:rPr kumimoji="0" lang="en-US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nAralik</a:t>
            </a:r>
            <a:r>
              <a:rPr kumimoji="0" lang="en-US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sayisini</a:t>
            </a:r>
            <a:r>
              <a:rPr kumimoji="0" lang="en-US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girin</a:t>
            </a:r>
            <a:r>
              <a:rPr kumimoji="0" lang="en-US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 (</a:t>
            </a:r>
            <a:r>
              <a:rPr kumimoji="0" lang="en-US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cikis</a:t>
            </a:r>
            <a:r>
              <a:rPr kumimoji="0" lang="en-US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icin</a:t>
            </a:r>
            <a:r>
              <a:rPr kumimoji="0" lang="en-US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0 </a:t>
            </a:r>
            <a:r>
              <a:rPr kumimoji="0" lang="en-US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girin</a:t>
            </a:r>
            <a:r>
              <a:rPr kumimoji="0" lang="en-US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)" &lt;&lt; </a:t>
            </a:r>
            <a:r>
              <a:rPr kumimoji="0" lang="en-US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endl</a:t>
            </a:r>
            <a:r>
              <a:rPr kumimoji="0" lang="en-US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       cin &gt;&gt; n;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    }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 }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 else n = 0;</a:t>
            </a:r>
          </a:p>
        </p:txBody>
      </p:sp>
      <p:sp>
        <p:nvSpPr>
          <p:cNvPr id="39939" name="Slide Number Placeholder 4">
            <a:extLst>
              <a:ext uri="{FF2B5EF4-FFF2-40B4-BE49-F238E27FC236}">
                <a16:creationId xmlns:a16="http://schemas.microsoft.com/office/drawing/2014/main" id="{F9CD61BA-5ACC-4AFF-8D24-7AA6D62659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936CA48-BADA-44DF-94C1-7AECCB592E1B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4">
            <a:extLst>
              <a:ext uri="{FF2B5EF4-FFF2-40B4-BE49-F238E27FC236}">
                <a16:creationId xmlns:a16="http://schemas.microsoft.com/office/drawing/2014/main" id="{8D24C2B3-B962-4AF4-96AA-7C2CDD5512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33400"/>
            <a:ext cx="9144000" cy="661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 </a:t>
            </a:r>
            <a:r>
              <a:rPr kumimoji="0" lang="en-US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MPI_Bcast</a:t>
            </a:r>
            <a:r>
              <a:rPr kumimoji="0" lang="en-US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(&amp;n, 1, MPI_INT, 0, MPI_COMM_WORLD);     //broadcast n</a:t>
            </a:r>
            <a:endParaRPr kumimoji="0" lang="tr-TR" altLang="tr-TR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 </a:t>
            </a:r>
            <a:r>
              <a:rPr kumimoji="0" lang="pt-B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if (n == 0 || n&gt;1e9) break; // Çıkalım mı?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 else {    // n &gt; 0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 </a:t>
            </a:r>
            <a:r>
              <a:rPr kumimoji="0" lang="tr-TR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int_size</a:t>
            </a: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= 1.0 / (</a:t>
            </a:r>
            <a:r>
              <a:rPr kumimoji="0" lang="tr-TR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double</a:t>
            </a: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)n;                    // Aralık boyutu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 </a:t>
            </a:r>
            <a:r>
              <a:rPr kumimoji="0" lang="tr-TR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part_sum</a:t>
            </a: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= 0.0;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altLang="tr-TR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 </a:t>
            </a:r>
            <a:r>
              <a:rPr kumimoji="0" lang="tr-TR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for</a:t>
            </a: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(i = </a:t>
            </a:r>
            <a:r>
              <a:rPr kumimoji="0" lang="tr-TR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rank</a:t>
            </a: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+ 1; i &lt;= n; i += </a:t>
            </a:r>
            <a:r>
              <a:rPr kumimoji="0" lang="tr-TR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num_proc</a:t>
            </a: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 {                                                   // parça parça toplamlar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    x = </a:t>
            </a:r>
            <a:r>
              <a:rPr kumimoji="0" lang="tr-TR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int_size</a:t>
            </a: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* ((</a:t>
            </a:r>
            <a:r>
              <a:rPr kumimoji="0" lang="tr-TR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double</a:t>
            </a: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)i - 0.5);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    </a:t>
            </a:r>
            <a:r>
              <a:rPr kumimoji="0" lang="tr-TR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part_sum</a:t>
            </a: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+= (4.0 / (1.0 + x*x));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 }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 </a:t>
            </a:r>
            <a:r>
              <a:rPr kumimoji="0" lang="tr-TR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temp_pi</a:t>
            </a: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= </a:t>
            </a:r>
            <a:r>
              <a:rPr kumimoji="0" lang="tr-TR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int_size</a:t>
            </a: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* </a:t>
            </a:r>
            <a:r>
              <a:rPr kumimoji="0" lang="tr-TR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part_sum</a:t>
            </a: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altLang="tr-TR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 // her işlemcinin bulduğu alan olan </a:t>
            </a:r>
            <a:r>
              <a:rPr kumimoji="0" lang="tr-TR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temp_pi</a:t>
            </a: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"</a:t>
            </a:r>
            <a:r>
              <a:rPr kumimoji="0" lang="tr-TR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reduce</a:t>
            </a: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" ile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 // kök </a:t>
            </a:r>
            <a:r>
              <a:rPr kumimoji="0" lang="tr-TR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işlamcide</a:t>
            </a: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toplanır.                     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 </a:t>
            </a:r>
            <a:r>
              <a:rPr kumimoji="0" lang="tr-TR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MPI_Reduce</a:t>
            </a: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( &amp;</a:t>
            </a:r>
            <a:r>
              <a:rPr kumimoji="0" lang="tr-TR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temp_pi</a:t>
            </a: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&amp;</a:t>
            </a:r>
            <a:r>
              <a:rPr kumimoji="0" lang="tr-TR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calc_pi</a:t>
            </a: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1, MPI_DOUBLE, MPI_SUM,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tr-TR" altLang="tr-TR" sz="2000" dirty="0">
                <a:solidFill>
                  <a:srgbClr val="000000"/>
                </a:solidFill>
              </a:rPr>
              <a:t>		   </a:t>
            </a: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0, MPI_COMM_WORLD 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tr-TR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0963" name="Slide Number Placeholder 4">
            <a:extLst>
              <a:ext uri="{FF2B5EF4-FFF2-40B4-BE49-F238E27FC236}">
                <a16:creationId xmlns:a16="http://schemas.microsoft.com/office/drawing/2014/main" id="{D87D56E7-CA70-479F-8C28-2E4773F6A0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E3686F-1442-49B5-A166-FBC07D2D925A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4">
            <a:extLst>
              <a:ext uri="{FF2B5EF4-FFF2-40B4-BE49-F238E27FC236}">
                <a16:creationId xmlns:a16="http://schemas.microsoft.com/office/drawing/2014/main" id="{0E1BFBE4-B508-41C3-8F18-9C842FBC6E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685800"/>
            <a:ext cx="8839200" cy="5662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    </a:t>
            </a:r>
            <a:r>
              <a:rPr kumimoji="0" lang="en-US" altLang="tr-TR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if (rank == 0) {                                                     </a:t>
            </a:r>
            <a:r>
              <a:rPr kumimoji="0" lang="en-US" altLang="tr-TR" sz="2200" b="0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/*I am </a:t>
            </a:r>
            <a:r>
              <a:rPr kumimoji="0" lang="tr-TR" altLang="tr-TR" sz="2200" b="0" i="1" u="none" strike="noStrike" kern="1200" cap="none" spc="0" normalizeH="0" baseline="0" noProof="0" dirty="0" err="1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mast</a:t>
            </a:r>
            <a:r>
              <a:rPr kumimoji="0" lang="en-US" altLang="tr-TR" sz="2200" b="0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er*/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       </a:t>
            </a:r>
            <a:r>
              <a:rPr kumimoji="0" lang="en-US" altLang="tr-TR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cout</a:t>
            </a:r>
            <a:r>
              <a:rPr kumimoji="0" lang="en-US" altLang="tr-TR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&lt;&lt; "pi </a:t>
            </a:r>
            <a:r>
              <a:rPr kumimoji="0" lang="tr-TR" altLang="tr-TR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yaklaşık olarak:</a:t>
            </a:r>
            <a:r>
              <a:rPr kumimoji="0" lang="en-US" altLang="tr-TR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" &lt;&lt; </a:t>
            </a:r>
            <a:r>
              <a:rPr kumimoji="0" lang="en-US" altLang="tr-TR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calc_pi</a:t>
            </a:r>
            <a:endParaRPr kumimoji="0" lang="en-US" altLang="tr-TR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          </a:t>
            </a:r>
            <a:r>
              <a:rPr kumimoji="0" lang="en-US" altLang="tr-TR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&lt;&lt; ". </a:t>
            </a:r>
            <a:r>
              <a:rPr kumimoji="0" lang="tr-TR" altLang="tr-TR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İşlem hatası:</a:t>
            </a:r>
            <a:r>
              <a:rPr kumimoji="0" lang="en-US" altLang="tr-TR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" &lt;&lt; fabs(</a:t>
            </a:r>
            <a:r>
              <a:rPr kumimoji="0" lang="en-US" altLang="tr-TR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calc_pi</a:t>
            </a:r>
            <a:r>
              <a:rPr kumimoji="0" lang="en-US" altLang="tr-TR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en-US" altLang="tr-TR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actual_pi</a:t>
            </a:r>
            <a:r>
              <a:rPr kumimoji="0" lang="en-US" altLang="tr-TR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          </a:t>
            </a:r>
            <a:r>
              <a:rPr kumimoji="0" lang="en-US" altLang="tr-TR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&lt;&lt; </a:t>
            </a:r>
            <a:r>
              <a:rPr kumimoji="0" lang="en-US" altLang="tr-TR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endl</a:t>
            </a:r>
            <a:endParaRPr kumimoji="0" lang="en-US" altLang="tr-TR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          </a:t>
            </a:r>
            <a:r>
              <a:rPr kumimoji="0" lang="en-US" altLang="tr-TR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&lt;&lt;"_______________________________________"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          </a:t>
            </a:r>
            <a:r>
              <a:rPr kumimoji="0" lang="en-US" altLang="tr-TR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&lt;&lt; </a:t>
            </a:r>
            <a:r>
              <a:rPr kumimoji="0" lang="en-US" altLang="tr-TR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endl</a:t>
            </a:r>
            <a:r>
              <a:rPr kumimoji="0" lang="en-US" altLang="tr-TR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    </a:t>
            </a:r>
            <a:r>
              <a:rPr kumimoji="0" lang="en-US" altLang="tr-TR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}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 </a:t>
            </a:r>
            <a:r>
              <a:rPr kumimoji="0" lang="en-US" altLang="tr-TR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} </a:t>
            </a:r>
            <a:r>
              <a:rPr kumimoji="0" lang="tr-TR" altLang="tr-TR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// </a:t>
            </a:r>
            <a:r>
              <a:rPr kumimoji="0" lang="tr-TR" altLang="tr-TR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end</a:t>
            </a:r>
            <a:r>
              <a:rPr kumimoji="0" lang="tr-TR" altLang="tr-TR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of resp1='e'</a:t>
            </a:r>
            <a:r>
              <a:rPr kumimoji="0" lang="en-US" altLang="tr-TR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                                                                  </a:t>
            </a:r>
            <a:r>
              <a:rPr kumimoji="0" lang="tr-TR" altLang="tr-TR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 </a:t>
            </a:r>
            <a:r>
              <a:rPr kumimoji="0" lang="en-US" altLang="tr-TR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if (rank == 0) { /*</a:t>
            </a:r>
            <a:r>
              <a:rPr kumimoji="0" lang="tr-TR" altLang="tr-TR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Kök düğüm </a:t>
            </a:r>
            <a:r>
              <a:rPr kumimoji="0" lang="en-US" altLang="tr-TR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*/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    </a:t>
            </a:r>
            <a:r>
              <a:rPr kumimoji="0" lang="en-US" altLang="tr-TR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cout</a:t>
            </a:r>
            <a:r>
              <a:rPr kumimoji="0" lang="en-US" altLang="tr-TR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&lt;&lt; "\n</a:t>
            </a:r>
            <a:r>
              <a:rPr kumimoji="0" lang="tr-TR" altLang="tr-TR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Yeni aralıkla tekrarlansın mı</a:t>
            </a:r>
            <a:r>
              <a:rPr kumimoji="0" lang="en-US" altLang="tr-TR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? (</a:t>
            </a:r>
            <a:r>
              <a:rPr kumimoji="0" lang="tr-TR" altLang="tr-TR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</a:t>
            </a:r>
            <a:r>
              <a:rPr kumimoji="0" lang="en-US" altLang="tr-TR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/</a:t>
            </a:r>
            <a:r>
              <a:rPr kumimoji="0" lang="tr-TR" altLang="tr-TR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</a:t>
            </a:r>
            <a:r>
              <a:rPr kumimoji="0" lang="en-US" altLang="tr-TR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)" &lt;&lt; </a:t>
            </a:r>
            <a:r>
              <a:rPr kumimoji="0" lang="en-US" altLang="tr-TR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endl</a:t>
            </a:r>
            <a:r>
              <a:rPr kumimoji="0" lang="en-US" altLang="tr-TR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;</a:t>
            </a:r>
            <a:endParaRPr kumimoji="0" lang="tr-TR" altLang="tr-TR" sz="2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    </a:t>
            </a:r>
            <a:r>
              <a:rPr kumimoji="0" lang="en-US" altLang="tr-TR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cin</a:t>
            </a:r>
            <a:r>
              <a:rPr kumimoji="0" lang="en-US" altLang="tr-TR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&gt;&gt; resp1;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 </a:t>
            </a:r>
            <a:r>
              <a:rPr kumimoji="0" lang="en-US" altLang="tr-TR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}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</a:t>
            </a:r>
            <a:r>
              <a:rPr kumimoji="0" lang="en-US" altLang="tr-TR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}</a:t>
            </a:r>
            <a:r>
              <a:rPr kumimoji="0" lang="tr-TR" altLang="tr-TR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tr-TR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//end while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</a:t>
            </a:r>
            <a:r>
              <a:rPr kumimoji="0" lang="tr-TR" altLang="tr-TR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MPI_Finalize</a:t>
            </a:r>
            <a:r>
              <a:rPr kumimoji="0" lang="tr-TR" altLang="tr-T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();  </a:t>
            </a:r>
            <a:r>
              <a:rPr kumimoji="0" lang="en-US" altLang="tr-TR" sz="2200" b="0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//</a:t>
            </a:r>
            <a:r>
              <a:rPr kumimoji="0" lang="tr-TR" altLang="tr-TR" sz="2200" b="0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tr-TR" sz="2200" b="0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MPI</a:t>
            </a:r>
            <a:r>
              <a:rPr kumimoji="0" lang="tr-TR" altLang="tr-TR" sz="2200" b="0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sonlandırılır</a:t>
            </a:r>
            <a:endParaRPr kumimoji="0" lang="en-US" altLang="tr-TR" sz="2200" b="0" i="1" u="none" strike="noStrike" kern="1200" cap="none" spc="0" normalizeH="0" baseline="0" noProof="0" dirty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</a:t>
            </a:r>
            <a:r>
              <a:rPr kumimoji="0" lang="en-US" altLang="tr-TR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return 0;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r-TR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}</a:t>
            </a:r>
            <a:r>
              <a:rPr kumimoji="0" lang="tr-TR" altLang="tr-TR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tr-TR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tr-TR" sz="2200" b="0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//</a:t>
            </a:r>
            <a:r>
              <a:rPr kumimoji="0" lang="tr-TR" altLang="tr-TR" sz="2200" b="0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tr-TR" sz="2200" b="0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main</a:t>
            </a:r>
            <a:r>
              <a:rPr kumimoji="0" lang="tr-TR" altLang="tr-TR" sz="2200" b="0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sonu</a:t>
            </a:r>
            <a:endParaRPr kumimoji="0" lang="en-US" altLang="tr-TR" sz="2200" b="0" i="1" u="none" strike="noStrike" kern="1200" cap="none" spc="0" normalizeH="0" baseline="0" noProof="0" dirty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1987" name="Slide Number Placeholder 4">
            <a:extLst>
              <a:ext uri="{FF2B5EF4-FFF2-40B4-BE49-F238E27FC236}">
                <a16:creationId xmlns:a16="http://schemas.microsoft.com/office/drawing/2014/main" id="{6775C10A-EC9D-4C66-B186-38757926345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EEF66FC-99B5-4060-A6CF-124635D3CB66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4">
            <a:extLst>
              <a:ext uri="{FF2B5EF4-FFF2-40B4-BE49-F238E27FC236}">
                <a16:creationId xmlns:a16="http://schemas.microsoft.com/office/drawing/2014/main" id="{34D68461-DAAC-4A75-A58D-6BF7910C09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371600"/>
            <a:ext cx="8763000" cy="3478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r-TR" sz="2200" b="0" i="1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//</a:t>
            </a:r>
            <a:r>
              <a:rPr kumimoji="0" lang="tr-TR" altLang="tr-TR" sz="2200" b="0" i="1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fonksiyonlar</a:t>
            </a:r>
            <a:endParaRPr kumimoji="0" lang="en-US" altLang="tr-TR" sz="2200" b="0" i="1" u="none" strike="noStrike" kern="1200" cap="none" spc="0" normalizeH="0" baseline="0" noProof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r-TR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void printit()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r-TR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</a:t>
            </a:r>
            <a:r>
              <a:rPr kumimoji="0" lang="en-US" altLang="tr-TR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cout &lt;&lt; "\n*********************************" &lt;&lt; endl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	</a:t>
            </a:r>
            <a:r>
              <a:rPr kumimoji="0" lang="en-US" altLang="tr-TR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&lt;&lt; "</a:t>
            </a:r>
            <a:r>
              <a:rPr kumimoji="0" lang="tr-TR" altLang="tr-TR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</a:t>
            </a:r>
            <a:r>
              <a:rPr kumimoji="0" lang="en-US" altLang="tr-TR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 </a:t>
            </a:r>
            <a:r>
              <a:rPr kumimoji="0" lang="tr-TR" altLang="tr-TR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hesaplayiciya hosgeldiniz</a:t>
            </a:r>
            <a:r>
              <a:rPr kumimoji="0" lang="en-US" altLang="tr-TR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!" &lt;&lt; endl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	</a:t>
            </a:r>
            <a:r>
              <a:rPr kumimoji="0" lang="en-US" altLang="tr-TR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&lt;&lt; "</a:t>
            </a:r>
            <a:r>
              <a:rPr kumimoji="0" lang="tr-TR" altLang="tr-TR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Aralik vererek</a:t>
            </a:r>
            <a:r>
              <a:rPr kumimoji="0" lang="en-US" altLang="tr-TR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\tf(x)=4/(1+x^2)\n</a:t>
            </a:r>
            <a:r>
              <a:rPr kumimoji="0" lang="tr-TR" altLang="tr-TR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"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	&lt;&lt; "</a:t>
            </a:r>
            <a:r>
              <a:rPr kumimoji="0" lang="en-US" altLang="tr-TR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integral</a:t>
            </a:r>
            <a:r>
              <a:rPr kumimoji="0" lang="tr-TR" altLang="tr-TR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inden yaklasik sonuc hesaplanir.</a:t>
            </a:r>
            <a:r>
              <a:rPr kumimoji="0" lang="en-US" altLang="tr-TR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\n"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	</a:t>
            </a:r>
            <a:r>
              <a:rPr kumimoji="0" lang="en-US" altLang="tr-TR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&lt;&lt; endl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	</a:t>
            </a:r>
            <a:r>
              <a:rPr kumimoji="0" lang="en-US" altLang="tr-TR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&lt;&lt; "*********************************" &lt;&lt; endl;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r-TR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}</a:t>
            </a:r>
            <a:r>
              <a:rPr kumimoji="0" lang="tr-TR" altLang="tr-TR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tr-TR" sz="2200" b="0" i="1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//</a:t>
            </a:r>
            <a:r>
              <a:rPr kumimoji="0" lang="tr-TR" altLang="tr-TR" sz="2200" b="0" i="1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tr-TR" sz="2200" b="0" i="1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printit</a:t>
            </a:r>
            <a:r>
              <a:rPr kumimoji="0" lang="tr-TR" altLang="tr-TR" sz="2200" b="0" i="1" u="none" strike="noStrike" kern="120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sonu</a:t>
            </a:r>
            <a:endParaRPr kumimoji="0" lang="en-US" altLang="tr-TR" sz="2200" b="0" i="1" u="none" strike="noStrike" kern="1200" cap="none" spc="0" normalizeH="0" baseline="0" noProof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3011" name="Slide Number Placeholder 4">
            <a:extLst>
              <a:ext uri="{FF2B5EF4-FFF2-40B4-BE49-F238E27FC236}">
                <a16:creationId xmlns:a16="http://schemas.microsoft.com/office/drawing/2014/main" id="{0A1FAF44-F6A8-4FC6-96F4-C9BD19E5261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4EE5B6A-893D-45D0-B77D-6E390E4F306B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B4DB3-F72B-4361-BCCD-4999B968F76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n-US" altLang="tr-TR" i="1" dirty="0">
                <a:solidFill>
                  <a:srgbClr val="C00000"/>
                </a:solidFill>
              </a:rPr>
              <a:t>N</a:t>
            </a:r>
            <a:r>
              <a:rPr lang="en-US" altLang="tr-TR" dirty="0">
                <a:solidFill>
                  <a:srgbClr val="C00000"/>
                </a:solidFill>
              </a:rPr>
              <a:t>-</a:t>
            </a:r>
            <a:r>
              <a:rPr lang="tr-TR" altLang="tr-TR" dirty="0">
                <a:solidFill>
                  <a:srgbClr val="C00000"/>
                </a:solidFill>
              </a:rPr>
              <a:t>Cisimli Yerçekimi Problemi</a:t>
            </a:r>
            <a:endParaRPr lang="tr-TR" dirty="0">
              <a:solidFill>
                <a:srgbClr val="C00000"/>
              </a:solidFill>
              <a:latin typeface="Symbol" panose="05050102010706020507" pitchFamily="18" charset="2"/>
            </a:endParaRPr>
          </a:p>
        </p:txBody>
      </p:sp>
      <p:sp>
        <p:nvSpPr>
          <p:cNvPr id="44035" name="Subtitle 3">
            <a:extLst>
              <a:ext uri="{FF2B5EF4-FFF2-40B4-BE49-F238E27FC236}">
                <a16:creationId xmlns:a16="http://schemas.microsoft.com/office/drawing/2014/main" id="{F1F34C34-47B8-4FDC-93A5-E6A220452D4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tr-TR" sz="2800"/>
              <a:t>Gravitational </a:t>
            </a:r>
            <a:r>
              <a:rPr lang="en-US" altLang="tr-TR" sz="2800" i="1"/>
              <a:t>N</a:t>
            </a:r>
            <a:r>
              <a:rPr lang="en-US" altLang="tr-TR" sz="2800"/>
              <a:t>-Body Problem</a:t>
            </a:r>
          </a:p>
        </p:txBody>
      </p:sp>
      <p:sp>
        <p:nvSpPr>
          <p:cNvPr id="44036" name="Slide Number Placeholder 3">
            <a:extLst>
              <a:ext uri="{FF2B5EF4-FFF2-40B4-BE49-F238E27FC236}">
                <a16:creationId xmlns:a16="http://schemas.microsoft.com/office/drawing/2014/main" id="{11BA91F1-4250-4AFF-91A2-DBCDB97AA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EC1A872-EC50-48B0-BF9A-1CC0F7C566CC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51EE82B-96CD-440F-ABA4-8A430C23B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tr-TR" sz="4000" dirty="0"/>
              <a:t>N-</a:t>
            </a:r>
            <a:r>
              <a:rPr lang="en-US" altLang="tr-TR" sz="4000" dirty="0" err="1"/>
              <a:t>Cisimli</a:t>
            </a:r>
            <a:r>
              <a:rPr lang="en-US" altLang="tr-TR" sz="4000" dirty="0"/>
              <a:t> </a:t>
            </a:r>
            <a:r>
              <a:rPr lang="en-US" altLang="tr-TR" sz="4000" dirty="0" err="1"/>
              <a:t>Yerçekimi</a:t>
            </a:r>
            <a:r>
              <a:rPr lang="en-US" altLang="tr-TR" sz="4000" dirty="0"/>
              <a:t> </a:t>
            </a:r>
            <a:r>
              <a:rPr lang="en-US" altLang="tr-TR" sz="4000" dirty="0" err="1"/>
              <a:t>Problemi</a:t>
            </a:r>
            <a:endParaRPr lang="tr-TR" sz="4000" dirty="0"/>
          </a:p>
        </p:txBody>
      </p:sp>
      <p:sp>
        <p:nvSpPr>
          <p:cNvPr id="45060" name="Slide Number Placeholder 4">
            <a:extLst>
              <a:ext uri="{FF2B5EF4-FFF2-40B4-BE49-F238E27FC236}">
                <a16:creationId xmlns:a16="http://schemas.microsoft.com/office/drawing/2014/main" id="{AE038F34-4BFE-407A-9571-5E7E7EAA2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22B3604-0822-428C-94E2-FBD0A8A36658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5059" name="Content Placeholder 3">
            <a:extLst>
              <a:ext uri="{FF2B5EF4-FFF2-40B4-BE49-F238E27FC236}">
                <a16:creationId xmlns:a16="http://schemas.microsoft.com/office/drawing/2014/main" id="{CB40B11C-D589-4792-911C-EEAFB81A9A4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altLang="tr-TR"/>
              <a:t>Uzaydaki cisimlerin pozisyonlarını ve hareketlerini bulma problemidir.</a:t>
            </a:r>
            <a:r>
              <a:rPr lang="en-US" altLang="tr-TR"/>
              <a:t> </a:t>
            </a:r>
            <a:endParaRPr lang="tr-TR" altLang="tr-TR"/>
          </a:p>
          <a:p>
            <a:r>
              <a:rPr lang="tr-TR" altLang="tr-TR"/>
              <a:t>Cisimler</a:t>
            </a:r>
            <a:r>
              <a:rPr lang="en-US" altLang="tr-TR"/>
              <a:t> </a:t>
            </a:r>
            <a:r>
              <a:rPr lang="tr-TR" altLang="tr-TR"/>
              <a:t>diğer cisimler tarafından yerçekimi kuvvetine maruz kalmaktadırlar.</a:t>
            </a:r>
          </a:p>
          <a:p>
            <a:r>
              <a:rPr lang="tr-TR" altLang="tr-TR"/>
              <a:t>Newton fiziği kanunları kullanılır</a:t>
            </a:r>
            <a:r>
              <a:rPr lang="en-US" altLang="tr-TR"/>
              <a:t>.</a:t>
            </a:r>
            <a:endParaRPr lang="tr-TR" altLang="tr-TR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5">
            <a:extLst>
              <a:ext uri="{FF2B5EF4-FFF2-40B4-BE49-F238E27FC236}">
                <a16:creationId xmlns:a16="http://schemas.microsoft.com/office/drawing/2014/main" id="{97503363-9A61-456D-991C-48BFE1DE8F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0163" y="1981200"/>
            <a:ext cx="9204326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r-TR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</a:t>
            </a:r>
            <a:r>
              <a:rPr kumimoji="0" lang="en-US" altLang="tr-TR" sz="1800" b="0" i="1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</a:t>
            </a:r>
            <a:r>
              <a:rPr kumimoji="0" lang="en-US" altLang="tr-TR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tr-TR" altLang="tr-TR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ve</a:t>
            </a:r>
            <a:r>
              <a:rPr kumimoji="0" lang="en-US" altLang="tr-TR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tr-TR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</a:t>
            </a:r>
            <a:r>
              <a:rPr kumimoji="0" lang="en-US" altLang="tr-TR" sz="1800" b="0" i="1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</a:t>
            </a:r>
            <a:r>
              <a:rPr kumimoji="0" lang="en-US" altLang="tr-TR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tr-TR" altLang="tr-TR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kütlelerine sahip iki cisim arasındaki yerçekimi kuvveti</a:t>
            </a:r>
            <a:r>
              <a:rPr kumimoji="0" lang="en-US" altLang="tr-TR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</a:t>
            </a:r>
          </a:p>
        </p:txBody>
      </p:sp>
      <p:sp>
        <p:nvSpPr>
          <p:cNvPr id="46083" name="Rectangle 6">
            <a:extLst>
              <a:ext uri="{FF2B5EF4-FFF2-40B4-BE49-F238E27FC236}">
                <a16:creationId xmlns:a16="http://schemas.microsoft.com/office/drawing/2014/main" id="{A6DD5D2A-8FD4-4253-93E1-062A908D51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738563"/>
            <a:ext cx="8534400" cy="830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r-TR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G </a:t>
            </a:r>
            <a:r>
              <a:rPr kumimoji="0" lang="tr-TR" altLang="tr-TR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yerçekimi sabiti</a:t>
            </a:r>
            <a:r>
              <a:rPr kumimoji="0" lang="en-US" altLang="tr-TR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tr-TR" altLang="tr-TR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ve</a:t>
            </a:r>
            <a:r>
              <a:rPr kumimoji="0" lang="en-US" altLang="tr-TR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tr-TR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 </a:t>
            </a:r>
            <a:r>
              <a:rPr kumimoji="0" lang="tr-TR" altLang="tr-TR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cisimler arasındaki uzaklıktır</a:t>
            </a:r>
            <a:r>
              <a:rPr kumimoji="0" lang="en-US" altLang="tr-TR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 </a:t>
            </a:r>
            <a:r>
              <a:rPr kumimoji="0" lang="tr-TR" altLang="tr-TR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Cisim Newton'un ikinci kanunu oranında ivmelenir</a:t>
            </a:r>
            <a:r>
              <a:rPr kumimoji="0" lang="en-US" altLang="tr-TR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</a:t>
            </a:r>
          </a:p>
        </p:txBody>
      </p:sp>
      <p:sp>
        <p:nvSpPr>
          <p:cNvPr id="46084" name="Rectangle 7">
            <a:extLst>
              <a:ext uri="{FF2B5EF4-FFF2-40B4-BE49-F238E27FC236}">
                <a16:creationId xmlns:a16="http://schemas.microsoft.com/office/drawing/2014/main" id="{9D594EBD-DA04-4CB3-A5F5-F73BD0323A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" y="5334000"/>
            <a:ext cx="84582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r-TR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 </a:t>
            </a:r>
            <a:r>
              <a:rPr kumimoji="0" lang="tr-TR" altLang="tr-TR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kütle</a:t>
            </a:r>
            <a:r>
              <a:rPr kumimoji="0" lang="en-US" altLang="tr-TR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kumimoji="0" lang="en-US" altLang="tr-TR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</a:t>
            </a:r>
            <a:r>
              <a:rPr kumimoji="0" lang="en-US" altLang="tr-TR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tr-TR" altLang="tr-TR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ortaya çıkan kuvvet ve</a:t>
            </a:r>
            <a:r>
              <a:rPr kumimoji="0" lang="en-US" altLang="tr-TR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tr-TR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 </a:t>
            </a:r>
            <a:r>
              <a:rPr kumimoji="0" lang="tr-TR" altLang="tr-TR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ivmedir</a:t>
            </a:r>
            <a:r>
              <a:rPr kumimoji="0" lang="en-US" altLang="tr-TR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5BF21FC-FEDC-438C-8F2C-F076AC333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altLang="tr-TR" i="1" dirty="0"/>
              <a:t>N</a:t>
            </a:r>
            <a:r>
              <a:rPr lang="en-US" altLang="tr-TR" dirty="0"/>
              <a:t>-</a:t>
            </a:r>
            <a:r>
              <a:rPr lang="tr-TR" altLang="tr-TR" dirty="0"/>
              <a:t>Cisim</a:t>
            </a:r>
            <a:r>
              <a:rPr lang="en-US" altLang="tr-TR" dirty="0"/>
              <a:t> Problem</a:t>
            </a:r>
            <a:r>
              <a:rPr lang="tr-TR" altLang="tr-TR" dirty="0"/>
              <a:t>i</a:t>
            </a:r>
            <a:r>
              <a:rPr lang="en-US" altLang="tr-TR" dirty="0"/>
              <a:t> </a:t>
            </a:r>
            <a:r>
              <a:rPr lang="tr-TR" altLang="tr-TR" dirty="0"/>
              <a:t>Eşitlikleri</a:t>
            </a:r>
            <a:endParaRPr lang="tr-TR" dirty="0"/>
          </a:p>
        </p:txBody>
      </p:sp>
      <p:sp>
        <p:nvSpPr>
          <p:cNvPr id="46088" name="Slide Number Placeholder 3">
            <a:extLst>
              <a:ext uri="{FF2B5EF4-FFF2-40B4-BE49-F238E27FC236}">
                <a16:creationId xmlns:a16="http://schemas.microsoft.com/office/drawing/2014/main" id="{481E2893-6566-4DBD-B3F3-44E56CDAD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9CA2079-026E-4ADC-B1A4-E881E83F0DD5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46086" name="Picture 8">
            <a:extLst>
              <a:ext uri="{FF2B5EF4-FFF2-40B4-BE49-F238E27FC236}">
                <a16:creationId xmlns:a16="http://schemas.microsoft.com/office/drawing/2014/main" id="{4C68F4E6-49CB-4DB4-8645-A3C9FF509B5C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7714" y="2636912"/>
            <a:ext cx="1628571" cy="923810"/>
          </a:xfrm>
          <a:noFill/>
        </p:spPr>
      </p:pic>
      <p:sp>
        <p:nvSpPr>
          <p:cNvPr id="46087" name="Rectangle 10">
            <a:extLst>
              <a:ext uri="{FF2B5EF4-FFF2-40B4-BE49-F238E27FC236}">
                <a16:creationId xmlns:a16="http://schemas.microsoft.com/office/drawing/2014/main" id="{F67EB259-8581-4D50-9611-4FDBF66C9B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4724400"/>
            <a:ext cx="1139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r-TR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 </a:t>
            </a:r>
            <a:r>
              <a:rPr kumimoji="0" lang="en-US" altLang="tr-TR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= </a:t>
            </a:r>
            <a:r>
              <a:rPr kumimoji="0" lang="en-US" altLang="tr-TR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ma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15">
            <a:extLst>
              <a:ext uri="{FF2B5EF4-FFF2-40B4-BE49-F238E27FC236}">
                <a16:creationId xmlns:a16="http://schemas.microsoft.com/office/drawing/2014/main" id="{BECB0569-6F7A-4379-8D20-960F4063C5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2539380"/>
            <a:ext cx="1354137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Yeni hız</a:t>
            </a:r>
            <a:r>
              <a:rPr kumimoji="0" lang="en-US" altLang="tr-T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</a:t>
            </a:r>
          </a:p>
        </p:txBody>
      </p:sp>
      <p:sp>
        <p:nvSpPr>
          <p:cNvPr id="47107" name="Rectangle 16">
            <a:extLst>
              <a:ext uri="{FF2B5EF4-FFF2-40B4-BE49-F238E27FC236}">
                <a16:creationId xmlns:a16="http://schemas.microsoft.com/office/drawing/2014/main" id="{4C459626-4000-43D8-A541-537B68BB64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505200"/>
            <a:ext cx="8686800" cy="769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tr-TR" sz="2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tr-TR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 panose="05050102010706020507" pitchFamily="18" charset="2"/>
                <a:ea typeface="+mn-ea"/>
                <a:cs typeface="+mn-cs"/>
              </a:rPr>
              <a:t>D</a:t>
            </a:r>
            <a:r>
              <a:rPr kumimoji="0" lang="en-US" altLang="tr-TR" sz="22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</a:t>
            </a:r>
            <a:r>
              <a:rPr kumimoji="0" lang="en-US" altLang="tr-TR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tr-TR" altLang="tr-TR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zaman aralığında </a:t>
            </a:r>
            <a:r>
              <a:rPr kumimoji="0" lang="tr-TR" altLang="tr-TR" sz="22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x</a:t>
            </a:r>
            <a:r>
              <a:rPr kumimoji="0" lang="tr-TR" altLang="tr-TR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pozisyonundaki değişim:</a:t>
            </a:r>
            <a:endParaRPr kumimoji="0" lang="en-US" altLang="tr-TR" sz="2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7108" name="Rectangle 17">
            <a:extLst>
              <a:ext uri="{FF2B5EF4-FFF2-40B4-BE49-F238E27FC236}">
                <a16:creationId xmlns:a16="http://schemas.microsoft.com/office/drawing/2014/main" id="{7AE38DFC-7452-40F3-896B-9C623F75C2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5478463"/>
            <a:ext cx="7848600" cy="769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Bir cisim bir kez yer değiştirince tüm kuvvetler değişir</a:t>
            </a:r>
            <a:r>
              <a:rPr kumimoji="0" lang="en-US" altLang="tr-TR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</a:t>
            </a:r>
            <a:r>
              <a:rPr kumimoji="0" lang="tr-TR" altLang="tr-TR" sz="2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Hesaplamalar tekrar yapılmalıdır</a:t>
            </a:r>
            <a:endParaRPr kumimoji="0" lang="en-US" altLang="tr-TR" sz="2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7109" name="Rectangle 19">
            <a:extLst>
              <a:ext uri="{FF2B5EF4-FFF2-40B4-BE49-F238E27FC236}">
                <a16:creationId xmlns:a16="http://schemas.microsoft.com/office/drawing/2014/main" id="{691CB966-E8BC-4268-920C-6CD6273E51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3213" y="1292746"/>
            <a:ext cx="8520112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Zaman aralığı</a:t>
            </a:r>
            <a:r>
              <a:rPr kumimoji="0" lang="en-US" altLang="tr-T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tr-TR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</a:t>
            </a:r>
            <a:r>
              <a:rPr kumimoji="0" lang="tr-TR" altLang="tr-TR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tr-TR" altLang="tr-T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olsun</a:t>
            </a:r>
            <a:r>
              <a:rPr kumimoji="0" lang="en-US" altLang="tr-T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tr-TR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</a:t>
            </a:r>
            <a:r>
              <a:rPr kumimoji="0" lang="en-US" altLang="tr-T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tr-TR" altLang="tr-T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kütlesine sahip cismin çekim kuvveti</a:t>
            </a:r>
            <a:r>
              <a:rPr kumimoji="0" lang="en-US" altLang="tr-T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</a:t>
            </a:r>
            <a:br>
              <a:rPr kumimoji="0" lang="tr-TR" altLang="tr-T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br>
            <a:r>
              <a:rPr kumimoji="0" lang="tr-TR" altLang="tr-T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( </a:t>
            </a:r>
            <a:r>
              <a:rPr kumimoji="0" lang="en-US" altLang="tr-TR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</a:t>
            </a:r>
            <a:r>
              <a:rPr kumimoji="0" lang="en-US" altLang="tr-TR" sz="2400" b="0" i="1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</a:t>
            </a:r>
            <a:r>
              <a:rPr kumimoji="0" lang="en-US" altLang="tr-TR" sz="2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+1</a:t>
            </a:r>
            <a:r>
              <a:rPr kumimoji="0" lang="en-US" altLang="tr-T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tr-TR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 </a:t>
            </a:r>
            <a:r>
              <a:rPr kumimoji="0" lang="en-US" altLang="tr-T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+ 1 </a:t>
            </a:r>
            <a:r>
              <a:rPr kumimoji="0" lang="tr-TR" altLang="tr-T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anındaki,</a:t>
            </a:r>
            <a:r>
              <a:rPr kumimoji="0" lang="en-US" altLang="tr-T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tr-TR" sz="24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</a:t>
            </a:r>
            <a:r>
              <a:rPr kumimoji="0" lang="en-US" altLang="tr-TR" sz="2400" b="0" i="1" u="none" strike="noStrike" kern="1200" cap="none" spc="0" normalizeH="0" baseline="3000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</a:t>
            </a:r>
            <a:r>
              <a:rPr kumimoji="0" lang="en-US" altLang="tr-TR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tr-T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is</a:t>
            </a:r>
            <a:r>
              <a:rPr kumimoji="0" lang="tr-TR" altLang="tr-T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</a:t>
            </a:r>
            <a:r>
              <a:rPr kumimoji="0" lang="en-US" altLang="tr-T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altLang="tr-TR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</a:t>
            </a:r>
            <a:r>
              <a:rPr kumimoji="0" lang="tr-TR" altLang="tr-T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anındaki hız iken )</a:t>
            </a:r>
            <a:endParaRPr kumimoji="0" lang="en-US" altLang="tr-TR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tr-TR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27A919B-3BC5-4085-9160-D2B17EBB6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altLang="tr-TR" dirty="0"/>
              <a:t>Detaylar</a:t>
            </a:r>
            <a:endParaRPr lang="tr-TR" dirty="0"/>
          </a:p>
        </p:txBody>
      </p:sp>
      <p:sp>
        <p:nvSpPr>
          <p:cNvPr id="47114" name="Slide Number Placeholder 3">
            <a:extLst>
              <a:ext uri="{FF2B5EF4-FFF2-40B4-BE49-F238E27FC236}">
                <a16:creationId xmlns:a16="http://schemas.microsoft.com/office/drawing/2014/main" id="{1EA675A8-D248-47CD-A815-20ADE07E9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77A0A34-7893-41C1-9887-18B6D25945BC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47111" name="Picture 25">
            <a:extLst>
              <a:ext uri="{FF2B5EF4-FFF2-40B4-BE49-F238E27FC236}">
                <a16:creationId xmlns:a16="http://schemas.microsoft.com/office/drawing/2014/main" id="{AACA6E4D-71A6-4D37-9017-199E7530B2DF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2060848"/>
            <a:ext cx="2857899" cy="1267002"/>
          </a:xfrm>
          <a:noFill/>
        </p:spPr>
      </p:pic>
      <p:pic>
        <p:nvPicPr>
          <p:cNvPr id="47112" name="Picture 28">
            <a:extLst>
              <a:ext uri="{FF2B5EF4-FFF2-40B4-BE49-F238E27FC236}">
                <a16:creationId xmlns:a16="http://schemas.microsoft.com/office/drawing/2014/main" id="{D8CD3E2A-280F-4267-BD52-725CA006AA24}"/>
              </a:ext>
            </a:extLst>
          </p:cNvPr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lum bright="-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51720" y="2348880"/>
            <a:ext cx="2800350" cy="952500"/>
          </a:xfrm>
          <a:noFill/>
        </p:spPr>
      </p:pic>
      <p:pic>
        <p:nvPicPr>
          <p:cNvPr id="47113" name="Picture 34">
            <a:extLst>
              <a:ext uri="{FF2B5EF4-FFF2-40B4-BE49-F238E27FC236}">
                <a16:creationId xmlns:a16="http://schemas.microsoft.com/office/drawing/2014/main" id="{0BB36148-9974-4B9B-BCEC-81A22D90A0A7}"/>
              </a:ext>
            </a:extLst>
          </p:cNvPr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>
            <a:lum bright="-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69679" y="4648200"/>
            <a:ext cx="2638425" cy="628650"/>
          </a:xfrm>
          <a:noFill/>
        </p:spPr>
      </p:pic>
      <p:sp>
        <p:nvSpPr>
          <p:cNvPr id="2" name="Arrow: Right 1">
            <a:extLst>
              <a:ext uri="{FF2B5EF4-FFF2-40B4-BE49-F238E27FC236}">
                <a16:creationId xmlns:a16="http://schemas.microsoft.com/office/drawing/2014/main" id="{B6788110-B67E-46CD-B5F4-84B29B1DD2FC}"/>
              </a:ext>
            </a:extLst>
          </p:cNvPr>
          <p:cNvSpPr/>
          <p:nvPr/>
        </p:nvSpPr>
        <p:spPr>
          <a:xfrm>
            <a:off x="5004048" y="2564904"/>
            <a:ext cx="648072" cy="4377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9">
            <a:extLst>
              <a:ext uri="{FF2B5EF4-FFF2-40B4-BE49-F238E27FC236}">
                <a16:creationId xmlns:a16="http://schemas.microsoft.com/office/drawing/2014/main" id="{C241613B-2DD6-4272-9679-64CA0C4714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2327389"/>
            <a:ext cx="8610600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614363">
              <a:spcBef>
                <a:spcPct val="20000"/>
              </a:spcBef>
              <a:buChar char="•"/>
              <a:tabLst>
                <a:tab pos="293688" algn="l"/>
                <a:tab pos="1025525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614363">
              <a:spcBef>
                <a:spcPct val="20000"/>
              </a:spcBef>
              <a:buChar char="–"/>
              <a:tabLst>
                <a:tab pos="293688" algn="l"/>
                <a:tab pos="1025525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614363">
              <a:spcBef>
                <a:spcPct val="20000"/>
              </a:spcBef>
              <a:buChar char="•"/>
              <a:tabLst>
                <a:tab pos="293688" algn="l"/>
                <a:tab pos="102552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614363">
              <a:spcBef>
                <a:spcPct val="20000"/>
              </a:spcBef>
              <a:buChar char="–"/>
              <a:tabLst>
                <a:tab pos="293688" algn="l"/>
                <a:tab pos="10255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614363">
              <a:spcBef>
                <a:spcPct val="20000"/>
              </a:spcBef>
              <a:buChar char="»"/>
              <a:tabLst>
                <a:tab pos="293688" algn="l"/>
                <a:tab pos="10255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14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3688" algn="l"/>
                <a:tab pos="10255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14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3688" algn="l"/>
                <a:tab pos="10255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14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3688" algn="l"/>
                <a:tab pos="10255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1436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3688" algn="l"/>
                <a:tab pos="1025525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6143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3688" algn="l"/>
                <a:tab pos="1025525" algn="l"/>
              </a:tabLst>
              <a:defRPr/>
            </a:pPr>
            <a:r>
              <a:rPr kumimoji="0" lang="en-US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for (t = 0; t &lt; </a:t>
            </a:r>
            <a:r>
              <a:rPr kumimoji="0" lang="en-US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tmax</a:t>
            </a:r>
            <a:r>
              <a:rPr kumimoji="0" lang="en-US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; t++) {</a:t>
            </a: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	</a:t>
            </a:r>
            <a:r>
              <a:rPr kumimoji="0" lang="en-US" altLang="tr-TR" sz="2000" b="0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/* </a:t>
            </a:r>
            <a:r>
              <a:rPr kumimoji="0" lang="tr-TR" altLang="tr-TR" sz="2000" b="0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Her zaman periyodu için</a:t>
            </a:r>
            <a:r>
              <a:rPr kumimoji="0" lang="en-US" altLang="tr-TR" sz="2000" b="0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 */</a:t>
            </a:r>
          </a:p>
          <a:p>
            <a:pPr marL="0" marR="0" lvl="0" indent="0" algn="l" defTabSz="6143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3688" algn="l"/>
                <a:tab pos="1025525" algn="l"/>
              </a:tabLst>
              <a:defRPr/>
            </a:pPr>
            <a:r>
              <a:rPr kumimoji="0" lang="en-US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	for (</a:t>
            </a:r>
            <a:r>
              <a:rPr kumimoji="0" lang="en-US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i</a:t>
            </a:r>
            <a:r>
              <a:rPr kumimoji="0" lang="en-US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 = 0; </a:t>
            </a:r>
            <a:r>
              <a:rPr kumimoji="0" lang="en-US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i</a:t>
            </a:r>
            <a:r>
              <a:rPr kumimoji="0" lang="en-US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 &lt; N; </a:t>
            </a:r>
            <a:r>
              <a:rPr kumimoji="0" lang="en-US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i</a:t>
            </a:r>
            <a:r>
              <a:rPr kumimoji="0" lang="en-US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++) {</a:t>
            </a: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	</a:t>
            </a:r>
            <a:r>
              <a:rPr kumimoji="0" lang="en-US" altLang="tr-TR" sz="2000" b="0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/* </a:t>
            </a:r>
            <a:r>
              <a:rPr kumimoji="0" lang="tr-TR" altLang="tr-TR" sz="2000" b="0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Her cisim için</a:t>
            </a:r>
            <a:r>
              <a:rPr kumimoji="0" lang="en-US" altLang="tr-TR" sz="2000" b="0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 */</a:t>
            </a:r>
          </a:p>
          <a:p>
            <a:pPr marL="0" marR="0" lvl="0" indent="0" algn="l" defTabSz="6143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3688" algn="l"/>
                <a:tab pos="1025525" algn="l"/>
              </a:tabLst>
              <a:defRPr/>
            </a:pPr>
            <a:r>
              <a:rPr kumimoji="0" lang="en-US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	     F = </a:t>
            </a:r>
            <a:r>
              <a:rPr kumimoji="0" lang="en-US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Force_routine</a:t>
            </a:r>
            <a:r>
              <a:rPr kumimoji="0" lang="en-US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(</a:t>
            </a:r>
            <a:r>
              <a:rPr kumimoji="0" lang="en-US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i</a:t>
            </a:r>
            <a:r>
              <a:rPr kumimoji="0" lang="en-US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);</a:t>
            </a: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	</a:t>
            </a:r>
            <a:r>
              <a:rPr kumimoji="0" lang="en-US" altLang="tr-TR" sz="2000" b="0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/* </a:t>
            </a:r>
            <a:r>
              <a:rPr kumimoji="0" lang="tr-TR" altLang="tr-TR" sz="2000" b="0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Kuvvet hesaplanır</a:t>
            </a:r>
            <a:r>
              <a:rPr kumimoji="0" lang="en-US" altLang="tr-TR" sz="2000" b="0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 */</a:t>
            </a:r>
          </a:p>
          <a:p>
            <a:pPr marL="0" marR="0" lvl="0" indent="0" algn="l" defTabSz="6143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3688" algn="l"/>
                <a:tab pos="1025525" algn="l"/>
              </a:tabLst>
              <a:defRPr/>
            </a:pPr>
            <a:r>
              <a:rPr kumimoji="0" lang="en-US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        v</a:t>
            </a:r>
            <a:r>
              <a:rPr kumimoji="0" lang="tr-TR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new</a:t>
            </a:r>
            <a:r>
              <a:rPr kumimoji="0" lang="en-US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[</a:t>
            </a:r>
            <a:r>
              <a:rPr kumimoji="0" lang="en-US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i</a:t>
            </a:r>
            <a:r>
              <a:rPr kumimoji="0" lang="en-US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] = v[</a:t>
            </a:r>
            <a:r>
              <a:rPr kumimoji="0" lang="en-US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i</a:t>
            </a:r>
            <a:r>
              <a:rPr kumimoji="0" lang="en-US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] + F * dt / m; </a:t>
            </a: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	</a:t>
            </a:r>
            <a:r>
              <a:rPr kumimoji="0" lang="en-US" altLang="tr-TR" sz="2000" b="0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/* </a:t>
            </a:r>
            <a:r>
              <a:rPr kumimoji="0" lang="tr-TR" altLang="tr-TR" sz="2000" b="0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Yeni hız</a:t>
            </a:r>
            <a:r>
              <a:rPr kumimoji="0" lang="en-US" altLang="tr-TR" sz="2000" b="0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 </a:t>
            </a:r>
            <a:r>
              <a:rPr kumimoji="0" lang="tr-TR" altLang="tr-TR" sz="2000" b="0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ve </a:t>
            </a:r>
            <a:r>
              <a:rPr kumimoji="0" lang="en-US" altLang="tr-TR" sz="2000" b="0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*/</a:t>
            </a:r>
          </a:p>
          <a:p>
            <a:pPr marL="0" marR="0" lvl="0" indent="0" algn="l" defTabSz="6143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3688" algn="l"/>
                <a:tab pos="1025525" algn="l"/>
              </a:tabLst>
              <a:defRPr/>
            </a:pPr>
            <a:r>
              <a:rPr kumimoji="0" lang="en-US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	     x</a:t>
            </a:r>
            <a:r>
              <a:rPr kumimoji="0" lang="tr-TR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new</a:t>
            </a:r>
            <a:r>
              <a:rPr kumimoji="0" lang="en-US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[</a:t>
            </a:r>
            <a:r>
              <a:rPr kumimoji="0" lang="en-US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i</a:t>
            </a:r>
            <a:r>
              <a:rPr kumimoji="0" lang="en-US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] = x[</a:t>
            </a:r>
            <a:r>
              <a:rPr kumimoji="0" lang="en-US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i</a:t>
            </a:r>
            <a:r>
              <a:rPr kumimoji="0" lang="en-US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] + v</a:t>
            </a:r>
            <a:r>
              <a:rPr kumimoji="0" lang="tr-TR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new</a:t>
            </a:r>
            <a:r>
              <a:rPr kumimoji="0" lang="en-US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[</a:t>
            </a:r>
            <a:r>
              <a:rPr kumimoji="0" lang="en-US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i</a:t>
            </a:r>
            <a:r>
              <a:rPr kumimoji="0" lang="en-US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] * dt;  </a:t>
            </a: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	</a:t>
            </a:r>
            <a:r>
              <a:rPr kumimoji="0" lang="en-US" altLang="tr-TR" sz="2000" b="0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/* </a:t>
            </a:r>
            <a:r>
              <a:rPr kumimoji="0" lang="tr-TR" altLang="tr-TR" sz="2000" b="0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yeni pozisyon</a:t>
            </a:r>
            <a:r>
              <a:rPr kumimoji="0" lang="en-US" altLang="tr-TR" sz="2000" b="0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 */</a:t>
            </a:r>
          </a:p>
          <a:p>
            <a:pPr marL="0" marR="0" lvl="0" indent="0" algn="l" defTabSz="6143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3688" algn="l"/>
                <a:tab pos="1025525" algn="l"/>
              </a:tabLst>
              <a:defRPr/>
            </a:pP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   </a:t>
            </a:r>
            <a:r>
              <a:rPr kumimoji="0" lang="en-US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}</a:t>
            </a:r>
          </a:p>
          <a:p>
            <a:pPr marL="0" marR="0" lvl="0" indent="0" algn="l" defTabSz="6143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3688" algn="l"/>
                <a:tab pos="1025525" algn="l"/>
              </a:tabLst>
              <a:defRPr/>
            </a:pP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   </a:t>
            </a:r>
            <a:r>
              <a:rPr kumimoji="0" lang="en-US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for (</a:t>
            </a:r>
            <a:r>
              <a:rPr kumimoji="0" lang="en-US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i</a:t>
            </a:r>
            <a:r>
              <a:rPr kumimoji="0" lang="en-US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 = 0; </a:t>
            </a:r>
            <a:r>
              <a:rPr kumimoji="0" lang="en-US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i</a:t>
            </a:r>
            <a:r>
              <a:rPr kumimoji="0" lang="en-US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 &lt; </a:t>
            </a:r>
            <a:r>
              <a:rPr kumimoji="0" lang="en-US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nmax</a:t>
            </a:r>
            <a:r>
              <a:rPr kumimoji="0" lang="en-US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; </a:t>
            </a:r>
            <a:r>
              <a:rPr kumimoji="0" lang="en-US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i</a:t>
            </a:r>
            <a:r>
              <a:rPr kumimoji="0" lang="en-US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++) { </a:t>
            </a:r>
            <a:r>
              <a:rPr kumimoji="0" lang="en-US" altLang="tr-TR" sz="2000" b="0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/* </a:t>
            </a:r>
            <a:r>
              <a:rPr kumimoji="0" lang="tr-TR" altLang="tr-TR" sz="2000" b="0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Her cisim için</a:t>
            </a:r>
            <a:r>
              <a:rPr kumimoji="0" lang="en-US" altLang="tr-TR" sz="2000" b="0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 </a:t>
            </a:r>
            <a:r>
              <a:rPr kumimoji="0" lang="tr-TR" altLang="tr-TR" sz="2000" b="0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hız ve </a:t>
            </a:r>
            <a:r>
              <a:rPr kumimoji="0" lang="en-US" altLang="tr-TR" sz="2000" b="0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*/</a:t>
            </a:r>
          </a:p>
          <a:p>
            <a:pPr marL="0" marR="0" lvl="0" indent="0" algn="l" defTabSz="6143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3688" algn="l"/>
                <a:tab pos="1025525" algn="l"/>
              </a:tabLst>
              <a:defRPr/>
            </a:pPr>
            <a:r>
              <a:rPr kumimoji="0" lang="en-US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      x[</a:t>
            </a:r>
            <a:r>
              <a:rPr kumimoji="0" lang="en-US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i</a:t>
            </a:r>
            <a:r>
              <a:rPr kumimoji="0" lang="en-US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] = </a:t>
            </a:r>
            <a:r>
              <a:rPr kumimoji="0" lang="en-US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xnew</a:t>
            </a:r>
            <a:r>
              <a:rPr kumimoji="0" lang="en-US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[</a:t>
            </a:r>
            <a:r>
              <a:rPr kumimoji="0" lang="en-US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i</a:t>
            </a:r>
            <a:r>
              <a:rPr kumimoji="0" lang="en-US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];           </a:t>
            </a:r>
            <a:r>
              <a:rPr kumimoji="0" lang="en-US" altLang="tr-TR" sz="2000" b="0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/* </a:t>
            </a:r>
            <a:r>
              <a:rPr kumimoji="0" lang="tr-TR" altLang="tr-TR" sz="2000" b="0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pozisyon güncellenir </a:t>
            </a:r>
            <a:r>
              <a:rPr kumimoji="0" lang="en-US" altLang="tr-TR" sz="2000" b="0" i="1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*/</a:t>
            </a:r>
          </a:p>
          <a:p>
            <a:pPr marL="0" marR="0" lvl="0" indent="0" algn="l" defTabSz="6143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3688" algn="l"/>
                <a:tab pos="1025525" algn="l"/>
              </a:tabLst>
              <a:defRPr/>
            </a:pPr>
            <a:r>
              <a:rPr kumimoji="0" lang="en-US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      v[</a:t>
            </a:r>
            <a:r>
              <a:rPr kumimoji="0" lang="en-US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i</a:t>
            </a:r>
            <a:r>
              <a:rPr kumimoji="0" lang="en-US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] = </a:t>
            </a:r>
            <a:r>
              <a:rPr kumimoji="0" lang="en-US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vnew</a:t>
            </a:r>
            <a:r>
              <a:rPr kumimoji="0" lang="en-US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[</a:t>
            </a:r>
            <a:r>
              <a:rPr kumimoji="0" lang="en-US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i</a:t>
            </a:r>
            <a:r>
              <a:rPr kumimoji="0" lang="en-US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]</a:t>
            </a: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;</a:t>
            </a:r>
          </a:p>
          <a:p>
            <a:pPr marL="0" marR="0" lvl="0" indent="0" algn="l" defTabSz="6143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3688" algn="l"/>
                <a:tab pos="1025525" algn="l"/>
              </a:tabLst>
              <a:defRPr/>
            </a:pP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   </a:t>
            </a:r>
            <a:r>
              <a:rPr kumimoji="0" lang="en-US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}</a:t>
            </a: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 </a:t>
            </a:r>
            <a:endParaRPr kumimoji="0" lang="en-US" altLang="tr-TR" sz="2000" b="0" i="0" u="none" strike="noStrike" kern="1200" cap="none" spc="0" normalizeH="0" baseline="0" noProof="0" dirty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Consolas" panose="020B0609020204030204" pitchFamily="49" charset="0"/>
              <a:cs typeface="Arial" panose="020B0604020202020204" pitchFamily="34" charset="0"/>
            </a:endParaRPr>
          </a:p>
          <a:p>
            <a:pPr marL="0" marR="0" lvl="0" indent="0" algn="l" defTabSz="6143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93688" algn="l"/>
                <a:tab pos="1025525" algn="l"/>
              </a:tabLst>
              <a:defRPr/>
            </a:pPr>
            <a:r>
              <a:rPr kumimoji="0" lang="en-US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}</a:t>
            </a:r>
            <a:r>
              <a:rPr kumimoji="0" lang="tr-TR" altLang="tr-TR" sz="2000" b="0" i="0" u="none" strike="noStrike" kern="1200" cap="none" spc="0" normalizeH="0" baseline="0" noProof="0" dirty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 // </a:t>
            </a:r>
            <a:r>
              <a:rPr kumimoji="0" lang="tr-TR" altLang="tr-T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nsolas" panose="020B0609020204030204" pitchFamily="49" charset="0"/>
                <a:cs typeface="Arial" panose="020B0604020202020204" pitchFamily="34" charset="0"/>
              </a:rPr>
              <a:t>for_t</a:t>
            </a:r>
            <a:endParaRPr kumimoji="0" lang="en-US" altLang="tr-TR" sz="2000" b="0" i="0" u="none" strike="noStrike" kern="1200" cap="none" spc="0" normalizeH="0" baseline="0" noProof="0" dirty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Consolas" panose="020B0609020204030204" pitchFamily="49" charset="0"/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83694DF-F510-4683-AA65-D2E4830F4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altLang="tr-TR" dirty="0"/>
              <a:t>Paralel Olmayan Kod</a:t>
            </a:r>
            <a:endParaRPr lang="tr-TR" dirty="0"/>
          </a:p>
        </p:txBody>
      </p:sp>
      <p:sp>
        <p:nvSpPr>
          <p:cNvPr id="48133" name="Slide Number Placeholder 4">
            <a:extLst>
              <a:ext uri="{FF2B5EF4-FFF2-40B4-BE49-F238E27FC236}">
                <a16:creationId xmlns:a16="http://schemas.microsoft.com/office/drawing/2014/main" id="{6D0DA767-F8DB-4D90-9198-4A72505F3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1F10E72-85FE-4447-A2F4-6E20C764C9EB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861C2A1-AD29-4DE8-B997-842A1B824BA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kumimoji="0" lang="tr-TR" altLang="tr-T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cs"/>
              </a:rPr>
              <a:t>Genel</a:t>
            </a:r>
            <a:r>
              <a:rPr kumimoji="0" lang="en-US" altLang="tr-T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cs"/>
              </a:rPr>
              <a:t> </a:t>
            </a:r>
            <a:r>
              <a:rPr kumimoji="0" lang="en-US" altLang="tr-TR" sz="2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cs"/>
              </a:rPr>
              <a:t>N</a:t>
            </a:r>
            <a:r>
              <a:rPr kumimoji="0" lang="en-US" altLang="tr-T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cs"/>
              </a:rPr>
              <a:t>-</a:t>
            </a:r>
            <a:r>
              <a:rPr kumimoji="0" lang="tr-TR" altLang="tr-T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cs"/>
              </a:rPr>
              <a:t>cisim</a:t>
            </a:r>
            <a:r>
              <a:rPr kumimoji="0" lang="en-US" altLang="tr-T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cs"/>
              </a:rPr>
              <a:t> </a:t>
            </a:r>
            <a:r>
              <a:rPr kumimoji="0" lang="tr-TR" altLang="tr-T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cs"/>
              </a:rPr>
              <a:t>yerçekimi hesabı</a:t>
            </a:r>
            <a:r>
              <a:rPr kumimoji="0" lang="en-US" altLang="tr-TR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cs"/>
              </a:rPr>
              <a:t>:</a:t>
            </a:r>
            <a:endParaRPr lang="tr-TR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EA648DB-A85C-486E-B821-94AED53C4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altLang="tr-TR" dirty="0"/>
              <a:t>Paralel Olmayan Kod</a:t>
            </a:r>
            <a:endParaRPr lang="tr-TR" dirty="0"/>
          </a:p>
        </p:txBody>
      </p:sp>
      <p:sp>
        <p:nvSpPr>
          <p:cNvPr id="49156" name="Slide Number Placeholder 4">
            <a:extLst>
              <a:ext uri="{FF2B5EF4-FFF2-40B4-BE49-F238E27FC236}">
                <a16:creationId xmlns:a16="http://schemas.microsoft.com/office/drawing/2014/main" id="{5F7DF1C9-436F-4DBF-94B5-A44AFBB0D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7BA7292-0034-434A-9102-63773D157E38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9155" name="Content Placeholder 3">
            <a:extLst>
              <a:ext uri="{FF2B5EF4-FFF2-40B4-BE49-F238E27FC236}">
                <a16:creationId xmlns:a16="http://schemas.microsoft.com/office/drawing/2014/main" id="{5B1858DF-C952-4765-9939-54D2A0DD3A2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altLang="tr-TR"/>
              <a:t>Paralel olmayan kod karmaşıklığı</a:t>
            </a:r>
            <a:r>
              <a:rPr lang="en-US" altLang="tr-TR"/>
              <a:t> O(</a:t>
            </a:r>
            <a:r>
              <a:rPr lang="en-US" altLang="tr-TR" i="1"/>
              <a:t>N</a:t>
            </a:r>
            <a:r>
              <a:rPr lang="en-US" altLang="tr-TR" baseline="30000"/>
              <a:t>2</a:t>
            </a:r>
            <a:r>
              <a:rPr lang="en-US" altLang="tr-TR"/>
              <a:t>) </a:t>
            </a:r>
            <a:r>
              <a:rPr lang="tr-TR" altLang="tr-TR"/>
              <a:t>olmaktadır</a:t>
            </a:r>
          </a:p>
          <a:p>
            <a:pPr lvl="1"/>
            <a:r>
              <a:rPr lang="tr-TR" altLang="tr-TR"/>
              <a:t>Her yinelemede </a:t>
            </a:r>
            <a:r>
              <a:rPr lang="en-US" altLang="tr-TR" i="1"/>
              <a:t>N </a:t>
            </a:r>
            <a:r>
              <a:rPr lang="tr-TR" altLang="tr-TR"/>
              <a:t>cisim</a:t>
            </a:r>
            <a:r>
              <a:rPr lang="en-US" altLang="tr-TR"/>
              <a:t> </a:t>
            </a:r>
            <a:r>
              <a:rPr lang="tr-TR" altLang="tr-TR"/>
              <a:t>diğer</a:t>
            </a:r>
            <a:r>
              <a:rPr lang="en-US" altLang="tr-TR"/>
              <a:t> </a:t>
            </a:r>
            <a:r>
              <a:rPr lang="en-US" altLang="tr-TR" i="1"/>
              <a:t>N </a:t>
            </a:r>
            <a:r>
              <a:rPr lang="en-US" altLang="tr-TR"/>
              <a:t>- 1 </a:t>
            </a:r>
            <a:r>
              <a:rPr lang="tr-TR" altLang="tr-TR"/>
              <a:t>cisimden etkilenir</a:t>
            </a:r>
            <a:r>
              <a:rPr lang="en-US" altLang="tr-TR"/>
              <a:t>.</a:t>
            </a:r>
            <a:endParaRPr lang="tr-TR" altLang="tr-TR"/>
          </a:p>
          <a:p>
            <a:r>
              <a:rPr lang="tr-TR" altLang="tr-TR" i="1"/>
              <a:t>N </a:t>
            </a:r>
            <a:r>
              <a:rPr lang="tr-TR" altLang="tr-TR"/>
              <a:t>çok büyükse bu algoritmayı kullanmak yanlış olur</a:t>
            </a:r>
            <a:r>
              <a:rPr lang="en-US" altLang="tr-TR"/>
              <a:t>.</a:t>
            </a:r>
            <a:endParaRPr lang="tr-TR" altLang="tr-TR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4">
            <a:extLst>
              <a:ext uri="{FF2B5EF4-FFF2-40B4-BE49-F238E27FC236}">
                <a16:creationId xmlns:a16="http://schemas.microsoft.com/office/drawing/2014/main" id="{0FAE8844-B710-4CA6-BA0D-5FF96781E3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609600"/>
            <a:ext cx="8382000" cy="1570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Uzak cisimlerin,</a:t>
            </a:r>
            <a:r>
              <a:rPr kumimoji="0" lang="en-US" altLang="tr-TR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tr-TR" altLang="tr-TR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bir grup cisme etkisinin cisimlerin kütle merkezine göre hesaplanan değere eşit olarak gruptaki tüm cisimlere etkisi olduğunu varsayarak zaman karmaşıklığı düşürülebilir. </a:t>
            </a:r>
            <a:endParaRPr kumimoji="0" lang="en-US" altLang="tr-TR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0179" name="Picture 5">
            <a:extLst>
              <a:ext uri="{FF2B5EF4-FFF2-40B4-BE49-F238E27FC236}">
                <a16:creationId xmlns:a16="http://schemas.microsoft.com/office/drawing/2014/main" id="{DEC5B4FD-F212-4D95-A087-1237390F235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-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90575" y="2105025"/>
            <a:ext cx="7562850" cy="3867150"/>
          </a:xfrm>
          <a:noFill/>
        </p:spPr>
      </p:pic>
      <p:sp>
        <p:nvSpPr>
          <p:cNvPr id="50180" name="Slide Number Placeholder 3">
            <a:extLst>
              <a:ext uri="{FF2B5EF4-FFF2-40B4-BE49-F238E27FC236}">
                <a16:creationId xmlns:a16="http://schemas.microsoft.com/office/drawing/2014/main" id="{08A95A10-E236-4A51-8F9E-712C6CB821C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921C5E9-0397-4E47-AEC4-8E8799261CAA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0181" name="Text Box 18">
            <a:extLst>
              <a:ext uri="{FF2B5EF4-FFF2-40B4-BE49-F238E27FC236}">
                <a16:creationId xmlns:a16="http://schemas.microsoft.com/office/drawing/2014/main" id="{93C77A3E-62FF-498F-A032-149C942BAD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23063" y="2057400"/>
            <a:ext cx="1582737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Kütle merkezi</a:t>
            </a:r>
            <a:endParaRPr kumimoji="0" lang="en-US" altLang="tr-T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0182" name="Text Box 18">
            <a:extLst>
              <a:ext uri="{FF2B5EF4-FFF2-40B4-BE49-F238E27FC236}">
                <a16:creationId xmlns:a16="http://schemas.microsoft.com/office/drawing/2014/main" id="{0E0F9DC8-164A-4725-A353-BCA7B726CE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4213" y="3733800"/>
            <a:ext cx="2465387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Uzak cisim grubu</a:t>
            </a:r>
            <a:endParaRPr kumimoji="0" lang="en-US" altLang="tr-T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26BCA6B-9304-4039-9EC9-317116D4B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tr-TR" dirty="0"/>
              <a:t>Barnes-Hut </a:t>
            </a:r>
            <a:r>
              <a:rPr lang="tr-TR" altLang="tr-TR" dirty="0"/>
              <a:t>Algoritması</a:t>
            </a:r>
            <a:endParaRPr lang="tr-TR" dirty="0"/>
          </a:p>
        </p:txBody>
      </p:sp>
      <p:sp>
        <p:nvSpPr>
          <p:cNvPr id="51204" name="Slide Number Placeholder 4">
            <a:extLst>
              <a:ext uri="{FF2B5EF4-FFF2-40B4-BE49-F238E27FC236}">
                <a16:creationId xmlns:a16="http://schemas.microsoft.com/office/drawing/2014/main" id="{2F83685C-4F4A-44EA-9CA8-F8EEFF770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E7B020F-0590-4437-8758-9C987D40B6BA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1203" name="Content Placeholder 3">
            <a:extLst>
              <a:ext uri="{FF2B5EF4-FFF2-40B4-BE49-F238E27FC236}">
                <a16:creationId xmlns:a16="http://schemas.microsoft.com/office/drawing/2014/main" id="{82985CFA-362D-455F-9889-94A3EB5BA0B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altLang="tr-TR" sz="2800"/>
              <a:t>Cisimlerin hepsi üç boyutlu bir küpte tutulacak şekilde hesaplamaya başlanılır</a:t>
            </a:r>
            <a:r>
              <a:rPr lang="en-US" altLang="tr-TR" sz="2800"/>
              <a:t>.</a:t>
            </a:r>
            <a:endParaRPr lang="tr-TR" altLang="tr-TR" sz="2800"/>
          </a:p>
          <a:p>
            <a:pPr lvl="1"/>
            <a:r>
              <a:rPr lang="tr-TR" altLang="tr-TR" sz="2400"/>
              <a:t>İlk olarak</a:t>
            </a:r>
            <a:r>
              <a:rPr lang="en-US" altLang="tr-TR" sz="2400"/>
              <a:t>, </a:t>
            </a:r>
            <a:r>
              <a:rPr lang="tr-TR" altLang="tr-TR" sz="2400"/>
              <a:t>bu küp</a:t>
            </a:r>
            <a:r>
              <a:rPr lang="en-US" altLang="tr-TR" sz="2400"/>
              <a:t> </a:t>
            </a:r>
            <a:r>
              <a:rPr lang="tr-TR" altLang="tr-TR" sz="2400"/>
              <a:t>sekiz alt küpe bölünür</a:t>
            </a:r>
            <a:r>
              <a:rPr lang="en-US" altLang="tr-TR" sz="2400"/>
              <a:t>.</a:t>
            </a:r>
          </a:p>
          <a:p>
            <a:pPr lvl="1"/>
            <a:r>
              <a:rPr lang="tr-TR" altLang="tr-TR" sz="2400"/>
              <a:t>Eğer bir alt küp</a:t>
            </a:r>
            <a:r>
              <a:rPr lang="en-US" altLang="tr-TR" sz="2400"/>
              <a:t> </a:t>
            </a:r>
            <a:r>
              <a:rPr lang="tr-TR" altLang="tr-TR" sz="2400"/>
              <a:t>içinde cisim kalmazsa</a:t>
            </a:r>
            <a:r>
              <a:rPr lang="en-US" altLang="tr-TR" sz="2400"/>
              <a:t>, </a:t>
            </a:r>
            <a:r>
              <a:rPr lang="tr-TR" altLang="tr-TR" sz="2400"/>
              <a:t>alt küp hesaplamalardan kaldırılır</a:t>
            </a:r>
            <a:r>
              <a:rPr lang="en-US" altLang="tr-TR" sz="2400"/>
              <a:t>.</a:t>
            </a:r>
          </a:p>
          <a:p>
            <a:pPr lvl="1"/>
            <a:r>
              <a:rPr lang="tr-TR" altLang="tr-TR" sz="2400"/>
              <a:t>Eğer bir alt küp tek bir cisim tutuyorsa bu küple ilgili işlem sonlanır</a:t>
            </a:r>
            <a:r>
              <a:rPr lang="en-US" altLang="tr-TR" sz="2400"/>
              <a:t>.</a:t>
            </a:r>
          </a:p>
          <a:p>
            <a:pPr lvl="1"/>
            <a:r>
              <a:rPr lang="tr-TR" altLang="tr-TR" sz="2400"/>
              <a:t>Eğer bir alt küp birden fazla cisim tutuyorsa, öz-yineli olarak tekrar sekize bölünür</a:t>
            </a:r>
            <a:r>
              <a:rPr lang="en-US" altLang="tr-TR" sz="2400"/>
              <a:t>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9AE3E6BF-639B-4FDC-992D-C1935F529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tr-TR" dirty="0"/>
              <a:t>Barnes-Hut </a:t>
            </a:r>
            <a:r>
              <a:rPr lang="tr-TR" altLang="tr-TR" dirty="0"/>
              <a:t>Algoritması</a:t>
            </a:r>
            <a:endParaRPr lang="tr-TR" dirty="0"/>
          </a:p>
        </p:txBody>
      </p:sp>
      <p:sp>
        <p:nvSpPr>
          <p:cNvPr id="52227" name="Slide Number Placeholder 4">
            <a:extLst>
              <a:ext uri="{FF2B5EF4-FFF2-40B4-BE49-F238E27FC236}">
                <a16:creationId xmlns:a16="http://schemas.microsoft.com/office/drawing/2014/main" id="{313DBABA-8BBF-4D85-8931-42823D1FE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54F417F-8464-497E-BDFC-4E7D96283647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2226" name="Content Placeholder 3">
            <a:extLst>
              <a:ext uri="{FF2B5EF4-FFF2-40B4-BE49-F238E27FC236}">
                <a16:creationId xmlns:a16="http://schemas.microsoft.com/office/drawing/2014/main" id="{0DD0AD95-02F5-42C6-8533-4836EA558B8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altLang="tr-TR" sz="2800" dirty="0"/>
              <a:t>Bu işlem her düğümünde sekiz çocuk olan bir</a:t>
            </a:r>
            <a:r>
              <a:rPr lang="en-US" altLang="tr-TR" sz="2800" dirty="0"/>
              <a:t> </a:t>
            </a:r>
            <a:r>
              <a:rPr lang="en-US" altLang="tr-TR" sz="2800" i="1" dirty="0" err="1"/>
              <a:t>octtree</a:t>
            </a:r>
            <a:r>
              <a:rPr lang="en-US" altLang="tr-TR" sz="2800" dirty="0"/>
              <a:t> </a:t>
            </a:r>
            <a:r>
              <a:rPr lang="tr-TR" altLang="tr-TR" sz="2800" dirty="0"/>
              <a:t>ağacı üretir</a:t>
            </a:r>
            <a:r>
              <a:rPr lang="en-US" altLang="tr-TR" sz="2800" dirty="0"/>
              <a:t>.</a:t>
            </a:r>
          </a:p>
          <a:p>
            <a:r>
              <a:rPr lang="tr-TR" altLang="tr-TR" sz="2800" dirty="0"/>
              <a:t>Yaprak düğümlerde tek bir cisim olacaktır.</a:t>
            </a:r>
            <a:endParaRPr lang="en-US" altLang="tr-TR" sz="2800" dirty="0"/>
          </a:p>
          <a:p>
            <a:r>
              <a:rPr lang="tr-TR" altLang="tr-TR" sz="2800" dirty="0"/>
              <a:t>Ağaç oluşunca</a:t>
            </a:r>
            <a:r>
              <a:rPr lang="en-US" altLang="tr-TR" sz="2800" dirty="0"/>
              <a:t>, </a:t>
            </a:r>
            <a:r>
              <a:rPr lang="tr-TR" altLang="tr-TR" sz="2800" dirty="0"/>
              <a:t>toplam kütle ve o noktadaki alt küpün kütle merkezi</a:t>
            </a:r>
            <a:r>
              <a:rPr lang="en-US" altLang="tr-TR" sz="2800" dirty="0"/>
              <a:t> </a:t>
            </a:r>
            <a:r>
              <a:rPr lang="tr-TR" altLang="tr-TR" sz="2800" dirty="0"/>
              <a:t>her düğümde saklanır</a:t>
            </a:r>
            <a:r>
              <a:rPr lang="en-US" altLang="tr-TR" sz="2800" dirty="0"/>
              <a:t>.</a:t>
            </a:r>
            <a:endParaRPr lang="tr-TR" altLang="tr-TR" sz="2800" dirty="0"/>
          </a:p>
          <a:p>
            <a:endParaRPr lang="en-US" altLang="tr-TR" sz="2800" dirty="0"/>
          </a:p>
          <a:p>
            <a:endParaRPr lang="tr-TR" altLang="tr-TR" sz="28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4">
            <a:extLst>
              <a:ext uri="{FF2B5EF4-FFF2-40B4-BE49-F238E27FC236}">
                <a16:creationId xmlns:a16="http://schemas.microsoft.com/office/drawing/2014/main" id="{09EE9BBB-7BB9-4114-B57E-FE34B57439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1674813"/>
            <a:ext cx="8153400" cy="181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Her cismin ağaçta kökten itibaren etkilendiği güç hesaplanır</a:t>
            </a:r>
            <a:r>
              <a:rPr kumimoji="0" lang="en-US" altLang="tr-TR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kumimoji="0" lang="tr-TR" altLang="tr-TR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fakat alt küpte uzak grup yaklaşımı kullanılabiliyorsa işlem kesilir. Bunun için gerek şart </a:t>
            </a:r>
            <a:r>
              <a:rPr kumimoji="0" lang="tr-TR" altLang="tr-TR" sz="28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 </a:t>
            </a:r>
            <a:r>
              <a:rPr kumimoji="0" lang="tr-TR" altLang="tr-TR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maksimum uzaklık iken</a:t>
            </a:r>
            <a:r>
              <a:rPr kumimoji="0" lang="en-US" altLang="tr-TR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</a:t>
            </a:r>
          </a:p>
        </p:txBody>
      </p:sp>
      <p:sp>
        <p:nvSpPr>
          <p:cNvPr id="53251" name="Rectangle 5">
            <a:extLst>
              <a:ext uri="{FF2B5EF4-FFF2-40B4-BE49-F238E27FC236}">
                <a16:creationId xmlns:a16="http://schemas.microsoft.com/office/drawing/2014/main" id="{95703946-104E-44F7-ACB8-94CCA82561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4660900"/>
            <a:ext cx="8153400" cy="181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tipik olarak</a:t>
            </a:r>
            <a:r>
              <a:rPr kumimoji="0" lang="en-US" altLang="tr-T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1.0 </a:t>
            </a:r>
            <a:r>
              <a:rPr kumimoji="0" lang="tr-TR" altLang="tr-T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veya daha az olan bir sabittir</a:t>
            </a:r>
            <a:r>
              <a:rPr kumimoji="0" lang="en-US" altLang="tr-T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tr-T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Ağacı oluşturmak </a:t>
            </a:r>
            <a:r>
              <a:rPr kumimoji="0" lang="en-US" altLang="tr-T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O(</a:t>
            </a:r>
            <a:r>
              <a:rPr kumimoji="0" lang="en-US" altLang="tr-TR" sz="28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</a:t>
            </a:r>
            <a:r>
              <a:rPr kumimoji="0" lang="en-US" altLang="tr-T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log</a:t>
            </a:r>
            <a:r>
              <a:rPr kumimoji="0" lang="en-US" altLang="tr-TR" sz="28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</a:t>
            </a:r>
            <a:r>
              <a:rPr kumimoji="0" lang="en-US" altLang="tr-T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</a:t>
            </a:r>
            <a:r>
              <a:rPr kumimoji="0" lang="tr-TR" altLang="tr-T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zaman alır ve tüm</a:t>
            </a:r>
            <a:r>
              <a:rPr kumimoji="0" lang="en-US" altLang="tr-T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tr-TR" altLang="tr-T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kuvvetleri hesaplamak</a:t>
            </a:r>
            <a:r>
              <a:rPr kumimoji="0" lang="en-US" altLang="tr-T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, </a:t>
            </a:r>
            <a:r>
              <a:rPr kumimoji="0" lang="tr-TR" altLang="tr-T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yani algoritmanın genel</a:t>
            </a:r>
            <a:r>
              <a:rPr kumimoji="0" lang="en-US" altLang="tr-T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tr-TR" altLang="tr-T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karmaşıklığı da</a:t>
            </a:r>
            <a:r>
              <a:rPr kumimoji="0" lang="en-US" altLang="tr-T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O(</a:t>
            </a:r>
            <a:r>
              <a:rPr kumimoji="0" lang="en-US" altLang="tr-TR" sz="28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</a:t>
            </a:r>
            <a:r>
              <a:rPr kumimoji="0" lang="en-US" altLang="tr-T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log</a:t>
            </a:r>
            <a:r>
              <a:rPr kumimoji="0" lang="en-US" altLang="tr-TR" sz="28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</a:t>
            </a:r>
            <a:r>
              <a:rPr kumimoji="0" lang="en-US" altLang="tr-T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</a:t>
            </a:r>
            <a:r>
              <a:rPr kumimoji="0" lang="tr-TR" altLang="tr-T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'</a:t>
            </a:r>
            <a:r>
              <a:rPr kumimoji="0" lang="tr-TR" altLang="tr-T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dir</a:t>
            </a:r>
            <a:r>
              <a:rPr kumimoji="0" lang="en-US" altLang="tr-T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</a:t>
            </a:r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4F83EB51-2615-444F-AA0F-4730005DD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tr-TR" dirty="0"/>
              <a:t>Barnes-Hut </a:t>
            </a:r>
            <a:r>
              <a:rPr lang="tr-TR" altLang="tr-TR" dirty="0"/>
              <a:t>Algoritması</a:t>
            </a:r>
            <a:endParaRPr lang="tr-TR" dirty="0"/>
          </a:p>
        </p:txBody>
      </p:sp>
      <p:sp>
        <p:nvSpPr>
          <p:cNvPr id="53254" name="Slide Number Placeholder 3">
            <a:extLst>
              <a:ext uri="{FF2B5EF4-FFF2-40B4-BE49-F238E27FC236}">
                <a16:creationId xmlns:a16="http://schemas.microsoft.com/office/drawing/2014/main" id="{311CE7BE-C0D8-44ED-8F87-D3A213598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1467D92-B132-4685-9EB1-A00F420F6735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3252" name="Picture 6">
            <a:extLst>
              <a:ext uri="{FF2B5EF4-FFF2-40B4-BE49-F238E27FC236}">
                <a16:creationId xmlns:a16="http://schemas.microsoft.com/office/drawing/2014/main" id="{D58980F8-2D8E-4418-B4C1-1858E707AF40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6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4380" y="3455672"/>
            <a:ext cx="1283723" cy="1125456"/>
          </a:xfrm>
          <a:noFill/>
        </p:spPr>
      </p:pic>
      <p:pic>
        <p:nvPicPr>
          <p:cNvPr id="53253" name="Picture 8">
            <a:extLst>
              <a:ext uri="{FF2B5EF4-FFF2-40B4-BE49-F238E27FC236}">
                <a16:creationId xmlns:a16="http://schemas.microsoft.com/office/drawing/2014/main" id="{32B9E2A0-1814-4285-9530-8A634BC7B323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lum bright="-12000" contras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934" y="4779574"/>
            <a:ext cx="247650" cy="304800"/>
          </a:xfr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1F21241-BC29-4D14-89F1-ADB42F4B9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altLang="tr-TR" sz="3200" dirty="0"/>
              <a:t>İki Boyutlu Uzayda Öz-</a:t>
            </a:r>
            <a:r>
              <a:rPr lang="tr-TR" altLang="tr-TR" sz="3200" dirty="0" err="1"/>
              <a:t>Yineli</a:t>
            </a:r>
            <a:r>
              <a:rPr lang="tr-TR" altLang="tr-TR" sz="3200" dirty="0"/>
              <a:t> Bölme Örneği</a:t>
            </a:r>
            <a:endParaRPr lang="tr-TR" sz="3200" dirty="0"/>
          </a:p>
        </p:txBody>
      </p:sp>
      <p:sp>
        <p:nvSpPr>
          <p:cNvPr id="54276" name="Slide Number Placeholder 3">
            <a:extLst>
              <a:ext uri="{FF2B5EF4-FFF2-40B4-BE49-F238E27FC236}">
                <a16:creationId xmlns:a16="http://schemas.microsoft.com/office/drawing/2014/main" id="{BDBCE6AC-4B8E-45B5-8621-BB5C72FAF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6A2C97F-EC31-4C25-AE7A-08E926908BE6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4275" name="Picture 4">
            <a:extLst>
              <a:ext uri="{FF2B5EF4-FFF2-40B4-BE49-F238E27FC236}">
                <a16:creationId xmlns:a16="http://schemas.microsoft.com/office/drawing/2014/main" id="{4CDB376A-D75D-4B3E-A4A9-F231DD27CC2C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762" y="1444312"/>
            <a:ext cx="8190476" cy="4486901"/>
          </a:xfr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64328FE-0FA9-4A59-9A87-F66ED2AA4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tr-TR" altLang="tr-TR" dirty="0"/>
              <a:t>Dikgen (</a:t>
            </a:r>
            <a:r>
              <a:rPr lang="en-US" altLang="tr-TR" i="1" dirty="0"/>
              <a:t>Orthogonal</a:t>
            </a:r>
            <a:r>
              <a:rPr lang="tr-TR" altLang="tr-TR" dirty="0"/>
              <a:t>)</a:t>
            </a:r>
            <a:r>
              <a:rPr lang="en-US" altLang="tr-TR" dirty="0"/>
              <a:t> </a:t>
            </a:r>
            <a:r>
              <a:rPr lang="tr-TR" altLang="tr-TR" dirty="0"/>
              <a:t>Öz-</a:t>
            </a:r>
            <a:r>
              <a:rPr lang="tr-TR" altLang="tr-TR" dirty="0" err="1"/>
              <a:t>Yineli</a:t>
            </a:r>
            <a:r>
              <a:rPr lang="en-US" altLang="tr-TR" dirty="0"/>
              <a:t> </a:t>
            </a:r>
            <a:r>
              <a:rPr lang="tr-TR" altLang="tr-TR" dirty="0"/>
              <a:t>Bölme</a:t>
            </a:r>
            <a:endParaRPr lang="tr-TR" dirty="0"/>
          </a:p>
        </p:txBody>
      </p:sp>
      <p:sp>
        <p:nvSpPr>
          <p:cNvPr id="55301" name="Slide Number Placeholder 3">
            <a:extLst>
              <a:ext uri="{FF2B5EF4-FFF2-40B4-BE49-F238E27FC236}">
                <a16:creationId xmlns:a16="http://schemas.microsoft.com/office/drawing/2014/main" id="{D0DAA947-1CE4-44AD-A460-7ABCD29B2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BAA93DA-3198-4620-ACBC-53565BB2D969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5300" name="Picture 6">
            <a:extLst>
              <a:ext uri="{FF2B5EF4-FFF2-40B4-BE49-F238E27FC236}">
                <a16:creationId xmlns:a16="http://schemas.microsoft.com/office/drawing/2014/main" id="{97FEC0E1-FD2C-44D2-82DE-80DAE0E8EABE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782" y="2455654"/>
            <a:ext cx="4285714" cy="4285714"/>
          </a:xfrm>
          <a:noFill/>
        </p:spPr>
      </p:pic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12CB5571-1732-4C32-868A-20D6E7950ECB}"/>
              </a:ext>
            </a:extLst>
          </p:cNvPr>
          <p:cNvSpPr txBox="1">
            <a:spLocks/>
          </p:cNvSpPr>
          <p:nvPr/>
        </p:nvSpPr>
        <p:spPr>
          <a:xfrm>
            <a:off x="457200" y="1003176"/>
            <a:ext cx="8229600" cy="595421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12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400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200" kern="1200" baseline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altLang="tr-TR" dirty="0"/>
              <a:t>Bu işlem her düğümünde sekiz çocuk olan bir</a:t>
            </a:r>
            <a:r>
              <a:rPr lang="en-US" altLang="tr-TR" dirty="0"/>
              <a:t> </a:t>
            </a:r>
            <a:r>
              <a:rPr lang="en-US" altLang="tr-TR" i="1" dirty="0" err="1"/>
              <a:t>octtree</a:t>
            </a:r>
            <a:r>
              <a:rPr lang="en-US" altLang="tr-TR" dirty="0"/>
              <a:t> </a:t>
            </a:r>
            <a:r>
              <a:rPr lang="tr-TR" altLang="tr-TR" dirty="0"/>
              <a:t>ağacı üretir</a:t>
            </a:r>
            <a:r>
              <a:rPr lang="en-US" altLang="tr-TR" dirty="0"/>
              <a:t>.</a:t>
            </a:r>
          </a:p>
          <a:p>
            <a:pPr lvl="1"/>
            <a:r>
              <a:rPr lang="tr-TR" altLang="tr-TR" sz="2000" dirty="0"/>
              <a:t>Yaprak düğümlerde tek bir cisim olacaktır.</a:t>
            </a:r>
            <a:endParaRPr lang="en-US" altLang="tr-TR" sz="2000" dirty="0"/>
          </a:p>
          <a:p>
            <a:pPr lvl="1"/>
            <a:r>
              <a:rPr lang="tr-TR" altLang="tr-TR" sz="2000" dirty="0"/>
              <a:t>Ağaç oluşunca</a:t>
            </a:r>
            <a:r>
              <a:rPr lang="en-US" altLang="tr-TR" sz="2000" dirty="0"/>
              <a:t>, </a:t>
            </a:r>
            <a:r>
              <a:rPr lang="tr-TR" altLang="tr-TR" sz="2000" dirty="0"/>
              <a:t>toplam kütle ve o noktadaki alt küpün kütle merkezi</a:t>
            </a:r>
            <a:r>
              <a:rPr lang="en-US" altLang="tr-TR" sz="2000" dirty="0"/>
              <a:t> </a:t>
            </a:r>
            <a:r>
              <a:rPr lang="tr-TR" altLang="tr-TR" sz="2000" dirty="0"/>
              <a:t>her düğümde </a:t>
            </a:r>
            <a:br>
              <a:rPr lang="tr-TR" altLang="tr-TR" sz="2000" dirty="0"/>
            </a:br>
            <a:r>
              <a:rPr lang="tr-TR" altLang="tr-TR" sz="2000" dirty="0"/>
              <a:t>saklanır</a:t>
            </a:r>
            <a:r>
              <a:rPr lang="en-US" altLang="tr-TR" sz="2000" dirty="0"/>
              <a:t>.</a:t>
            </a:r>
            <a:endParaRPr lang="tr-TR" altLang="tr-TR" sz="2000" dirty="0"/>
          </a:p>
          <a:p>
            <a:pPr lvl="1"/>
            <a:r>
              <a:rPr lang="tr-TR" altLang="tr-TR" sz="2000" dirty="0">
                <a:solidFill>
                  <a:srgbClr val="000000"/>
                </a:solidFill>
                <a:cs typeface="+mn-cs"/>
              </a:rPr>
              <a:t>Yine iki boyutlu uzay için,</a:t>
            </a:r>
            <a:r>
              <a:rPr lang="en-US" altLang="tr-TR" sz="2000" dirty="0">
                <a:solidFill>
                  <a:srgbClr val="000000"/>
                </a:solidFill>
                <a:cs typeface="+mn-cs"/>
              </a:rPr>
              <a:t> </a:t>
            </a:r>
            <a:br>
              <a:rPr lang="tr-TR" altLang="tr-TR" sz="2000" dirty="0">
                <a:solidFill>
                  <a:srgbClr val="000000"/>
                </a:solidFill>
                <a:cs typeface="+mn-cs"/>
              </a:rPr>
            </a:br>
            <a:r>
              <a:rPr lang="tr-TR" altLang="tr-TR" sz="2000" dirty="0">
                <a:solidFill>
                  <a:srgbClr val="000000"/>
                </a:solidFill>
                <a:cs typeface="+mn-cs"/>
              </a:rPr>
              <a:t>İlk olarak</a:t>
            </a:r>
            <a:r>
              <a:rPr lang="en-US" altLang="tr-TR" sz="2000" dirty="0">
                <a:solidFill>
                  <a:srgbClr val="000000"/>
                </a:solidFill>
                <a:cs typeface="+mn-cs"/>
              </a:rPr>
              <a:t> </a:t>
            </a:r>
            <a:r>
              <a:rPr lang="tr-TR" altLang="tr-TR" sz="2000" dirty="0">
                <a:solidFill>
                  <a:srgbClr val="000000"/>
                </a:solidFill>
                <a:cs typeface="+mn-cs"/>
              </a:rPr>
              <a:t>dikey (</a:t>
            </a:r>
            <a:r>
              <a:rPr lang="en-US" altLang="tr-TR" sz="2000" i="1" dirty="0">
                <a:solidFill>
                  <a:srgbClr val="000000"/>
                </a:solidFill>
                <a:cs typeface="+mn-cs"/>
              </a:rPr>
              <a:t>vertical</a:t>
            </a:r>
            <a:r>
              <a:rPr lang="tr-TR" altLang="tr-TR" sz="2000" dirty="0">
                <a:solidFill>
                  <a:srgbClr val="000000"/>
                </a:solidFill>
                <a:cs typeface="+mn-cs"/>
              </a:rPr>
              <a:t>) </a:t>
            </a:r>
            <a:br>
              <a:rPr lang="tr-TR" altLang="tr-TR" sz="2000" dirty="0">
                <a:solidFill>
                  <a:srgbClr val="000000"/>
                </a:solidFill>
                <a:cs typeface="+mn-cs"/>
              </a:rPr>
            </a:br>
            <a:r>
              <a:rPr lang="tr-TR" altLang="tr-TR" sz="2000" dirty="0">
                <a:solidFill>
                  <a:srgbClr val="000000"/>
                </a:solidFill>
                <a:cs typeface="+mn-cs"/>
              </a:rPr>
              <a:t>olarak cisim adedini iki eşit </a:t>
            </a:r>
            <a:br>
              <a:rPr lang="tr-TR" altLang="tr-TR" sz="2000" dirty="0">
                <a:solidFill>
                  <a:srgbClr val="000000"/>
                </a:solidFill>
                <a:cs typeface="+mn-cs"/>
              </a:rPr>
            </a:br>
            <a:r>
              <a:rPr lang="tr-TR" altLang="tr-TR" sz="2000" dirty="0">
                <a:solidFill>
                  <a:srgbClr val="000000"/>
                </a:solidFill>
                <a:cs typeface="+mn-cs"/>
              </a:rPr>
              <a:t>parçaya (medyan) bölen bir </a:t>
            </a:r>
            <a:br>
              <a:rPr lang="tr-TR" altLang="tr-TR" sz="2000" dirty="0">
                <a:solidFill>
                  <a:srgbClr val="000000"/>
                </a:solidFill>
                <a:cs typeface="+mn-cs"/>
              </a:rPr>
            </a:br>
            <a:r>
              <a:rPr lang="tr-TR" altLang="tr-TR" sz="2000" dirty="0">
                <a:solidFill>
                  <a:srgbClr val="000000"/>
                </a:solidFill>
                <a:cs typeface="+mn-cs"/>
              </a:rPr>
              <a:t>doğru çizilir.</a:t>
            </a:r>
            <a:r>
              <a:rPr lang="en-US" altLang="tr-TR" sz="2000" dirty="0">
                <a:solidFill>
                  <a:srgbClr val="000000"/>
                </a:solidFill>
                <a:cs typeface="+mn-cs"/>
              </a:rPr>
              <a:t> </a:t>
            </a:r>
            <a:r>
              <a:rPr lang="tr-TR" altLang="tr-TR" sz="2000" dirty="0">
                <a:solidFill>
                  <a:srgbClr val="000000"/>
                </a:solidFill>
                <a:cs typeface="+mn-cs"/>
              </a:rPr>
              <a:t>Sonra her alanı </a:t>
            </a:r>
            <a:br>
              <a:rPr lang="tr-TR" altLang="tr-TR" sz="2000" dirty="0">
                <a:solidFill>
                  <a:srgbClr val="000000"/>
                </a:solidFill>
                <a:cs typeface="+mn-cs"/>
              </a:rPr>
            </a:br>
            <a:r>
              <a:rPr lang="tr-TR" altLang="tr-TR" sz="2000" dirty="0">
                <a:solidFill>
                  <a:srgbClr val="000000"/>
                </a:solidFill>
                <a:cs typeface="+mn-cs"/>
              </a:rPr>
              <a:t>kendi içinde iki eşit sayıda </a:t>
            </a:r>
            <a:br>
              <a:rPr lang="tr-TR" altLang="tr-TR" sz="2000" dirty="0">
                <a:solidFill>
                  <a:srgbClr val="000000"/>
                </a:solidFill>
                <a:cs typeface="+mn-cs"/>
              </a:rPr>
            </a:br>
            <a:r>
              <a:rPr lang="tr-TR" altLang="tr-TR" sz="2000" dirty="0">
                <a:solidFill>
                  <a:srgbClr val="000000"/>
                </a:solidFill>
                <a:cs typeface="+mn-cs"/>
              </a:rPr>
              <a:t>elemanlı parçaya bölen </a:t>
            </a:r>
            <a:br>
              <a:rPr lang="tr-TR" altLang="tr-TR" sz="2000" dirty="0">
                <a:solidFill>
                  <a:srgbClr val="000000"/>
                </a:solidFill>
                <a:cs typeface="+mn-cs"/>
              </a:rPr>
            </a:br>
            <a:r>
              <a:rPr lang="tr-TR" altLang="tr-TR" sz="2000" dirty="0">
                <a:solidFill>
                  <a:srgbClr val="000000"/>
                </a:solidFill>
                <a:cs typeface="+mn-cs"/>
              </a:rPr>
              <a:t>yatay çizgiler bulunur</a:t>
            </a:r>
            <a:r>
              <a:rPr lang="en-US" altLang="tr-TR" sz="2000" dirty="0">
                <a:solidFill>
                  <a:srgbClr val="000000"/>
                </a:solidFill>
                <a:cs typeface="+mn-cs"/>
              </a:rPr>
              <a:t>.</a:t>
            </a:r>
            <a:endParaRPr lang="tr-TR" altLang="tr-TR" sz="2000" dirty="0">
              <a:solidFill>
                <a:srgbClr val="000000"/>
              </a:solidFill>
              <a:cs typeface="+mn-cs"/>
            </a:endParaRPr>
          </a:p>
          <a:p>
            <a:pPr lvl="1"/>
            <a:r>
              <a:rPr lang="tr-TR" altLang="tr-TR" sz="2000" dirty="0">
                <a:solidFill>
                  <a:srgbClr val="000000"/>
                </a:solidFill>
                <a:cs typeface="+mn-cs"/>
              </a:rPr>
              <a:t>Gerektikçe dikey/yatay </a:t>
            </a:r>
            <a:br>
              <a:rPr lang="tr-TR" altLang="tr-TR" sz="2000" dirty="0">
                <a:solidFill>
                  <a:srgbClr val="000000"/>
                </a:solidFill>
                <a:cs typeface="+mn-cs"/>
              </a:rPr>
            </a:br>
            <a:r>
              <a:rPr lang="tr-TR" altLang="tr-TR" sz="2000" dirty="0">
                <a:solidFill>
                  <a:srgbClr val="000000"/>
                </a:solidFill>
                <a:cs typeface="+mn-cs"/>
              </a:rPr>
              <a:t>bölme şeklinde tekrarlanır</a:t>
            </a:r>
            <a:r>
              <a:rPr lang="en-US" altLang="tr-TR" sz="2000" dirty="0">
                <a:solidFill>
                  <a:srgbClr val="000000"/>
                </a:solidFill>
                <a:cs typeface="+mn-cs"/>
              </a:rPr>
              <a:t>.</a:t>
            </a:r>
            <a:endParaRPr lang="tr-TR" altLang="tr-TR" sz="20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17659-0263-4869-93EA-5CFDA0C06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2052464"/>
          </a:xfrm>
        </p:spPr>
        <p:txBody>
          <a:bodyPr>
            <a:no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  <a:defRPr/>
            </a:pPr>
            <a:r>
              <a:rPr kumimoji="0" lang="tr-TR" altLang="tr-TR" b="1" i="0" u="none" strike="noStrike" kern="1200" cap="none" spc="0" normalizeH="0" baseline="0" noProof="0" dirty="0" err="1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Astrofiziksel</a:t>
            </a:r>
            <a:r>
              <a:rPr kumimoji="0" lang="en-US" altLang="tr-TR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en-US" altLang="tr-TR" b="1" i="1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N</a:t>
            </a:r>
            <a:r>
              <a:rPr kumimoji="0" lang="en-US" altLang="tr-TR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-</a:t>
            </a:r>
            <a:r>
              <a:rPr kumimoji="0" lang="tr-TR" altLang="tr-TR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Cisim Simülasyon</a:t>
            </a:r>
            <a:br>
              <a:rPr kumimoji="0" lang="en-US" altLang="tr-TR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</a:br>
            <a:r>
              <a:rPr kumimoji="0" lang="en-US" altLang="tr-T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Scott </a:t>
            </a:r>
            <a:r>
              <a:rPr kumimoji="0" lang="en-US" altLang="tr-T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Linssen</a:t>
            </a:r>
            <a:r>
              <a:rPr kumimoji="0" lang="en-US" altLang="tr-T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(</a:t>
            </a:r>
            <a:r>
              <a:rPr kumimoji="0" lang="tr-TR" altLang="tr-T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1997 </a:t>
            </a:r>
            <a:r>
              <a:rPr kumimoji="0" lang="en-US" altLang="tr-T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UNCC</a:t>
            </a:r>
            <a:r>
              <a:rPr kumimoji="0" lang="tr-TR" altLang="tr-T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öğrencisi</a:t>
            </a:r>
            <a:r>
              <a:rPr kumimoji="0" lang="en-US" altLang="tr-T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) O(N</a:t>
            </a:r>
            <a:r>
              <a:rPr kumimoji="0" lang="en-US" altLang="tr-TR" sz="2400" b="1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2</a:t>
            </a:r>
            <a:r>
              <a:rPr kumimoji="0" lang="en-US" altLang="tr-T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) </a:t>
            </a:r>
            <a:r>
              <a:rPr kumimoji="0" lang="tr-TR" altLang="tr-T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algoritma ile</a:t>
            </a:r>
            <a:r>
              <a:rPr kumimoji="0" lang="en-US" altLang="tr-T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.</a:t>
            </a:r>
            <a:br>
              <a:rPr kumimoji="0" lang="en-US" altLang="tr-T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</a:br>
            <a:endParaRPr lang="tr-TR" sz="2400" dirty="0"/>
          </a:p>
        </p:txBody>
      </p:sp>
      <p:sp>
        <p:nvSpPr>
          <p:cNvPr id="56324" name="Slide Number Placeholder 3">
            <a:extLst>
              <a:ext uri="{FF2B5EF4-FFF2-40B4-BE49-F238E27FC236}">
                <a16:creationId xmlns:a16="http://schemas.microsoft.com/office/drawing/2014/main" id="{3F2554C6-81A5-4820-B23C-DD5A31E07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1A3BA18-CB22-43E9-964B-49C2D4661938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6322" name="Picture 4">
            <a:extLst>
              <a:ext uri="{FF2B5EF4-FFF2-40B4-BE49-F238E27FC236}">
                <a16:creationId xmlns:a16="http://schemas.microsoft.com/office/drawing/2014/main" id="{D42C76CB-9F92-4C1A-9624-2DDF2774301F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6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2657" y="1660227"/>
            <a:ext cx="4778685" cy="4937125"/>
          </a:xfr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07FC7-51DB-40DE-94ED-F73281C0F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4408"/>
            <a:ext cx="8229600" cy="1836440"/>
          </a:xfrm>
        </p:spPr>
        <p:txBody>
          <a:bodyPr>
            <a:no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  <a:defRPr/>
            </a:pPr>
            <a:r>
              <a:rPr kumimoji="0" lang="tr-TR" altLang="tr-TR" b="1" i="0" u="none" strike="noStrike" kern="1200" cap="none" spc="0" normalizeH="0" baseline="0" noProof="0" dirty="0" err="1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Astrofiziksel</a:t>
            </a:r>
            <a:r>
              <a:rPr kumimoji="0" lang="en-US" altLang="tr-TR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 </a:t>
            </a:r>
            <a:r>
              <a:rPr kumimoji="0" lang="en-US" altLang="tr-TR" b="1" i="1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N</a:t>
            </a:r>
            <a:r>
              <a:rPr kumimoji="0" lang="en-US" altLang="tr-TR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-</a:t>
            </a:r>
            <a:r>
              <a:rPr kumimoji="0" lang="tr-TR" altLang="tr-TR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Cisim Simülasyon</a:t>
            </a:r>
            <a:br>
              <a:rPr kumimoji="0" lang="en-US" altLang="tr-TR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</a:br>
            <a:r>
              <a:rPr kumimoji="0" lang="en-US" altLang="tr-T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David </a:t>
            </a:r>
            <a:r>
              <a:rPr kumimoji="0" lang="en-US" altLang="tr-T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Messager</a:t>
            </a:r>
            <a:r>
              <a:rPr kumimoji="0" lang="en-US" altLang="tr-T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(</a:t>
            </a:r>
            <a:r>
              <a:rPr kumimoji="0" lang="tr-TR" altLang="tr-T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1998 </a:t>
            </a:r>
            <a:r>
              <a:rPr kumimoji="0" lang="en-US" altLang="tr-T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UNCC </a:t>
            </a:r>
            <a:r>
              <a:rPr kumimoji="0" lang="tr-TR" altLang="tr-T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öğrencisi</a:t>
            </a:r>
            <a:r>
              <a:rPr kumimoji="0" lang="en-US" altLang="tr-T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) Barnes-Hut </a:t>
            </a:r>
            <a:r>
              <a:rPr kumimoji="0" lang="tr-TR" altLang="tr-T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algoritması ile</a:t>
            </a:r>
            <a:r>
              <a:rPr kumimoji="0" lang="en-US" altLang="tr-T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.</a:t>
            </a:r>
            <a:br>
              <a:rPr kumimoji="0" lang="en-US" altLang="tr-TR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</a:br>
            <a:endParaRPr lang="tr-TR" sz="2400" dirty="0"/>
          </a:p>
        </p:txBody>
      </p:sp>
      <p:sp>
        <p:nvSpPr>
          <p:cNvPr id="57348" name="Slide Number Placeholder 3">
            <a:extLst>
              <a:ext uri="{FF2B5EF4-FFF2-40B4-BE49-F238E27FC236}">
                <a16:creationId xmlns:a16="http://schemas.microsoft.com/office/drawing/2014/main" id="{139C2C92-A32C-40DC-B02E-3AF713E1C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90DE6DF-BC3C-4A09-BF9A-D0C952EB453A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7347" name="Picture 8">
            <a:extLst>
              <a:ext uri="{FF2B5EF4-FFF2-40B4-BE49-F238E27FC236}">
                <a16:creationId xmlns:a16="http://schemas.microsoft.com/office/drawing/2014/main" id="{4BD413C6-D232-4CF9-AF5B-D78E6BBE4D5D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lum bright="-6000" contras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829" y="1804243"/>
            <a:ext cx="5192342" cy="4937125"/>
          </a:xfr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6847</TotalTime>
  <Words>2107</Words>
  <Application>Microsoft Office PowerPoint</Application>
  <PresentationFormat>On-screen Show (4:3)</PresentationFormat>
  <Paragraphs>288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42</vt:i4>
      </vt:variant>
    </vt:vector>
  </HeadingPairs>
  <TitlesOfParts>
    <vt:vector size="54" baseType="lpstr">
      <vt:lpstr>Arial</vt:lpstr>
      <vt:lpstr>Bookman Old Style</vt:lpstr>
      <vt:lpstr>Calibri</vt:lpstr>
      <vt:lpstr>Consolas</vt:lpstr>
      <vt:lpstr>Gill Sans MT</vt:lpstr>
      <vt:lpstr>Symbol</vt:lpstr>
      <vt:lpstr>Times New Roman</vt:lpstr>
      <vt:lpstr>Verdana</vt:lpstr>
      <vt:lpstr>Wingdings</vt:lpstr>
      <vt:lpstr>Wingdings 3</vt:lpstr>
      <vt:lpstr>Origin</vt:lpstr>
      <vt:lpstr>1_Blank Presentation</vt:lpstr>
      <vt:lpstr>Parçalarına Ayırma  ve Böl-Yönet Stratejileri</vt:lpstr>
      <vt:lpstr>Parçalarına Ayırma</vt:lpstr>
      <vt:lpstr>Örnekler</vt:lpstr>
      <vt:lpstr>Sayı Dizilerinin Parçalanması ve Parçaların Toplanması</vt:lpstr>
      <vt:lpstr>Ağacın Oluşturulması</vt:lpstr>
      <vt:lpstr>Bir Listenin Parçalanması</vt:lpstr>
      <vt:lpstr>Parçalı Toplama</vt:lpstr>
      <vt:lpstr>Sıralama Algoritmaları Paralelleş-tirilmeye Çok Uygundurlar  </vt:lpstr>
      <vt:lpstr>Bucket Sort</vt:lpstr>
      <vt:lpstr>Bucket Sort Örneği</vt:lpstr>
      <vt:lpstr>Bucket Sort'un Paralel Versiyonu Basit Yaklaşım</vt:lpstr>
      <vt:lpstr>Bucket Sort'un Daha İyi Bir Paralel Versiyonu</vt:lpstr>
      <vt:lpstr>Bucket Sort'un Daha İyi Bir Paralel Versiyonu</vt:lpstr>
      <vt:lpstr>Topluca Yayın  (All-to-All Broadcast)</vt:lpstr>
      <vt:lpstr>Küçük Kovaları Büyük Kovalara Boşaltmak İçin Toplu Yayın Kullanma 4 bölge ve 4 işlemci için</vt:lpstr>
      <vt:lpstr>“all-to-all” Rutini Satırları Kolonlara Aktarır: Bir Matrisin Devriği</vt:lpstr>
      <vt:lpstr>Sayısal İntegraller</vt:lpstr>
      <vt:lpstr>Sayısal İntegraller</vt:lpstr>
      <vt:lpstr>Dikdörtgen Alanlarla Sayısal İntegral Hesabı</vt:lpstr>
      <vt:lpstr>Yamuk Metodu Daha İyidir (Trapezoidal)</vt:lpstr>
      <vt:lpstr>Böl-Yönet İle Uyarlamalı Yöntem (Adaptive Quadrature)</vt:lpstr>
      <vt:lpstr>Yöntemin Yanlış Sonlanması</vt:lpstr>
      <vt:lpstr>Π Hesaplayan Örnek C++  MPI Programı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N-Cisimli Yerçekimi Problemi</vt:lpstr>
      <vt:lpstr>N-Cisimli Yerçekimi Problemi</vt:lpstr>
      <vt:lpstr>N-Cisim Problemi Eşitlikleri</vt:lpstr>
      <vt:lpstr>Detaylar</vt:lpstr>
      <vt:lpstr>Paralel Olmayan Kod</vt:lpstr>
      <vt:lpstr>Paralel Olmayan Kod</vt:lpstr>
      <vt:lpstr>PowerPoint Presentation</vt:lpstr>
      <vt:lpstr>Barnes-Hut Algoritması</vt:lpstr>
      <vt:lpstr>Barnes-Hut Algoritması</vt:lpstr>
      <vt:lpstr>Barnes-Hut Algoritması</vt:lpstr>
      <vt:lpstr>İki Boyutlu Uzayda Öz-Yineli Bölme Örneği</vt:lpstr>
      <vt:lpstr>Dikgen (Orthogonal) Öz-Yineli Bölme</vt:lpstr>
      <vt:lpstr>Astrofiziksel N-Cisim Simülasyon Scott Linssen (1997 UNCC öğrencisi) O(N2) algoritma ile. </vt:lpstr>
      <vt:lpstr>Astrofiziksel N-Cisim Simülasyon David Messager (1998 UNCC öğrencisi) Barnes-Hut algoritması ile.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GUNGOR</dc:creator>
  <cp:lastModifiedBy>cengiz gungor</cp:lastModifiedBy>
  <cp:revision>415</cp:revision>
  <dcterms:created xsi:type="dcterms:W3CDTF">2013-09-20T11:24:12Z</dcterms:created>
  <dcterms:modified xsi:type="dcterms:W3CDTF">2020-11-01T12:50:58Z</dcterms:modified>
</cp:coreProperties>
</file>