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0"/>
  </p:notes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54" r:id="rId11"/>
    <p:sldId id="353" r:id="rId12"/>
    <p:sldId id="313" r:id="rId13"/>
    <p:sldId id="314" r:id="rId14"/>
    <p:sldId id="315" r:id="rId15"/>
    <p:sldId id="316" r:id="rId16"/>
    <p:sldId id="317" r:id="rId17"/>
    <p:sldId id="268" r:id="rId18"/>
    <p:sldId id="352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282" r:id="rId35"/>
    <p:sldId id="283" r:id="rId36"/>
    <p:sldId id="348" r:id="rId37"/>
    <p:sldId id="349" r:id="rId38"/>
    <p:sldId id="350" r:id="rId39"/>
    <p:sldId id="356" r:id="rId40"/>
    <p:sldId id="351" r:id="rId41"/>
    <p:sldId id="355" r:id="rId42"/>
    <p:sldId id="335" r:id="rId43"/>
    <p:sldId id="284" r:id="rId44"/>
    <p:sldId id="343" r:id="rId45"/>
    <p:sldId id="344" r:id="rId46"/>
    <p:sldId id="345" r:id="rId47"/>
    <p:sldId id="346" r:id="rId48"/>
    <p:sldId id="347" r:id="rId4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DB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3792" autoAdjust="0"/>
  </p:normalViewPr>
  <p:slideViewPr>
    <p:cSldViewPr>
      <p:cViewPr varScale="1">
        <p:scale>
          <a:sx n="63" d="100"/>
          <a:sy n="63" d="100"/>
        </p:scale>
        <p:origin x="130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28.12.2020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551B8B6-2913-46AD-A692-4ABB52398A76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4EF0-DE75-476B-AF5E-2DE0F0612DE9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DC2E019-E991-4523-86FC-3E7AB72DF689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4779-4309-4797-A649-6501C30A7B3F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64F0D-F8FE-44DC-B351-0BBC36AA1D46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2341-0DCE-49FD-A08C-E8FA1648731F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7BCB7F-14DA-46E3-9D19-4173E844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892A9-FC14-4C0E-BC60-BE3FB4A4E613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9D97-5915-4148-9B59-56098885E4E2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82B9C-292F-4E78-B4E3-0E0793116DA0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4E1FD-1591-4324-BDF3-62B87F1C29B0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925C8-84ED-4774-893A-A6D6E3F3C15B}" type="datetime1">
              <a:rPr lang="tr-TR" smtClean="0"/>
              <a:t>28.12.2020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F01F98-B529-4411-A7E6-B98A754EDAA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068D64-A391-4404-B216-EBF33767B4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887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noFill/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BA812A7-C78B-4A40-87DF-55220FC5BA77}" type="datetime1">
              <a:rPr lang="tr-TR" smtClean="0"/>
              <a:t>28.12.2020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B72A-4EB0-4D69-B387-487EC99C1E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Paylaşımlı Bellek </a:t>
            </a:r>
            <a:br>
              <a:rPr lang="tr-TR" dirty="0"/>
            </a:br>
            <a:r>
              <a:rPr lang="tr-TR" dirty="0"/>
              <a:t>İle Programlama</a:t>
            </a:r>
          </a:p>
        </p:txBody>
      </p:sp>
      <p:sp>
        <p:nvSpPr>
          <p:cNvPr id="15363" name="Subtitle 2">
            <a:extLst>
              <a:ext uri="{FF2B5EF4-FFF2-40B4-BE49-F238E27FC236}">
                <a16:creationId xmlns:a16="http://schemas.microsoft.com/office/drawing/2014/main" id="{BDAB7FA2-94FD-4ADB-A7DB-D3F95F3D42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dirty="0"/>
              <a:t>OpenMP'e Giriş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19FC90-CE14-465A-890A-04CA9526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altLang="tr-TR" sz="2400" dirty="0"/>
              <a:t>İş parçacığı (</a:t>
            </a:r>
            <a:r>
              <a:rPr lang="tr-TR" altLang="tr-TR" sz="2400" i="1" dirty="0"/>
              <a:t>thread</a:t>
            </a:r>
            <a:r>
              <a:rPr lang="tr-TR" altLang="tr-TR" sz="2400" dirty="0"/>
              <a:t>) - tabanlı paylaşımlı bellek programlama modeli.</a:t>
            </a:r>
          </a:p>
          <a:p>
            <a:r>
              <a:rPr lang="tr-TR" altLang="tr-TR" sz="2400" dirty="0"/>
              <a:t>1990'ların sonlarında bir grup endüstri uzmanı tarafından standartları geliştirildi.</a:t>
            </a:r>
          </a:p>
          <a:p>
            <a:r>
              <a:rPr lang="tr-TR" altLang="tr-TR" sz="2400" dirty="0"/>
              <a:t>C'de Pthread veya Java'da thread kullanmaktan çok daha üst seviyedir (= daha kolay demek).</a:t>
            </a:r>
          </a:p>
          <a:p>
            <a:r>
              <a:rPr lang="tr-TR" altLang="tr-TR" sz="2400" dirty="0"/>
              <a:t>Visual C/C++ (veya Fortran) ile kodlar yazılır ve OpenMP derleyici komutları paralelleştirmeyi sağlar.</a:t>
            </a:r>
          </a:p>
          <a:p>
            <a:pPr lvl="1"/>
            <a:r>
              <a:rPr lang="tr-TR" altLang="tr-TR" sz="2000" dirty="0"/>
              <a:t>OpenMP'nin aynı zamanda kendi rutinleri ve çevre değişkenleri vardır..</a:t>
            </a:r>
          </a:p>
          <a:p>
            <a:r>
              <a:rPr lang="tr-TR" altLang="tr-TR" sz="2400" dirty="0"/>
              <a:t>OpenMP programları Linux C ile de derlenebilir.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1F2F2-72BD-4E56-AE6B-49CA4BE9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3654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</a:t>
            </a:r>
          </a:p>
        </p:txBody>
      </p:sp>
      <p:sp>
        <p:nvSpPr>
          <p:cNvPr id="1741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Visual Studio içinde direkt desteği vardır.</a:t>
            </a:r>
          </a:p>
          <a:p>
            <a:pPr lvl="1"/>
            <a:r>
              <a:rPr lang="tr-TR" altLang="tr-TR" sz="2200" dirty="0"/>
              <a:t>MPI kuruluyordu, bunda birşey kurdurmuyor.</a:t>
            </a:r>
          </a:p>
        </p:txBody>
      </p:sp>
      <p:pic>
        <p:nvPicPr>
          <p:cNvPr id="17412" name="Picture 2" descr="Screenshot - beginopenmp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4864"/>
            <a:ext cx="606742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823C35-C6A3-4CD9-9083-9AD1BAF6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356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 Thread Modeli</a:t>
            </a:r>
          </a:p>
        </p:txBody>
      </p:sp>
      <p:sp>
        <p:nvSpPr>
          <p:cNvPr id="18435" name="Content Placeholder 5"/>
          <p:cNvSpPr>
            <a:spLocks noGrp="1"/>
          </p:cNvSpPr>
          <p:nvPr>
            <p:ph sz="quarter" idx="1"/>
          </p:nvPr>
        </p:nvSpPr>
        <p:spPr>
          <a:xfrm>
            <a:off x="86816" y="1219200"/>
            <a:ext cx="8229600" cy="4937760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z="1800" dirty="0">
                <a:cs typeface="Arial" pitchFamily="34" charset="0"/>
              </a:rPr>
              <a:t>Başlarken tek bir thread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(master thread) vardır.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1800" b="1" dirty="0">
                <a:solidFill>
                  <a:srgbClr val="FF0000"/>
                </a:solidFill>
                <a:cs typeface="Arial" pitchFamily="34" charset="0"/>
              </a:rPr>
              <a:t>Paralel</a:t>
            </a:r>
            <a:r>
              <a:rPr lang="tr-TR" altLang="tr-TR" sz="1800" dirty="0">
                <a:cs typeface="Arial" pitchFamily="34" charset="0"/>
              </a:rPr>
              <a:t> bölge bildirimi  ile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altta kalan bloğun birçok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thread ile paralel olarak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yürütülmesi başlar. 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1600" dirty="0">
                <a:cs typeface="Arial" pitchFamily="34" charset="0"/>
              </a:rPr>
              <a:t>Bildirim farklı yollarla </a:t>
            </a:r>
            <a:br>
              <a:rPr lang="tr-TR" altLang="tr-TR" sz="1600" dirty="0">
                <a:cs typeface="Arial" pitchFamily="34" charset="0"/>
              </a:rPr>
            </a:br>
            <a:r>
              <a:rPr lang="tr-TR" altLang="tr-TR" sz="1600" dirty="0">
                <a:cs typeface="Arial" pitchFamily="34" charset="0"/>
              </a:rPr>
              <a:t>yapılabilir, daha sonra </a:t>
            </a:r>
            <a:br>
              <a:rPr lang="tr-TR" altLang="tr-TR" sz="1600" dirty="0">
                <a:cs typeface="Arial" pitchFamily="34" charset="0"/>
              </a:rPr>
            </a:br>
            <a:r>
              <a:rPr lang="tr-TR" altLang="tr-TR" sz="1600" dirty="0">
                <a:cs typeface="Arial" pitchFamily="34" charset="0"/>
              </a:rPr>
              <a:t>göreceğiz.</a:t>
            </a:r>
          </a:p>
          <a:p>
            <a:pPr eaLnBrk="1" hangingPunct="1">
              <a:spcBef>
                <a:spcPct val="0"/>
              </a:spcBef>
            </a:pPr>
            <a:endParaRPr lang="tr-TR" altLang="tr-TR" sz="18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1800" dirty="0">
                <a:cs typeface="Arial" pitchFamily="34" charset="0"/>
              </a:rPr>
              <a:t>Döngülere özgü thread'lerin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kullanması için paralel bölgeyi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yapılandıran çeşitli komutlar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vardır.</a:t>
            </a:r>
          </a:p>
          <a:p>
            <a:pPr eaLnBrk="1" hangingPunct="1">
              <a:spcBef>
                <a:spcPct val="0"/>
              </a:spcBef>
            </a:pPr>
            <a:endParaRPr lang="tr-TR" altLang="tr-TR" sz="18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1800" dirty="0">
                <a:cs typeface="Arial" pitchFamily="34" charset="0"/>
              </a:rPr>
              <a:t>Senkronizasyon sonrası kod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blokları dışına çıkılınca yine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sadece master thread çalışır.</a:t>
            </a:r>
          </a:p>
          <a:p>
            <a:pPr eaLnBrk="1" hangingPunct="1">
              <a:spcBef>
                <a:spcPct val="0"/>
              </a:spcBef>
            </a:pPr>
            <a:endParaRPr lang="tr-TR" altLang="tr-TR" sz="1800" dirty="0">
              <a:cs typeface="Arial" pitchFamily="34" charset="0"/>
            </a:endParaRPr>
          </a:p>
          <a:p>
            <a:endParaRPr lang="tr-TR" altLang="tr-TR" sz="1800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6082507" y="3780631"/>
            <a:ext cx="9144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6234907" y="6371431"/>
            <a:ext cx="6096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5395913" y="14954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5395913" y="33242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57913" y="2479675"/>
            <a:ext cx="16002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482307" y="240903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3" name="TextBox 19"/>
          <p:cNvSpPr txBox="1">
            <a:spLocks noChangeArrowheads="1"/>
          </p:cNvSpPr>
          <p:nvPr/>
        </p:nvSpPr>
        <p:spPr bwMode="auto">
          <a:xfrm>
            <a:off x="4202113" y="1987550"/>
            <a:ext cx="16652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400" dirty="0">
                <a:solidFill>
                  <a:srgbClr val="FF0000"/>
                </a:solidFill>
                <a:cs typeface="Arial" pitchFamily="34" charset="0"/>
              </a:rPr>
              <a:t>paralel </a:t>
            </a: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bölge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8444" name="TextBox 20"/>
          <p:cNvSpPr txBox="1">
            <a:spLocks noChangeArrowheads="1"/>
          </p:cNvSpPr>
          <p:nvPr/>
        </p:nvSpPr>
        <p:spPr bwMode="auto">
          <a:xfrm>
            <a:off x="7739063" y="1501775"/>
            <a:ext cx="1481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cs typeface="Arial" pitchFamily="34" charset="0"/>
              </a:rPr>
              <a:t>Çok</a:t>
            </a:r>
            <a:r>
              <a:rPr lang="en-US" altLang="tr-TR" sz="2000" dirty="0">
                <a:cs typeface="Arial" pitchFamily="34" charset="0"/>
              </a:rPr>
              <a:t> </a:t>
            </a:r>
            <a:r>
              <a:rPr lang="tr-TR" altLang="tr-TR" sz="2000" dirty="0">
                <a:cs typeface="Arial" pitchFamily="34" charset="0"/>
              </a:rPr>
              <a:t>parçalı</a:t>
            </a:r>
            <a:br>
              <a:rPr lang="tr-TR" altLang="tr-TR" sz="2000" dirty="0">
                <a:cs typeface="Arial" pitchFamily="34" charset="0"/>
              </a:rPr>
            </a:br>
            <a:r>
              <a:rPr lang="tr-TR" altLang="tr-TR" sz="2000" dirty="0">
                <a:cs typeface="Arial" pitchFamily="34" charset="0"/>
              </a:rPr>
              <a:t>çalışma</a:t>
            </a:r>
            <a:endParaRPr lang="en-US" altLang="tr-TR" sz="2000" dirty="0"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10800000">
            <a:off x="5395913" y="42386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5395913" y="60674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57913" y="5222875"/>
            <a:ext cx="16002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8" name="TextBox 37"/>
          <p:cNvSpPr txBox="1">
            <a:spLocks noChangeArrowheads="1"/>
          </p:cNvSpPr>
          <p:nvPr/>
        </p:nvSpPr>
        <p:spPr bwMode="auto">
          <a:xfrm>
            <a:off x="4191000" y="4808538"/>
            <a:ext cx="1676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400" dirty="0">
                <a:solidFill>
                  <a:srgbClr val="FF0000"/>
                </a:solidFill>
                <a:cs typeface="Arial" pitchFamily="34" charset="0"/>
              </a:rPr>
              <a:t>parale</a:t>
            </a: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l</a:t>
            </a:r>
            <a:r>
              <a:rPr lang="en-US" altLang="tr-TR" sz="24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bölge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rot="5400000">
            <a:off x="6273007" y="1227931"/>
            <a:ext cx="5334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0" name="TextBox 44"/>
          <p:cNvSpPr txBox="1">
            <a:spLocks noChangeArrowheads="1"/>
          </p:cNvSpPr>
          <p:nvPr/>
        </p:nvSpPr>
        <p:spPr bwMode="auto">
          <a:xfrm>
            <a:off x="4811713" y="762000"/>
            <a:ext cx="176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000" dirty="0">
                <a:cs typeface="Arial" pitchFamily="34" charset="0"/>
              </a:rPr>
              <a:t>Master thread</a:t>
            </a:r>
          </a:p>
        </p:txBody>
      </p:sp>
      <p:sp>
        <p:nvSpPr>
          <p:cNvPr id="18451" name="TextBox 47"/>
          <p:cNvSpPr txBox="1">
            <a:spLocks noChangeArrowheads="1"/>
          </p:cNvSpPr>
          <p:nvPr/>
        </p:nvSpPr>
        <p:spPr bwMode="auto">
          <a:xfrm>
            <a:off x="6918325" y="3394075"/>
            <a:ext cx="2009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cs typeface="Arial" pitchFamily="34" charset="0"/>
              </a:rPr>
              <a:t>Senkronizasyon</a:t>
            </a:r>
            <a:endParaRPr lang="en-US" altLang="tr-TR" sz="2000" dirty="0"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>
            <a:off x="68445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47109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9395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51681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44823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47109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49395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51681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68445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3635896" y="1988840"/>
            <a:ext cx="1621904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62" name="TextBox 44"/>
          <p:cNvSpPr txBox="1">
            <a:spLocks noChangeArrowheads="1"/>
          </p:cNvSpPr>
          <p:nvPr/>
        </p:nvSpPr>
        <p:spPr bwMode="auto">
          <a:xfrm>
            <a:off x="3810000" y="3543300"/>
            <a:ext cx="3276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cs typeface="Arial" pitchFamily="34" charset="0"/>
              </a:rPr>
              <a:t>Sadece m</a:t>
            </a:r>
            <a:r>
              <a:rPr lang="en-US" altLang="tr-TR" sz="2000" dirty="0">
                <a:cs typeface="Arial" pitchFamily="34" charset="0"/>
              </a:rPr>
              <a:t>aster thread</a:t>
            </a:r>
          </a:p>
        </p:txBody>
      </p:sp>
      <p:sp>
        <p:nvSpPr>
          <p:cNvPr id="18463" name="TextBox 44"/>
          <p:cNvSpPr txBox="1">
            <a:spLocks noChangeArrowheads="1"/>
          </p:cNvSpPr>
          <p:nvPr/>
        </p:nvSpPr>
        <p:spPr bwMode="auto">
          <a:xfrm>
            <a:off x="3810000" y="6172200"/>
            <a:ext cx="302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cs typeface="Arial" pitchFamily="34" charset="0"/>
              </a:rPr>
              <a:t>Sadece m</a:t>
            </a:r>
            <a:r>
              <a:rPr lang="en-US" altLang="tr-TR" sz="2000" dirty="0">
                <a:cs typeface="Arial" pitchFamily="34" charset="0"/>
              </a:rPr>
              <a:t>aster thread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3B884-3B7A-4578-BB4E-919DAF403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918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Kaç Parçacıkla Çalışalım?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dirty="0">
                <a:cs typeface="Arial" charset="0"/>
              </a:rPr>
              <a:t>Üç yolla yapılır</a:t>
            </a:r>
            <a:r>
              <a:rPr lang="en-US" sz="2400" dirty="0">
                <a:cs typeface="Arial" charset="0"/>
              </a:rPr>
              <a:t>:</a:t>
            </a:r>
            <a:endParaRPr lang="en-US" dirty="0">
              <a:cs typeface="Arial" charset="0"/>
            </a:endParaRPr>
          </a:p>
          <a:p>
            <a:pPr marL="720725" lvl="1" indent="-361950" eaLnBrk="1" hangingPunct="1">
              <a:buFontTx/>
              <a:buAutoNum type="arabicPeriod"/>
              <a:defRPr/>
            </a:pPr>
            <a:r>
              <a:rPr lang="tr-TR" sz="18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cs typeface="Arial" charset="0"/>
              </a:rPr>
              <a:t>num_threads</a:t>
            </a:r>
            <a:r>
              <a:rPr lang="en-US" sz="2000" dirty="0">
                <a:cs typeface="Arial" charset="0"/>
              </a:rPr>
              <a:t> </a:t>
            </a:r>
            <a:r>
              <a:rPr lang="tr-TR" sz="1800" dirty="0">
                <a:cs typeface="Arial" charset="0"/>
              </a:rPr>
              <a:t>direktifi ile </a:t>
            </a:r>
            <a:endParaRPr lang="en-US" sz="2400" dirty="0">
              <a:cs typeface="Arial" charset="0"/>
            </a:endParaRPr>
          </a:p>
          <a:p>
            <a:pPr marL="0" lvl="2" indent="0" eaLnBrk="1" hangingPunct="1">
              <a:buFontTx/>
              <a:buNone/>
              <a:defRPr/>
            </a:pPr>
            <a:r>
              <a:rPr lang="en-US" sz="2000" dirty="0"/>
              <a:t>	</a:t>
            </a:r>
            <a:r>
              <a:rPr lang="tr-TR" sz="2000" dirty="0"/>
              <a:t>Örnek:</a:t>
            </a:r>
            <a:r>
              <a:rPr lang="en-US" sz="2000" dirty="0"/>
              <a:t>. 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num_threads(5)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pPr marL="815975" indent="-457200" eaLnBrk="1" hangingPunct="1">
              <a:buFont typeface="+mj-lt"/>
              <a:buAutoNum type="arabicPeriod" startAt="2"/>
              <a:defRPr/>
            </a:pPr>
            <a:r>
              <a:rPr lang="en-US" sz="2000" b="1" dirty="0">
                <a:solidFill>
                  <a:srgbClr val="0070C0"/>
                </a:solidFill>
                <a:cs typeface="Arial" charset="0"/>
              </a:rPr>
              <a:t>omp_set_num_threads()</a:t>
            </a:r>
            <a:r>
              <a:rPr lang="en-US" sz="2000" dirty="0">
                <a:cs typeface="Arial" charset="0"/>
              </a:rPr>
              <a:t> </a:t>
            </a:r>
            <a:r>
              <a:rPr lang="tr-TR" sz="2000" dirty="0">
                <a:cs typeface="Arial" charset="0"/>
              </a:rPr>
              <a:t>komutu ile</a:t>
            </a:r>
            <a:endParaRPr lang="en-US" sz="2000" dirty="0">
              <a:cs typeface="Arial" charset="0"/>
            </a:endParaRPr>
          </a:p>
          <a:p>
            <a:pPr marL="0" lvl="2" indent="0" eaLnBrk="1" hangingPunct="1">
              <a:buFontTx/>
              <a:buNone/>
              <a:defRPr/>
            </a:pPr>
            <a:r>
              <a:rPr lang="en-US" sz="2000" dirty="0"/>
              <a:t>	</a:t>
            </a:r>
            <a:r>
              <a:rPr lang="tr-TR" sz="2000" dirty="0"/>
              <a:t>Örnek:</a:t>
            </a:r>
            <a:r>
              <a:rPr lang="en-US" sz="2000" dirty="0"/>
              <a:t>. 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omp_set_num_threads(6)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pPr marL="714375" indent="-355600" eaLnBrk="1" hangingPunct="1">
              <a:buFontTx/>
              <a:buAutoNum type="arabicPeriod" startAt="3"/>
              <a:defRPr/>
            </a:pPr>
            <a:r>
              <a:rPr lang="tr-TR" sz="2000" dirty="0">
                <a:cs typeface="Arial" charset="0"/>
              </a:rPr>
              <a:t>Çevre değişkeni</a:t>
            </a: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cs typeface="Arial" charset="0"/>
              </a:rPr>
              <a:t>OMP_NUM_THREADS</a:t>
            </a:r>
            <a:r>
              <a:rPr lang="en-US" sz="2000" dirty="0">
                <a:cs typeface="Arial" charset="0"/>
              </a:rPr>
              <a:t> </a:t>
            </a:r>
            <a:r>
              <a:rPr lang="tr-TR" sz="2000" dirty="0">
                <a:cs typeface="Arial" charset="0"/>
              </a:rPr>
              <a:t>tanımlayarak</a:t>
            </a:r>
            <a:endParaRPr lang="en-US" sz="2000" dirty="0">
              <a:cs typeface="Arial" charset="0"/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tr-TR" sz="2000" dirty="0"/>
              <a:t>Örnek:</a:t>
            </a:r>
            <a:r>
              <a:rPr lang="en-US" sz="2000" dirty="0"/>
              <a:t>	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export OMP_NUM_THREADS=8</a:t>
            </a:r>
          </a:p>
          <a:p>
            <a:pPr lvl="3" eaLnBrk="1" hangingPunct="1">
              <a:buFont typeface="Symbol" pitchFamily="18" charset="2"/>
              <a:buNone/>
              <a:defRPr/>
            </a:pP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tr-T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./hello</a:t>
            </a:r>
            <a:endParaRPr lang="en-US" dirty="0">
              <a:solidFill>
                <a:srgbClr val="FF0000"/>
              </a:solidFill>
              <a:cs typeface="Arial" charset="0"/>
            </a:endParaRPr>
          </a:p>
          <a:p>
            <a:pPr eaLnBrk="1" hangingPunct="1">
              <a:defRPr/>
            </a:pPr>
            <a:r>
              <a:rPr lang="tr-TR" sz="2400" dirty="0">
                <a:cs typeface="Arial" charset="0"/>
              </a:rPr>
              <a:t>Sistem kaynaklarına göre iş parçacığı sayısı dinamik olarak değiştirilebilir</a:t>
            </a:r>
            <a:r>
              <a:rPr lang="en-US" sz="2400" dirty="0">
                <a:cs typeface="Arial" charset="0"/>
              </a:rPr>
              <a:t>.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EA6E1-7A1D-4D99-B190-41C6089AB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3927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Kaç Thread Açık</a:t>
            </a:r>
            <a:r>
              <a:rPr lang="en-US" altLang="tr-TR" sz="3600" dirty="0"/>
              <a:t> </a:t>
            </a:r>
            <a:r>
              <a:rPr lang="tr-TR" altLang="tr-TR" sz="3600" dirty="0"/>
              <a:t>ve</a:t>
            </a:r>
            <a:r>
              <a:rPr lang="en-US" altLang="tr-TR" sz="3600" dirty="0"/>
              <a:t> </a:t>
            </a:r>
            <a:r>
              <a:rPr lang="tr-TR" altLang="tr-TR" sz="3600" dirty="0"/>
              <a:t>Ben Kaçıncı </a:t>
            </a:r>
            <a:br>
              <a:rPr lang="tr-TR" altLang="tr-TR" sz="3600" dirty="0"/>
            </a:br>
            <a:r>
              <a:rPr lang="tr-TR" altLang="tr-TR" sz="3600" dirty="0"/>
              <a:t>T</a:t>
            </a:r>
            <a:r>
              <a:rPr lang="en-US" altLang="tr-TR" sz="3600" dirty="0"/>
              <a:t>hread </a:t>
            </a:r>
            <a:r>
              <a:rPr lang="tr-TR" altLang="tr-TR" sz="3600" dirty="0"/>
              <a:t>İle Çalışıyorum (Rank) Bilgisi</a:t>
            </a:r>
            <a:endParaRPr lang="en-US" altLang="tr-T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omp_get_num_threads()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cs typeface="Courier New" pitchFamily="49" charset="0"/>
              </a:rPr>
              <a:t>– </a:t>
            </a:r>
            <a:r>
              <a:rPr lang="tr-TR" sz="2400" b="1" dirty="0">
                <a:cs typeface="Courier New" pitchFamily="49" charset="0"/>
              </a:rPr>
              <a:t> </a:t>
            </a:r>
            <a:r>
              <a:rPr lang="tr-TR" sz="2400" dirty="0">
                <a:cs typeface="Courier New" pitchFamily="49" charset="0"/>
              </a:rPr>
              <a:t>Paralel bölgede olan iş parçacığı sayısını verir.</a:t>
            </a:r>
            <a:endParaRPr lang="en-US" sz="2400" dirty="0">
              <a:cs typeface="Courier New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omp_get_m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ax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thread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s()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ve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omp_get_num_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proc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s()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cs typeface="Courier New" pitchFamily="49" charset="0"/>
              </a:rPr>
              <a:t>–</a:t>
            </a:r>
            <a:r>
              <a:rPr lang="tr-TR" sz="2400" b="1" dirty="0">
                <a:cs typeface="Courier New" pitchFamily="49" charset="0"/>
              </a:rPr>
              <a:t> </a:t>
            </a:r>
            <a:r>
              <a:rPr lang="tr-TR" sz="2400" dirty="0">
                <a:cs typeface="Courier New" pitchFamily="49" charset="0"/>
              </a:rPr>
              <a:t>Toplam işlemci sayısını verir.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omp_get_thread_num()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+mj-lt"/>
                <a:cs typeface="Courier New" pitchFamily="49" charset="0"/>
              </a:rPr>
              <a:t>– </a:t>
            </a:r>
            <a:r>
              <a:rPr lang="tr-TR" sz="2400" dirty="0"/>
              <a:t>Thread numarası</a:t>
            </a:r>
            <a:r>
              <a:rPr lang="en-US" sz="2400" dirty="0"/>
              <a:t> (</a:t>
            </a:r>
            <a:r>
              <a:rPr lang="tr-TR" sz="2400" dirty="0"/>
              <a:t>rank</a:t>
            </a:r>
            <a:r>
              <a:rPr lang="en-US" sz="2400" dirty="0"/>
              <a:t>), </a:t>
            </a:r>
            <a:endParaRPr lang="tr-TR" sz="2400" dirty="0"/>
          </a:p>
          <a:p>
            <a:pPr lvl="1" eaLnBrk="1" hangingPunct="1">
              <a:defRPr/>
            </a:pPr>
            <a:r>
              <a:rPr lang="en-US" sz="2000" dirty="0"/>
              <a:t>0 </a:t>
            </a:r>
            <a:r>
              <a:rPr lang="tr-TR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omp_get_num_thread() -1 </a:t>
            </a:r>
            <a:endParaRPr lang="tr-TR" sz="2000" dirty="0"/>
          </a:p>
          <a:p>
            <a:pPr lvl="1" eaLnBrk="1" hangingPunct="1">
              <a:defRPr/>
            </a:pPr>
            <a:r>
              <a:rPr lang="en-US" sz="2000" dirty="0"/>
              <a:t>thread 0 </a:t>
            </a:r>
            <a:r>
              <a:rPr lang="tr-TR" sz="2000" dirty="0"/>
              <a:t>:</a:t>
            </a:r>
            <a:r>
              <a:rPr lang="en-US" sz="2000" dirty="0"/>
              <a:t> master thread</a:t>
            </a:r>
            <a:r>
              <a:rPr lang="tr-TR" sz="2000" dirty="0"/>
              <a:t>'dir.</a:t>
            </a:r>
            <a:endParaRPr lang="en-US" sz="2000" dirty="0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838200" y="5656263"/>
            <a:ext cx="7402513" cy="439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Çok benzer isimleri var, kolaylıkla karıştırılabilirler.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20C138-90F4-45CD-8D35-71BB1E9E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922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dirty="0">
                <a:cs typeface="Arial" pitchFamily="34" charset="0"/>
              </a:rPr>
              <a:t>OpenMP </a:t>
            </a:r>
            <a:r>
              <a:rPr lang="tr-TR" altLang="tr-TR" dirty="0">
                <a:cs typeface="Arial" pitchFamily="34" charset="0"/>
              </a:rPr>
              <a:t>Paralel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Direktifi</a:t>
            </a:r>
            <a:endParaRPr lang="tr-TR" dirty="0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01600" y="2305050"/>
            <a:ext cx="9144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#pragma omp parallel</a:t>
            </a:r>
          </a:p>
          <a:p>
            <a:pPr eaLnBrk="1" hangingPunct="1">
              <a:defRPr/>
            </a:pPr>
            <a:endParaRPr lang="en-US" sz="105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			</a:t>
            </a:r>
            <a:r>
              <a:rPr lang="tr-TR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komutlar_bloğu</a:t>
            </a:r>
            <a:endParaRPr lang="en-US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160338" y="1139825"/>
            <a:ext cx="2430462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 “pragmatic”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direktifi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derleyiciye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aşağıdaki blokta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OpenMP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özellikleri kullanmasını söyler</a:t>
            </a:r>
            <a:endParaRPr lang="en-US" altLang="tr-TR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86000" y="2446338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Box 12"/>
          <p:cNvSpPr txBox="1">
            <a:spLocks noChangeArrowheads="1"/>
          </p:cNvSpPr>
          <p:nvPr/>
        </p:nvSpPr>
        <p:spPr bwMode="auto">
          <a:xfrm>
            <a:off x="7145338" y="1185863"/>
            <a:ext cx="2057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Tüm </a:t>
            </a:r>
            <a:r>
              <a:rPr lang="en-US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OpenMP </a:t>
            </a: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direktifleri</a:t>
            </a:r>
            <a:r>
              <a:rPr lang="en-US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omp</a:t>
            </a:r>
            <a:b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ile başlar.</a:t>
            </a:r>
            <a:endParaRPr lang="en-US" altLang="tr-TR" sz="1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029200" y="1674813"/>
            <a:ext cx="2057400" cy="771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273800" y="2774950"/>
            <a:ext cx="779463" cy="4191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9" name="TextBox 19"/>
          <p:cNvSpPr txBox="1">
            <a:spLocks noChangeArrowheads="1"/>
          </p:cNvSpPr>
          <p:nvPr/>
        </p:nvSpPr>
        <p:spPr bwMode="auto">
          <a:xfrm>
            <a:off x="7145338" y="2862263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OpenMP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paralel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işlem direktifi</a:t>
            </a:r>
            <a:endParaRPr lang="en-US" altLang="tr-TR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491" name="Rectangle 28"/>
          <p:cNvSpPr>
            <a:spLocks noChangeArrowheads="1"/>
          </p:cNvSpPr>
          <p:nvPr/>
        </p:nvSpPr>
        <p:spPr bwMode="auto">
          <a:xfrm>
            <a:off x="160338" y="3200400"/>
            <a:ext cx="32099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Tek satır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veya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{ ...} </a:t>
            </a:r>
            <a:b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arasında paralel olması istenen komutlar.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</p:txBody>
      </p:sp>
      <p:sp>
        <p:nvSpPr>
          <p:cNvPr id="21516" name="Rectangle 29"/>
          <p:cNvSpPr>
            <a:spLocks noChangeArrowheads="1"/>
          </p:cNvSpPr>
          <p:nvPr/>
        </p:nvSpPr>
        <p:spPr bwMode="auto">
          <a:xfrm>
            <a:off x="381000" y="4572000"/>
            <a:ext cx="838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r-TR" altLang="tr-TR" dirty="0">
                <a:cs typeface="Arial" pitchFamily="34" charset="0"/>
              </a:rPr>
              <a:t>Birden çok iş parçacığı açılır ve her biri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cs typeface="Arial" pitchFamily="34" charset="0"/>
              </a:rPr>
              <a:t>komutlar</a:t>
            </a:r>
            <a:r>
              <a:rPr lang="en-US" altLang="tr-TR" b="1" dirty="0">
                <a:solidFill>
                  <a:srgbClr val="FF0000"/>
                </a:solidFill>
                <a:cs typeface="Arial" pitchFamily="34" charset="0"/>
              </a:rPr>
              <a:t>_</a:t>
            </a:r>
            <a:r>
              <a:rPr lang="tr-TR" altLang="tr-TR" b="1" dirty="0">
                <a:solidFill>
                  <a:srgbClr val="FF0000"/>
                </a:solidFill>
                <a:cs typeface="Arial" pitchFamily="34" charset="0"/>
              </a:rPr>
              <a:t>bloğu</a:t>
            </a:r>
            <a:r>
              <a:rPr lang="tr-TR" altLang="tr-TR" dirty="0">
                <a:cs typeface="Arial" pitchFamily="34" charset="0"/>
              </a:rPr>
              <a:t> 'nu paralel olarak çalıştırırlar.</a:t>
            </a:r>
            <a:endParaRPr lang="en-US" altLang="tr-TR" dirty="0">
              <a:cs typeface="Arial" pitchFamily="34" charset="0"/>
            </a:endParaRPr>
          </a:p>
          <a:p>
            <a:pPr eaLnBrk="1" hangingPunct="1"/>
            <a:r>
              <a:rPr lang="tr-TR" altLang="tr-TR" dirty="0">
                <a:cs typeface="Arial" pitchFamily="34" charset="0"/>
              </a:rPr>
              <a:t>" } " ile kendinden bir bariyer (senkronizasyon noktası) oluşturulur</a:t>
            </a:r>
            <a:r>
              <a:rPr lang="en-US" altLang="tr-TR" dirty="0">
                <a:cs typeface="Arial" pitchFamily="34" charset="0"/>
              </a:rPr>
              <a:t>.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476500" y="3286125"/>
            <a:ext cx="495300" cy="2603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D4839C-5965-48AA-990D-B4B9CFF48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553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İlk Örneğimiz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5013" y="1441450"/>
            <a:ext cx="7951787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tr-TR" sz="18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tr-TR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omp.h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tr-TR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stdio.h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size;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size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omp_get_num_procs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     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</a:t>
            </a:r>
            <a:r>
              <a:rPr lang="en-US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Kaç</a:t>
            </a:r>
            <a:r>
              <a:rPr lang="en-US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thread var?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#pragma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parallel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{</a:t>
            </a:r>
          </a:p>
          <a:p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// Ben kaçıncıyım (</a:t>
            </a:r>
            <a:r>
              <a:rPr lang="tr-TR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rank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omp_get_thread_num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printf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"Merhaba ben %d </a:t>
            </a:r>
            <a:r>
              <a:rPr lang="tr-TR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numarali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thread'im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\n"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myid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} 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Kendiliğinden </a:t>
            </a:r>
            <a:r>
              <a:rPr lang="tr-TR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barrier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koyar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char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getchar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0A4F4-668D-4A62-8074-2DCF952F3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4722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Örneğimiz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5013" y="1441450"/>
            <a:ext cx="7951787" cy="19082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 </a:t>
            </a:r>
          </a:p>
          <a:p>
            <a:pPr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printf("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Merhaba, ben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%d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numarali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thread’im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\n",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eaLnBrk="1" hangingPunct="1"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}</a:t>
            </a:r>
          </a:p>
          <a:p>
            <a:pPr eaLnBrk="1" hangingPunct="1"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5063" y="3203575"/>
            <a:ext cx="4301177" cy="27469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>
                <a:latin typeface="Arial" charset="0"/>
                <a:cs typeface="Arial" charset="0"/>
              </a:rPr>
              <a:t>8-</a:t>
            </a:r>
            <a:r>
              <a:rPr lang="tr-TR" b="1" dirty="0">
                <a:latin typeface="Arial" charset="0"/>
                <a:cs typeface="Arial" charset="0"/>
              </a:rPr>
              <a:t>çekirdekli bir makinede örnek çıktı </a:t>
            </a:r>
            <a:r>
              <a:rPr lang="en-US" b="1" dirty="0">
                <a:latin typeface="Arial" charset="0"/>
                <a:cs typeface="Arial" charset="0"/>
              </a:rPr>
              <a:t>:</a:t>
            </a:r>
          </a:p>
          <a:p>
            <a:pPr eaLnBrk="1" hangingPunct="1">
              <a:defRPr/>
            </a:pPr>
            <a:endParaRPr lang="en-US" sz="105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 err="1">
                <a:latin typeface="Arial" charset="0"/>
                <a:cs typeface="Arial" charset="0"/>
              </a:rPr>
              <a:t>Merhaba</a:t>
            </a:r>
            <a:r>
              <a:rPr lang="en-US" dirty="0">
                <a:latin typeface="Arial" charset="0"/>
                <a:cs typeface="Arial" charset="0"/>
              </a:rPr>
              <a:t>, ben 0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 err="1">
                <a:latin typeface="Arial" charset="0"/>
                <a:cs typeface="Arial" charset="0"/>
              </a:rPr>
              <a:t>Merhaba</a:t>
            </a:r>
            <a:r>
              <a:rPr lang="en-US" dirty="0">
                <a:latin typeface="Arial" charset="0"/>
                <a:cs typeface="Arial" charset="0"/>
              </a:rPr>
              <a:t>, ben </a:t>
            </a:r>
            <a:r>
              <a:rPr lang="tr-TR" dirty="0">
                <a:latin typeface="Arial" charset="0"/>
                <a:cs typeface="Arial" charset="0"/>
              </a:rPr>
              <a:t>4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3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2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7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1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6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5 </a:t>
            </a:r>
            <a:r>
              <a:rPr lang="tr-TR" dirty="0" err="1">
                <a:latin typeface="Arial" charset="0"/>
                <a:cs typeface="Arial" charset="0"/>
              </a:rPr>
              <a:t>numarali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tr-TR" dirty="0" err="1">
                <a:latin typeface="Arial" charset="0"/>
                <a:cs typeface="Arial" charset="0"/>
              </a:rPr>
              <a:t>thread’im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228600" y="3473177"/>
            <a:ext cx="2438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ÇOK ÖNEMLİ !</a:t>
            </a:r>
            <a:r>
              <a:rPr lang="en-US" altLang="tr-TR" sz="2000" dirty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tr-TR" altLang="tr-TR" sz="2000" dirty="0">
              <a:solidFill>
                <a:srgbClr val="FF0000"/>
              </a:solidFill>
              <a:cs typeface="Arial" pitchFamily="34" charset="0"/>
            </a:endParaRP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" { "</a:t>
            </a:r>
            <a:r>
              <a:rPr lang="en-US" altLang="tr-TR" sz="2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blok açılışı </a:t>
            </a:r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mutlaka</a:t>
            </a:r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 yeni</a:t>
            </a:r>
            <a:r>
              <a:rPr lang="en-US" altLang="tr-TR" sz="2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satırda olmalıdır.</a:t>
            </a:r>
            <a:endParaRPr lang="en-US" altLang="tr-TR" sz="20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23559" name="Straight Arrow Connector 2"/>
          <p:cNvCxnSpPr>
            <a:cxnSpLocks noChangeShapeType="1"/>
          </p:cNvCxnSpPr>
          <p:nvPr/>
        </p:nvCxnSpPr>
        <p:spPr bwMode="auto">
          <a:xfrm flipV="1">
            <a:off x="381000" y="1981200"/>
            <a:ext cx="381000" cy="14732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5B4C7A-021C-43F5-9C2D-7EFD8AE8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2473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İlk Örneğimiz, mesajları sıralı yazdırma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5013" y="1441450"/>
            <a:ext cx="7951787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. . .</a:t>
            </a:r>
          </a:p>
          <a:p>
            <a:r>
              <a:rPr lang="tr-TR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siradaki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0;</a:t>
            </a:r>
          </a:p>
          <a:p>
            <a:r>
              <a:rPr lang="tr-TR" sz="1800" dirty="0">
                <a:solidFill>
                  <a:srgbClr val="80808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#pragma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parallel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{</a:t>
            </a:r>
          </a:p>
          <a:p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// Ben kaçıncıyım (</a:t>
            </a:r>
            <a:r>
              <a:rPr lang="tr-TR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rank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myid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omp_get_thread_num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myid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!=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siradaki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start =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((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()-start) &lt; 0.1);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}</a:t>
            </a:r>
          </a:p>
          <a:p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printf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"Merhaba ben %d </a:t>
            </a:r>
            <a:r>
              <a:rPr lang="tr-TR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numarali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thread'im</a:t>
            </a:r>
            <a:r>
              <a:rPr lang="tr-TR" sz="18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\n"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myid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siradaki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myid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+ 1; 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Benden sonrakine </a:t>
            </a:r>
            <a:r>
              <a:rPr lang="tr-TR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müsade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et...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} 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Kendiliğinden </a:t>
            </a:r>
            <a:r>
              <a:rPr lang="tr-TR" sz="1800" dirty="0" err="1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barrier</a:t>
            </a:r>
            <a:r>
              <a:rPr lang="tr-TR" sz="18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koyar</a:t>
            </a:r>
            <a:endParaRPr lang="tr-TR" sz="18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tr-TR" sz="18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lang="tr-TR" sz="18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char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ch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tr-TR" sz="18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getchar</a:t>
            </a:r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r>
              <a:rPr lang="tr-TR" sz="18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0A4F4-668D-4A62-8074-2DCF952F3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445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A213-F51F-412F-BAA1-3D446605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Örneğimizin çıktısı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EE563C-BF78-4A74-9A6A-FC0E5D69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545A17-C649-4CA4-BC4C-03CCCB40D0E8}"/>
              </a:ext>
            </a:extLst>
          </p:cNvPr>
          <p:cNvSpPr txBox="1">
            <a:spLocks noGrp="1"/>
          </p:cNvSpPr>
          <p:nvPr>
            <p:ph sz="quarter" idx="1"/>
          </p:nvPr>
        </p:nvSpPr>
        <p:spPr>
          <a:xfrm>
            <a:off x="457200" y="1219200"/>
            <a:ext cx="5950347" cy="34855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>
                <a:latin typeface="Arial" charset="0"/>
                <a:cs typeface="Arial" charset="0"/>
              </a:rPr>
              <a:t>8-</a:t>
            </a:r>
            <a:r>
              <a:rPr lang="tr-TR" b="1" dirty="0">
                <a:latin typeface="Arial" charset="0"/>
                <a:cs typeface="Arial" charset="0"/>
              </a:rPr>
              <a:t>çekirdekli bir makinede örnek çıktı </a:t>
            </a:r>
            <a:r>
              <a:rPr lang="en-US" b="1" dirty="0">
                <a:latin typeface="Arial" charset="0"/>
                <a:cs typeface="Arial" charset="0"/>
              </a:rPr>
              <a:t>:</a:t>
            </a:r>
          </a:p>
          <a:p>
            <a:pPr eaLnBrk="1" hangingPunct="1">
              <a:defRPr/>
            </a:pPr>
            <a:endParaRPr lang="en-US" sz="1050" dirty="0">
              <a:latin typeface="Arial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0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1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2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3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4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5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6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en-US" dirty="0">
              <a:latin typeface="Consolas" panose="020B0609020204030204" pitchFamily="49" charset="0"/>
              <a:cs typeface="Arial" charset="0"/>
            </a:endParaRPr>
          </a:p>
          <a:p>
            <a:pPr marL="274320" lvl="1" indent="0">
              <a:spcBef>
                <a:spcPts val="0"/>
              </a:spcBef>
              <a:buNone/>
              <a:defRPr/>
            </a:pPr>
            <a:r>
              <a:rPr lang="en-US" dirty="0" err="1">
                <a:latin typeface="Consolas" panose="020B0609020204030204" pitchFamily="49" charset="0"/>
                <a:cs typeface="Arial" charset="0"/>
              </a:rPr>
              <a:t>Merhaba</a:t>
            </a:r>
            <a:r>
              <a:rPr lang="en-US" dirty="0">
                <a:latin typeface="Consolas" panose="020B0609020204030204" pitchFamily="49" charset="0"/>
                <a:cs typeface="Arial" charset="0"/>
              </a:rPr>
              <a:t>, ben 7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numarali</a:t>
            </a:r>
            <a:r>
              <a:rPr lang="tr-TR" dirty="0">
                <a:latin typeface="Consolas" panose="020B0609020204030204" pitchFamily="49" charset="0"/>
                <a:cs typeface="Arial" charset="0"/>
              </a:rPr>
              <a:t> </a:t>
            </a:r>
            <a:r>
              <a:rPr lang="tr-TR" dirty="0" err="1">
                <a:latin typeface="Consolas" panose="020B0609020204030204" pitchFamily="49" charset="0"/>
                <a:cs typeface="Arial" charset="0"/>
              </a:rPr>
              <a:t>thread’im</a:t>
            </a:r>
            <a:endParaRPr lang="tr-TR" dirty="0">
              <a:latin typeface="Consolas" panose="020B0609020204030204" pitchFamily="49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9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Genel “Paylaşımlı” Veriler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>
                <a:cs typeface="Arial" pitchFamily="34" charset="0"/>
              </a:rPr>
              <a:t>Paralel bölge dışında yaratılan </a:t>
            </a:r>
            <a:r>
              <a:rPr lang="tr-TR" altLang="tr-TR" dirty="0">
                <a:solidFill>
                  <a:srgbClr val="FF0000"/>
                </a:solidFill>
                <a:cs typeface="Arial" pitchFamily="34" charset="0"/>
              </a:rPr>
              <a:t>tüm değişkenler</a:t>
            </a:r>
            <a:r>
              <a:rPr lang="tr-TR" altLang="tr-TR" dirty="0">
                <a:cs typeface="Arial" pitchFamily="34" charset="0"/>
              </a:rPr>
              <a:t> söylenmedikçe herkes tarafından görülür:</a:t>
            </a:r>
            <a:endParaRPr lang="en-US" altLang="tr-TR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590800"/>
            <a:ext cx="8866188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main (int argc, char *argv[])  {</a:t>
            </a: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x;  	// </a:t>
            </a:r>
            <a:r>
              <a:rPr lang="tr-T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tüm iş parçacıkları ulaşacak</a:t>
            </a:r>
            <a:endParaRPr 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 </a:t>
            </a: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 . .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 //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herkes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'i görür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E971A-33C7-40C8-86BF-AA226AF30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0814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Değişkenler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/>
          </a:bodyPr>
          <a:lstStyle/>
          <a:p>
            <a:r>
              <a:rPr lang="tr-TR" altLang="tr-TR" dirty="0">
                <a:cs typeface="Arial" pitchFamily="34" charset="0"/>
              </a:rPr>
              <a:t>Her iş parçacığı değişkenin bir kopyasını taşır</a:t>
            </a:r>
            <a:r>
              <a:rPr lang="en-US" altLang="tr-TR" dirty="0">
                <a:cs typeface="Arial" pitchFamily="34" charset="0"/>
              </a:rPr>
              <a:t>.</a:t>
            </a:r>
          </a:p>
          <a:p>
            <a:r>
              <a:rPr lang="tr-TR" altLang="tr-TR" dirty="0">
                <a:cs typeface="Arial" pitchFamily="34" charset="0"/>
              </a:rPr>
              <a:t>Paralel bölge içinde de açılabilirler fakat</a:t>
            </a:r>
            <a:r>
              <a:rPr lang="en-US" altLang="tr-TR" dirty="0">
                <a:cs typeface="Arial" pitchFamily="34" charset="0"/>
              </a:rPr>
              <a:t> OpenMP </a:t>
            </a:r>
            <a:r>
              <a:rPr lang="tr-TR" altLang="tr-TR" dirty="0">
                <a:cs typeface="Arial" pitchFamily="34" charset="0"/>
              </a:rPr>
              <a:t>bir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en-US" altLang="tr-TR" dirty="0">
                <a:solidFill>
                  <a:srgbClr val="FF0000"/>
                </a:solidFill>
                <a:cs typeface="Arial" pitchFamily="34" charset="0"/>
              </a:rPr>
              <a:t>private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ifadesi de sunmaktadır</a:t>
            </a:r>
            <a:r>
              <a:rPr lang="en-US" altLang="tr-TR" dirty="0">
                <a:cs typeface="Arial" pitchFamily="34" charset="0"/>
              </a:rPr>
              <a:t>.</a:t>
            </a:r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r>
              <a:rPr lang="tr-TR" altLang="tr-TR" dirty="0">
                <a:cs typeface="Arial" pitchFamily="34" charset="0"/>
              </a:rPr>
              <a:t>Ayrıca paylaşımlı değişkenler için bir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en-US" altLang="tr-TR" dirty="0">
                <a:solidFill>
                  <a:srgbClr val="FF0000"/>
                </a:solidFill>
                <a:cs typeface="Arial" pitchFamily="34" charset="0"/>
              </a:rPr>
              <a:t>shared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ifadesi de vardır</a:t>
            </a:r>
            <a:r>
              <a:rPr lang="en-US" altLang="tr-TR" dirty="0"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36862"/>
            <a:ext cx="8153400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tid; 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. .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private(tid)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tid = omp_get_thread_num();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printf("Merhaba, ben thread = %d\n", tid);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562600" y="2900363"/>
            <a:ext cx="685800" cy="60483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7" name="TextBox 10"/>
          <p:cNvSpPr txBox="1">
            <a:spLocks noChangeArrowheads="1"/>
          </p:cNvSpPr>
          <p:nvPr/>
        </p:nvSpPr>
        <p:spPr bwMode="auto">
          <a:xfrm>
            <a:off x="6232525" y="2514600"/>
            <a:ext cx="26828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Her</a:t>
            </a: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 thread </a:t>
            </a:r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yerel bir</a:t>
            </a: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 tid</a:t>
            </a:r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 değişkenine sahiptir.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693D7-2197-457A-8946-EBA1F994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3379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Paylaşımlı ve Özel Değişkenler</a:t>
            </a:r>
            <a:br>
              <a:rPr lang="tr-TR" altLang="tr-TR" sz="3600" dirty="0"/>
            </a:br>
            <a:r>
              <a:rPr lang="tr-TR" altLang="tr-TR" sz="3600" dirty="0"/>
              <a:t>İçin Başka Bir Örnek</a:t>
            </a:r>
            <a:endParaRPr lang="en-US" altLang="tr-T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&lt;stdio.h&gt;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&lt;stdlib.h&gt;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&lt;omp.h&gt;</a:t>
            </a:r>
            <a:endParaRPr lang="tr-TR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 main (int argc, char *argv[])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int x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=0,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tid;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#pragma omp parallel private(tid)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tid = omp_get_thread_num();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if (tid == 0) x = 42;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 ("Thread %d, x = %d\n", tid, x);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4786536" y="1339924"/>
            <a:ext cx="30543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x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paylaşımlıdır, </a:t>
            </a:r>
            <a:b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</a:b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herkes görür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6732240" y="2382838"/>
            <a:ext cx="20526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tid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özeldir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–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Herkes kendi kopyasını kullanır.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26630" name="Straight Arrow Connector 8"/>
          <p:cNvCxnSpPr>
            <a:cxnSpLocks noChangeShapeType="1"/>
            <a:stCxn id="26628" idx="1"/>
          </p:cNvCxnSpPr>
          <p:nvPr/>
        </p:nvCxnSpPr>
        <p:spPr bwMode="auto">
          <a:xfrm flipH="1">
            <a:off x="2195736" y="1659012"/>
            <a:ext cx="2590800" cy="8286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1" name="Straight Arrow Connector 12"/>
          <p:cNvCxnSpPr>
            <a:cxnSpLocks noChangeShapeType="1"/>
          </p:cNvCxnSpPr>
          <p:nvPr/>
        </p:nvCxnSpPr>
        <p:spPr bwMode="auto">
          <a:xfrm flipH="1">
            <a:off x="3110136" y="2487687"/>
            <a:ext cx="3586163" cy="14922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2" name="TextBox 3"/>
          <p:cNvSpPr txBox="1">
            <a:spLocks noChangeArrowheads="1"/>
          </p:cNvSpPr>
          <p:nvPr/>
        </p:nvSpPr>
        <p:spPr bwMode="auto">
          <a:xfrm>
            <a:off x="838200" y="5373216"/>
            <a:ext cx="8077200" cy="74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400" b="1" i="1" dirty="0">
                <a:solidFill>
                  <a:srgbClr val="FF0000"/>
                </a:solidFill>
                <a:ea typeface="msmincho"/>
                <a:cs typeface="msmincho"/>
              </a:rPr>
              <a:t>Paralel bloklar dışında yaratılan değişkenler tersi söylenmedikçe paylaşımlıdır</a:t>
            </a:r>
            <a:endParaRPr lang="en-US" altLang="tr-TR" sz="2000" b="1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863C7D-8053-4990-A208-DD7D6ABF3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000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defRPr/>
            </a:pPr>
            <a:r>
              <a:rPr lang="tr-TR" altLang="tr-TR" dirty="0"/>
              <a:t>Çıktı</a:t>
            </a:r>
            <a:endParaRPr lang="en-US" alt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3, x = 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2, x = 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1, x = 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0,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4,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5,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6,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7,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177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4038600" y="2474913"/>
            <a:ext cx="51054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400" i="1" dirty="0">
                <a:solidFill>
                  <a:srgbClr val="FF0000"/>
                </a:solidFill>
                <a:ea typeface="msmincho"/>
                <a:cs typeface="msmincho"/>
              </a:rPr>
              <a:t>tid </a:t>
            </a:r>
            <a:r>
              <a:rPr lang="tr-TR" altLang="tr-TR" sz="2400" i="1" dirty="0">
                <a:solidFill>
                  <a:srgbClr val="FF0000"/>
                </a:solidFill>
                <a:ea typeface="msmincho"/>
                <a:cs typeface="msmincho"/>
              </a:rPr>
              <a:t>her iş parçacığında özeldir.</a:t>
            </a:r>
            <a:endParaRPr lang="en-US" altLang="tr-TR" sz="20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17413" name="TextBox 3"/>
          <p:cNvSpPr txBox="1">
            <a:spLocks noChangeArrowheads="1"/>
          </p:cNvSpPr>
          <p:nvPr/>
        </p:nvSpPr>
        <p:spPr bwMode="auto">
          <a:xfrm>
            <a:off x="4038600" y="3327400"/>
            <a:ext cx="3255963" cy="78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x paylaşımlı olduğu için değişti.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AC9548-986A-45F7-904E-459FDFB4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846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Başka Bir Örnek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 a[100]</a:t>
            </a:r>
            <a:r>
              <a:rPr lang="tr-TR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tid, n</a:t>
            </a: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private(tid, n)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tid = omp_get_thread_num();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n = omp_get_num_threads();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a[tid] = 10*n;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 algn="ctr">
              <a:spcAft>
                <a:spcPts val="0"/>
              </a:spcAft>
              <a:buFontTx/>
              <a:buNone/>
              <a:defRPr/>
            </a:pPr>
            <a:r>
              <a:rPr lang="tr-TR" sz="254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Courier New" pitchFamily="49" charset="0"/>
              </a:rPr>
              <a:t>veya</a:t>
            </a:r>
            <a:endParaRPr lang="en-US" sz="2177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private(tid, n) shared(a)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dirty="0">
                <a:latin typeface="Courier New" pitchFamily="49" charset="0"/>
                <a:cs typeface="Courier New" pitchFamily="49" charset="0"/>
              </a:rPr>
              <a:t>... </a:t>
            </a:r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6477000" y="2895600"/>
            <a:ext cx="2657475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sz="2540" i="1" dirty="0">
                <a:solidFill>
                  <a:srgbClr val="FF0000"/>
                </a:solidFill>
              </a:rPr>
              <a:t>tid </a:t>
            </a:r>
            <a:r>
              <a:rPr lang="tr-TR" sz="2540" i="1" dirty="0">
                <a:solidFill>
                  <a:srgbClr val="FF0000"/>
                </a:solidFill>
              </a:rPr>
              <a:t>ve</a:t>
            </a:r>
            <a:r>
              <a:rPr lang="en-US" sz="2540" i="1" dirty="0">
                <a:solidFill>
                  <a:srgbClr val="FF0000"/>
                </a:solidFill>
              </a:rPr>
              <a:t> n </a:t>
            </a:r>
            <a:r>
              <a:rPr lang="tr-TR" sz="2540" i="1" dirty="0">
                <a:solidFill>
                  <a:srgbClr val="FF0000"/>
                </a:solidFill>
              </a:rPr>
              <a:t>özeldir.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18437" name="TextBox 3"/>
          <p:cNvSpPr txBox="1">
            <a:spLocks noChangeArrowheads="1"/>
          </p:cNvSpPr>
          <p:nvPr/>
        </p:nvSpPr>
        <p:spPr bwMode="auto">
          <a:xfrm>
            <a:off x="6477000" y="1998663"/>
            <a:ext cx="2667000" cy="439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sz="2540" i="1" dirty="0">
                <a:solidFill>
                  <a:srgbClr val="FF0000"/>
                </a:solidFill>
              </a:rPr>
              <a:t>a[ ] </a:t>
            </a:r>
            <a:r>
              <a:rPr lang="tr-TR" sz="2540" i="1" dirty="0">
                <a:solidFill>
                  <a:srgbClr val="FF0000"/>
                </a:solidFill>
              </a:rPr>
              <a:t>paylaşımlıdır.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18438" name="TextBox 3"/>
          <p:cNvSpPr txBox="1">
            <a:spLocks noChangeArrowheads="1"/>
          </p:cNvSpPr>
          <p:nvPr/>
        </p:nvSpPr>
        <p:spPr bwMode="auto">
          <a:xfrm>
            <a:off x="6602288" y="5756498"/>
            <a:ext cx="2362200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zorunlu değil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28680" name="Straight Arrow Connector 15"/>
          <p:cNvCxnSpPr>
            <a:cxnSpLocks noChangeShapeType="1"/>
          </p:cNvCxnSpPr>
          <p:nvPr/>
        </p:nvCxnSpPr>
        <p:spPr bwMode="auto">
          <a:xfrm flipH="1" flipV="1">
            <a:off x="7215336" y="5517232"/>
            <a:ext cx="381000" cy="315913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967CF0-8619-45C0-A6EC-4F0031502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6330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E876A-9A9F-49F1-BAF4-D5090C689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>
                <a:cs typeface="Arial" pitchFamily="34" charset="0"/>
              </a:rPr>
              <a:t>Özel Değişkenler İçin Tüm Olasılıklar</a:t>
            </a:r>
            <a:endParaRPr lang="tr-TR" dirty="0"/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74B20B71-177A-4CD1-BAFA-F99DA958C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private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ifadesi</a:t>
            </a:r>
            <a:r>
              <a:rPr lang="en-US" altLang="tr-TR" sz="2400" dirty="0">
                <a:cs typeface="Arial" panose="020B0604020202020204" pitchFamily="34" charset="0"/>
              </a:rPr>
              <a:t> – </a:t>
            </a:r>
            <a:r>
              <a:rPr lang="tr-TR" altLang="tr-TR" sz="2400" dirty="0">
                <a:cs typeface="Arial" panose="020B0604020202020204" pitchFamily="34" charset="0"/>
              </a:rPr>
              <a:t>her iş parçacığına özel değişken atar.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firstprivate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ifadesi</a:t>
            </a:r>
            <a:r>
              <a:rPr lang="en-US" altLang="tr-TR" sz="2400" dirty="0">
                <a:cs typeface="Arial" panose="020B0604020202020204" pitchFamily="34" charset="0"/>
              </a:rPr>
              <a:t> – </a:t>
            </a:r>
            <a:r>
              <a:rPr lang="tr-TR" altLang="tr-TR" sz="2400" dirty="0">
                <a:cs typeface="Arial" panose="020B0604020202020204" pitchFamily="34" charset="0"/>
              </a:rPr>
              <a:t>yine herkes kendi özel kopyasını kullanır fakat verilen değişkenin ilk değeri hemen paralel bölge başında atanır.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lastprivate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ifadesi</a:t>
            </a:r>
            <a:r>
              <a:rPr lang="en-US" altLang="tr-TR" sz="2400" dirty="0">
                <a:cs typeface="Arial" panose="020B0604020202020204" pitchFamily="34" charset="0"/>
              </a:rPr>
              <a:t> – </a:t>
            </a:r>
            <a:r>
              <a:rPr lang="tr-TR" altLang="tr-TR" sz="2400" dirty="0">
                <a:cs typeface="Arial" panose="020B0604020202020204" pitchFamily="34" charset="0"/>
              </a:rPr>
              <a:t>yine özel tanımıdır, fakat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her</a:t>
            </a:r>
            <a:r>
              <a:rPr lang="en-US" altLang="tr-TR" sz="2400" dirty="0">
                <a:cs typeface="Arial" panose="020B0604020202020204" pitchFamily="34" charset="0"/>
              </a:rPr>
              <a:t> lastprivate </a:t>
            </a:r>
            <a:r>
              <a:rPr lang="tr-TR" altLang="tr-TR" sz="2400" dirty="0">
                <a:cs typeface="Arial" panose="020B0604020202020204" pitchFamily="34" charset="0"/>
              </a:rPr>
              <a:t>değişkeni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paralel bölge tamamlandığında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hesaplanan değer dışarıya orijinal değere kopyalanır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29700" name="Slide Number Placeholder 1">
            <a:extLst>
              <a:ext uri="{FF2B5EF4-FFF2-40B4-BE49-F238E27FC236}">
                <a16:creationId xmlns:a16="http://schemas.microsoft.com/office/drawing/2014/main" id="{73C6D844-B069-43B3-8142-EF1306D9BB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ECF2DF-E7DA-43B6-8554-7EF000E21B24}" type="slidenum">
              <a:rPr lang="en-US" altLang="tr-TR" sz="140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tr-TR" sz="1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24AA02C-2951-4B3C-8ADC-07C4D29FF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Örnek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96C690-CC42-43DB-B145-F10A433B638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altLang="tr-TR" sz="2400" b="1" dirty="0">
              <a:solidFill>
                <a:srgbClr val="FF0000"/>
              </a:solidFill>
            </a:endParaRPr>
          </a:p>
          <a:p>
            <a:r>
              <a:rPr lang="tr-TR" altLang="tr-TR" sz="2400" b="1" dirty="0">
                <a:solidFill>
                  <a:srgbClr val="FF0000"/>
                </a:solidFill>
              </a:rPr>
              <a:t>Dikkat! x değeri tanımsız.</a:t>
            </a:r>
          </a:p>
          <a:p>
            <a:r>
              <a:rPr lang="tr-TR" altLang="tr-TR" sz="2400" dirty="0"/>
              <a:t>Master'a x değerini geri almak için lastprivate(x) gereklidir.</a:t>
            </a:r>
          </a:p>
          <a:p>
            <a:endParaRPr lang="tr-TR" dirty="0"/>
          </a:p>
        </p:txBody>
      </p:sp>
      <p:sp>
        <p:nvSpPr>
          <p:cNvPr id="30723" name="Text Box 4">
            <a:extLst>
              <a:ext uri="{FF2B5EF4-FFF2-40B4-BE49-F238E27FC236}">
                <a16:creationId xmlns:a16="http://schemas.microsoft.com/office/drawing/2014/main" id="{06419D9D-958C-4CDE-9A1C-D3865B2DD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905000"/>
            <a:ext cx="634047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int x;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r-TR" sz="2000" b="1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x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#pragma omp parallel for firstprivate(x)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for (i = 0; i &lt; 10000; i++)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  x = x + i;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</a:rPr>
              <a:t>printf( “x </a:t>
            </a:r>
            <a:r>
              <a:rPr lang="tr-TR" altLang="tr-TR" sz="2000" b="1" dirty="0">
                <a:latin typeface="Courier New" panose="02070309020205020404" pitchFamily="49" charset="0"/>
              </a:rPr>
              <a:t>=</a:t>
            </a:r>
            <a:r>
              <a:rPr lang="en-US" altLang="tr-TR" sz="2000" b="1" dirty="0">
                <a:latin typeface="Courier New" panose="02070309020205020404" pitchFamily="49" charset="0"/>
              </a:rPr>
              <a:t> %d\n”, x );</a:t>
            </a:r>
          </a:p>
        </p:txBody>
      </p:sp>
      <p:sp>
        <p:nvSpPr>
          <p:cNvPr id="30725" name="Line 5">
            <a:extLst>
              <a:ext uri="{FF2B5EF4-FFF2-40B4-BE49-F238E27FC236}">
                <a16:creationId xmlns:a16="http://schemas.microsoft.com/office/drawing/2014/main" id="{DEA58576-EFD4-4014-A73E-B10BC74C28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1905000"/>
            <a:ext cx="2743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3E55D0C5-2D97-4D19-BB99-E85E577FF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1712913"/>
            <a:ext cx="3438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000" dirty="0"/>
              <a:t>x </a:t>
            </a:r>
            <a:r>
              <a:rPr lang="tr-TR" altLang="tr-TR" sz="2000" dirty="0"/>
              <a:t>master tarafından sıfırlanır.</a:t>
            </a:r>
            <a:endParaRPr lang="en-US" altLang="tr-TR" sz="2000" dirty="0"/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3C5831E6-A9EC-46D9-9A50-D69B00DDFF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25146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8DF38AC9-9A81-4FBD-B1E5-EC4802773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25" y="2174875"/>
            <a:ext cx="2759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000" dirty="0"/>
              <a:t>x</a:t>
            </a:r>
            <a:r>
              <a:rPr lang="tr-TR" altLang="tr-TR" sz="2000" dirty="0"/>
              <a:t> 'in değeri master</a:t>
            </a:r>
            <a:endParaRPr lang="en-US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tarafından kopyalanır.</a:t>
            </a:r>
            <a:endParaRPr lang="en-US" altLang="tr-TR" sz="2000" dirty="0"/>
          </a:p>
        </p:txBody>
      </p:sp>
      <p:sp>
        <p:nvSpPr>
          <p:cNvPr id="30729" name="Line 9">
            <a:extLst>
              <a:ext uri="{FF2B5EF4-FFF2-40B4-BE49-F238E27FC236}">
                <a16:creationId xmlns:a16="http://schemas.microsoft.com/office/drawing/2014/main" id="{D9A6B18D-9EB4-4313-9CB6-67A7E7896A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83125" y="4259263"/>
            <a:ext cx="650875" cy="7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168ED313-F862-4120-ADC8-C73D65636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325" y="4075113"/>
            <a:ext cx="1646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x'i yazdır ?</a:t>
            </a:r>
            <a:endParaRPr lang="en-US" alt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8" grpId="0"/>
      <p:bldP spid="307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sz="3600" dirty="0">
                <a:cs typeface="Arial" pitchFamily="34" charset="0"/>
              </a:rPr>
              <a:t>İş</a:t>
            </a:r>
            <a:r>
              <a:rPr lang="en-US" altLang="tr-TR" sz="3600" dirty="0">
                <a:cs typeface="Arial" pitchFamily="34" charset="0"/>
              </a:rPr>
              <a:t>-</a:t>
            </a:r>
            <a:r>
              <a:rPr lang="tr-TR" altLang="tr-TR" sz="3600" dirty="0">
                <a:cs typeface="Arial" pitchFamily="34" charset="0"/>
              </a:rPr>
              <a:t>Paylaşımı</a:t>
            </a:r>
            <a:r>
              <a:rPr lang="tr-TR" altLang="tr-TR" sz="4000" dirty="0">
                <a:cs typeface="Arial" pitchFamily="34" charset="0"/>
              </a:rPr>
              <a:t> - </a:t>
            </a:r>
            <a:r>
              <a:rPr lang="tr-TR" altLang="tr-TR" sz="3100" dirty="0">
                <a:cs typeface="Arial" pitchFamily="34" charset="0"/>
              </a:rPr>
              <a:t>Paralel Bölgenin İş Tanımı</a:t>
            </a:r>
            <a:endParaRPr lang="tr-TR" sz="2800" dirty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itchFamily="34" charset="0"/>
              </a:rPr>
              <a:t>"#pragma omp " dedikten sonra dört yapı ile paralel bölge yapılandırılabilir</a:t>
            </a:r>
            <a:r>
              <a:rPr lang="en-US" altLang="tr-TR" sz="2400" dirty="0">
                <a:cs typeface="Arial" pitchFamily="34" charset="0"/>
              </a:rPr>
              <a:t>: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dirty="0">
                <a:cs typeface="Arial" pitchFamily="34" charset="0"/>
              </a:rPr>
              <a:t>	</a:t>
            </a:r>
            <a:r>
              <a:rPr lang="en-US" altLang="tr-TR" sz="2000" b="1" dirty="0">
                <a:solidFill>
                  <a:srgbClr val="0070C0"/>
                </a:solidFill>
                <a:cs typeface="Arial" pitchFamily="34" charset="0"/>
              </a:rPr>
              <a:t>sections – section 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b="1" dirty="0">
                <a:solidFill>
                  <a:srgbClr val="0070C0"/>
                </a:solidFill>
                <a:cs typeface="Arial" pitchFamily="34" charset="0"/>
              </a:rPr>
              <a:t>	for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b="1" dirty="0">
                <a:solidFill>
                  <a:srgbClr val="0070C0"/>
                </a:solidFill>
                <a:cs typeface="Arial" pitchFamily="34" charset="0"/>
              </a:rPr>
              <a:t>	single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b="1" dirty="0">
                <a:solidFill>
                  <a:srgbClr val="0070C0"/>
                </a:solidFill>
                <a:cs typeface="Arial" pitchFamily="34" charset="0"/>
              </a:rPr>
              <a:t>	master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 i="1" dirty="0">
                <a:solidFill>
                  <a:srgbClr val="FF0000"/>
                </a:solidFill>
                <a:cs typeface="Arial" pitchFamily="34" charset="0"/>
              </a:rPr>
              <a:t>Not</a:t>
            </a:r>
            <a:r>
              <a:rPr lang="en-US" altLang="tr-TR" sz="2400" b="1" i="1" dirty="0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tr-TR" altLang="tr-TR" sz="2400" i="1" dirty="0">
                <a:solidFill>
                  <a:srgbClr val="FF0000"/>
                </a:solidFill>
                <a:cs typeface="Arial" pitchFamily="34" charset="0"/>
              </a:rPr>
              <a:t>Bu yapılar yeni thread'ler açmak için değil, paralel bölgenin yapısı ile ilgilidir</a:t>
            </a:r>
            <a:r>
              <a:rPr lang="en-US" altLang="tr-TR" sz="2400" i="1" dirty="0">
                <a:solidFill>
                  <a:srgbClr val="FF0000"/>
                </a:solidFill>
                <a:cs typeface="Arial" pitchFamily="34" charset="0"/>
              </a:rPr>
              <a:t>.</a:t>
            </a:r>
            <a:endParaRPr lang="en-US" altLang="tr-TR" sz="2400" dirty="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itchFamily="34" charset="0"/>
              </a:rPr>
              <a:t>Tüm durumlarda</a:t>
            </a:r>
            <a:r>
              <a:rPr lang="en-US" altLang="tr-TR" sz="2400" dirty="0">
                <a:cs typeface="Arial" pitchFamily="34" charset="0"/>
              </a:rPr>
              <a:t>, </a:t>
            </a:r>
            <a:r>
              <a:rPr lang="tr-TR" altLang="tr-TR" sz="2400" dirty="0">
                <a:cs typeface="Arial" pitchFamily="34" charset="0"/>
              </a:rPr>
              <a:t>eğer bölge tanımına 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nowait</a:t>
            </a:r>
            <a:r>
              <a:rPr lang="en-US" altLang="tr-TR" sz="2400" dirty="0">
                <a:cs typeface="Arial" pitchFamily="34" charset="0"/>
              </a:rPr>
              <a:t> </a:t>
            </a:r>
            <a:r>
              <a:rPr lang="tr-TR" altLang="tr-TR" sz="2400" dirty="0">
                <a:cs typeface="Arial" pitchFamily="34" charset="0"/>
              </a:rPr>
              <a:t>ifadesi</a:t>
            </a:r>
            <a:r>
              <a:rPr lang="en-US" altLang="tr-TR" sz="2400" dirty="0">
                <a:cs typeface="Arial" pitchFamily="34" charset="0"/>
              </a:rPr>
              <a:t> </a:t>
            </a:r>
            <a:r>
              <a:rPr lang="tr-TR" altLang="tr-TR" sz="2400" dirty="0">
                <a:cs typeface="Arial" pitchFamily="34" charset="0"/>
              </a:rPr>
              <a:t>konmamışsa kendiliğinden blok sonuna</a:t>
            </a:r>
            <a:r>
              <a:rPr lang="en-US" altLang="tr-TR" sz="2400" dirty="0">
                <a:cs typeface="Arial" pitchFamily="34" charset="0"/>
              </a:rPr>
              <a:t> </a:t>
            </a:r>
            <a:r>
              <a:rPr lang="tr-TR" altLang="tr-TR" sz="2400" dirty="0">
                <a:cs typeface="Arial" pitchFamily="34" charset="0"/>
              </a:rPr>
              <a:t>bariyer (senkronizasyon noktası) konur</a:t>
            </a:r>
            <a:r>
              <a:rPr lang="en-US" altLang="tr-TR" sz="2400" dirty="0">
                <a:cs typeface="Arial" pitchFamily="34" charset="0"/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382A2E-DCF7-4FFE-98CE-5355771D5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6289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"Section(s)" Tanımları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#pragma omp parallel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{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#pragma omp sections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{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…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}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 marL="0" indent="0" eaLnBrk="1" hangingPunct="1">
              <a:buFontTx/>
              <a:buNone/>
              <a:defRPr/>
            </a:pPr>
            <a:endParaRPr lang="tr-TR" sz="2400" dirty="0">
              <a:cs typeface="Arial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tr-TR" sz="2400" dirty="0">
                <a:cs typeface="Arial" charset="0"/>
              </a:rPr>
              <a:t>Yani bu yapılandırılmış bloklar takımdaki thread'ler arasında</a:t>
            </a:r>
            <a:r>
              <a:rPr lang="en-US" sz="2400" dirty="0">
                <a:cs typeface="Arial" charset="0"/>
              </a:rPr>
              <a:t> </a:t>
            </a:r>
            <a:r>
              <a:rPr lang="tr-TR" sz="2400" dirty="0">
                <a:cs typeface="Arial" charset="0"/>
              </a:rPr>
              <a:t>paylaşılacaklardır</a:t>
            </a:r>
            <a:r>
              <a:rPr lang="en-US" sz="2400" dirty="0">
                <a:cs typeface="Arial" charset="0"/>
              </a:rPr>
              <a:t>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810000" y="3571875"/>
            <a:ext cx="1828800" cy="857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4" name="TextBox 10"/>
          <p:cNvSpPr txBox="1">
            <a:spLocks noChangeArrowheads="1"/>
          </p:cNvSpPr>
          <p:nvPr/>
        </p:nvSpPr>
        <p:spPr bwMode="auto">
          <a:xfrm>
            <a:off x="5672138" y="3048000"/>
            <a:ext cx="1981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Bu bloklar</a:t>
            </a:r>
            <a:r>
              <a:rPr lang="en-US" altLang="tr-TR" sz="20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mevcut</a:t>
            </a:r>
            <a:r>
              <a:rPr lang="en-US" altLang="tr-TR" sz="2000" dirty="0">
                <a:solidFill>
                  <a:srgbClr val="FF0000"/>
                </a:solidFill>
                <a:cs typeface="Arial" pitchFamily="34" charset="0"/>
              </a:rPr>
              <a:t> thread</a:t>
            </a:r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 'lerce yürütülür</a:t>
            </a:r>
            <a:endParaRPr lang="en-US" altLang="tr-TR" sz="20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784600" y="3709988"/>
            <a:ext cx="18542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6" name="TextBox 10"/>
          <p:cNvSpPr txBox="1">
            <a:spLocks noChangeArrowheads="1"/>
          </p:cNvSpPr>
          <p:nvPr/>
        </p:nvSpPr>
        <p:spPr bwMode="auto">
          <a:xfrm>
            <a:off x="5621338" y="1828800"/>
            <a:ext cx="2819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cs typeface="Arial" pitchFamily="34" charset="0"/>
              </a:rPr>
              <a:t>Önce buradan aşağısı paralel bölge diyoruz.</a:t>
            </a:r>
            <a:endParaRPr lang="en-US" altLang="tr-TR" sz="20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810000" y="2016125"/>
            <a:ext cx="1803400" cy="1666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85A25-BC40-4044-955C-1AF17B858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5602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0" y="152400"/>
            <a:ext cx="1517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Örnek</a:t>
            </a:r>
            <a:endParaRPr lang="en-US" altLang="tr-TR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-7938"/>
            <a:ext cx="7315200" cy="7456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#pragma omp parallel shared(a,b,c,d,nthreads) private(i,tid)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tid = omp_get_thread_num();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#pragma omp sections nowait 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#pragma omp section 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printf("Thread %d section 1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de çalışıyor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\n",tid);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for (i=0; i&lt;N; i++) 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c[i] = a[i] + b[i];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printf("Thread %d: c[%d]= %f\n",tid,i,c[i]);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		#pragma omp section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printf("Thread %d section 2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de çalışıyor\n",tid);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for (i=0; i&lt;N; i++) 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d[i] = a[i] * b[i];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printf("Thread %d: d[%d]= %f\n",tid,i,d[i]);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}  /* end of sections */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}  /* end of parallel section */</a:t>
            </a:r>
          </a:p>
          <a:p>
            <a:pPr eaLnBrk="1" hangingPunct="1"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050" dirty="0">
              <a:latin typeface="Arial" charset="0"/>
              <a:cs typeface="Arial" charset="0"/>
            </a:endParaRPr>
          </a:p>
        </p:txBody>
      </p:sp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762000" y="2057400"/>
            <a:ext cx="1828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Bir</a:t>
            </a:r>
            <a:r>
              <a:rPr lang="en-US" altLang="tr-TR" sz="2400" dirty="0">
                <a:solidFill>
                  <a:srgbClr val="FF0000"/>
                </a:solidFill>
                <a:cs typeface="Arial" pitchFamily="34" charset="0"/>
              </a:rPr>
              <a:t> thread </a:t>
            </a: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bunu yapar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3798" name="TextBox 5"/>
          <p:cNvSpPr txBox="1">
            <a:spLocks noChangeArrowheads="1"/>
          </p:cNvSpPr>
          <p:nvPr/>
        </p:nvSpPr>
        <p:spPr bwMode="auto">
          <a:xfrm>
            <a:off x="758825" y="4579938"/>
            <a:ext cx="2060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Başka </a:t>
            </a:r>
            <a:r>
              <a:rPr lang="en-US" altLang="tr-TR" sz="2400" dirty="0">
                <a:solidFill>
                  <a:srgbClr val="FF0000"/>
                </a:solidFill>
                <a:cs typeface="Arial" pitchFamily="34" charset="0"/>
              </a:rPr>
              <a:t>thread </a:t>
            </a: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bunu yapar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F57DE4-89B5-4086-8D49-647113E7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1181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Başka Section(s) Örneği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shared(a,b,c,d,nthreads)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             private(i,tid)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tid = omp_get_thread_num();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#pragma omp sections nowait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#pragma omp section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printf("Thread %d section 1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de çalışıyor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</a:t>
            </a:r>
            <a:endParaRPr lang="tr-TR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tid);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for (i=0; i&lt;N; i++)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c[i] = a[i] + b[i];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printf("Thread %d: c[%d]=%f\n“,tid,i,c[i]);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5638800" y="2239963"/>
            <a:ext cx="3248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"section" bitince beklemez 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34821" name="TextBox 3"/>
          <p:cNvSpPr txBox="1">
            <a:spLocks noChangeArrowheads="1"/>
          </p:cNvSpPr>
          <p:nvPr/>
        </p:nvSpPr>
        <p:spPr bwMode="auto">
          <a:xfrm>
            <a:off x="5778500" y="5029200"/>
            <a:ext cx="3248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Bir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thread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bunu yapar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4822" name="Straight Arrow Connector 8"/>
          <p:cNvCxnSpPr>
            <a:cxnSpLocks noChangeShapeType="1"/>
          </p:cNvCxnSpPr>
          <p:nvPr/>
        </p:nvCxnSpPr>
        <p:spPr bwMode="auto">
          <a:xfrm flipH="1">
            <a:off x="4644008" y="2492896"/>
            <a:ext cx="943992" cy="22029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3" name="Straight Arrow Connector 14"/>
          <p:cNvCxnSpPr>
            <a:cxnSpLocks noChangeShapeType="1"/>
          </p:cNvCxnSpPr>
          <p:nvPr/>
        </p:nvCxnSpPr>
        <p:spPr bwMode="auto">
          <a:xfrm flipH="1">
            <a:off x="5105400" y="5187950"/>
            <a:ext cx="673100" cy="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04FCB-B481-4846-BF49-7554753A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7016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Başka Section(s) Örneği Devamı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#pragma omp section 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printf("Thread %d doing section 2\</a:t>
            </a:r>
            <a:r>
              <a:rPr lang="en-US" sz="2177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n",tid</a:t>
            </a: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for (i=0; i&lt;N; i++) 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d[i] = a[i] * b[i];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printf("Thread %d: d[%d]= %f\n",tid,i,d[i]);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}  /* end of sections */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sz="2177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printf ("Thread %d </a:t>
            </a:r>
            <a:r>
              <a:rPr lang="tr-TR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bitirdi</a:t>
            </a: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 tid);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  /* end of parallel section */</a:t>
            </a:r>
            <a:endParaRPr lang="en-US" sz="2177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5257800" y="2514600"/>
            <a:ext cx="3870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Başka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thread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bunu yapar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5844" name="Straight Arrow Connector 5"/>
          <p:cNvCxnSpPr>
            <a:cxnSpLocks noChangeShapeType="1"/>
          </p:cNvCxnSpPr>
          <p:nvPr/>
        </p:nvCxnSpPr>
        <p:spPr bwMode="auto">
          <a:xfrm flipH="1">
            <a:off x="4800600" y="2735263"/>
            <a:ext cx="457200" cy="84137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6754E-528E-4D58-911D-576DECA6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5515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Çıktı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section 1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c[0]= 5.000000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c[1]= 7.000000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c[2]= 9.000000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c[3]= 11.000000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c[4]= 13.000000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2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 section 2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d[0]= 0.000000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d[1]= 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d[2]= 14.000000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d[3]= 24.000000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d[4]= 36.000000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5207000" y="3233738"/>
            <a:ext cx="3870325" cy="1136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İş alamayan t</a:t>
            </a:r>
            <a:r>
              <a:rPr lang="en-US" sz="2540" i="1" dirty="0">
                <a:solidFill>
                  <a:srgbClr val="FF0000"/>
                </a:solidFill>
              </a:rPr>
              <a:t>hreads</a:t>
            </a:r>
            <a:r>
              <a:rPr lang="tr-TR" sz="2540" i="1" dirty="0">
                <a:solidFill>
                  <a:srgbClr val="FF0000"/>
                </a:solidFill>
              </a:rPr>
              <a:t>'ler</a:t>
            </a:r>
            <a:r>
              <a:rPr lang="en-US" sz="2540" i="1" dirty="0">
                <a:solidFill>
                  <a:srgbClr val="FF0000"/>
                </a:solidFill>
              </a:rPr>
              <a:t> nowait </a:t>
            </a:r>
            <a:r>
              <a:rPr lang="tr-TR" sz="2540" i="1" dirty="0">
                <a:solidFill>
                  <a:srgbClr val="FF0000"/>
                </a:solidFill>
              </a:rPr>
              <a:t>sayesinde bitirdiler.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36869" name="Straight Arrow Connector 5"/>
          <p:cNvCxnSpPr>
            <a:cxnSpLocks noChangeShapeType="1"/>
          </p:cNvCxnSpPr>
          <p:nvPr/>
        </p:nvCxnSpPr>
        <p:spPr bwMode="auto">
          <a:xfrm flipH="1">
            <a:off x="3276600" y="3627438"/>
            <a:ext cx="1930400" cy="158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3D0EA-6CEC-4C80-BD7F-D5FDB7CEC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1213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section 1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c[0]= 5.000000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c[1]= 7.000000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c[2]= 9.000000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c[3]= 11.000000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c[4]= 13.000000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 section 2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d[0]= 0.000000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d[1]= 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d[2]= 14.000000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d[3]= 24.000000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d[4]= 36.000000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2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5667375" y="5019675"/>
            <a:ext cx="32750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Tüm thread'ler senkronize olup burada bitirdiler çünkü nowait yok, bariyer var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7893" name="Straight Arrow Connector 5"/>
          <p:cNvCxnSpPr>
            <a:cxnSpLocks noChangeShapeType="1"/>
          </p:cNvCxnSpPr>
          <p:nvPr/>
        </p:nvCxnSpPr>
        <p:spPr bwMode="auto">
          <a:xfrm flipH="1">
            <a:off x="2908300" y="5562600"/>
            <a:ext cx="2654300" cy="37782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5240338" y="4454525"/>
            <a:ext cx="2989262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Burada bariyer</a:t>
            </a:r>
            <a:r>
              <a:rPr lang="en-US" sz="2540" i="1" dirty="0">
                <a:solidFill>
                  <a:srgbClr val="FF0000"/>
                </a:solidFill>
              </a:rPr>
              <a:t> </a:t>
            </a:r>
            <a:r>
              <a:rPr lang="tr-TR" sz="2540" i="1" dirty="0">
                <a:solidFill>
                  <a:srgbClr val="FF0000"/>
                </a:solidFill>
              </a:rPr>
              <a:t>var.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37895" name="Straight Arrow Connector 9"/>
          <p:cNvCxnSpPr>
            <a:cxnSpLocks noChangeShapeType="1"/>
          </p:cNvCxnSpPr>
          <p:nvPr/>
        </p:nvCxnSpPr>
        <p:spPr bwMode="auto">
          <a:xfrm flipH="1">
            <a:off x="3230563" y="4792663"/>
            <a:ext cx="2009775" cy="9588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nowait İfadesini Silersek Çıktı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E82322-A54F-44B9-BCBC-20E95496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2121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parallel ve section İfadelerinin Birleştirilmesi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tr-TR" sz="2800" dirty="0">
                <a:cs typeface="Arial" charset="0"/>
              </a:rPr>
              <a:t>#pragma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omp içinde "</a:t>
            </a:r>
            <a:r>
              <a:rPr lang="en-US" sz="2800" dirty="0">
                <a:cs typeface="Arial" charset="0"/>
              </a:rPr>
              <a:t>parallel</a:t>
            </a:r>
            <a:r>
              <a:rPr lang="tr-TR" sz="2800" dirty="0">
                <a:cs typeface="Arial" charset="0"/>
              </a:rPr>
              <a:t> </a:t>
            </a:r>
            <a:r>
              <a:rPr lang="en-US" sz="2800" dirty="0">
                <a:cs typeface="Arial" charset="0"/>
              </a:rPr>
              <a:t>sections” </a:t>
            </a:r>
            <a:r>
              <a:rPr lang="tr-TR" sz="2800" dirty="0">
                <a:cs typeface="Arial" charset="0"/>
              </a:rPr>
              <a:t>ifadesi de verilebilir (ama nowait koyamazsınız)</a:t>
            </a:r>
            <a:r>
              <a:rPr lang="en-US" sz="2800" dirty="0">
                <a:cs typeface="Arial" charset="0"/>
              </a:rPr>
              <a:t> :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endParaRPr lang="en-US" sz="2000" dirty="0"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dirty="0">
                <a:cs typeface="Arial" charset="0"/>
              </a:rPr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#pragma omp parallel sections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{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		…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432D0-5F33-4DA3-82C5-10EB0BEF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3580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cs typeface="Arial" charset="0"/>
              </a:rPr>
              <a:t>Döngüleri Paralelleştirme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228600" y="1844675"/>
            <a:ext cx="86868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#pragma omp for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for ( i = 0; i &lt; n; i++ ) {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...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for loop body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}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>
              <a:defRPr/>
            </a:pPr>
            <a:endParaRPr lang="en-US" sz="10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Paralel dil ailesinde bulunan </a:t>
            </a:r>
            <a:r>
              <a:rPr lang="tr-TR" b="1" dirty="0">
                <a:latin typeface="Courier New" panose="02070309020205020404" pitchFamily="49" charset="0"/>
                <a:cs typeface="Courier New" panose="02070309020205020404" pitchFamily="49" charset="0"/>
              </a:rPr>
              <a:t>forall</a:t>
            </a:r>
            <a:r>
              <a:rPr lang="tr-TR" dirty="0">
                <a:latin typeface="Arial" charset="0"/>
                <a:cs typeface="Arial" charset="0"/>
              </a:rPr>
              <a:t> ifadeleri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döngü işini bir sürü parçaya böler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ve parçalar takımdaki thread'lerce paylaşılır. Farklı iterasyonlar </a:t>
            </a:r>
            <a:r>
              <a:rPr lang="tr-TR" dirty="0"/>
              <a:t>farklı thread'lerce işlenir.</a:t>
            </a:r>
            <a:endParaRPr lang="en-US" sz="2000" dirty="0"/>
          </a:p>
        </p:txBody>
      </p:sp>
      <p:sp>
        <p:nvSpPr>
          <p:cNvPr id="39941" name="TextBox 10"/>
          <p:cNvSpPr txBox="1">
            <a:spLocks noChangeArrowheads="1"/>
          </p:cNvSpPr>
          <p:nvPr/>
        </p:nvSpPr>
        <p:spPr bwMode="auto">
          <a:xfrm>
            <a:off x="5186363" y="3581400"/>
            <a:ext cx="3957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Klasik C "for" bloğu yazılır.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5" name="Straight Arrow Connector 4"/>
          <p:cNvCxnSpPr>
            <a:stCxn id="39941" idx="1"/>
          </p:cNvCxnSpPr>
          <p:nvPr/>
        </p:nvCxnSpPr>
        <p:spPr>
          <a:xfrm flipH="1">
            <a:off x="4495800" y="3811588"/>
            <a:ext cx="690563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9944" idx="1"/>
          </p:cNvCxnSpPr>
          <p:nvPr/>
        </p:nvCxnSpPr>
        <p:spPr>
          <a:xfrm flipH="1">
            <a:off x="3276600" y="2959100"/>
            <a:ext cx="1701800" cy="2174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4" name="TextBox 11"/>
          <p:cNvSpPr txBox="1">
            <a:spLocks noChangeArrowheads="1"/>
          </p:cNvSpPr>
          <p:nvPr/>
        </p:nvSpPr>
        <p:spPr bwMode="auto">
          <a:xfrm>
            <a:off x="4978400" y="2544763"/>
            <a:ext cx="34337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"parallel for" denmemiş,</a:t>
            </a:r>
            <a:b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</a:b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yeni bir satır gerekli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9945" name="TextBox 3"/>
          <p:cNvSpPr txBox="1">
            <a:spLocks noChangeArrowheads="1"/>
          </p:cNvSpPr>
          <p:nvPr/>
        </p:nvSpPr>
        <p:spPr bwMode="auto">
          <a:xfrm>
            <a:off x="5640388" y="2079625"/>
            <a:ext cx="3048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400" dirty="0">
                <a:solidFill>
                  <a:srgbClr val="FF0000"/>
                </a:solidFill>
                <a:ea typeface="msmincho"/>
                <a:cs typeface="msmincho"/>
              </a:rPr>
              <a:t>Paralel bölge açılır.</a:t>
            </a:r>
            <a:endParaRPr lang="en-US" altLang="tr-TR" sz="2000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9946" name="Straight Arrow Connector 6"/>
          <p:cNvCxnSpPr>
            <a:cxnSpLocks noChangeShapeType="1"/>
            <a:stCxn id="39945" idx="1"/>
          </p:cNvCxnSpPr>
          <p:nvPr/>
        </p:nvCxnSpPr>
        <p:spPr bwMode="auto">
          <a:xfrm flipH="1">
            <a:off x="3581400" y="2290763"/>
            <a:ext cx="2058988" cy="952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CC388-04FF-49B2-8A89-570565FA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001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Paralel for İş Dağıtım Örneği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#include &lt;stdio.h&gt;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#include &lt;stdlib.h&gt;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#include &lt;omp.h&gt;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int main (int argc, char *argv[])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int i,tid;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#pragma omp parallel for private(i, tid)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for (i=0; i&lt;16; i++)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    tid = omp_get_thread_num();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    printf ("Thread %d, i = %d\n", tid, i);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char c=getchar();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endParaRPr lang="tr-TR" altLang="tr-TR" sz="2000" dirty="0">
              <a:latin typeface="Lucida Console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681818-D079-415F-A82C-43748888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1938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/>
              <a:t>İş Dağıtım Örneği Çıktısı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0, i = 0</a:t>
            </a:r>
            <a:r>
              <a:rPr lang="tr-TR" sz="1800" dirty="0">
                <a:latin typeface="Lucida Console" panose="020B0609040504020204" pitchFamily="49" charset="0"/>
              </a:rPr>
              <a:t>	</a:t>
            </a:r>
            <a:r>
              <a:rPr lang="tr-TR" sz="2000" b="1" dirty="0">
                <a:solidFill>
                  <a:srgbClr val="FF0000"/>
                </a:solidFill>
                <a:latin typeface="+mj-lt"/>
              </a:rPr>
              <a:t>// Not: </a:t>
            </a:r>
            <a:r>
              <a:rPr lang="tr-TR" sz="2000" dirty="0">
                <a:solidFill>
                  <a:srgbClr val="FF0000"/>
                </a:solidFill>
                <a:latin typeface="+mj-lt"/>
              </a:rPr>
              <a:t>Thread numaraları sırasız görüne-</a:t>
            </a:r>
            <a:endParaRPr lang="en-US" sz="1800" b="1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0, i = 1</a:t>
            </a:r>
            <a:r>
              <a:rPr lang="tr-TR" sz="1800" dirty="0">
                <a:latin typeface="Lucida Console" panose="020B0609040504020204" pitchFamily="49" charset="0"/>
              </a:rPr>
              <a:t>	</a:t>
            </a:r>
            <a:r>
              <a:rPr lang="tr-TR" sz="1800" dirty="0">
                <a:solidFill>
                  <a:srgbClr val="FF0000"/>
                </a:solidFill>
              </a:rPr>
              <a:t>// cektir. Burada anlaşılsın diye sıralanmıştır.</a:t>
            </a:r>
            <a:endParaRPr lang="en-US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1, i = 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1, i = 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2, i = 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2, i = 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3, i = 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3, i = 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4, i = 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4, i = 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5, i = 10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5, i = 11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6, i = 12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6, i = 13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7, i = 14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7, i = 15</a:t>
            </a:r>
            <a:endParaRPr lang="tr-TR" sz="1800" dirty="0">
              <a:latin typeface="Lucida Console" panose="020B060904050402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4F9DC-FDBF-4715-BC25-A97AADE4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7699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Başka Bir Örnek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914400"/>
            <a:ext cx="8412163" cy="587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#pragma omp parallel shared(a,b,c,nthreads,chunk) private(i,tid) 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{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	tid = omp_get_thread_num();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	if (tid == 0) {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nthreads = omp_get_num_threads();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printf("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T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hread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sayısı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= %d\n", nthreads);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 }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	printf("Thread %d başladı...\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n",tid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#pragma omp </a:t>
            </a:r>
            <a:r>
              <a:rPr lang="en-US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for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  	for (i=0; i&lt;N; i++) {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c[i] = a[i] + b[i];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printf("Thread %d: c[%d]= %f\n",tid,i,c[i]);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	</a:t>
            </a:r>
            <a:r>
              <a:rPr lang="en-US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 }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}  /* end of parallel section */</a:t>
            </a:r>
          </a:p>
          <a:p>
            <a:pPr eaLnBrk="1" hangingPunct="1">
              <a:tabLst>
                <a:tab pos="463550" algn="l"/>
                <a:tab pos="860425" algn="l"/>
              </a:tabLst>
              <a:defRPr/>
            </a:pPr>
            <a:endParaRPr lang="en-US" sz="1800" dirty="0">
              <a:latin typeface="Arial" charset="0"/>
              <a:cs typeface="Arial" charset="0"/>
            </a:endParaRPr>
          </a:p>
        </p:txBody>
      </p:sp>
      <p:sp>
        <p:nvSpPr>
          <p:cNvPr id="43013" name="TextBox 10"/>
          <p:cNvSpPr txBox="1">
            <a:spLocks noChangeArrowheads="1"/>
          </p:cNvSpPr>
          <p:nvPr/>
        </p:nvSpPr>
        <p:spPr bwMode="auto">
          <a:xfrm>
            <a:off x="5029200" y="40386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400" dirty="0">
                <a:solidFill>
                  <a:srgbClr val="FF0000"/>
                </a:solidFill>
                <a:cs typeface="Arial" pitchFamily="34" charset="0"/>
              </a:rPr>
              <a:t>For </a:t>
            </a:r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döngüsü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52800" y="4343400"/>
            <a:ext cx="16002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5" name="TextBox 10"/>
          <p:cNvSpPr txBox="1">
            <a:spLocks noChangeArrowheads="1"/>
          </p:cNvSpPr>
          <p:nvPr/>
        </p:nvSpPr>
        <p:spPr bwMode="auto">
          <a:xfrm>
            <a:off x="7162800" y="1905000"/>
            <a:ext cx="1981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Sadece biri işler.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2590800" y="2133600"/>
            <a:ext cx="46482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7" name="TextBox 3"/>
          <p:cNvSpPr txBox="1">
            <a:spLocks noChangeArrowheads="1"/>
          </p:cNvSpPr>
          <p:nvPr/>
        </p:nvSpPr>
        <p:spPr bwMode="auto">
          <a:xfrm>
            <a:off x="5791200" y="5416550"/>
            <a:ext cx="32258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“nowait”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yoksa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, thread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'</a:t>
            </a:r>
            <a:r>
              <a:rPr lang="tr-TR" altLang="tr-TR" sz="2000" i="1" dirty="0" err="1">
                <a:solidFill>
                  <a:srgbClr val="FF0000"/>
                </a:solidFill>
                <a:ea typeface="msmincho"/>
                <a:cs typeface="msmincho"/>
              </a:rPr>
              <a:t>ler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döngünün bitmesini bekler.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43018" name="Straight Arrow Connector 9"/>
          <p:cNvCxnSpPr>
            <a:cxnSpLocks noChangeShapeType="1"/>
            <a:stCxn id="43017" idx="1"/>
          </p:cNvCxnSpPr>
          <p:nvPr/>
        </p:nvCxnSpPr>
        <p:spPr bwMode="auto">
          <a:xfrm flipH="1" flipV="1">
            <a:off x="3559175" y="5721350"/>
            <a:ext cx="2232025" cy="158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301A20-2ECA-42F9-948E-AB2B938A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8305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600" dirty="0"/>
              <a:t>parallel ve for İfadelerinin Birleştirilmesi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tr-TR" sz="2800" dirty="0">
                <a:cs typeface="Arial" charset="0"/>
              </a:rPr>
              <a:t>#pragma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omp içinde "</a:t>
            </a:r>
            <a:r>
              <a:rPr lang="en-US" sz="2800" dirty="0">
                <a:cs typeface="Arial" charset="0"/>
              </a:rPr>
              <a:t>parallel</a:t>
            </a:r>
            <a:r>
              <a:rPr lang="tr-TR" sz="2800" dirty="0">
                <a:cs typeface="Arial" charset="0"/>
              </a:rPr>
              <a:t> for</a:t>
            </a:r>
            <a:r>
              <a:rPr lang="en-US" sz="2800" dirty="0">
                <a:cs typeface="Arial" charset="0"/>
              </a:rPr>
              <a:t>” </a:t>
            </a:r>
            <a:r>
              <a:rPr lang="tr-TR" sz="2800" dirty="0">
                <a:cs typeface="Arial" charset="0"/>
              </a:rPr>
              <a:t>ifadesi birlikte verilebilir (etkisi aynı olacaktır)</a:t>
            </a:r>
            <a:r>
              <a:rPr lang="en-US" sz="2800" dirty="0">
                <a:cs typeface="Arial" charset="0"/>
              </a:rPr>
              <a:t> 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dirty="0">
              <a:cs typeface="Arial" pitchFamily="34" charset="0"/>
            </a:endParaRP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dirty="0">
                <a:solidFill>
                  <a:schemeClr val="accent2"/>
                </a:solidFill>
                <a:cs typeface="Arial" pitchFamily="34" charset="0"/>
              </a:rPr>
              <a:t>		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#pragma omp parallel for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	    &lt;for loop&gt; {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	…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	}</a:t>
            </a:r>
          </a:p>
          <a:p>
            <a:pPr marL="0" indent="0">
              <a:buFontTx/>
              <a:buNone/>
              <a:defRPr/>
            </a:pPr>
            <a:endParaRPr lang="tr-TR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74E8D-2D6D-40C2-9115-6F1A22B8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4811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Örnek Birleştirme</a:t>
            </a:r>
            <a:endParaRPr lang="tr-TR" dirty="0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for shared(a,b,c,nthreads) private(i,tid)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for (i = 0; i &lt; N; i++) {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c[i] = a[i] + b[i];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printf("Thread %d: c[%d]= %f\n",tid,i,c[i]);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2209800" y="2133600"/>
            <a:ext cx="4267200" cy="78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Paralel bölge ve paralel for tanımlar.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45061" name="Straight Arrow Connector 7"/>
          <p:cNvCxnSpPr>
            <a:cxnSpLocks noChangeShapeType="1"/>
          </p:cNvCxnSpPr>
          <p:nvPr/>
        </p:nvCxnSpPr>
        <p:spPr bwMode="auto">
          <a:xfrm flipH="1">
            <a:off x="3316288" y="2914650"/>
            <a:ext cx="344487" cy="80168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2" name="Straight Arrow Connector 9"/>
          <p:cNvCxnSpPr>
            <a:cxnSpLocks noChangeShapeType="1"/>
          </p:cNvCxnSpPr>
          <p:nvPr/>
        </p:nvCxnSpPr>
        <p:spPr bwMode="auto">
          <a:xfrm flipH="1">
            <a:off x="2684463" y="2895600"/>
            <a:ext cx="966787" cy="80168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594673-9605-4ED3-92E8-CDD48F542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4895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Örneğin Çıktısı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tr-TR" sz="2400" dirty="0"/>
              <a:t>Tüm for gövdesi parçaları</a:t>
            </a:r>
            <a:r>
              <a:rPr lang="en-US" sz="2400" dirty="0"/>
              <a:t> </a:t>
            </a:r>
            <a:r>
              <a:rPr lang="tr-TR" sz="2400" dirty="0"/>
              <a:t>mevcut thread'lerce paylaşılır: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1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1: i = 2,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9.000000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1: i = 3,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11.000000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2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2: i = 4,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13.000000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3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Number of threads = 4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0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0: i = 0, c[0] = 5.000000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0: i = 1,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7.000000</a:t>
            </a:r>
          </a:p>
        </p:txBody>
      </p:sp>
      <p:sp>
        <p:nvSpPr>
          <p:cNvPr id="32772" name="TextBox 6"/>
          <p:cNvSpPr txBox="1">
            <a:spLocks noChangeArrowheads="1"/>
          </p:cNvSpPr>
          <p:nvPr/>
        </p:nvSpPr>
        <p:spPr bwMode="auto">
          <a:xfrm>
            <a:off x="5608638" y="3581400"/>
            <a:ext cx="3327400" cy="1135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Varsayılan İş Boyutu</a:t>
            </a:r>
            <a:endParaRPr lang="en-US" sz="2540" i="1" dirty="0">
              <a:solidFill>
                <a:srgbClr val="FF0000"/>
              </a:solidFill>
            </a:endParaRP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US" sz="2540" i="1" dirty="0">
              <a:solidFill>
                <a:srgbClr val="FF0000"/>
              </a:solidFill>
            </a:endParaRP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sz="2540" i="1" dirty="0">
                <a:solidFill>
                  <a:srgbClr val="FF0000"/>
                </a:solidFill>
              </a:rPr>
              <a:t> </a:t>
            </a:r>
            <a:endParaRPr lang="en-US" sz="2177" i="1" dirty="0">
              <a:solidFill>
                <a:srgbClr val="FF0000"/>
              </a:solidFill>
            </a:endParaRPr>
          </a:p>
        </p:txBody>
      </p:sp>
      <p:graphicFrame>
        <p:nvGraphicFramePr>
          <p:cNvPr id="46085" name="Object 2"/>
          <p:cNvGraphicFramePr>
            <a:graphicFrameLocks noChangeAspect="1"/>
          </p:cNvGraphicFramePr>
          <p:nvPr/>
        </p:nvGraphicFramePr>
        <p:xfrm>
          <a:off x="6464300" y="3976688"/>
          <a:ext cx="1527175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enklem" r:id="rId2" imgW="965200" imgH="457200" progId="Equation.3">
                  <p:embed/>
                </p:oleObj>
              </mc:Choice>
              <mc:Fallback>
                <p:oleObj name="Denklem" r:id="rId2" imgW="965200" imgH="457200" progId="Equation.3">
                  <p:embed/>
                  <p:pic>
                    <p:nvPicPr>
                      <p:cNvPr id="4608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3976688"/>
                        <a:ext cx="1527175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TextBox 3"/>
          <p:cNvSpPr txBox="1">
            <a:spLocks noChangeArrowheads="1"/>
          </p:cNvSpPr>
          <p:nvPr/>
        </p:nvSpPr>
        <p:spPr bwMode="auto">
          <a:xfrm>
            <a:off x="6019800" y="5905500"/>
            <a:ext cx="2362200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Bariyer burada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46087" name="Straight Arrow Connector 10"/>
          <p:cNvCxnSpPr>
            <a:cxnSpLocks noChangeShapeType="1"/>
          </p:cNvCxnSpPr>
          <p:nvPr/>
        </p:nvCxnSpPr>
        <p:spPr bwMode="auto">
          <a:xfrm flipH="1">
            <a:off x="4770438" y="6124575"/>
            <a:ext cx="1312862" cy="571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3BFA9-CC95-4ED9-B686-A61816B7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0259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3B8D6C-654D-405A-82A1-EC948A5A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Döngü Planı ve Parçalara Ayırma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F9F30B-EF9D-428C-900E-0A309C32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06F94-B9C2-49AC-93A2-D6E4D8EE11D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OpenMP </a:t>
            </a:r>
            <a:r>
              <a:rPr lang="tr-TR" dirty="0">
                <a:latin typeface="Arial" charset="0"/>
                <a:cs typeface="Arial" charset="0"/>
              </a:rPr>
              <a:t>bize döngü planlama (ing: </a:t>
            </a:r>
            <a:r>
              <a:rPr lang="en-US" i="1" dirty="0">
                <a:latin typeface="Arial" charset="0"/>
                <a:cs typeface="Arial" charset="0"/>
              </a:rPr>
              <a:t>scheduling</a:t>
            </a:r>
            <a:r>
              <a:rPr lang="tr-TR" dirty="0">
                <a:latin typeface="Arial" charset="0"/>
                <a:cs typeface="Arial" charset="0"/>
              </a:rPr>
              <a:t>) için imkan sağlar</a:t>
            </a:r>
            <a:r>
              <a:rPr lang="en-US" dirty="0">
                <a:latin typeface="Arial" charset="0"/>
                <a:cs typeface="Arial" charset="0"/>
              </a:rPr>
              <a:t>:</a:t>
            </a:r>
          </a:p>
          <a:p>
            <a:pPr marL="731520" lvl="1" indent="-457200">
              <a:buFont typeface="+mj-lt"/>
              <a:buAutoNum type="arabicPeriod"/>
              <a:defRPr/>
            </a:pPr>
            <a:r>
              <a:rPr lang="tr-TR" b="1" dirty="0">
                <a:solidFill>
                  <a:srgbClr val="0070C0"/>
                </a:solidFill>
                <a:latin typeface="Arial" charset="0"/>
                <a:cs typeface="Arial" charset="0"/>
              </a:rPr>
              <a:t>Sabit</a:t>
            </a:r>
            <a:endParaRPr lang="en-US" b="1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lvl="2">
              <a:spcBef>
                <a:spcPts val="1200"/>
              </a:spcBef>
              <a:defRPr/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#pragma omp parallel for schedule (static,</a:t>
            </a:r>
            <a:r>
              <a:rPr lang="tr-TR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chunk_size)</a:t>
            </a:r>
          </a:p>
          <a:p>
            <a:pPr lvl="2">
              <a:defRPr/>
            </a:pPr>
            <a:r>
              <a:rPr lang="tr-TR" dirty="0">
                <a:latin typeface="Arial" charset="0"/>
                <a:cs typeface="Arial" charset="0"/>
              </a:rPr>
              <a:t>Döngü adedi verilen sayı (</a:t>
            </a:r>
            <a:r>
              <a:rPr lang="en-US" dirty="0">
                <a:latin typeface="Arial" charset="0"/>
                <a:cs typeface="Arial" charset="0"/>
              </a:rPr>
              <a:t>chunk_size</a:t>
            </a:r>
            <a:r>
              <a:rPr lang="tr-TR" dirty="0">
                <a:latin typeface="Arial" charset="0"/>
                <a:cs typeface="Arial" charset="0"/>
              </a:rPr>
              <a:t>) kadar thread'lerce paylaşılır</a:t>
            </a:r>
            <a:r>
              <a:rPr lang="en-US" dirty="0">
                <a:latin typeface="Arial" charset="0"/>
                <a:cs typeface="Arial" charset="0"/>
              </a:rPr>
              <a:t>. </a:t>
            </a:r>
            <a:r>
              <a:rPr lang="tr-TR" dirty="0">
                <a:latin typeface="Arial" charset="0"/>
                <a:cs typeface="Arial" charset="0"/>
              </a:rPr>
              <a:t>İşi biten olursa yenisini alır (round robin)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pPr lvl="1"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marL="731520" lvl="1" indent="-457200">
              <a:buFont typeface="+mj-lt"/>
              <a:buAutoNum type="arabicPeriod" startAt="2"/>
              <a:defRPr/>
            </a:pPr>
            <a:r>
              <a:rPr lang="tr-TR" b="1" dirty="0">
                <a:solidFill>
                  <a:srgbClr val="0070C0"/>
                </a:solidFill>
                <a:latin typeface="Arial" charset="0"/>
                <a:cs typeface="Arial" charset="0"/>
              </a:rPr>
              <a:t>Dinamik</a:t>
            </a:r>
            <a:endParaRPr lang="en-US" b="1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lvl="2">
              <a:defRPr/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#pragma omp parallel for schedule (dynamic,</a:t>
            </a:r>
            <a:r>
              <a:rPr lang="tr-TR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chunk_size)</a:t>
            </a:r>
            <a:endParaRPr lang="tr-TR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lvl="2">
              <a:defRPr/>
            </a:pPr>
            <a:r>
              <a:rPr lang="tr-TR" dirty="0">
                <a:latin typeface="Arial" charset="0"/>
                <a:cs typeface="Arial" charset="0"/>
              </a:rPr>
              <a:t>Kendi içinde bir iş kuyruğu kullanır</a:t>
            </a:r>
            <a:r>
              <a:rPr lang="en-US" dirty="0">
                <a:latin typeface="Arial" charset="0"/>
                <a:cs typeface="Arial" charset="0"/>
              </a:rPr>
              <a:t>. Chunk-size</a:t>
            </a:r>
            <a:r>
              <a:rPr lang="tr-TR" dirty="0">
                <a:latin typeface="Arial" charset="0"/>
                <a:cs typeface="Arial" charset="0"/>
              </a:rPr>
              <a:t> ile verilen bloklar müsait olana verilir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36C15B-E5C5-435F-99C1-B5E0045451F2}"/>
              </a:ext>
            </a:extLst>
          </p:cNvPr>
          <p:cNvCxnSpPr/>
          <p:nvPr/>
        </p:nvCxnSpPr>
        <p:spPr>
          <a:xfrm>
            <a:off x="3278931" y="3737993"/>
            <a:ext cx="2436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9A67FF-B06B-4985-92DA-F2DA1A046081}"/>
              </a:ext>
            </a:extLst>
          </p:cNvPr>
          <p:cNvCxnSpPr/>
          <p:nvPr/>
        </p:nvCxnSpPr>
        <p:spPr>
          <a:xfrm rot="5400000">
            <a:off x="2783631" y="3699893"/>
            <a:ext cx="68580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D9C70A-9240-43E0-9C83-71D2E2291069}"/>
              </a:ext>
            </a:extLst>
          </p:cNvPr>
          <p:cNvCxnSpPr/>
          <p:nvPr/>
        </p:nvCxnSpPr>
        <p:spPr>
          <a:xfrm rot="5400000">
            <a:off x="5524450" y="3699099"/>
            <a:ext cx="6858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206D3C54-DF07-4E1A-8C43-EB2C387E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Döngü Planı ve Parçalara Ayırma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F87C11-64C6-498A-B39A-ACFC79F59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71D0A-2450-427D-810E-0758B6FF494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731520" lvl="1" indent="-457200">
              <a:lnSpc>
                <a:spcPct val="12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tr-TR" altLang="tr-TR" sz="2600" b="1" dirty="0">
                <a:solidFill>
                  <a:srgbClr val="0070C0"/>
                </a:solidFill>
                <a:cs typeface="Arial" panose="020B0604020202020204" pitchFamily="34" charset="0"/>
              </a:rPr>
              <a:t>Güdümlü</a:t>
            </a:r>
            <a:endParaRPr lang="en-US" altLang="tr-TR" sz="2600" dirty="0"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600"/>
              </a:spcBef>
            </a:pPr>
            <a:r>
              <a:rPr lang="en-US" altLang="tr-TR" sz="2200" b="1" dirty="0">
                <a:solidFill>
                  <a:srgbClr val="FF0000"/>
                </a:solidFill>
                <a:cs typeface="Arial" panose="020B0604020202020204" pitchFamily="34" charset="0"/>
              </a:rPr>
              <a:t>#pragma omp parallel for schedule (guided,</a:t>
            </a:r>
            <a:r>
              <a:rPr lang="tr-TR" altLang="tr-TR" sz="2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tr-TR" sz="2200" b="1" dirty="0">
                <a:solidFill>
                  <a:srgbClr val="FF0000"/>
                </a:solidFill>
                <a:cs typeface="Arial" panose="020B0604020202020204" pitchFamily="34" charset="0"/>
              </a:rPr>
              <a:t>chunk_size)</a:t>
            </a:r>
            <a:endParaRPr lang="tr-TR" altLang="tr-TR" sz="22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600"/>
              </a:spcBef>
            </a:pPr>
            <a:r>
              <a:rPr lang="tr-TR" altLang="tr-TR" sz="2200" dirty="0">
                <a:cs typeface="Arial" panose="020B0604020202020204" pitchFamily="34" charset="0"/>
              </a:rPr>
              <a:t>Dinamiğe benzer, fakat</a:t>
            </a:r>
            <a:r>
              <a:rPr lang="en-US" altLang="tr-TR" sz="2200" dirty="0">
                <a:cs typeface="Arial" panose="020B0604020202020204" pitchFamily="34" charset="0"/>
              </a:rPr>
              <a:t> chunk size </a:t>
            </a:r>
            <a:r>
              <a:rPr lang="tr-TR" altLang="tr-TR" sz="2200" dirty="0">
                <a:cs typeface="Arial" panose="020B0604020202020204" pitchFamily="34" charset="0"/>
              </a:rPr>
              <a:t>büyük başlatılır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ve işi daha erken bitirmeye yarayacak kadar küçültülür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  <a:br>
              <a:rPr lang="tr-TR" altLang="tr-TR" sz="2200" dirty="0">
                <a:cs typeface="Arial" panose="020B0604020202020204" pitchFamily="34" charset="0"/>
              </a:rPr>
            </a:br>
            <a:endParaRPr lang="en-US" altLang="tr-TR" sz="2200" dirty="0"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buFontTx/>
              <a:buNone/>
            </a:pPr>
            <a:r>
              <a:rPr lang="tr-TR" altLang="tr-TR" sz="2200" dirty="0">
                <a:cs typeface="Arial" panose="020B0604020202020204" pitchFamily="34" charset="0"/>
              </a:rPr>
              <a:t>		</a:t>
            </a:r>
            <a:r>
              <a:rPr lang="en-US" altLang="tr-TR" sz="2200" dirty="0">
                <a:cs typeface="Arial" panose="020B0604020202020204" pitchFamily="34" charset="0"/>
              </a:rPr>
              <a:t>chunk size = 	 </a:t>
            </a:r>
            <a:r>
              <a:rPr lang="tr-TR" altLang="tr-TR" sz="2200" dirty="0">
                <a:cs typeface="Arial" panose="020B0604020202020204" pitchFamily="34" charset="0"/>
              </a:rPr>
              <a:t>kalan döngü adedi</a:t>
            </a:r>
            <a:endParaRPr lang="en-US" altLang="tr-TR" sz="2200" dirty="0"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buFontTx/>
              <a:buNone/>
            </a:pPr>
            <a:r>
              <a:rPr lang="en-US" altLang="tr-TR" sz="2200" dirty="0">
                <a:cs typeface="Arial" panose="020B0604020202020204" pitchFamily="34" charset="0"/>
              </a:rPr>
              <a:t>		   </a:t>
            </a:r>
            <a:r>
              <a:rPr lang="tr-TR" altLang="tr-TR" sz="2200" dirty="0">
                <a:cs typeface="Arial" panose="020B0604020202020204" pitchFamily="34" charset="0"/>
              </a:rPr>
              <a:t>		</a:t>
            </a:r>
            <a:r>
              <a:rPr lang="en-US" altLang="tr-TR" sz="2200" dirty="0">
                <a:cs typeface="Arial" panose="020B0604020202020204" pitchFamily="34" charset="0"/>
              </a:rPr>
              <a:t> 2 * </a:t>
            </a:r>
            <a:r>
              <a:rPr lang="tr-TR" altLang="tr-TR" sz="2200" dirty="0">
                <a:cs typeface="Arial" panose="020B0604020202020204" pitchFamily="34" charset="0"/>
              </a:rPr>
              <a:t>thread adedi</a:t>
            </a:r>
            <a:endParaRPr lang="en-US" altLang="tr-TR" sz="2200" dirty="0"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endParaRPr lang="en-US" altLang="tr-TR" sz="2000" dirty="0">
              <a:cs typeface="Arial" panose="020B0604020202020204" pitchFamily="34" charset="0"/>
            </a:endParaRPr>
          </a:p>
          <a:p>
            <a:pPr marL="731520" lvl="1" indent="-457200">
              <a:lnSpc>
                <a:spcPct val="12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altLang="tr-TR" sz="2600" b="1" dirty="0">
                <a:solidFill>
                  <a:srgbClr val="0070C0"/>
                </a:solidFill>
                <a:cs typeface="Arial" panose="020B0604020202020204" pitchFamily="34" charset="0"/>
              </a:rPr>
              <a:t>Çalışma anında</a:t>
            </a:r>
          </a:p>
          <a:p>
            <a:pPr lvl="2">
              <a:lnSpc>
                <a:spcPct val="120000"/>
              </a:lnSpc>
              <a:spcBef>
                <a:spcPts val="600"/>
              </a:spcBef>
            </a:pPr>
            <a:r>
              <a:rPr lang="en-US" altLang="tr-TR" sz="2200" b="1" dirty="0">
                <a:solidFill>
                  <a:srgbClr val="FF0000"/>
                </a:solidFill>
                <a:cs typeface="Arial" panose="020B0604020202020204" pitchFamily="34" charset="0"/>
              </a:rPr>
              <a:t>#pragma omp parallel for schedule (runtime)</a:t>
            </a:r>
            <a:endParaRPr lang="tr-TR" altLang="tr-TR" sz="22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600"/>
              </a:spcBef>
            </a:pPr>
            <a:r>
              <a:rPr lang="en-US" altLang="tr-TR" sz="2200" dirty="0">
                <a:cs typeface="Arial" panose="020B0604020202020204" pitchFamily="34" charset="0"/>
              </a:rPr>
              <a:t>OMP_SCEDULE </a:t>
            </a:r>
            <a:r>
              <a:rPr lang="tr-TR" altLang="tr-TR" sz="2200" dirty="0">
                <a:cs typeface="Arial" panose="020B0604020202020204" pitchFamily="34" charset="0"/>
              </a:rPr>
              <a:t>çevre değişkeni ile</a:t>
            </a:r>
            <a:r>
              <a:rPr lang="en-US" altLang="tr-TR" sz="2200" dirty="0">
                <a:cs typeface="Arial" panose="020B0604020202020204" pitchFamily="34" charset="0"/>
              </a:rPr>
              <a:t> static, dynamic </a:t>
            </a:r>
            <a:r>
              <a:rPr lang="tr-TR" altLang="tr-TR" sz="2200" dirty="0">
                <a:cs typeface="Arial" panose="020B0604020202020204" pitchFamily="34" charset="0"/>
              </a:rPr>
              <a:t>veya</a:t>
            </a:r>
            <a:r>
              <a:rPr lang="en-US" altLang="tr-TR" sz="2200" dirty="0">
                <a:cs typeface="Arial" panose="020B0604020202020204" pitchFamily="34" charset="0"/>
              </a:rPr>
              <a:t> guided </a:t>
            </a:r>
            <a:r>
              <a:rPr lang="tr-TR" altLang="tr-TR" sz="2200" dirty="0">
                <a:cs typeface="Arial" panose="020B0604020202020204" pitchFamily="34" charset="0"/>
              </a:rPr>
              <a:t>kullandırılır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  <a:r>
              <a:rPr lang="tr-TR" altLang="tr-TR" sz="2200" dirty="0">
                <a:cs typeface="Arial" panose="020B0604020202020204" pitchFamily="34" charset="0"/>
              </a:rPr>
              <a:t> Yani dışarıdan komut vermiş oluruz.</a:t>
            </a:r>
            <a:endParaRPr lang="en-US" altLang="tr-TR" sz="22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tr-TR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D50C41-1AEF-44CB-A416-63BB81B74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Örnek – Sarı Mandelbrot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39D274-C98A-4253-82EC-8088BE33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9155" name="Content Placeholder 3">
            <a:extLst>
              <a:ext uri="{FF2B5EF4-FFF2-40B4-BE49-F238E27FC236}">
                <a16:creationId xmlns:a16="http://schemas.microsoft.com/office/drawing/2014/main" id="{80B079F3-AA1D-4D73-BB74-A3057015EC2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#include &lt;stdio.h&gt;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#include &lt;stdlib.h&gt;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#include &lt;omp.h&gt;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#define SIZE 16384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#define MAX 255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struct complex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float real, imag;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};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int calc_pixel(complex c)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int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dirty="0" err="1">
                <a:latin typeface="Lucida Console" panose="020B0609040504020204" pitchFamily="49" charset="0"/>
              </a:rPr>
              <a:t>count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complex z;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float temp, lengthsq;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z.real = 0; z.imag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count = 0; /* yineleme sayısı */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182AA3-6998-4830-B83F-4622DE75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Örnek – Sarı Mandelbrot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2263CF-7A43-4578-8548-6DE4449C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50179" name="Content Placeholder 3">
            <a:extLst>
              <a:ext uri="{FF2B5EF4-FFF2-40B4-BE49-F238E27FC236}">
                <a16:creationId xmlns:a16="http://schemas.microsoft.com/office/drawing/2014/main" id="{E3637F17-016F-47D9-9708-D04FA025B33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do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temp = z.real * z.real - z.imag * z.imag + c.real;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z.imag = 2 * z.real * z.imag + c.imag;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z.real = temp;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lengthsq = z.real * z.real + z.imag * z.imag;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count++;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</a:t>
            </a:r>
            <a:r>
              <a:rPr lang="en-US" altLang="tr-TR" sz="1600" dirty="0">
                <a:latin typeface="Lucida Console" panose="020B0609040504020204" pitchFamily="49" charset="0"/>
              </a:rPr>
              <a:t>} while ((lengthsq &lt; 4.0) &amp;&amp; (count &lt; </a:t>
            </a:r>
            <a:r>
              <a:rPr lang="tr-TR" altLang="tr-TR" sz="1600" dirty="0">
                <a:latin typeface="Lucida Console" panose="020B0609040504020204" pitchFamily="49" charset="0"/>
              </a:rPr>
              <a:t>MAX</a:t>
            </a:r>
            <a:r>
              <a:rPr lang="en-US" altLang="tr-TR" sz="1600" dirty="0">
                <a:latin typeface="Lucida Console" panose="020B0609040504020204" pitchFamily="49" charset="0"/>
              </a:rPr>
              <a:t>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return count;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int main (int argc, char *argv[])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unsigned char chr[SIZE*3];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  FILE *f = fopen("out.raw", "wb");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double start = omp_get_wtime();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448194-B40F-49FF-A87F-E522AFF0B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Örnek – Sarı Mandelbrot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A6D23B-E757-4CE2-926B-5804E012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51203" name="Content Placeholder 3">
            <a:extLst>
              <a:ext uri="{FF2B5EF4-FFF2-40B4-BE49-F238E27FC236}">
                <a16:creationId xmlns:a16="http://schemas.microsoft.com/office/drawing/2014/main" id="{D65950A8-D1A1-4612-9F77-3DD77301676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for (int i=0; i&lt;SIZE; i++)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#pragma omp parallel for schedule(guided, 8)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for (int j=0; j&lt;SIZE; j++)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complex c;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c.imag = ((float)i*4/SIZE)-2;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c.real = ((float)j*4/SIZE)-2;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float color=(float)calc_pixel(c);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if (color&gt;0 &amp;&amp; color&lt;=32)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color = 8*color-1;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chr[j*3] = </a:t>
            </a:r>
            <a:r>
              <a:rPr lang="tr-TR" altLang="tr-TR" sz="1600" dirty="0" err="1">
                <a:latin typeface="Lucida Console" panose="020B0609040504020204" pitchFamily="49" charset="0"/>
              </a:rPr>
              <a:t>chr</a:t>
            </a:r>
            <a:r>
              <a:rPr lang="tr-TR" altLang="tr-TR" sz="1600" dirty="0">
                <a:latin typeface="Lucida Console" panose="020B0609040504020204" pitchFamily="49" charset="0"/>
              </a:rPr>
              <a:t>[j*3+1] = (unsigned char)color;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chr</a:t>
            </a:r>
            <a:r>
              <a:rPr lang="tr-TR" altLang="tr-TR" sz="1600" dirty="0">
                <a:latin typeface="Lucida Console" panose="020B0609040504020204" pitchFamily="49" charset="0"/>
              </a:rPr>
              <a:t>[j*3+2]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// Seri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fwrite(chr, SIZE*3, 1, 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fclose(f);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printf("%.3f",omp_get_wtime()-start);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char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dirty="0" err="1">
                <a:latin typeface="Lucida Console" panose="020B0609040504020204" pitchFamily="49" charset="0"/>
              </a:rPr>
              <a:t>ch</a:t>
            </a:r>
            <a:r>
              <a:rPr lang="tr-TR" altLang="tr-TR" sz="1600" dirty="0">
                <a:latin typeface="Lucida Console" panose="020B0609040504020204" pitchFamily="49" charset="0"/>
              </a:rPr>
              <a:t> = </a:t>
            </a:r>
            <a:r>
              <a:rPr lang="tr-TR" altLang="tr-TR" sz="1600" dirty="0" err="1">
                <a:latin typeface="Lucida Console" panose="020B0609040504020204" pitchFamily="49" charset="0"/>
              </a:rPr>
              <a:t>getchar</a:t>
            </a:r>
            <a:r>
              <a:rPr lang="tr-TR" altLang="tr-TR" sz="1600" dirty="0">
                <a:latin typeface="Lucida Console" panose="020B060904050402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03B96C-679D-4E01-86AD-06B33909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D1975-3035-4458-A8ED-B026B3CDDED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AB2C57D-55EA-489B-8C81-1A46AF6D8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718149"/>
              </p:ext>
            </p:extLst>
          </p:nvPr>
        </p:nvGraphicFramePr>
        <p:xfrm>
          <a:off x="1322388" y="179388"/>
          <a:ext cx="6500812" cy="650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6501240" imgH="6501240" progId="Photoshop.Image.13">
                  <p:embed/>
                </p:oleObj>
              </mc:Choice>
              <mc:Fallback>
                <p:oleObj name="Image" r:id="rId2" imgW="6501240" imgH="6501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2388" y="179388"/>
                        <a:ext cx="6500812" cy="6500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B748BB3-F220-4704-8157-C0D63E927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00B0F0"/>
                </a:solidFill>
              </a:rPr>
              <a:t>Sonuç görüntü</a:t>
            </a:r>
          </a:p>
        </p:txBody>
      </p:sp>
    </p:spTree>
    <p:extLst>
      <p:ext uri="{BB962C8B-B14F-4D97-AF65-F5344CB8AC3E}">
        <p14:creationId xmlns:p14="http://schemas.microsoft.com/office/powerpoint/2010/main" val="3290272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F16367-3967-441B-ABEA-DC73981F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Fraktallerde</a:t>
            </a:r>
            <a:r>
              <a:rPr lang="tr-TR" dirty="0"/>
              <a:t> görüntüyü yaklaştırınca tekrarlar görülür.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8D0C44-B154-48A0-BF94-DB6A4DCB1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6BD0E-8183-4CB5-BF34-DE5B349ED90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205EB0-01F1-4643-97E6-A71726FB0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2224"/>
            <a:ext cx="9144000" cy="453504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429407-0F4E-4A5B-A323-8653679D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/>
              <a:t>Mandelbrot - Zaman Ölçümleri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CB2DA5-BA00-403F-AE81-7EAC55C0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74A0D-5AE7-4AC1-923E-AE98413EFB4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tr-TR" sz="2400" dirty="0"/>
              <a:t>Intel i5 8.nesil, 8GB, 1.8GHz ile, dosyaya yazma kısmı hesaplattırılmayarak.</a:t>
            </a:r>
            <a:endParaRPr lang="tr-TR" sz="2400" dirty="0">
              <a:latin typeface="Lucida Console" panose="020B0609040504020204" pitchFamily="49" charset="0"/>
            </a:endParaRPr>
          </a:p>
          <a:p>
            <a:pPr>
              <a:defRPr/>
            </a:pPr>
            <a:r>
              <a:rPr lang="en-US" sz="2400" dirty="0">
                <a:latin typeface="Lucida Console" panose="020B0609040504020204" pitchFamily="49" charset="0"/>
              </a:rPr>
              <a:t>#pragma omp </a:t>
            </a:r>
            <a:r>
              <a:rPr lang="tr-TR" sz="2400" dirty="0">
                <a:latin typeface="Lucida Console" panose="020B0609040504020204" pitchFamily="49" charset="0"/>
              </a:rPr>
              <a:t>parallel </a:t>
            </a:r>
            <a:r>
              <a:rPr lang="en-US" sz="2400" dirty="0">
                <a:latin typeface="Lucida Console" panose="020B0609040504020204" pitchFamily="49" charset="0"/>
              </a:rPr>
              <a:t>for</a:t>
            </a: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r>
              <a:rPr lang="tr-TR" sz="1800" dirty="0">
                <a:latin typeface="Lucida Console" panose="020B0609040504020204" pitchFamily="49" charset="0"/>
              </a:rPr>
              <a:t>16 - 19 saniye civarlarında sürüyor</a:t>
            </a:r>
            <a:endParaRPr lang="tr-TR" sz="2400" dirty="0">
              <a:latin typeface="Lucida Console" panose="020B0609040504020204" pitchFamily="49" charset="0"/>
            </a:endParaRPr>
          </a:p>
          <a:p>
            <a:pPr>
              <a:defRPr/>
            </a:pPr>
            <a:r>
              <a:rPr lang="tr-TR" sz="2400" dirty="0">
                <a:latin typeface="Lucida Console" panose="020B0609040504020204" pitchFamily="49" charset="0"/>
              </a:rPr>
              <a:t>...</a:t>
            </a:r>
            <a:r>
              <a:rPr lang="en-US" sz="2400" dirty="0">
                <a:latin typeface="Lucida Console" panose="020B0609040504020204" pitchFamily="49" charset="0"/>
              </a:rPr>
              <a:t> schedule(</a:t>
            </a:r>
            <a:r>
              <a:rPr lang="tr-TR" sz="2400" dirty="0">
                <a:latin typeface="Lucida Console" panose="020B0609040504020204" pitchFamily="49" charset="0"/>
              </a:rPr>
              <a:t>stat</a:t>
            </a:r>
            <a:r>
              <a:rPr lang="en-US" sz="2400" dirty="0" err="1">
                <a:latin typeface="Lucida Console" panose="020B0609040504020204" pitchFamily="49" charset="0"/>
              </a:rPr>
              <a:t>ic</a:t>
            </a:r>
            <a:r>
              <a:rPr lang="tr-TR" sz="2400" dirty="0">
                <a:latin typeface="Lucida Console" panose="020B0609040504020204" pitchFamily="49" charset="0"/>
              </a:rPr>
              <a:t>, 8</a:t>
            </a:r>
            <a:r>
              <a:rPr lang="en-US" sz="2400" dirty="0">
                <a:latin typeface="Lucida Console" panose="020B0609040504020204" pitchFamily="49" charset="0"/>
              </a:rPr>
              <a:t>)</a:t>
            </a: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r>
              <a:rPr lang="tr-TR" sz="1800" dirty="0">
                <a:latin typeface="Lucida Console" panose="020B0609040504020204" pitchFamily="49" charset="0"/>
              </a:rPr>
              <a:t>6.15 saniye sürüyor</a:t>
            </a:r>
            <a:endParaRPr lang="tr-TR" sz="2400" dirty="0">
              <a:latin typeface="Lucida Console" panose="020B0609040504020204" pitchFamily="49" charset="0"/>
            </a:endParaRPr>
          </a:p>
          <a:p>
            <a:pPr>
              <a:defRPr/>
            </a:pPr>
            <a:r>
              <a:rPr lang="tr-TR" sz="2400" dirty="0">
                <a:latin typeface="Lucida Console" panose="020B0609040504020204" pitchFamily="49" charset="0"/>
              </a:rPr>
              <a:t>...</a:t>
            </a:r>
            <a:r>
              <a:rPr lang="en-US" sz="2400" dirty="0">
                <a:latin typeface="Lucida Console" panose="020B0609040504020204" pitchFamily="49" charset="0"/>
              </a:rPr>
              <a:t> schedule(dynamic</a:t>
            </a:r>
            <a:r>
              <a:rPr lang="tr-TR" sz="2400" dirty="0">
                <a:latin typeface="Lucida Console" panose="020B0609040504020204" pitchFamily="49" charset="0"/>
              </a:rPr>
              <a:t>, 8</a:t>
            </a:r>
            <a:r>
              <a:rPr lang="en-US" sz="2400" dirty="0">
                <a:latin typeface="Lucida Console" panose="020B0609040504020204" pitchFamily="49" charset="0"/>
              </a:rPr>
              <a:t>)</a:t>
            </a: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r>
              <a:rPr lang="tr-TR" sz="1800" dirty="0">
                <a:latin typeface="Lucida Console" panose="020B0609040504020204" pitchFamily="49" charset="0"/>
              </a:rPr>
              <a:t>9,5 saniye sürüyor</a:t>
            </a:r>
          </a:p>
          <a:p>
            <a:pPr>
              <a:defRPr/>
            </a:pPr>
            <a:r>
              <a:rPr lang="tr-TR" sz="2400" dirty="0">
                <a:latin typeface="Lucida Console" panose="020B0609040504020204" pitchFamily="49" charset="0"/>
              </a:rPr>
              <a:t>...</a:t>
            </a:r>
            <a:r>
              <a:rPr lang="en-US" sz="2400" dirty="0">
                <a:latin typeface="Lucida Console" panose="020B0609040504020204" pitchFamily="49" charset="0"/>
              </a:rPr>
              <a:t>schedule(</a:t>
            </a:r>
            <a:r>
              <a:rPr lang="tr-TR" sz="2400" dirty="0">
                <a:latin typeface="Lucida Console" panose="020B0609040504020204" pitchFamily="49" charset="0"/>
              </a:rPr>
              <a:t>guided</a:t>
            </a:r>
            <a:r>
              <a:rPr lang="en-US" sz="2400" dirty="0">
                <a:latin typeface="Lucida Console" panose="020B0609040504020204" pitchFamily="49" charset="0"/>
              </a:rPr>
              <a:t>)</a:t>
            </a: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r>
              <a:rPr lang="tr-TR" sz="1800" dirty="0">
                <a:latin typeface="Lucida Console" panose="020B0609040504020204" pitchFamily="49" charset="0"/>
              </a:rPr>
              <a:t>13 saniye sürüyor</a:t>
            </a:r>
            <a:endParaRPr lang="tr-TR" sz="2400" dirty="0">
              <a:latin typeface="Lucida Console" panose="020B0609040504020204" pitchFamily="49" charset="0"/>
            </a:endParaRPr>
          </a:p>
          <a:p>
            <a:pPr>
              <a:defRPr/>
            </a:pPr>
            <a:r>
              <a:rPr lang="tr-TR" sz="2400" dirty="0">
                <a:latin typeface="Lucida Console" panose="020B0609040504020204" pitchFamily="49" charset="0"/>
              </a:rPr>
              <a:t>...</a:t>
            </a:r>
            <a:r>
              <a:rPr lang="en-US" sz="2400" dirty="0">
                <a:latin typeface="Lucida Console" panose="020B0609040504020204" pitchFamily="49" charset="0"/>
              </a:rPr>
              <a:t>schedule(</a:t>
            </a:r>
            <a:r>
              <a:rPr lang="tr-TR" sz="2400" dirty="0">
                <a:latin typeface="Lucida Console" panose="020B0609040504020204" pitchFamily="49" charset="0"/>
              </a:rPr>
              <a:t>guided</a:t>
            </a:r>
            <a:r>
              <a:rPr lang="en-US" sz="2400" dirty="0">
                <a:latin typeface="Lucida Console" panose="020B0609040504020204" pitchFamily="49" charset="0"/>
              </a:rPr>
              <a:t>, </a:t>
            </a:r>
            <a:r>
              <a:rPr lang="tr-TR" sz="2400" dirty="0">
                <a:latin typeface="Lucida Console" panose="020B0609040504020204" pitchFamily="49" charset="0"/>
              </a:rPr>
              <a:t>8</a:t>
            </a:r>
            <a:r>
              <a:rPr lang="en-US" sz="2400" dirty="0">
                <a:latin typeface="Lucida Console" panose="020B0609040504020204" pitchFamily="49" charset="0"/>
              </a:rPr>
              <a:t>)</a:t>
            </a: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r>
              <a:rPr lang="tr-TR" sz="1800" dirty="0">
                <a:latin typeface="Lucida Console" panose="020B0609040504020204" pitchFamily="49" charset="0"/>
              </a:rPr>
              <a:t>12,5 saniye sürüyor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latin typeface="Lucida Console" panose="020B0609040504020204" pitchFamily="49" charset="0"/>
              </a:rPr>
              <a:t> </a:t>
            </a: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endParaRPr lang="tr-TR" sz="1800" dirty="0">
              <a:latin typeface="Lucida Console" panose="020B0609040504020204" pitchFamily="49" charset="0"/>
            </a:endParaRPr>
          </a:p>
          <a:p>
            <a:pPr>
              <a:defRPr/>
            </a:pPr>
            <a:endParaRPr lang="tr-TR" sz="2400" dirty="0">
              <a:latin typeface="Lucida Console" panose="020B0609040504020204" pitchFamily="49" charset="0"/>
            </a:endParaRPr>
          </a:p>
          <a:p>
            <a:pPr lvl="1">
              <a:defRPr/>
            </a:pPr>
            <a:endParaRPr lang="tr-TR" sz="18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16412A0-C0DD-4F87-B8CA-10AFCB6338A5}"/>
              </a:ext>
            </a:extLst>
          </p:cNvPr>
          <p:cNvSpPr/>
          <p:nvPr/>
        </p:nvSpPr>
        <p:spPr>
          <a:xfrm rot="10800000">
            <a:off x="6588224" y="2780928"/>
            <a:ext cx="1368152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84797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429407-0F4E-4A5B-A323-8653679D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/>
              <a:t>Mandelbrot - Zaman Ölçümleri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CB2DA5-BA00-403F-AE81-7EAC55C0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74A0D-5AE7-4AC1-923E-AE98413EFB4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tr-TR" sz="3800" dirty="0"/>
              <a:t>Intel i5 8.nesil, 8GB, 1.8GHz ile</a:t>
            </a:r>
          </a:p>
          <a:p>
            <a:pPr>
              <a:defRPr/>
            </a:pPr>
            <a:r>
              <a:rPr lang="tr-TR" sz="3800" dirty="0"/>
              <a:t>İstatistik alınca süreler daha da uzar:</a:t>
            </a:r>
          </a:p>
          <a:p>
            <a:pPr>
              <a:defRPr/>
            </a:pPr>
            <a:r>
              <a:rPr lang="en-US" sz="3200" dirty="0">
                <a:latin typeface="Lucida Console" panose="020B0609040504020204" pitchFamily="49" charset="0"/>
              </a:rPr>
              <a:t>#pragma </a:t>
            </a:r>
            <a:r>
              <a:rPr lang="en-US" sz="3200" dirty="0" err="1">
                <a:latin typeface="Lucida Console" panose="020B0609040504020204" pitchFamily="49" charset="0"/>
              </a:rPr>
              <a:t>omp</a:t>
            </a:r>
            <a:r>
              <a:rPr lang="en-US" sz="3200" dirty="0">
                <a:latin typeface="Lucida Console" panose="020B0609040504020204" pitchFamily="49" charset="0"/>
              </a:rPr>
              <a:t> parallel for schedule(</a:t>
            </a:r>
            <a:r>
              <a:rPr lang="tr-TR" sz="3200" dirty="0" err="1">
                <a:latin typeface="Lucida Console" panose="020B0609040504020204" pitchFamily="49" charset="0"/>
              </a:rPr>
              <a:t>dyn</a:t>
            </a:r>
            <a:r>
              <a:rPr lang="en-US" sz="3200" dirty="0">
                <a:latin typeface="Lucida Console" panose="020B0609040504020204" pitchFamily="49" charset="0"/>
              </a:rPr>
              <a:t>a</a:t>
            </a:r>
            <a:r>
              <a:rPr lang="tr-TR" sz="3200" dirty="0">
                <a:latin typeface="Lucida Console" panose="020B0609040504020204" pitchFamily="49" charset="0"/>
              </a:rPr>
              <a:t>m</a:t>
            </a:r>
            <a:r>
              <a:rPr lang="en-US" sz="3200" dirty="0" err="1">
                <a:latin typeface="Lucida Console" panose="020B0609040504020204" pitchFamily="49" charset="0"/>
              </a:rPr>
              <a:t>ic</a:t>
            </a:r>
            <a:r>
              <a:rPr lang="en-US" sz="3200" dirty="0">
                <a:latin typeface="Lucida Console" panose="020B0609040504020204" pitchFamily="49" charset="0"/>
              </a:rPr>
              <a:t>, 8)</a:t>
            </a:r>
            <a:endParaRPr lang="tr-TR" sz="3800" dirty="0">
              <a:latin typeface="Lucida Console" panose="020B0609040504020204" pitchFamily="49" charset="0"/>
            </a:endParaRPr>
          </a:p>
          <a:p>
            <a:pPr lvl="1">
              <a:defRPr/>
            </a:pPr>
            <a:endParaRPr lang="tr-TR" sz="2900" dirty="0">
              <a:latin typeface="Lucida Console" panose="020B0609040504020204" pitchFamily="49" charset="0"/>
            </a:endParaRP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0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33399588 adettir, sure:      8.978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1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33348308 adettir, sure:      8.651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2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33705164 adettir, sure:      8.707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3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33775080 adettir, sure:      8.741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4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33544536 adettir, sure:      8.675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5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33062628 adettir, sure:      8.694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6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33459832 adettir, sure:      8.787</a:t>
            </a: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7 </a:t>
            </a:r>
            <a:r>
              <a:rPr lang="tr-TR" sz="2400" dirty="0" err="1">
                <a:latin typeface="Lucida Console" panose="020B0609040504020204" pitchFamily="49" charset="0"/>
              </a:rPr>
              <a:t>numarali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thread'in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400" dirty="0" err="1">
                <a:latin typeface="Lucida Console" panose="020B0609040504020204" pitchFamily="49" charset="0"/>
              </a:rPr>
              <a:t>gorevleri</a:t>
            </a:r>
            <a:r>
              <a:rPr lang="tr-TR" sz="2400" dirty="0">
                <a:latin typeface="Lucida Console" panose="020B0609040504020204" pitchFamily="49" charset="0"/>
              </a:rPr>
              <a:t> 33485360 adettir, sure:      8.774</a:t>
            </a:r>
          </a:p>
          <a:p>
            <a:pPr marL="274320" lvl="1" indent="0">
              <a:buNone/>
              <a:defRPr/>
            </a:pPr>
            <a:endParaRPr lang="tr-TR" sz="2400" dirty="0">
              <a:latin typeface="Lucida Console" panose="020B0609040504020204" pitchFamily="49" charset="0"/>
            </a:endParaRPr>
          </a:p>
          <a:p>
            <a:pPr marL="274320" lvl="1" indent="0">
              <a:buNone/>
              <a:defRPr/>
            </a:pPr>
            <a:r>
              <a:rPr lang="tr-TR" sz="2400" dirty="0">
                <a:latin typeface="Lucida Console" panose="020B0609040504020204" pitchFamily="49" charset="0"/>
              </a:rPr>
              <a:t>Toplam sure:     16.303 saniye...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ABE1F3-F9BD-40DF-BBF0-89E474EE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127E8-36DF-411B-86C4-0CB4DAB9BF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Güdümlü planlama,</a:t>
            </a:r>
            <a:r>
              <a:rPr lang="en-US" altLang="tr-TR" dirty="0"/>
              <a:t> </a:t>
            </a:r>
            <a:r>
              <a:rPr lang="tr-TR" altLang="tr-TR" dirty="0"/>
              <a:t>sabit</a:t>
            </a:r>
            <a:r>
              <a:rPr lang="en-US" altLang="tr-TR" dirty="0"/>
              <a:t> </a:t>
            </a:r>
            <a:r>
              <a:rPr lang="tr-TR" altLang="tr-TR" dirty="0"/>
              <a:t>ile aynıdır, sadece </a:t>
            </a:r>
            <a:r>
              <a:rPr lang="en-US" altLang="tr-TR" dirty="0"/>
              <a:t>chunk size</a:t>
            </a:r>
            <a:r>
              <a:rPr lang="tr-TR" altLang="tr-TR" dirty="0"/>
              <a:t> büyük başlar giderek küçülür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Güdümlü kullanmanın</a:t>
            </a:r>
            <a:r>
              <a:rPr lang="en-US" altLang="tr-TR" dirty="0"/>
              <a:t> </a:t>
            </a:r>
            <a:r>
              <a:rPr lang="tr-TR" altLang="tr-TR" dirty="0"/>
              <a:t>sabit kullanmaya göre avantajı nedir</a:t>
            </a:r>
            <a:r>
              <a:rPr lang="en-US" altLang="tr-TR" dirty="0"/>
              <a:t>?</a:t>
            </a:r>
          </a:p>
          <a:p>
            <a:endParaRPr lang="en-US" altLang="tr-TR" dirty="0"/>
          </a:p>
          <a:p>
            <a:r>
              <a:rPr lang="tr-TR" altLang="tr-TR" dirty="0"/>
              <a:t>Cevap</a:t>
            </a:r>
            <a:r>
              <a:rPr lang="en-US" altLang="tr-TR" dirty="0"/>
              <a:t>: </a:t>
            </a:r>
            <a:r>
              <a:rPr lang="tr-TR" altLang="tr-TR" dirty="0"/>
              <a:t>Dinamik ve güdümlü</a:t>
            </a:r>
            <a:r>
              <a:rPr lang="en-US" altLang="tr-TR" dirty="0"/>
              <a:t> </a:t>
            </a:r>
            <a:r>
              <a:rPr lang="tr-TR" altLang="tr-TR"/>
              <a:t>planlama yük </a:t>
            </a:r>
            <a:r>
              <a:rPr lang="tr-TR" altLang="tr-TR" dirty="0"/>
              <a:t>dengesi sağlarlar.</a:t>
            </a:r>
            <a:endParaRPr lang="en-US" alt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56A17F-5870-4F02-A901-B1806BA57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Soru…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Toparlama (ing: Reduction)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sz="2400" dirty="0"/>
              <a:t>Toparlama</a:t>
            </a:r>
            <a:r>
              <a:rPr lang="en-US" sz="2400" dirty="0"/>
              <a:t> </a:t>
            </a:r>
            <a:r>
              <a:rPr lang="tr-TR" sz="2400" dirty="0"/>
              <a:t>bir birleştirme operatörü ile</a:t>
            </a:r>
            <a:r>
              <a:rPr lang="en-US" sz="2400" dirty="0"/>
              <a:t> MPI_Reduce</a:t>
            </a:r>
            <a:r>
              <a:rPr lang="tr-TR" sz="2400" dirty="0"/>
              <a:t> benzeri işlem yapar. </a:t>
            </a:r>
            <a:endParaRPr lang="en-US" sz="2400" dirty="0"/>
          </a:p>
          <a:p>
            <a:pPr>
              <a:defRPr/>
            </a:pPr>
            <a:endParaRPr lang="en-US" sz="2000" b="1" dirty="0">
              <a:solidFill>
                <a:schemeClr val="accent2"/>
              </a:solidFill>
            </a:endParaRP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sum = 0;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#pragma omp parallel for reduction(+:sum)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 (k = 0; k &lt; 100; k++ ) {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sum = sum + funct(k);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6962775" y="2564904"/>
            <a:ext cx="2028825" cy="439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Operasyon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6858000" y="4021137"/>
            <a:ext cx="1658938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Değişken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55302" name="Straight Arrow Connector 7"/>
          <p:cNvCxnSpPr>
            <a:cxnSpLocks noChangeShapeType="1"/>
          </p:cNvCxnSpPr>
          <p:nvPr/>
        </p:nvCxnSpPr>
        <p:spPr bwMode="auto">
          <a:xfrm flipH="1">
            <a:off x="6591300" y="2904629"/>
            <a:ext cx="333375" cy="18732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3" name="Straight Arrow Connector 9"/>
          <p:cNvCxnSpPr>
            <a:cxnSpLocks noChangeShapeType="1"/>
          </p:cNvCxnSpPr>
          <p:nvPr/>
        </p:nvCxnSpPr>
        <p:spPr bwMode="auto">
          <a:xfrm flipH="1" flipV="1">
            <a:off x="7086600" y="3429000"/>
            <a:ext cx="304800" cy="4857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2" name="TextBox 14"/>
          <p:cNvSpPr txBox="1">
            <a:spLocks noChangeArrowheads="1"/>
          </p:cNvSpPr>
          <p:nvPr/>
        </p:nvSpPr>
        <p:spPr bwMode="auto">
          <a:xfrm>
            <a:off x="849313" y="5610225"/>
            <a:ext cx="8294687" cy="987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177" dirty="0">
                <a:solidFill>
                  <a:schemeClr val="tx1"/>
                </a:solidFill>
              </a:rPr>
              <a:t>Her thread'in kendi </a:t>
            </a:r>
            <a:r>
              <a:rPr lang="en-US" sz="2177" dirty="0">
                <a:solidFill>
                  <a:schemeClr val="tx1"/>
                </a:solidFill>
              </a:rPr>
              <a:t>sum </a:t>
            </a:r>
            <a:r>
              <a:rPr lang="tr-TR" sz="2177" dirty="0">
                <a:solidFill>
                  <a:schemeClr val="tx1"/>
                </a:solidFill>
              </a:rPr>
              <a:t>değişkeni derleyici tarafından atanır</a:t>
            </a:r>
            <a:r>
              <a:rPr lang="en-US" sz="2177" dirty="0">
                <a:solidFill>
                  <a:schemeClr val="tx1"/>
                </a:solidFill>
              </a:rPr>
              <a:t>. 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177" dirty="0">
                <a:solidFill>
                  <a:schemeClr val="tx1"/>
                </a:solidFill>
              </a:rPr>
              <a:t>İş bitince herkes kendi değerini globalle birleştirir</a:t>
            </a:r>
            <a:r>
              <a:rPr lang="en-US" sz="2177" dirty="0">
                <a:solidFill>
                  <a:schemeClr val="tx1"/>
                </a:solidFill>
              </a:rPr>
              <a:t>.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177" dirty="0">
                <a:solidFill>
                  <a:schemeClr val="tx1"/>
                </a:solidFill>
              </a:rPr>
              <a:t>"</a:t>
            </a:r>
            <a:r>
              <a:rPr lang="en-US" sz="2177" dirty="0">
                <a:solidFill>
                  <a:schemeClr val="tx1"/>
                </a:solidFill>
              </a:rPr>
              <a:t>critical sections</a:t>
            </a:r>
            <a:r>
              <a:rPr lang="tr-TR" sz="2177" dirty="0">
                <a:solidFill>
                  <a:schemeClr val="tx1"/>
                </a:solidFill>
              </a:rPr>
              <a:t>" burada gerekmemektedir</a:t>
            </a:r>
            <a:r>
              <a:rPr lang="en-US" sz="2177" dirty="0">
                <a:solidFill>
                  <a:schemeClr val="tx1"/>
                </a:solidFill>
              </a:rPr>
              <a:t>.</a:t>
            </a:r>
            <a:endParaRPr lang="en-US" sz="1814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53326-5646-4672-8665-FF51AFB2D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165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"single" İfadesi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chemeClr val="accent2"/>
                </a:solidFill>
                <a:cs typeface="Arial" pitchFamily="34" charset="0"/>
              </a:rPr>
              <a:t>         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#pragma omp parallel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		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		…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	</a:t>
            </a:r>
            <a:r>
              <a:rPr lang="en-US" altLang="tr-TR" sz="2400" b="1" dirty="0">
                <a:solidFill>
                  <a:srgbClr val="0070C0"/>
                </a:solidFill>
                <a:cs typeface="Arial" pitchFamily="34" charset="0"/>
              </a:rPr>
              <a:t>#pragma omp single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 dirty="0">
                <a:solidFill>
                  <a:srgbClr val="0070C0"/>
                </a:solidFill>
                <a:cs typeface="Arial" pitchFamily="34" charset="0"/>
              </a:rPr>
              <a:t>		     structured_block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	…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	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itchFamily="34" charset="0"/>
              </a:rPr>
              <a:t>Bu bölgenin tek bir thread'çe işlenmesine neden olur.</a:t>
            </a:r>
            <a:endParaRPr lang="en-US" altLang="tr-TR" sz="2400" dirty="0">
              <a:cs typeface="Arial" pitchFamily="34" charset="0"/>
            </a:endParaRPr>
          </a:p>
          <a:p>
            <a:endParaRPr lang="tr-TR" altLang="tr-TR" sz="2400" dirty="0"/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5638800" y="3208338"/>
            <a:ext cx="23622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Ayrı satırda olması şart.</a:t>
            </a:r>
          </a:p>
          <a:p>
            <a:pPr eaLnBrk="1" hangingPunct="1"/>
            <a:r>
              <a:rPr lang="tr-TR" altLang="tr-TR" sz="2400" dirty="0">
                <a:solidFill>
                  <a:srgbClr val="FF0000"/>
                </a:solidFill>
                <a:cs typeface="Arial" pitchFamily="34" charset="0"/>
              </a:rPr>
              <a:t>"paralel single" olamaz.	</a:t>
            </a:r>
            <a:endParaRPr lang="en-US" altLang="tr-TR" sz="24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58923-D3B7-4602-84ED-1E5B04A7D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20657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"master" İfadesi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solidFill>
                  <a:schemeClr val="accent2"/>
                </a:solidFill>
                <a:cs typeface="Arial" pitchFamily="34" charset="0"/>
              </a:rPr>
              <a:t>	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#pragma omp parallel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	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	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	</a:t>
            </a:r>
            <a:r>
              <a:rPr lang="en-US" altLang="tr-TR" sz="2400" b="1" dirty="0">
                <a:solidFill>
                  <a:srgbClr val="0070C0"/>
                </a:solidFill>
                <a:cs typeface="Arial" pitchFamily="34" charset="0"/>
              </a:rPr>
              <a:t>#pragma omp master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solidFill>
                  <a:srgbClr val="0070C0"/>
                </a:solidFill>
                <a:cs typeface="Arial" pitchFamily="34" charset="0"/>
              </a:rPr>
              <a:t>		structured_block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	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	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itchFamily="34" charset="0"/>
              </a:rPr>
              <a:t>Bu bloğu sadece master'in işlemesini sağlar</a:t>
            </a:r>
            <a:r>
              <a:rPr lang="en-US" altLang="tr-TR" sz="2400" dirty="0">
                <a:cs typeface="Arial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itchFamily="34" charset="0"/>
              </a:rPr>
              <a:t>Bariyer yoksa diğerleri başka iş yaparlar.</a:t>
            </a:r>
            <a:endParaRPr lang="en-US" altLang="tr-TR" sz="24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itchFamily="34" charset="0"/>
              </a:rPr>
              <a:t>Diğerleri bunu görünce devamındaki bloklara bakarlar.</a:t>
            </a:r>
            <a:r>
              <a:rPr lang="en-US" altLang="tr-TR" sz="2400" dirty="0">
                <a:cs typeface="Arial" pitchFamily="34" charset="0"/>
              </a:rPr>
              <a:t>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F6204-2909-400E-A608-EA28AC35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2556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defRPr/>
            </a:pPr>
            <a:r>
              <a:rPr lang="en-US" altLang="tr-TR" dirty="0"/>
              <a:t>Master </a:t>
            </a:r>
            <a:r>
              <a:rPr lang="tr-TR" altLang="tr-TR" dirty="0"/>
              <a:t>Örneği</a:t>
            </a:r>
            <a:endParaRPr lang="en-US" alt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tid = omp_get_thread_num();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printf ("Thread %d </a:t>
            </a:r>
            <a:r>
              <a:rPr lang="tr-TR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...\n", tid);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14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#pragma omp master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printf("Thread %d </a:t>
            </a:r>
            <a:r>
              <a:rPr lang="tr-TR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işini yapıyor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</a:t>
            </a:r>
            <a:r>
              <a:rPr lang="en-US" sz="1814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n",tid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...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14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  /* end of master */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14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printf ("Thread %d </a:t>
            </a:r>
            <a:r>
              <a:rPr lang="tr-TR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bitirdi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 tid);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  /* end of parallel section */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717AF7-F923-40D4-91C2-4314C0FA6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42307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Bu İki Yaklaşım Arasında Ne Fark Var?</a:t>
            </a:r>
            <a:endParaRPr lang="en-US" altLang="tr-T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tr-TR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tr-TR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tr-TR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#pragma omp master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structured_block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9395" name="Text Placeholder 9"/>
          <p:cNvSpPr>
            <a:spLocks noGrp="1"/>
          </p:cNvSpPr>
          <p:nvPr>
            <p:ph type="body" idx="4294967295"/>
          </p:nvPr>
        </p:nvSpPr>
        <p:spPr>
          <a:xfrm>
            <a:off x="566167" y="1340768"/>
            <a:ext cx="3933825" cy="639763"/>
          </a:xfrm>
        </p:spPr>
        <p:txBody>
          <a:bodyPr anchor="t"/>
          <a:lstStyle/>
          <a:p>
            <a:r>
              <a:rPr lang="en-US" altLang="tr-TR" dirty="0">
                <a:latin typeface="Verdana" panose="020B0604030504040204" pitchFamily="34" charset="0"/>
                <a:ea typeface="Verdana" panose="020B0604030504040204" pitchFamily="34" charset="0"/>
              </a:rPr>
              <a:t>Master </a:t>
            </a:r>
            <a:r>
              <a:rPr lang="tr-TR" altLang="tr-TR" dirty="0">
                <a:latin typeface="Verdana" panose="020B0604030504040204" pitchFamily="34" charset="0"/>
                <a:ea typeface="Verdana" panose="020B0604030504040204" pitchFamily="34" charset="0"/>
              </a:rPr>
              <a:t>ifadesi</a:t>
            </a:r>
            <a:r>
              <a:rPr lang="en-US" altLang="tr-TR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</p:txBody>
      </p:sp>
      <p:sp>
        <p:nvSpPr>
          <p:cNvPr id="59397" name="Text Placeholder 10"/>
          <p:cNvSpPr>
            <a:spLocks noGrp="1"/>
          </p:cNvSpPr>
          <p:nvPr>
            <p:ph type="body" sz="quarter" idx="4294967295"/>
          </p:nvPr>
        </p:nvSpPr>
        <p:spPr>
          <a:xfrm>
            <a:off x="4283968" y="1388393"/>
            <a:ext cx="4041775" cy="639763"/>
          </a:xfrm>
        </p:spPr>
        <p:txBody>
          <a:bodyPr anchor="t"/>
          <a:lstStyle/>
          <a:p>
            <a:r>
              <a:rPr lang="en-US" altLang="tr-TR" dirty="0">
                <a:latin typeface="Verdana" panose="020B0604030504040204" pitchFamily="34" charset="0"/>
                <a:ea typeface="Verdana" panose="020B0604030504040204" pitchFamily="34" charset="0"/>
              </a:rPr>
              <a:t>if </a:t>
            </a:r>
            <a:r>
              <a:rPr lang="tr-TR" altLang="tr-TR" dirty="0">
                <a:latin typeface="Verdana" panose="020B0604030504040204" pitchFamily="34" charset="0"/>
                <a:ea typeface="Verdana" panose="020B0604030504040204" pitchFamily="34" charset="0"/>
              </a:rPr>
              <a:t>kullanımı</a:t>
            </a:r>
            <a:r>
              <a:rPr lang="en-US" altLang="tr-TR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4502150" y="2514600"/>
            <a:ext cx="4641850" cy="3951288"/>
          </a:xfrm>
        </p:spPr>
        <p:txBody>
          <a:bodyPr/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tid=omp_get_thread_num();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if (tid == 0) 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structured_block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ECDF68-8F91-4A74-A28A-C6D1130C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90439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8897</TotalTime>
  <Words>4278</Words>
  <Application>Microsoft Office PowerPoint</Application>
  <PresentationFormat>On-screen Show (4:3)</PresentationFormat>
  <Paragraphs>681</Paragraphs>
  <Slides>48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62" baseType="lpstr">
      <vt:lpstr>Arial</vt:lpstr>
      <vt:lpstr>Bookman Old Style</vt:lpstr>
      <vt:lpstr>Calibri</vt:lpstr>
      <vt:lpstr>Consolas</vt:lpstr>
      <vt:lpstr>Courier New</vt:lpstr>
      <vt:lpstr>Gill Sans MT</vt:lpstr>
      <vt:lpstr>Lucida Console</vt:lpstr>
      <vt:lpstr>Symbol</vt:lpstr>
      <vt:lpstr>Verdana</vt:lpstr>
      <vt:lpstr>Wingdings</vt:lpstr>
      <vt:lpstr>Wingdings 3</vt:lpstr>
      <vt:lpstr>Origin</vt:lpstr>
      <vt:lpstr>Denklem</vt:lpstr>
      <vt:lpstr>Image</vt:lpstr>
      <vt:lpstr>Paylaşımlı Bellek  İle Programlama</vt:lpstr>
      <vt:lpstr>OpenMP</vt:lpstr>
      <vt:lpstr>OpenMP</vt:lpstr>
      <vt:lpstr>OpenMP Thread Modeli</vt:lpstr>
      <vt:lpstr>Kaç Parçacıkla Çalışalım? </vt:lpstr>
      <vt:lpstr>Kaç Thread Açık ve Ben Kaçıncı  Thread İle Çalışıyorum (Rank) Bilgisi</vt:lpstr>
      <vt:lpstr>OpenMP Paralel Direktifi</vt:lpstr>
      <vt:lpstr>İlk Örneğimiz</vt:lpstr>
      <vt:lpstr>İlk Örneğimiz</vt:lpstr>
      <vt:lpstr>İlk Örneğimiz, mesajları sıralı yazdırma</vt:lpstr>
      <vt:lpstr>Örneğimizin çıktısı</vt:lpstr>
      <vt:lpstr>Genel “Paylaşımlı” Veriler</vt:lpstr>
      <vt:lpstr>Özel Değişkenler</vt:lpstr>
      <vt:lpstr>Paylaşımlı ve Özel Değişkenler İçin Başka Bir Örnek</vt:lpstr>
      <vt:lpstr>Çıktı</vt:lpstr>
      <vt:lpstr>Başka Bir Örnek</vt:lpstr>
      <vt:lpstr>Özel Değişkenler İçin Tüm Olasılıklar</vt:lpstr>
      <vt:lpstr>Örnek</vt:lpstr>
      <vt:lpstr>İş-Paylaşımı - Paralel Bölgenin İş Tanımı</vt:lpstr>
      <vt:lpstr>"Section(s)" Tanımları</vt:lpstr>
      <vt:lpstr>PowerPoint Presentation</vt:lpstr>
      <vt:lpstr>Bir Başka Section(s) Örneği</vt:lpstr>
      <vt:lpstr>Bir Başka Section(s) Örneği Devamı</vt:lpstr>
      <vt:lpstr>Çıktı</vt:lpstr>
      <vt:lpstr>nowait İfadesini Silersek Çıktı</vt:lpstr>
      <vt:lpstr>parallel ve section İfadelerinin Birleştirilmesi</vt:lpstr>
      <vt:lpstr>Döngüleri Paralelleştirme</vt:lpstr>
      <vt:lpstr>Paralel for İş Dağıtım Örneği</vt:lpstr>
      <vt:lpstr>İş Dağıtım Örneği Çıktısı</vt:lpstr>
      <vt:lpstr>Başka Bir Örnek</vt:lpstr>
      <vt:lpstr>parallel ve for İfadelerinin Birleştirilmesi</vt:lpstr>
      <vt:lpstr>Örnek Birleştirme</vt:lpstr>
      <vt:lpstr>Örneğin Çıktısı</vt:lpstr>
      <vt:lpstr>Döngü Planı ve Parçalara Ayırma</vt:lpstr>
      <vt:lpstr>Döngü Planı ve Parçalara Ayırma</vt:lpstr>
      <vt:lpstr>Örnek – Sarı Mandelbrot</vt:lpstr>
      <vt:lpstr>Örnek – Sarı Mandelbrot</vt:lpstr>
      <vt:lpstr>Örnek – Sarı Mandelbrot</vt:lpstr>
      <vt:lpstr>Sonuç görüntü</vt:lpstr>
      <vt:lpstr>Fraktallerde görüntüyü yaklaştırınca tekrarlar görülür.</vt:lpstr>
      <vt:lpstr>Mandelbrot - Zaman Ölçümleri</vt:lpstr>
      <vt:lpstr>Mandelbrot - Zaman Ölçümleri</vt:lpstr>
      <vt:lpstr>Bir Soru…</vt:lpstr>
      <vt:lpstr>Toparlama (ing: Reduction)</vt:lpstr>
      <vt:lpstr>"single" İfadesi</vt:lpstr>
      <vt:lpstr>"master" İfadesi</vt:lpstr>
      <vt:lpstr>Master Örneği</vt:lpstr>
      <vt:lpstr>Bu İki Yaklaşım Arasında Ne Fark Var?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519</cp:revision>
  <dcterms:created xsi:type="dcterms:W3CDTF">2013-09-20T11:24:12Z</dcterms:created>
  <dcterms:modified xsi:type="dcterms:W3CDTF">2020-12-28T19:06:14Z</dcterms:modified>
</cp:coreProperties>
</file>