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6"/>
  </p:notesMasterIdLst>
  <p:sldIdLst>
    <p:sldId id="256" r:id="rId2"/>
    <p:sldId id="257" r:id="rId3"/>
    <p:sldId id="258" r:id="rId4"/>
    <p:sldId id="259" r:id="rId5"/>
    <p:sldId id="300" r:id="rId6"/>
    <p:sldId id="261" r:id="rId7"/>
    <p:sldId id="262" r:id="rId8"/>
    <p:sldId id="263" r:id="rId9"/>
    <p:sldId id="305" r:id="rId10"/>
    <p:sldId id="303" r:id="rId11"/>
    <p:sldId id="304" r:id="rId12"/>
    <p:sldId id="264" r:id="rId13"/>
    <p:sldId id="265" r:id="rId14"/>
    <p:sldId id="266" r:id="rId15"/>
    <p:sldId id="267" r:id="rId16"/>
    <p:sldId id="312" r:id="rId17"/>
    <p:sldId id="322" r:id="rId18"/>
    <p:sldId id="323" r:id="rId19"/>
    <p:sldId id="324" r:id="rId20"/>
    <p:sldId id="325" r:id="rId21"/>
    <p:sldId id="326" r:id="rId22"/>
    <p:sldId id="327" r:id="rId23"/>
    <p:sldId id="328" r:id="rId24"/>
    <p:sldId id="315" r:id="rId25"/>
    <p:sldId id="332" r:id="rId26"/>
    <p:sldId id="316" r:id="rId27"/>
    <p:sldId id="317" r:id="rId28"/>
    <p:sldId id="318" r:id="rId29"/>
    <p:sldId id="319" r:id="rId30"/>
    <p:sldId id="320" r:id="rId31"/>
    <p:sldId id="321" r:id="rId32"/>
    <p:sldId id="314" r:id="rId33"/>
    <p:sldId id="329" r:id="rId34"/>
    <p:sldId id="331" r:id="rId35"/>
    <p:sldId id="330" r:id="rId36"/>
    <p:sldId id="313" r:id="rId37"/>
    <p:sldId id="268" r:id="rId38"/>
    <p:sldId id="269" r:id="rId39"/>
    <p:sldId id="270" r:id="rId40"/>
    <p:sldId id="271" r:id="rId41"/>
    <p:sldId id="272" r:id="rId42"/>
    <p:sldId id="306" r:id="rId43"/>
    <p:sldId id="309" r:id="rId44"/>
    <p:sldId id="311" r:id="rId45"/>
    <p:sldId id="307" r:id="rId46"/>
    <p:sldId id="310" r:id="rId47"/>
    <p:sldId id="273" r:id="rId48"/>
    <p:sldId id="274" r:id="rId49"/>
    <p:sldId id="302" r:id="rId50"/>
    <p:sldId id="275" r:id="rId51"/>
    <p:sldId id="276" r:id="rId52"/>
    <p:sldId id="277" r:id="rId53"/>
    <p:sldId id="278" r:id="rId54"/>
    <p:sldId id="279" r:id="rId55"/>
    <p:sldId id="280" r:id="rId56"/>
    <p:sldId id="281" r:id="rId57"/>
    <p:sldId id="282" r:id="rId58"/>
    <p:sldId id="283" r:id="rId59"/>
    <p:sldId id="301" r:id="rId60"/>
    <p:sldId id="284" r:id="rId61"/>
    <p:sldId id="285" r:id="rId62"/>
    <p:sldId id="286" r:id="rId63"/>
    <p:sldId id="287" r:id="rId64"/>
    <p:sldId id="288" r:id="rId65"/>
    <p:sldId id="289" r:id="rId66"/>
    <p:sldId id="290" r:id="rId67"/>
    <p:sldId id="291" r:id="rId68"/>
    <p:sldId id="292" r:id="rId69"/>
    <p:sldId id="293" r:id="rId70"/>
    <p:sldId id="294" r:id="rId71"/>
    <p:sldId id="295" r:id="rId72"/>
    <p:sldId id="296" r:id="rId73"/>
    <p:sldId id="297" r:id="rId74"/>
    <p:sldId id="298" r:id="rId7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DB1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3792" autoAdjust="0"/>
  </p:normalViewPr>
  <p:slideViewPr>
    <p:cSldViewPr>
      <p:cViewPr varScale="1">
        <p:scale>
          <a:sx n="63" d="100"/>
          <a:sy n="63" d="100"/>
        </p:scale>
        <p:origin x="130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13.02.2021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395FD2EE-EA8B-4718-8869-45FED6680A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B3DAF61-9203-44BF-93A9-5B2022CB5BE7}" type="slidenum">
              <a:rPr lang="en-US" altLang="tr-TR"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74</a:t>
            </a:fld>
            <a:endParaRPr lang="en-US" altLang="tr-TR" dirty="0">
              <a:cs typeface="Arial" panose="020B0604020202020204" pitchFamily="34" charset="0"/>
            </a:endParaRPr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95DCB4B3-8812-4D1F-BD49-E2887DA45A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E4205B63-367F-463B-B85F-F88F4BC08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149D6521-5EF3-43FC-8B7C-FC24F61FCA6D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AFA83-E948-49FF-9161-6BC5129B707C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7F08A2B9-3F69-4C98-8547-AD7C1D517D37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54CEE-C19D-477B-9032-0913EC89DEB5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CE908-CF39-45A0-BDC9-F1DA2A341B43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436F1-5FBD-4CA7-AF74-6446D2DD74E2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7BCB7F-14DA-46E3-9D19-4173E844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2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59EA-629E-4373-AA0C-066C9441E35A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D4AEA-2BD8-41F3-AF29-C3B7A5E57CF9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06252-22CE-40F0-932C-74138950A8C1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4CB5B-B8BD-4EF6-9A99-A37035238AC2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26AD1-1146-407F-BB7A-8BA6FC5348C2}" type="datetime1">
              <a:rPr lang="tr-TR" smtClean="0"/>
              <a:t>13.02.2021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F01F98-B529-4411-A7E6-B98A754EDAA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068D64-A391-4404-B216-EBF33767B4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887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noFill/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D4C2689-5569-40AC-82E8-8ADA3540055D}" type="datetime1">
              <a:rPr lang="tr-TR" smtClean="0"/>
              <a:t>13.02.2021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4F33-757C-45FF-9F1C-7AA551FB2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Sayısal Algoritmalar</a:t>
            </a:r>
            <a:endParaRPr lang="tr-TR" dirty="0"/>
          </a:p>
        </p:txBody>
      </p:sp>
      <p:sp>
        <p:nvSpPr>
          <p:cNvPr id="15363" name="Subtitle 2">
            <a:extLst>
              <a:ext uri="{FF2B5EF4-FFF2-40B4-BE49-F238E27FC236}">
                <a16:creationId xmlns:a16="http://schemas.microsoft.com/office/drawing/2014/main" id="{CC7FE71B-8F3E-4C35-92E8-89936D739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2392" y="4979888"/>
            <a:ext cx="6858000" cy="846584"/>
          </a:xfrm>
        </p:spPr>
        <p:txBody>
          <a:bodyPr/>
          <a:lstStyle/>
          <a:p>
            <a:pPr eaLnBrk="1" hangingPunct="1"/>
            <a:r>
              <a:rPr lang="tr-TR" altLang="tr-TR" dirty="0"/>
              <a:t>Paralel</a:t>
            </a:r>
            <a:r>
              <a:rPr lang="en-US" altLang="tr-TR" dirty="0"/>
              <a:t> </a:t>
            </a:r>
            <a:r>
              <a:rPr lang="tr-TR" altLang="tr-TR" dirty="0"/>
              <a:t>Matris</a:t>
            </a:r>
            <a:r>
              <a:rPr lang="en-US" altLang="tr-TR" dirty="0"/>
              <a:t> </a:t>
            </a:r>
            <a:r>
              <a:rPr lang="tr-TR" altLang="tr-TR" dirty="0"/>
              <a:t>Çarpımı</a:t>
            </a:r>
            <a:endParaRPr lang="en-US" altLang="tr-TR" dirty="0"/>
          </a:p>
          <a:p>
            <a:pPr eaLnBrk="1" hangingPunct="1"/>
            <a:r>
              <a:rPr lang="tr-TR" altLang="tr-TR" dirty="0"/>
              <a:t>Doğrusal Denklem Çözümü</a:t>
            </a:r>
            <a:endParaRPr lang="en-US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D884C1-C7F7-4F08-9E1E-5FB25EA4A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699644-D702-45DE-8C95-D238EE1C6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Matrisler – Kısaca Hatırlama</a:t>
            </a:r>
            <a:br>
              <a:rPr lang="tr-TR" dirty="0"/>
            </a:br>
            <a:r>
              <a:rPr lang="tr-TR" sz="2700" dirty="0">
                <a:solidFill>
                  <a:srgbClr val="0070C0"/>
                </a:solidFill>
              </a:rPr>
              <a:t>Bir n x m boyutlu matris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CF46EC-7828-4005-B056-6CBDF294C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pic>
        <p:nvPicPr>
          <p:cNvPr id="16390" name="Picture 5">
            <a:extLst>
              <a:ext uri="{FF2B5EF4-FFF2-40B4-BE49-F238E27FC236}">
                <a16:creationId xmlns:a16="http://schemas.microsoft.com/office/drawing/2014/main" id="{CDC570B5-F896-40AD-9AC2-E6E7BF16D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1219200"/>
            <a:ext cx="813435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TextBox 3">
            <a:extLst>
              <a:ext uri="{FF2B5EF4-FFF2-40B4-BE49-F238E27FC236}">
                <a16:creationId xmlns:a16="http://schemas.microsoft.com/office/drawing/2014/main" id="{C17FBDE1-203B-4CD7-826D-85CD16DE3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143000"/>
            <a:ext cx="13716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 dirty="0"/>
              <a:t>Kolon</a:t>
            </a:r>
          </a:p>
        </p:txBody>
      </p:sp>
      <p:sp>
        <p:nvSpPr>
          <p:cNvPr id="16392" name="TextBox 7">
            <a:extLst>
              <a:ext uri="{FF2B5EF4-FFF2-40B4-BE49-F238E27FC236}">
                <a16:creationId xmlns:a16="http://schemas.microsoft.com/office/drawing/2014/main" id="{0F419F79-340B-4248-ACA5-09801CF27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667125"/>
            <a:ext cx="13716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800" dirty="0"/>
              <a:t>Satır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9EBFD5-9D95-4F10-9D21-B5542552CCAF}"/>
              </a:ext>
            </a:extLst>
          </p:cNvPr>
          <p:cNvGrpSpPr/>
          <p:nvPr/>
        </p:nvGrpSpPr>
        <p:grpSpPr>
          <a:xfrm>
            <a:off x="611560" y="2060848"/>
            <a:ext cx="7991605" cy="3384376"/>
            <a:chOff x="228600" y="2214563"/>
            <a:chExt cx="8839200" cy="3743325"/>
          </a:xfrm>
        </p:grpSpPr>
        <p:pic>
          <p:nvPicPr>
            <p:cNvPr id="17410" name="Picture 5">
              <a:extLst>
                <a:ext uri="{FF2B5EF4-FFF2-40B4-BE49-F238E27FC236}">
                  <a16:creationId xmlns:a16="http://schemas.microsoft.com/office/drawing/2014/main" id="{C0C9D405-07AC-47DB-BEE5-C5361A1B32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9650" y="2214563"/>
              <a:ext cx="2978150" cy="136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812E8AA-D539-4945-A3C9-BCC04F825F9C}"/>
                </a:ext>
              </a:extLst>
            </p:cNvPr>
            <p:cNvCxnSpPr/>
            <p:nvPr/>
          </p:nvCxnSpPr>
          <p:spPr>
            <a:xfrm>
              <a:off x="228600" y="38052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4F188A-990E-4EE2-B0B2-69617621AA76}"/>
                </a:ext>
              </a:extLst>
            </p:cNvPr>
            <p:cNvSpPr/>
            <p:nvPr/>
          </p:nvSpPr>
          <p:spPr>
            <a:xfrm>
              <a:off x="228600" y="3576638"/>
              <a:ext cx="2514600" cy="2362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F5D3CDD-4878-4D31-84CF-462B9BEC56CE}"/>
                </a:ext>
              </a:extLst>
            </p:cNvPr>
            <p:cNvCxnSpPr/>
            <p:nvPr/>
          </p:nvCxnSpPr>
          <p:spPr>
            <a:xfrm>
              <a:off x="228600" y="40338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7A4CD00-35D4-4CC7-844C-4916663293C4}"/>
                </a:ext>
              </a:extLst>
            </p:cNvPr>
            <p:cNvCxnSpPr/>
            <p:nvPr/>
          </p:nvCxnSpPr>
          <p:spPr>
            <a:xfrm>
              <a:off x="228600" y="57102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B98A18D-7548-4C6E-A8B6-01D399078158}"/>
                </a:ext>
              </a:extLst>
            </p:cNvPr>
            <p:cNvCxnSpPr/>
            <p:nvPr/>
          </p:nvCxnSpPr>
          <p:spPr>
            <a:xfrm>
              <a:off x="457200" y="357663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4F7F0D5-D3C1-4A39-A367-44935B14BC64}"/>
                </a:ext>
              </a:extLst>
            </p:cNvPr>
            <p:cNvCxnSpPr/>
            <p:nvPr/>
          </p:nvCxnSpPr>
          <p:spPr>
            <a:xfrm>
              <a:off x="685800" y="359568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CA0A4E3-24F0-4F55-8DB0-4150C9038012}"/>
                </a:ext>
              </a:extLst>
            </p:cNvPr>
            <p:cNvCxnSpPr/>
            <p:nvPr/>
          </p:nvCxnSpPr>
          <p:spPr>
            <a:xfrm>
              <a:off x="2514600" y="357663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F35B06C-5A37-41B4-A6A1-7C058C63626A}"/>
                </a:ext>
              </a:extLst>
            </p:cNvPr>
            <p:cNvCxnSpPr/>
            <p:nvPr/>
          </p:nvCxnSpPr>
          <p:spPr>
            <a:xfrm>
              <a:off x="3200400" y="38052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2498BFF-B1C8-4EE6-AF7F-5CA8EDE3AF37}"/>
                </a:ext>
              </a:extLst>
            </p:cNvPr>
            <p:cNvSpPr/>
            <p:nvPr/>
          </p:nvSpPr>
          <p:spPr>
            <a:xfrm>
              <a:off x="3200400" y="3576638"/>
              <a:ext cx="2514600" cy="2362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99372AB-02DE-4514-95EE-5A777915C7A0}"/>
                </a:ext>
              </a:extLst>
            </p:cNvPr>
            <p:cNvCxnSpPr/>
            <p:nvPr/>
          </p:nvCxnSpPr>
          <p:spPr>
            <a:xfrm>
              <a:off x="3200400" y="40338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16E563B-1DF0-4216-9CE4-8FF331CE4F18}"/>
                </a:ext>
              </a:extLst>
            </p:cNvPr>
            <p:cNvCxnSpPr/>
            <p:nvPr/>
          </p:nvCxnSpPr>
          <p:spPr>
            <a:xfrm>
              <a:off x="3200400" y="57102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AA9A2D8-BAD4-46C6-9AEE-C7BADEE60009}"/>
                </a:ext>
              </a:extLst>
            </p:cNvPr>
            <p:cNvCxnSpPr/>
            <p:nvPr/>
          </p:nvCxnSpPr>
          <p:spPr>
            <a:xfrm>
              <a:off x="3429000" y="357663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51819CC-AFB1-4A7B-9A4A-601707FF1981}"/>
                </a:ext>
              </a:extLst>
            </p:cNvPr>
            <p:cNvCxnSpPr/>
            <p:nvPr/>
          </p:nvCxnSpPr>
          <p:spPr>
            <a:xfrm>
              <a:off x="3657600" y="359568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5AB6DEE-19C9-4371-9096-B7EB35DA43D9}"/>
                </a:ext>
              </a:extLst>
            </p:cNvPr>
            <p:cNvCxnSpPr/>
            <p:nvPr/>
          </p:nvCxnSpPr>
          <p:spPr>
            <a:xfrm>
              <a:off x="5486400" y="357663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B3F8F0D-896A-4F6A-B656-6EEAC252184C}"/>
                </a:ext>
              </a:extLst>
            </p:cNvPr>
            <p:cNvCxnSpPr/>
            <p:nvPr/>
          </p:nvCxnSpPr>
          <p:spPr>
            <a:xfrm>
              <a:off x="6400800" y="38052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7FEC9D0-833B-4399-B980-76D9B29039D5}"/>
                </a:ext>
              </a:extLst>
            </p:cNvPr>
            <p:cNvSpPr/>
            <p:nvPr/>
          </p:nvSpPr>
          <p:spPr>
            <a:xfrm>
              <a:off x="6400800" y="3576638"/>
              <a:ext cx="2514600" cy="2362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69622FC-D521-4E83-B130-A744CD5C794E}"/>
                </a:ext>
              </a:extLst>
            </p:cNvPr>
            <p:cNvCxnSpPr/>
            <p:nvPr/>
          </p:nvCxnSpPr>
          <p:spPr>
            <a:xfrm>
              <a:off x="6400800" y="40338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0BAC16-8593-4CCC-BA0B-C81E42D35640}"/>
                </a:ext>
              </a:extLst>
            </p:cNvPr>
            <p:cNvCxnSpPr/>
            <p:nvPr/>
          </p:nvCxnSpPr>
          <p:spPr>
            <a:xfrm>
              <a:off x="6400800" y="5710238"/>
              <a:ext cx="2514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FC5B9AE-F04A-4501-B339-B39AB39B30B8}"/>
                </a:ext>
              </a:extLst>
            </p:cNvPr>
            <p:cNvCxnSpPr/>
            <p:nvPr/>
          </p:nvCxnSpPr>
          <p:spPr>
            <a:xfrm>
              <a:off x="6629400" y="357663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0B27C15-2240-49F3-A34F-120D4F9E8235}"/>
                </a:ext>
              </a:extLst>
            </p:cNvPr>
            <p:cNvCxnSpPr/>
            <p:nvPr/>
          </p:nvCxnSpPr>
          <p:spPr>
            <a:xfrm>
              <a:off x="6858000" y="359568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22E0813-D521-46E4-8945-6B239035D721}"/>
                </a:ext>
              </a:extLst>
            </p:cNvPr>
            <p:cNvCxnSpPr/>
            <p:nvPr/>
          </p:nvCxnSpPr>
          <p:spPr>
            <a:xfrm>
              <a:off x="8686800" y="3576638"/>
              <a:ext cx="0" cy="23622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9CFB4ECD-B5F0-47FE-939C-A9D8B3A492BC}"/>
                </a:ext>
              </a:extLst>
            </p:cNvPr>
            <p:cNvSpPr/>
            <p:nvPr/>
          </p:nvSpPr>
          <p:spPr>
            <a:xfrm>
              <a:off x="304800" y="3119438"/>
              <a:ext cx="2971800" cy="1247775"/>
            </a:xfrm>
            <a:prstGeom prst="arc">
              <a:avLst>
                <a:gd name="adj1" fmla="val 10907566"/>
                <a:gd name="adj2" fmla="val 21486379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1758BC59-069B-4032-9D63-712341EDEF24}"/>
                </a:ext>
              </a:extLst>
            </p:cNvPr>
            <p:cNvSpPr/>
            <p:nvPr/>
          </p:nvSpPr>
          <p:spPr>
            <a:xfrm>
              <a:off x="3276600" y="3119438"/>
              <a:ext cx="3200400" cy="1247775"/>
            </a:xfrm>
            <a:prstGeom prst="arc">
              <a:avLst>
                <a:gd name="adj1" fmla="val 10907566"/>
                <a:gd name="adj2" fmla="val 21569222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7437" name="TextBox 28">
              <a:extLst>
                <a:ext uri="{FF2B5EF4-FFF2-40B4-BE49-F238E27FC236}">
                  <a16:creationId xmlns:a16="http://schemas.microsoft.com/office/drawing/2014/main" id="{191BFFAD-209F-45D8-A39E-4A2B199A1D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9400" y="2967038"/>
              <a:ext cx="922338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400" dirty="0">
                  <a:cs typeface="Arial" panose="020B0604020202020204" pitchFamily="34" charset="0"/>
                </a:rPr>
                <a:t>Topla</a:t>
              </a:r>
              <a:endParaRPr lang="en-US" altLang="tr-TR" sz="2400" dirty="0">
                <a:cs typeface="Arial" panose="020B0604020202020204" pitchFamily="34" charset="0"/>
              </a:endParaRPr>
            </a:p>
          </p:txBody>
        </p:sp>
        <p:sp>
          <p:nvSpPr>
            <p:cNvPr id="17438" name="TextBox 29">
              <a:extLst>
                <a:ext uri="{FF2B5EF4-FFF2-40B4-BE49-F238E27FC236}">
                  <a16:creationId xmlns:a16="http://schemas.microsoft.com/office/drawing/2014/main" id="{D143E57B-DD69-43D1-8710-25AE3EA1C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0175" y="4546600"/>
              <a:ext cx="3905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7439" name="TextBox 30">
              <a:extLst>
                <a:ext uri="{FF2B5EF4-FFF2-40B4-BE49-F238E27FC236}">
                  <a16:creationId xmlns:a16="http://schemas.microsoft.com/office/drawing/2014/main" id="{A6725BCA-65CB-4DE6-AF67-B38F961634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6738" y="4548188"/>
              <a:ext cx="390525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17440" name="TextBox 31">
              <a:extLst>
                <a:ext uri="{FF2B5EF4-FFF2-40B4-BE49-F238E27FC236}">
                  <a16:creationId xmlns:a16="http://schemas.microsoft.com/office/drawing/2014/main" id="{B57251D4-6491-4A2E-AEE6-CDE883892D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43800" y="4648200"/>
              <a:ext cx="40798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tr-TR" sz="2400" dirty="0"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2EAB38B4-0F15-477E-8CE5-21636B7A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Matris Toplama</a:t>
            </a:r>
            <a:r>
              <a:rPr lang="en-US" altLang="tr-TR" dirty="0"/>
              <a:t>, C = A + B</a:t>
            </a: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BD820E-62FE-4B78-9998-FBE20BAB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17412" name="Content Placeholder 4">
            <a:extLst>
              <a:ext uri="{FF2B5EF4-FFF2-40B4-BE49-F238E27FC236}">
                <a16:creationId xmlns:a16="http://schemas.microsoft.com/office/drawing/2014/main" id="{CA52499D-CBE9-463B-A4EF-E378D45701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16218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tr-TR" altLang="tr-TR" sz="2000" dirty="0"/>
              <a:t>Her matrisin ilgili elemanları sonuç matrisin elemanlarını oluşturmak için toplanırlar.</a:t>
            </a:r>
          </a:p>
          <a:p>
            <a:pPr eaLnBrk="1" hangingPunct="1"/>
            <a:r>
              <a:rPr lang="en-US" altLang="tr-TR" sz="2000" b="1" dirty="0"/>
              <a:t>A </a:t>
            </a:r>
            <a:r>
              <a:rPr lang="tr-TR" altLang="tr-TR" sz="2000" dirty="0"/>
              <a:t>'nın</a:t>
            </a:r>
            <a:r>
              <a:rPr lang="en-US" altLang="tr-TR" sz="2000" dirty="0"/>
              <a:t> </a:t>
            </a:r>
            <a:r>
              <a:rPr lang="en-US" altLang="tr-TR" sz="2000" i="1" dirty="0"/>
              <a:t>a</a:t>
            </a:r>
            <a:r>
              <a:rPr lang="en-US" altLang="tr-TR" sz="2000" i="1" baseline="-25000" dirty="0"/>
              <a:t>i</a:t>
            </a:r>
            <a:r>
              <a:rPr lang="en-US" altLang="tr-TR" sz="2000" baseline="-25000" dirty="0"/>
              <a:t>,</a:t>
            </a:r>
            <a:r>
              <a:rPr lang="en-US" altLang="tr-TR" sz="2000" i="1" baseline="-25000" dirty="0"/>
              <a:t>j</a:t>
            </a:r>
            <a:r>
              <a:rPr lang="en-US" altLang="tr-TR" sz="2000" i="1" dirty="0"/>
              <a:t> </a:t>
            </a:r>
            <a:r>
              <a:rPr lang="tr-TR" altLang="tr-TR" sz="2000" dirty="0"/>
              <a:t>ile </a:t>
            </a:r>
            <a:r>
              <a:rPr lang="en-US" altLang="tr-TR" sz="2000" b="1" dirty="0"/>
              <a:t>B </a:t>
            </a:r>
            <a:r>
              <a:rPr lang="tr-TR" altLang="tr-TR" sz="2000" dirty="0"/>
              <a:t>'nin</a:t>
            </a:r>
            <a:r>
              <a:rPr lang="en-US" altLang="tr-TR" sz="2000" dirty="0"/>
              <a:t> </a:t>
            </a:r>
            <a:r>
              <a:rPr lang="en-US" altLang="tr-TR" sz="2000" i="1" dirty="0"/>
              <a:t>b</a:t>
            </a:r>
            <a:r>
              <a:rPr lang="en-US" altLang="tr-TR" sz="2000" i="1" baseline="-25000" dirty="0"/>
              <a:t>i</a:t>
            </a:r>
            <a:r>
              <a:rPr lang="en-US" altLang="tr-TR" sz="2000" baseline="-25000" dirty="0"/>
              <a:t>,</a:t>
            </a:r>
            <a:r>
              <a:rPr lang="en-US" altLang="tr-TR" sz="2000" i="1" baseline="-25000" dirty="0"/>
              <a:t>j</a:t>
            </a:r>
            <a:r>
              <a:rPr lang="en-US" altLang="tr-TR" sz="2000" dirty="0"/>
              <a:t>,</a:t>
            </a:r>
            <a:r>
              <a:rPr lang="tr-TR" altLang="tr-TR" sz="2000" dirty="0"/>
              <a:t> şeklinde verilen </a:t>
            </a:r>
            <a:br>
              <a:rPr lang="tr-TR" altLang="tr-TR" sz="2000" dirty="0"/>
            </a:br>
            <a:r>
              <a:rPr lang="tr-TR" altLang="tr-TR" sz="2000" dirty="0"/>
              <a:t>elemanları </a:t>
            </a:r>
            <a:r>
              <a:rPr lang="en-US" altLang="tr-TR" sz="2000" b="1" dirty="0"/>
              <a:t>C </a:t>
            </a:r>
            <a:r>
              <a:rPr lang="tr-TR" altLang="tr-TR" sz="2000" dirty="0"/>
              <a:t>'nin</a:t>
            </a:r>
            <a:r>
              <a:rPr lang="tr-TR" altLang="tr-TR" sz="2000" b="1" dirty="0"/>
              <a:t> </a:t>
            </a:r>
            <a:r>
              <a:rPr lang="tr-TR" altLang="tr-TR" sz="2000" dirty="0"/>
              <a:t>hesaplanmasında </a:t>
            </a:r>
            <a:br>
              <a:rPr lang="tr-TR" altLang="tr-TR" sz="2000" dirty="0"/>
            </a:br>
            <a:r>
              <a:rPr lang="tr-TR" altLang="tr-TR" sz="2000" dirty="0"/>
              <a:t>şu şekilde kullanılır</a:t>
            </a:r>
            <a:r>
              <a:rPr lang="en-US" altLang="tr-TR" sz="1800" dirty="0"/>
              <a:t>:</a:t>
            </a:r>
            <a:endParaRPr lang="tr-TR" altLang="tr-TR" sz="18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endParaRPr lang="tr-TR" altLang="tr-TR" sz="2000" dirty="0"/>
          </a:p>
          <a:p>
            <a:pPr eaLnBrk="1" hangingPunct="1"/>
            <a:r>
              <a:rPr lang="tr-TR" altLang="tr-TR" sz="2000" dirty="0">
                <a:solidFill>
                  <a:srgbClr val="FF0000"/>
                </a:solidFill>
              </a:rPr>
              <a:t>Çok kolay paralelleştirilir</a:t>
            </a:r>
            <a:r>
              <a:rPr lang="en-US" altLang="tr-TR" sz="2000" dirty="0">
                <a:solidFill>
                  <a:srgbClr val="FF0000"/>
                </a:solidFill>
              </a:rPr>
              <a:t> </a:t>
            </a:r>
            <a:r>
              <a:rPr lang="tr-TR" altLang="tr-TR" sz="2000" dirty="0">
                <a:solidFill>
                  <a:srgbClr val="FF0000"/>
                </a:solidFill>
              </a:rPr>
              <a:t>–</a:t>
            </a:r>
            <a:r>
              <a:rPr lang="en-US" altLang="tr-TR" sz="2000" dirty="0">
                <a:solidFill>
                  <a:srgbClr val="FF0000"/>
                </a:solidFill>
              </a:rPr>
              <a:t> </a:t>
            </a:r>
            <a:r>
              <a:rPr lang="tr-TR" altLang="tr-TR" sz="2000" dirty="0">
                <a:solidFill>
                  <a:srgbClr val="FF0000"/>
                </a:solidFill>
              </a:rPr>
              <a:t>her işlemci bir blok veri alır ve </a:t>
            </a:r>
            <a:r>
              <a:rPr lang="en-US" altLang="tr-TR" sz="2000" dirty="0">
                <a:solidFill>
                  <a:srgbClr val="FF0000"/>
                </a:solidFill>
              </a:rPr>
              <a:t>C</a:t>
            </a:r>
            <a:r>
              <a:rPr lang="tr-TR" altLang="tr-TR" sz="2000" dirty="0">
                <a:solidFill>
                  <a:srgbClr val="FF0000"/>
                </a:solidFill>
              </a:rPr>
              <a:t>'nin o bloğu bir işlemcide işlenir.</a:t>
            </a:r>
            <a:endParaRPr lang="en-US" altLang="tr-TR" sz="2000" dirty="0"/>
          </a:p>
          <a:p>
            <a:endParaRPr lang="tr-TR" altLang="tr-TR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>
            <a:extLst>
              <a:ext uri="{FF2B5EF4-FFF2-40B4-BE49-F238E27FC236}">
                <a16:creationId xmlns:a16="http://schemas.microsoft.com/office/drawing/2014/main" id="{4566E75A-6E68-4548-8EDC-A5B45DF1E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276600"/>
            <a:ext cx="8878888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6">
            <a:extLst>
              <a:ext uri="{FF2B5EF4-FFF2-40B4-BE49-F238E27FC236}">
                <a16:creationId xmlns:a16="http://schemas.microsoft.com/office/drawing/2014/main" id="{8C64123D-6460-4570-A858-9FAFDF06B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0"/>
            <a:ext cx="34290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8E4ADDC-FE38-4281-8250-72C1E9B92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Matris Çarpımı, C = A * B</a:t>
            </a:r>
          </a:p>
        </p:txBody>
      </p:sp>
      <p:sp>
        <p:nvSpPr>
          <p:cNvPr id="18437" name="Content Placeholder 4">
            <a:extLst>
              <a:ext uri="{FF2B5EF4-FFF2-40B4-BE49-F238E27FC236}">
                <a16:creationId xmlns:a16="http://schemas.microsoft.com/office/drawing/2014/main" id="{060259FC-590F-4367-AB86-A58802EE930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tr-TR" sz="2400" b="1" dirty="0"/>
              <a:t>A </a:t>
            </a:r>
            <a:r>
              <a:rPr lang="tr-TR" altLang="tr-TR" sz="2400" dirty="0"/>
              <a:t>ve</a:t>
            </a:r>
            <a:r>
              <a:rPr lang="en-US" altLang="tr-TR" sz="2400" dirty="0"/>
              <a:t> </a:t>
            </a:r>
            <a:r>
              <a:rPr lang="en-US" altLang="tr-TR" sz="2400" b="1" dirty="0"/>
              <a:t>B</a:t>
            </a:r>
            <a:r>
              <a:rPr lang="tr-TR" altLang="tr-TR" sz="2400" dirty="0"/>
              <a:t> matrislerinin çarpımı</a:t>
            </a:r>
            <a:r>
              <a:rPr lang="en-US" altLang="tr-TR" sz="2400" dirty="0"/>
              <a:t> </a:t>
            </a:r>
            <a:r>
              <a:rPr lang="en-US" altLang="tr-TR" sz="2400" b="1" dirty="0"/>
              <a:t>C</a:t>
            </a:r>
            <a:r>
              <a:rPr lang="tr-TR" altLang="tr-TR" sz="2400" b="1" dirty="0"/>
              <a:t> </a:t>
            </a:r>
            <a:r>
              <a:rPr lang="tr-TR" altLang="tr-TR" sz="2400" dirty="0"/>
              <a:t>matrisini oluşturur.</a:t>
            </a:r>
            <a:endParaRPr lang="en-US" altLang="tr-TR" sz="2400" b="1" dirty="0"/>
          </a:p>
          <a:p>
            <a:pPr eaLnBrk="1" hangingPunct="1"/>
            <a:r>
              <a:rPr lang="en-US" altLang="tr-TR" sz="2400" i="1" dirty="0"/>
              <a:t>c</a:t>
            </a:r>
            <a:r>
              <a:rPr lang="en-US" altLang="tr-TR" sz="2400" i="1" baseline="-25000" dirty="0"/>
              <a:t>i</a:t>
            </a:r>
            <a:r>
              <a:rPr lang="en-US" altLang="tr-TR" sz="2400" baseline="-25000" dirty="0"/>
              <a:t>,</a:t>
            </a:r>
            <a:r>
              <a:rPr lang="en-US" altLang="tr-TR" sz="2400" i="1" baseline="-25000" dirty="0"/>
              <a:t>j</a:t>
            </a:r>
            <a:r>
              <a:rPr lang="en-US" altLang="tr-TR" sz="2400" i="1" dirty="0"/>
              <a:t> </a:t>
            </a:r>
            <a:r>
              <a:rPr lang="en-US" altLang="tr-TR" sz="2400" dirty="0"/>
              <a:t>(0 &lt;= </a:t>
            </a:r>
            <a:r>
              <a:rPr lang="en-US" altLang="tr-TR" sz="2400" i="1" dirty="0"/>
              <a:t>i </a:t>
            </a:r>
            <a:r>
              <a:rPr lang="en-US" altLang="tr-TR" sz="2400" dirty="0"/>
              <a:t>&lt; </a:t>
            </a:r>
            <a:r>
              <a:rPr lang="en-US" altLang="tr-TR" sz="2400" i="1" dirty="0"/>
              <a:t>n</a:t>
            </a:r>
            <a:r>
              <a:rPr lang="en-US" altLang="tr-TR" sz="2400" dirty="0"/>
              <a:t>, 0 &lt;= </a:t>
            </a:r>
            <a:r>
              <a:rPr lang="en-US" altLang="tr-TR" sz="2400" i="1" dirty="0"/>
              <a:t>j </a:t>
            </a:r>
            <a:r>
              <a:rPr lang="en-US" altLang="tr-TR" sz="2400" dirty="0"/>
              <a:t>&lt; </a:t>
            </a:r>
            <a:r>
              <a:rPr lang="en-US" altLang="tr-TR" sz="2400" i="1" dirty="0"/>
              <a:t>m</a:t>
            </a:r>
            <a:r>
              <a:rPr lang="en-US" altLang="tr-TR" sz="2400" dirty="0"/>
              <a:t>)</a:t>
            </a:r>
            <a:r>
              <a:rPr lang="tr-TR" altLang="tr-TR" sz="2400" dirty="0"/>
              <a:t> şöyle hesaplanır</a:t>
            </a:r>
            <a:r>
              <a:rPr lang="en-US" altLang="tr-TR" sz="2400" dirty="0"/>
              <a:t>:</a:t>
            </a:r>
          </a:p>
          <a:p>
            <a:endParaRPr lang="tr-TR" altLang="tr-TR" sz="2400" dirty="0"/>
          </a:p>
        </p:txBody>
      </p:sp>
      <p:sp>
        <p:nvSpPr>
          <p:cNvPr id="18439" name="Rectangle 5">
            <a:extLst>
              <a:ext uri="{FF2B5EF4-FFF2-40B4-BE49-F238E27FC236}">
                <a16:creationId xmlns:a16="http://schemas.microsoft.com/office/drawing/2014/main" id="{7F8373E5-13FE-43B1-93F0-B891F57B0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313" y="2640013"/>
            <a:ext cx="45831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 dirty="0">
                <a:cs typeface="Arial" panose="020B0604020202020204" pitchFamily="34" charset="0"/>
              </a:rPr>
              <a:t>A </a:t>
            </a:r>
            <a:r>
              <a:rPr lang="tr-TR" altLang="tr-TR" sz="2400" dirty="0">
                <a:cs typeface="Arial" panose="020B0604020202020204" pitchFamily="34" charset="0"/>
              </a:rPr>
              <a:t>: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n </a:t>
            </a:r>
            <a:r>
              <a:rPr lang="en-US" altLang="tr-TR" sz="2400" dirty="0">
                <a:cs typeface="Arial" panose="020B0604020202020204" pitchFamily="34" charset="0"/>
              </a:rPr>
              <a:t>x </a:t>
            </a:r>
            <a:r>
              <a:rPr lang="en-US" altLang="tr-TR" sz="2400" i="1" dirty="0">
                <a:cs typeface="Arial" panose="020B0604020202020204" pitchFamily="34" charset="0"/>
              </a:rPr>
              <a:t>l </a:t>
            </a:r>
            <a:r>
              <a:rPr lang="tr-TR" altLang="tr-TR" sz="2400" dirty="0">
                <a:cs typeface="Arial" panose="020B0604020202020204" pitchFamily="34" charset="0"/>
              </a:rPr>
              <a:t>ve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cs typeface="Arial" panose="020B0604020202020204" pitchFamily="34" charset="0"/>
              </a:rPr>
              <a:t>B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:</a:t>
            </a:r>
            <a:r>
              <a:rPr lang="tr-TR" altLang="tr-TR" sz="2400" b="1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l </a:t>
            </a:r>
            <a:r>
              <a:rPr lang="en-US" altLang="tr-TR" sz="2400" dirty="0">
                <a:cs typeface="Arial" panose="020B0604020202020204" pitchFamily="34" charset="0"/>
              </a:rPr>
              <a:t>x </a:t>
            </a:r>
            <a:r>
              <a:rPr lang="en-US" altLang="tr-TR" sz="2400" i="1" dirty="0">
                <a:cs typeface="Arial" panose="020B0604020202020204" pitchFamily="34" charset="0"/>
              </a:rPr>
              <a:t>m </a:t>
            </a:r>
            <a:r>
              <a:rPr lang="tr-TR" altLang="tr-TR" sz="2400" dirty="0">
                <a:cs typeface="Arial" panose="020B0604020202020204" pitchFamily="34" charset="0"/>
              </a:rPr>
              <a:t>matrislerdir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</p:txBody>
      </p:sp>
      <p:sp>
        <p:nvSpPr>
          <p:cNvPr id="18440" name="TextBox 10">
            <a:extLst>
              <a:ext uri="{FF2B5EF4-FFF2-40B4-BE49-F238E27FC236}">
                <a16:creationId xmlns:a16="http://schemas.microsoft.com/office/drawing/2014/main" id="{166DDC5A-7581-4AEE-BDB3-F3B3A29D5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8600" y="4606925"/>
            <a:ext cx="838200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1800" dirty="0"/>
              <a:t>Satır</a:t>
            </a:r>
          </a:p>
        </p:txBody>
      </p:sp>
      <p:sp>
        <p:nvSpPr>
          <p:cNvPr id="18441" name="TextBox 11">
            <a:extLst>
              <a:ext uri="{FF2B5EF4-FFF2-40B4-BE49-F238E27FC236}">
                <a16:creationId xmlns:a16="http://schemas.microsoft.com/office/drawing/2014/main" id="{97BB85CA-700C-41D2-96B5-6D72CFE3C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3257550"/>
            <a:ext cx="13239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Kolon</a:t>
            </a:r>
          </a:p>
        </p:txBody>
      </p:sp>
      <p:sp>
        <p:nvSpPr>
          <p:cNvPr id="18442" name="TextBox 12">
            <a:extLst>
              <a:ext uri="{FF2B5EF4-FFF2-40B4-BE49-F238E27FC236}">
                <a16:creationId xmlns:a16="http://schemas.microsoft.com/office/drawing/2014/main" id="{378657B4-A4B2-40E2-9CC4-68802FA46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486150"/>
            <a:ext cx="13239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Çarp</a:t>
            </a:r>
          </a:p>
        </p:txBody>
      </p:sp>
      <p:sp>
        <p:nvSpPr>
          <p:cNvPr id="18443" name="TextBox 13">
            <a:extLst>
              <a:ext uri="{FF2B5EF4-FFF2-40B4-BE49-F238E27FC236}">
                <a16:creationId xmlns:a16="http://schemas.microsoft.com/office/drawing/2014/main" id="{5A482A65-C46B-4618-9E91-FA69842BA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429000"/>
            <a:ext cx="132397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Sonuçlar toplanır.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>
            <a:extLst>
              <a:ext uri="{FF2B5EF4-FFF2-40B4-BE49-F238E27FC236}">
                <a16:creationId xmlns:a16="http://schemas.microsoft.com/office/drawing/2014/main" id="{89B2B151-8DF7-4D14-85C2-E0401FA4F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8969375" cy="383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87B87F-4077-4CDA-8547-ECB5FA58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Matris-Vektör Çarpımı, c = A * b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16B113-A1AF-42DF-9C76-C7895E11A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19460" name="Content Placeholder 4">
            <a:extLst>
              <a:ext uri="{FF2B5EF4-FFF2-40B4-BE49-F238E27FC236}">
                <a16:creationId xmlns:a16="http://schemas.microsoft.com/office/drawing/2014/main" id="{255FCD7B-C85C-41D0-BCF5-46983723112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tr-TR" sz="2400" b="1" dirty="0"/>
              <a:t>A </a:t>
            </a:r>
            <a:r>
              <a:rPr lang="tr-TR" altLang="tr-TR" sz="2400" dirty="0"/>
              <a:t>matris,</a:t>
            </a:r>
            <a:r>
              <a:rPr lang="en-US" altLang="tr-TR" sz="2400" dirty="0"/>
              <a:t> </a:t>
            </a:r>
            <a:r>
              <a:rPr lang="tr-TR" altLang="tr-TR" sz="2400" b="1" dirty="0"/>
              <a:t>b</a:t>
            </a:r>
            <a:r>
              <a:rPr lang="tr-TR" altLang="tr-TR" sz="2400" dirty="0"/>
              <a:t> ve</a:t>
            </a:r>
            <a:r>
              <a:rPr lang="en-US" altLang="tr-TR" sz="2400" dirty="0"/>
              <a:t> </a:t>
            </a:r>
            <a:r>
              <a:rPr lang="tr-TR" altLang="tr-TR" sz="2400" b="1" dirty="0"/>
              <a:t>c </a:t>
            </a:r>
            <a:r>
              <a:rPr lang="tr-TR" altLang="tr-TR" sz="2400" dirty="0"/>
              <a:t>vektördürler (veya nx1 matris).</a:t>
            </a:r>
            <a:endParaRPr lang="en-US" altLang="tr-TR" sz="2400" b="1" dirty="0"/>
          </a:p>
          <a:p>
            <a:pPr eaLnBrk="1" hangingPunct="1"/>
            <a:r>
              <a:rPr lang="en-US" altLang="tr-TR" sz="2400" i="1" dirty="0"/>
              <a:t>c</a:t>
            </a:r>
            <a:r>
              <a:rPr lang="en-US" altLang="tr-TR" sz="2400" i="1" baseline="-25000" dirty="0"/>
              <a:t>i</a:t>
            </a:r>
            <a:r>
              <a:rPr lang="en-US" altLang="tr-TR" sz="2400" baseline="-25000" dirty="0"/>
              <a:t>,</a:t>
            </a:r>
            <a:r>
              <a:rPr lang="en-US" altLang="tr-TR" sz="2400" i="1" baseline="-25000" dirty="0"/>
              <a:t>j</a:t>
            </a:r>
            <a:r>
              <a:rPr lang="en-US" altLang="tr-TR" sz="2400" i="1" dirty="0"/>
              <a:t> </a:t>
            </a:r>
            <a:r>
              <a:rPr lang="en-US" altLang="tr-TR" sz="2400" dirty="0"/>
              <a:t>(0 &lt;= </a:t>
            </a:r>
            <a:r>
              <a:rPr lang="en-US" altLang="tr-TR" sz="2400" i="1" dirty="0"/>
              <a:t>i </a:t>
            </a:r>
            <a:r>
              <a:rPr lang="en-US" altLang="tr-TR" sz="2400" dirty="0"/>
              <a:t>&lt; </a:t>
            </a:r>
            <a:r>
              <a:rPr lang="en-US" altLang="tr-TR" sz="2400" i="1" dirty="0"/>
              <a:t>n</a:t>
            </a:r>
            <a:r>
              <a:rPr lang="en-US" altLang="tr-TR" sz="2400" dirty="0"/>
              <a:t>, 0 &lt;= </a:t>
            </a:r>
            <a:r>
              <a:rPr lang="en-US" altLang="tr-TR" sz="2400" i="1" dirty="0"/>
              <a:t>j </a:t>
            </a:r>
            <a:r>
              <a:rPr lang="en-US" altLang="tr-TR" sz="2400" dirty="0"/>
              <a:t>&lt; </a:t>
            </a:r>
            <a:r>
              <a:rPr lang="en-US" altLang="tr-TR" sz="2400" i="1" dirty="0"/>
              <a:t>m</a:t>
            </a:r>
            <a:r>
              <a:rPr lang="en-US" altLang="tr-TR" sz="2400" dirty="0"/>
              <a:t>)</a:t>
            </a:r>
            <a:r>
              <a:rPr lang="tr-TR" altLang="tr-TR" sz="2400" dirty="0"/>
              <a:t> şöyle hesaplanır</a:t>
            </a:r>
            <a:r>
              <a:rPr lang="en-US" altLang="tr-TR" sz="2400" dirty="0"/>
              <a:t>:</a:t>
            </a:r>
          </a:p>
          <a:p>
            <a:endParaRPr lang="tr-TR" altLang="tr-TR" sz="2400" dirty="0"/>
          </a:p>
        </p:txBody>
      </p:sp>
      <p:sp>
        <p:nvSpPr>
          <p:cNvPr id="19462" name="TextBox 10">
            <a:extLst>
              <a:ext uri="{FF2B5EF4-FFF2-40B4-BE49-F238E27FC236}">
                <a16:creationId xmlns:a16="http://schemas.microsoft.com/office/drawing/2014/main" id="{A15FBAB8-5BB8-467F-938E-ACCE53119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0"/>
            <a:ext cx="838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tr-TR" altLang="tr-TR" sz="2000" dirty="0"/>
              <a:t>Satır</a:t>
            </a:r>
          </a:p>
        </p:txBody>
      </p:sp>
      <p:sp>
        <p:nvSpPr>
          <p:cNvPr id="19463" name="TextBox 12">
            <a:extLst>
              <a:ext uri="{FF2B5EF4-FFF2-40B4-BE49-F238E27FC236}">
                <a16:creationId xmlns:a16="http://schemas.microsoft.com/office/drawing/2014/main" id="{E0C2B590-0B24-4205-9324-56B6E107D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3733800"/>
            <a:ext cx="132397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 dirty="0"/>
              <a:t>Çarp</a:t>
            </a:r>
          </a:p>
        </p:txBody>
      </p:sp>
      <p:sp>
        <p:nvSpPr>
          <p:cNvPr id="19464" name="TextBox 13">
            <a:extLst>
              <a:ext uri="{FF2B5EF4-FFF2-40B4-BE49-F238E27FC236}">
                <a16:creationId xmlns:a16="http://schemas.microsoft.com/office/drawing/2014/main" id="{11A96410-6E88-4A81-A5D6-5C18603C6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825" y="3863975"/>
            <a:ext cx="132397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000" dirty="0"/>
              <a:t>Sonuçlar toplanır.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CEC0DC-2AFB-4C18-8DEE-BFADA01F1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dirty="0"/>
              <a:t>Matrislerin Lineer Denklemlerle İlişkisi</a:t>
            </a:r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B26FA9-0E7C-45A4-BCFD-E775AC9C3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/>
              <a:t>Lineer denklem sistemi matris formunda şöyle yazılır</a:t>
            </a:r>
            <a:r>
              <a:rPr lang="en-US" altLang="tr-TR" dirty="0"/>
              <a:t>:</a:t>
            </a:r>
            <a:r>
              <a:rPr lang="en-US" altLang="tr-TR" b="1" dirty="0"/>
              <a:t>				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altLang="tr-TR" b="1" dirty="0"/>
              <a:t>				Ax </a:t>
            </a:r>
            <a:r>
              <a:rPr lang="en-US" altLang="tr-TR" dirty="0"/>
              <a:t>= </a:t>
            </a:r>
            <a:r>
              <a:rPr lang="en-US" altLang="tr-TR" b="1" dirty="0"/>
              <a:t>b</a:t>
            </a:r>
          </a:p>
          <a:p>
            <a:pPr eaLnBrk="1" hangingPunct="1">
              <a:defRPr/>
            </a:pPr>
            <a:r>
              <a:rPr lang="en-US" altLang="tr-TR" b="1" dirty="0"/>
              <a:t>A </a:t>
            </a:r>
            <a:r>
              <a:rPr lang="tr-TR" altLang="tr-TR" dirty="0"/>
              <a:t>matrisi sabitleri tutar.</a:t>
            </a:r>
            <a:endParaRPr lang="en-US" altLang="tr-TR" dirty="0"/>
          </a:p>
          <a:p>
            <a:pPr eaLnBrk="1" hangingPunct="1">
              <a:defRPr/>
            </a:pPr>
            <a:r>
              <a:rPr lang="en-US" altLang="tr-TR" b="1" dirty="0"/>
              <a:t>x </a:t>
            </a:r>
            <a:r>
              <a:rPr lang="tr-TR" altLang="tr-TR" dirty="0"/>
              <a:t>vektörü</a:t>
            </a:r>
            <a:r>
              <a:rPr lang="en-US" altLang="tr-TR" dirty="0"/>
              <a:t> </a:t>
            </a:r>
            <a:r>
              <a:rPr lang="tr-TR" altLang="tr-TR" dirty="0"/>
              <a:t>bilinmeyenleri tutar.</a:t>
            </a:r>
            <a:endParaRPr lang="en-US" altLang="tr-TR" dirty="0"/>
          </a:p>
          <a:p>
            <a:pPr eaLnBrk="1" hangingPunct="1">
              <a:defRPr/>
            </a:pPr>
            <a:r>
              <a:rPr lang="en-US" altLang="tr-TR" b="1" dirty="0"/>
              <a:t>b </a:t>
            </a:r>
            <a:r>
              <a:rPr lang="tr-TR" altLang="tr-TR" dirty="0"/>
              <a:t>vektörü</a:t>
            </a:r>
            <a:r>
              <a:rPr lang="en-US" altLang="tr-TR" dirty="0"/>
              <a:t> </a:t>
            </a:r>
            <a:r>
              <a:rPr lang="en-US" altLang="tr-TR" i="1" dirty="0"/>
              <a:t>b </a:t>
            </a:r>
            <a:r>
              <a:rPr lang="tr-TR" altLang="tr-TR" dirty="0"/>
              <a:t>sabitleri, sonuçları tutar</a:t>
            </a:r>
            <a:r>
              <a:rPr lang="en-US" altLang="tr-TR" dirty="0"/>
              <a:t>.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FEC0FB-9742-4DAD-A556-06C5E6DB0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9C9C7D-B643-4BC6-BD89-4EE8C5863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Matris Çarpımının Paralelleştirilmesi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D99A83-349D-4E56-BC90-C917D9302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000" b="1" dirty="0"/>
              <a:t>Kare matrisler </a:t>
            </a:r>
            <a:r>
              <a:rPr lang="en-US" sz="2000" b="1" dirty="0"/>
              <a:t>(</a:t>
            </a:r>
            <a:r>
              <a:rPr lang="en-US" sz="2000" b="1" i="1" dirty="0"/>
              <a:t>n </a:t>
            </a:r>
            <a:r>
              <a:rPr lang="en-US" sz="2000" b="1" dirty="0"/>
              <a:t>x </a:t>
            </a:r>
            <a:r>
              <a:rPr lang="en-US" sz="2000" b="1" i="1" dirty="0"/>
              <a:t>n</a:t>
            </a:r>
            <a:r>
              <a:rPr lang="en-US" sz="2000" b="1" dirty="0"/>
              <a:t>)</a:t>
            </a:r>
            <a:r>
              <a:rPr lang="tr-TR" sz="2000" b="1" dirty="0"/>
              <a:t> için çözüm</a:t>
            </a:r>
            <a:r>
              <a:rPr lang="en-US" sz="2000" b="1" dirty="0"/>
              <a:t>.</a:t>
            </a:r>
            <a:endParaRPr lang="tr-TR" sz="2000" b="1" dirty="0"/>
          </a:p>
          <a:p>
            <a:pPr>
              <a:defRPr/>
            </a:pPr>
            <a:r>
              <a:rPr lang="tr-TR" sz="2000" dirty="0"/>
              <a:t>Paralel olmayan </a:t>
            </a:r>
            <a:r>
              <a:rPr lang="en-US" sz="2000" b="1" dirty="0"/>
              <a:t>A </a:t>
            </a:r>
            <a:r>
              <a:rPr lang="en-US" sz="2000" dirty="0"/>
              <a:t>x </a:t>
            </a:r>
            <a:r>
              <a:rPr lang="en-US" sz="2000" b="1" dirty="0"/>
              <a:t>B </a:t>
            </a:r>
            <a:r>
              <a:rPr lang="tr-TR" sz="2000" dirty="0"/>
              <a:t>kodu</a:t>
            </a:r>
            <a:r>
              <a:rPr lang="en-US" sz="2000" dirty="0"/>
              <a:t> </a:t>
            </a:r>
            <a:r>
              <a:rPr lang="tr-TR" sz="2000" dirty="0"/>
              <a:t>şöyledir:</a:t>
            </a:r>
            <a:endParaRPr lang="en-US" sz="20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	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(i = 0; i &lt; n; i++) 	// A</a:t>
            </a: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satırları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	for (j = 0; j &lt; n; j++) {// </a:t>
            </a: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B sütunları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		c[i][j] = 0;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		for (k = 0; k &lt; n; k++)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			c[i][j] = c[i][j] + a[i][k] * b[k][j];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	}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defRPr/>
            </a:pPr>
            <a:r>
              <a:rPr lang="en-US" sz="2000" i="1" dirty="0"/>
              <a:t>n</a:t>
            </a:r>
            <a:r>
              <a:rPr lang="en-US" sz="2000" baseline="30000" dirty="0"/>
              <a:t>3</a:t>
            </a:r>
            <a:r>
              <a:rPr lang="en-US" sz="2000" dirty="0"/>
              <a:t> </a:t>
            </a:r>
            <a:r>
              <a:rPr lang="tr-TR" sz="2000" dirty="0"/>
              <a:t>çarpmaya ve </a:t>
            </a:r>
            <a:r>
              <a:rPr lang="en-US" sz="2000" i="1" dirty="0"/>
              <a:t>n</a:t>
            </a:r>
            <a:r>
              <a:rPr lang="en-US" sz="2000" baseline="30000" dirty="0"/>
              <a:t>3</a:t>
            </a:r>
            <a:r>
              <a:rPr lang="en-US" sz="2000" dirty="0"/>
              <a:t> </a:t>
            </a:r>
            <a:r>
              <a:rPr lang="tr-TR" sz="2000" dirty="0"/>
              <a:t>toplamaya ihtiyaç vardır.</a:t>
            </a:r>
            <a:endParaRPr lang="en-US" sz="2000" dirty="0"/>
          </a:p>
          <a:p>
            <a:pPr>
              <a:defRPr/>
            </a:pPr>
            <a:r>
              <a:rPr lang="tr-TR" sz="2000" dirty="0"/>
              <a:t>Seri algoritmanın karmaşıklığı:</a:t>
            </a:r>
            <a:r>
              <a:rPr lang="en-US" sz="2000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O(</a:t>
            </a:r>
            <a:r>
              <a:rPr lang="en-US" sz="2000" b="1" i="1" dirty="0">
                <a:solidFill>
                  <a:srgbClr val="FF0000"/>
                </a:solidFill>
              </a:rPr>
              <a:t>n</a:t>
            </a:r>
            <a:r>
              <a:rPr lang="en-US" sz="2000" b="1" baseline="30000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  <a:r>
              <a:rPr lang="en-US" sz="2000" dirty="0">
                <a:solidFill>
                  <a:srgbClr val="FF0000"/>
                </a:solidFill>
              </a:rPr>
              <a:t>.</a:t>
            </a:r>
            <a:r>
              <a:rPr lang="en-US" sz="2000" dirty="0"/>
              <a:t> </a:t>
            </a:r>
            <a:endParaRPr lang="en-US" sz="2000" dirty="0">
              <a:solidFill>
                <a:srgbClr val="9900FF"/>
              </a:solidFill>
            </a:endParaRPr>
          </a:p>
          <a:p>
            <a:pPr>
              <a:defRPr/>
            </a:pPr>
            <a:r>
              <a:rPr lang="tr-TR" sz="2000" b="1" dirty="0">
                <a:solidFill>
                  <a:srgbClr val="FF0000"/>
                </a:solidFill>
              </a:rPr>
              <a:t>Paralelleştirme işlemi sadece bir for veya iki for döngüsü forall ile değiştirilerek kolayca çözülür.</a:t>
            </a:r>
            <a:endParaRPr lang="en-US" sz="2000" b="1" dirty="0"/>
          </a:p>
          <a:p>
            <a:pPr>
              <a:defRPr/>
            </a:pPr>
            <a:endParaRPr lang="tr-TR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1BE3F-B219-4293-86CE-65E4556B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51EC0F-2049-4F10-8632-67F88C6B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Optimal Maliyet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2AFA2C-3EDB-4BB6-ACBF-53D906D5F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B0B508-DD83-474E-B65C-8818D817A38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sz="2800" b="1" dirty="0"/>
              <a:t>Optimal maliyet</a:t>
            </a:r>
            <a:r>
              <a:rPr lang="en-US" sz="2800" dirty="0"/>
              <a:t>:</a:t>
            </a:r>
            <a:r>
              <a:rPr lang="tr-TR" sz="2800" dirty="0"/>
              <a:t> </a:t>
            </a:r>
          </a:p>
          <a:p>
            <a:pPr marL="457200" lvl="1" indent="0">
              <a:buFontTx/>
              <a:buNone/>
              <a:defRPr/>
            </a:pPr>
            <a:r>
              <a:rPr lang="tr-TR" sz="2400" dirty="0"/>
              <a:t>	(zaman karmaşıklığı) x (işlemci sayısı)</a:t>
            </a:r>
            <a:r>
              <a:rPr lang="en-US" sz="2400" dirty="0"/>
              <a:t> </a:t>
            </a:r>
            <a:endParaRPr lang="tr-TR" sz="2400" dirty="0"/>
          </a:p>
          <a:p>
            <a:pPr marL="358775" indent="0">
              <a:buFontTx/>
              <a:buNone/>
              <a:defRPr/>
            </a:pPr>
            <a:r>
              <a:rPr lang="tr-TR" dirty="0"/>
              <a:t>seri algoritmanın zaman karmaşıklığı ile aynı olduğu zamandır.</a:t>
            </a:r>
          </a:p>
          <a:p>
            <a:pPr marL="758825" lvl="1" indent="-358775">
              <a:defRPr/>
            </a:pPr>
            <a:r>
              <a:rPr lang="tr-TR" dirty="0"/>
              <a:t>Örneğin: </a:t>
            </a:r>
            <a:r>
              <a:rPr lang="tr-TR" i="1" dirty="0"/>
              <a:t>n</a:t>
            </a:r>
            <a:r>
              <a:rPr lang="tr-TR" dirty="0"/>
              <a:t> işlemci, </a:t>
            </a:r>
            <a:r>
              <a:rPr lang="en-US" dirty="0"/>
              <a:t>O(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</a:t>
            </a:r>
            <a:r>
              <a:rPr lang="tr-TR" dirty="0"/>
              <a:t> paralel işlem zaman karmaşıklığı için optimal maliyet elde edilmektedir:</a:t>
            </a:r>
            <a:br>
              <a:rPr lang="tr-TR" dirty="0"/>
            </a:br>
            <a:r>
              <a:rPr lang="tr-TR" dirty="0"/>
              <a:t>	</a:t>
            </a:r>
            <a:r>
              <a:rPr lang="en-US" i="1" dirty="0"/>
              <a:t>n</a:t>
            </a:r>
            <a:r>
              <a:rPr lang="en-US" dirty="0"/>
              <a:t> x O(</a:t>
            </a:r>
            <a:r>
              <a:rPr lang="en-US" i="1" dirty="0"/>
              <a:t>n</a:t>
            </a:r>
            <a:r>
              <a:rPr lang="en-US" baseline="30000" dirty="0"/>
              <a:t>2</a:t>
            </a:r>
            <a:r>
              <a:rPr lang="en-US" dirty="0"/>
              <a:t>)  = O(</a:t>
            </a:r>
            <a:r>
              <a:rPr lang="en-US" i="1" dirty="0"/>
              <a:t>n</a:t>
            </a:r>
            <a:r>
              <a:rPr lang="en-US" baseline="30000" dirty="0"/>
              <a:t>3</a:t>
            </a:r>
            <a:r>
              <a:rPr lang="en-US" dirty="0"/>
              <a:t>)</a:t>
            </a: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03950C-5705-4DD0-A80F-E42BB0277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1. Paralel Kodumuz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32DE55-51B6-4F7E-A173-60EDF715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0E16C4-527B-48E0-A292-0D1D0928471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199"/>
            <a:ext cx="8229600" cy="513714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sz="2800" i="1" dirty="0"/>
              <a:t>p</a:t>
            </a:r>
            <a:r>
              <a:rPr lang="en-US" sz="2800" dirty="0"/>
              <a:t> </a:t>
            </a:r>
            <a:r>
              <a:rPr lang="tr-TR" sz="2800" dirty="0"/>
              <a:t>işlemci ile </a:t>
            </a:r>
            <a:r>
              <a:rPr lang="en-US" sz="2800" dirty="0"/>
              <a:t>(</a:t>
            </a:r>
            <a:r>
              <a:rPr lang="en-US" sz="2800" i="1" dirty="0"/>
              <a:t>n</a:t>
            </a:r>
            <a:r>
              <a:rPr lang="en-US" sz="2800" dirty="0"/>
              <a:t> x </a:t>
            </a:r>
            <a:r>
              <a:rPr lang="en-US" sz="2800" i="1" dirty="0"/>
              <a:t>n</a:t>
            </a:r>
            <a:r>
              <a:rPr lang="en-US" sz="2800" dirty="0"/>
              <a:t> </a:t>
            </a:r>
            <a:r>
              <a:rPr lang="tr-TR" sz="2800" dirty="0"/>
              <a:t>matrisler için</a:t>
            </a:r>
            <a:r>
              <a:rPr lang="en-US" sz="2800" dirty="0"/>
              <a:t> </a:t>
            </a:r>
            <a:r>
              <a:rPr lang="en-US" sz="2800" i="1" dirty="0"/>
              <a:t>n</a:t>
            </a:r>
            <a:r>
              <a:rPr lang="en-US" sz="2800" dirty="0"/>
              <a:t> = </a:t>
            </a:r>
            <a:r>
              <a:rPr lang="en-US" sz="2800" i="1" dirty="0"/>
              <a:t>p</a:t>
            </a:r>
            <a:r>
              <a:rPr lang="tr-TR" sz="2800" i="1" dirty="0"/>
              <a:t> iken </a:t>
            </a:r>
            <a:r>
              <a:rPr lang="en-US" sz="2800" dirty="0"/>
              <a:t>)</a:t>
            </a:r>
            <a:r>
              <a:rPr lang="tr-TR" sz="2800" dirty="0"/>
              <a:t> </a:t>
            </a:r>
            <a:r>
              <a:rPr lang="en-US" sz="2800" dirty="0"/>
              <a:t>:</a:t>
            </a:r>
          </a:p>
          <a:p>
            <a:pPr marL="715963" lvl="1">
              <a:lnSpc>
                <a:spcPct val="110000"/>
              </a:lnSpc>
              <a:spcBef>
                <a:spcPts val="600"/>
              </a:spcBef>
              <a:defRPr/>
            </a:pPr>
            <a:r>
              <a:rPr lang="tr-TR" sz="2400" b="1" i="1" dirty="0">
                <a:solidFill>
                  <a:srgbClr val="FF0000"/>
                </a:solidFill>
              </a:rPr>
              <a:t>n</a:t>
            </a:r>
            <a:r>
              <a:rPr lang="tr-TR" sz="2400" b="1" dirty="0">
                <a:solidFill>
                  <a:srgbClr val="FF0000"/>
                </a:solidFill>
              </a:rPr>
              <a:t> işlemci  ile zaman karmaşıklığı</a:t>
            </a:r>
            <a:r>
              <a:rPr lang="en-US" sz="2400" b="1" dirty="0">
                <a:solidFill>
                  <a:srgbClr val="FF0000"/>
                </a:solidFill>
              </a:rPr>
              <a:t> O(</a:t>
            </a:r>
            <a:r>
              <a:rPr lang="en-US" sz="2400" b="1" i="1" dirty="0">
                <a:solidFill>
                  <a:srgbClr val="FF0000"/>
                </a:solidFill>
              </a:rPr>
              <a:t>n</a:t>
            </a:r>
            <a:r>
              <a:rPr lang="en-US" sz="2400" b="1" baseline="30000" dirty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) </a:t>
            </a:r>
            <a:r>
              <a:rPr lang="tr-TR" sz="2400" b="1" dirty="0">
                <a:solidFill>
                  <a:srgbClr val="FF0000"/>
                </a:solidFill>
              </a:rPr>
              <a:t>'dir.</a:t>
            </a:r>
          </a:p>
          <a:p>
            <a:pPr marL="717550" lvl="1" indent="0">
              <a:lnSpc>
                <a:spcPct val="110000"/>
              </a:lnSpc>
              <a:spcBef>
                <a:spcPts val="600"/>
              </a:spcBef>
              <a:buFontTx/>
              <a:buNone/>
              <a:defRPr/>
            </a:pPr>
            <a:r>
              <a:rPr lang="tr-TR" sz="2400" b="1" dirty="0">
                <a:solidFill>
                  <a:srgbClr val="0070C0"/>
                </a:solidFill>
              </a:rPr>
              <a:t>İç veya dış döngülerden paralelleştirilmiş olanın her bir işlemi bağımsız bir işlemci tarafından yürütülür.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>
                <a:solidFill>
                  <a:srgbClr val="0070C0"/>
                </a:solidFill>
              </a:rPr>
              <a:t>Dolayısıyla optimal maliyet elde edilir: </a:t>
            </a:r>
            <a:br>
              <a:rPr lang="tr-TR" sz="2400" b="1" dirty="0">
                <a:solidFill>
                  <a:srgbClr val="0070C0"/>
                </a:solidFill>
              </a:rPr>
            </a:br>
            <a:r>
              <a:rPr lang="en-US" sz="2400" b="1" i="1" dirty="0">
                <a:solidFill>
                  <a:srgbClr val="0070C0"/>
                </a:solidFill>
              </a:rPr>
              <a:t>n</a:t>
            </a:r>
            <a:r>
              <a:rPr lang="en-US" sz="2400" b="1" dirty="0">
                <a:solidFill>
                  <a:srgbClr val="0070C0"/>
                </a:solidFill>
              </a:rPr>
              <a:t> x O(</a:t>
            </a:r>
            <a:r>
              <a:rPr lang="en-US" sz="2400" b="1" i="1" dirty="0">
                <a:solidFill>
                  <a:srgbClr val="0070C0"/>
                </a:solidFill>
              </a:rPr>
              <a:t>n</a:t>
            </a:r>
            <a:r>
              <a:rPr lang="en-US" sz="2400" b="1" baseline="30000" dirty="0">
                <a:solidFill>
                  <a:srgbClr val="0070C0"/>
                </a:solidFill>
              </a:rPr>
              <a:t>2</a:t>
            </a:r>
            <a:r>
              <a:rPr lang="en-US" sz="2400" b="1" dirty="0">
                <a:solidFill>
                  <a:srgbClr val="0070C0"/>
                </a:solidFill>
              </a:rPr>
              <a:t>)  = O(</a:t>
            </a:r>
            <a:r>
              <a:rPr lang="en-US" sz="2400" b="1" i="1" dirty="0">
                <a:solidFill>
                  <a:srgbClr val="0070C0"/>
                </a:solidFill>
              </a:rPr>
              <a:t>n</a:t>
            </a:r>
            <a:r>
              <a:rPr lang="en-US" sz="2400" b="1" baseline="30000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  <a:r>
              <a:rPr lang="tr-TR" sz="2400" b="1" dirty="0">
                <a:solidFill>
                  <a:srgbClr val="0070C0"/>
                </a:solidFill>
              </a:rPr>
              <a:t>.</a:t>
            </a:r>
          </a:p>
          <a:p>
            <a:pPr marL="717550" lvl="1" indent="0">
              <a:lnSpc>
                <a:spcPct val="110000"/>
              </a:lnSpc>
              <a:spcBef>
                <a:spcPts val="600"/>
              </a:spcBef>
              <a:buFontTx/>
              <a:buNone/>
              <a:defRPr/>
            </a:pPr>
            <a:endParaRPr lang="tr-TR" sz="2400" b="1" dirty="0">
              <a:solidFill>
                <a:srgbClr val="0070C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</a:t>
            </a:r>
            <a:r>
              <a:rPr lang="tr-TR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(i = 0; i &lt; n; i++) </a:t>
            </a: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A</a:t>
            </a: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satırları</a:t>
            </a:r>
            <a:endParaRPr lang="en-US" sz="22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(j = 0; j &lt; n; j++) {</a:t>
            </a: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</a:t>
            </a: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B sütunları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c[i][j] = 0;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(k = 0; k &lt; n; k++)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c[i][j] = c[i][j] + a[i][k] * b[k][j];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sz="2200" b="1" dirty="0">
              <a:latin typeface="Consolas" panose="020B0609020204030204" pitchFamily="49" charset="0"/>
            </a:endParaRPr>
          </a:p>
          <a:p>
            <a:pPr marL="717550" lvl="1" indent="0">
              <a:lnSpc>
                <a:spcPct val="110000"/>
              </a:lnSpc>
              <a:spcBef>
                <a:spcPts val="600"/>
              </a:spcBef>
              <a:buFontTx/>
              <a:buNone/>
              <a:defRPr/>
            </a:pPr>
            <a:endParaRPr lang="en-US" sz="3300" b="1" dirty="0">
              <a:solidFill>
                <a:srgbClr val="9900FF"/>
              </a:solidFill>
              <a:latin typeface="Consolas" panose="020B0609020204030204" pitchFamily="49" charset="0"/>
            </a:endParaRPr>
          </a:p>
        </p:txBody>
      </p:sp>
      <p:cxnSp>
        <p:nvCxnSpPr>
          <p:cNvPr id="23557" name="Straight Arrow Connector 2">
            <a:extLst>
              <a:ext uri="{FF2B5EF4-FFF2-40B4-BE49-F238E27FC236}">
                <a16:creationId xmlns:a16="http://schemas.microsoft.com/office/drawing/2014/main" id="{58541EF1-95F2-4931-B377-68F8031EA05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344" y="4149080"/>
            <a:ext cx="457200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A89379-51F0-484C-A866-F0A0088F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2. Paralel Kodumuz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3DF19F-9D21-4B0B-99AE-642CE329E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643AE1-5BF0-4FC2-A05A-344B8063DD6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37149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US" sz="2800" i="1" dirty="0"/>
              <a:t>p</a:t>
            </a:r>
            <a:r>
              <a:rPr lang="en-US" sz="2800" dirty="0"/>
              <a:t> </a:t>
            </a:r>
            <a:r>
              <a:rPr lang="tr-TR" sz="2800" dirty="0"/>
              <a:t>işlemci ile </a:t>
            </a:r>
            <a:r>
              <a:rPr lang="en-US" sz="2800" dirty="0"/>
              <a:t>(</a:t>
            </a:r>
            <a:r>
              <a:rPr lang="en-US" sz="2800" i="1" dirty="0"/>
              <a:t>n</a:t>
            </a:r>
            <a:r>
              <a:rPr lang="en-US" sz="2800" dirty="0"/>
              <a:t> x </a:t>
            </a:r>
            <a:r>
              <a:rPr lang="en-US" sz="2800" i="1" dirty="0"/>
              <a:t>n</a:t>
            </a:r>
            <a:r>
              <a:rPr lang="en-US" sz="2800" dirty="0"/>
              <a:t> </a:t>
            </a:r>
            <a:r>
              <a:rPr lang="tr-TR" sz="2800" dirty="0"/>
              <a:t>matrisler için</a:t>
            </a:r>
            <a:r>
              <a:rPr lang="en-US" sz="2800" dirty="0"/>
              <a:t> </a:t>
            </a:r>
            <a:r>
              <a:rPr lang="en-US" sz="2800" i="1" dirty="0"/>
              <a:t>n</a:t>
            </a:r>
            <a:r>
              <a:rPr lang="en-US" sz="2800" baseline="30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2800" dirty="0"/>
              <a:t> = </a:t>
            </a:r>
            <a:r>
              <a:rPr lang="en-US" sz="2800" i="1" dirty="0"/>
              <a:t>p</a:t>
            </a:r>
            <a:r>
              <a:rPr lang="tr-TR" sz="2800" i="1" dirty="0"/>
              <a:t> iken </a:t>
            </a:r>
            <a:r>
              <a:rPr lang="en-US" sz="2800" dirty="0"/>
              <a:t>):</a:t>
            </a:r>
          </a:p>
          <a:p>
            <a:pPr marL="715963" lvl="1">
              <a:lnSpc>
                <a:spcPct val="90000"/>
              </a:lnSpc>
              <a:spcBef>
                <a:spcPts val="600"/>
              </a:spcBef>
              <a:defRPr/>
            </a:pPr>
            <a:r>
              <a:rPr lang="tr-TR" sz="2400" b="1" i="1" dirty="0">
                <a:solidFill>
                  <a:srgbClr val="FF0000"/>
                </a:solidFill>
              </a:rPr>
              <a:t>n</a:t>
            </a:r>
            <a:r>
              <a:rPr lang="en-US" sz="2400" b="1" baseline="30000" dirty="0">
                <a:solidFill>
                  <a:srgbClr val="FF0000"/>
                </a:solidFill>
              </a:rPr>
              <a:t>2</a:t>
            </a:r>
            <a:r>
              <a:rPr lang="tr-TR" sz="2400" b="1" dirty="0">
                <a:solidFill>
                  <a:srgbClr val="FF0000"/>
                </a:solidFill>
              </a:rPr>
              <a:t> işlemci  ile zaman karmaşıklığı</a:t>
            </a:r>
            <a:r>
              <a:rPr lang="en-US" sz="2400" b="1" dirty="0">
                <a:solidFill>
                  <a:srgbClr val="FF0000"/>
                </a:solidFill>
              </a:rPr>
              <a:t> O(</a:t>
            </a:r>
            <a:r>
              <a:rPr lang="en-US" sz="2400" b="1" i="1" dirty="0">
                <a:solidFill>
                  <a:srgbClr val="FF0000"/>
                </a:solidFill>
              </a:rPr>
              <a:t>n</a:t>
            </a:r>
            <a:r>
              <a:rPr lang="en-US" sz="2400" b="1" dirty="0">
                <a:solidFill>
                  <a:srgbClr val="FF0000"/>
                </a:solidFill>
              </a:rPr>
              <a:t>) </a:t>
            </a:r>
            <a:r>
              <a:rPr lang="tr-TR" sz="2400" b="1" dirty="0">
                <a:solidFill>
                  <a:srgbClr val="FF0000"/>
                </a:solidFill>
              </a:rPr>
              <a:t>'dir. </a:t>
            </a:r>
          </a:p>
          <a:p>
            <a:pPr marL="717550" lvl="1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r>
              <a:rPr lang="tr-TR" sz="2400" b="1" dirty="0">
                <a:solidFill>
                  <a:srgbClr val="0070C0"/>
                </a:solidFill>
              </a:rPr>
              <a:t>İç ve dış döngülerden ikisinin de her bir işlemi, yani; C matrisinin her bir hücresi bağımsız bir işlemci tarafından yürütülür.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tr-TR" sz="2400" b="1" dirty="0">
                <a:solidFill>
                  <a:srgbClr val="0070C0"/>
                </a:solidFill>
              </a:rPr>
              <a:t>Dolayısıyla optimal maliyet elde edilir: </a:t>
            </a:r>
            <a:r>
              <a:rPr lang="en-US" sz="2400" b="1" i="1" dirty="0">
                <a:solidFill>
                  <a:srgbClr val="0070C0"/>
                </a:solidFill>
              </a:rPr>
              <a:t>n</a:t>
            </a:r>
            <a:r>
              <a:rPr lang="en-US" sz="2400" b="1" baseline="30000" dirty="0">
                <a:solidFill>
                  <a:srgbClr val="0070C0"/>
                </a:solidFill>
              </a:rPr>
              <a:t>2</a:t>
            </a:r>
            <a:r>
              <a:rPr lang="en-US" sz="2400" b="1" dirty="0">
                <a:solidFill>
                  <a:srgbClr val="0070C0"/>
                </a:solidFill>
              </a:rPr>
              <a:t> x O(</a:t>
            </a:r>
            <a:r>
              <a:rPr lang="en-US" sz="2400" b="1" i="1" dirty="0">
                <a:solidFill>
                  <a:srgbClr val="0070C0"/>
                </a:solidFill>
              </a:rPr>
              <a:t>n</a:t>
            </a:r>
            <a:r>
              <a:rPr lang="en-US" sz="2400" b="1" dirty="0">
                <a:solidFill>
                  <a:srgbClr val="0070C0"/>
                </a:solidFill>
              </a:rPr>
              <a:t>)  = O(</a:t>
            </a:r>
            <a:r>
              <a:rPr lang="en-US" sz="2400" b="1" i="1" dirty="0">
                <a:solidFill>
                  <a:srgbClr val="0070C0"/>
                </a:solidFill>
              </a:rPr>
              <a:t>n</a:t>
            </a:r>
            <a:r>
              <a:rPr lang="en-US" sz="2400" b="1" baseline="30000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)</a:t>
            </a:r>
            <a:r>
              <a:rPr lang="tr-TR" sz="2400" b="1" dirty="0">
                <a:solidFill>
                  <a:srgbClr val="0070C0"/>
                </a:solidFill>
              </a:rPr>
              <a:t>.</a:t>
            </a:r>
            <a:endParaRPr lang="tr-TR" sz="3200" b="1" dirty="0">
              <a:solidFill>
                <a:srgbClr val="0070C0"/>
              </a:solidFill>
            </a:endParaRPr>
          </a:p>
          <a:p>
            <a:pPr marL="717550" lvl="1" indent="0">
              <a:lnSpc>
                <a:spcPct val="90000"/>
              </a:lnSpc>
              <a:spcBef>
                <a:spcPts val="600"/>
              </a:spcBef>
              <a:buFontTx/>
              <a:buNone/>
              <a:defRPr/>
            </a:pPr>
            <a:endParaRPr lang="tr-TR" sz="2400" dirty="0">
              <a:solidFill>
                <a:srgbClr val="9900FF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</a:t>
            </a:r>
            <a:r>
              <a:rPr lang="tr-TR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(i = 0; i &lt; n; i++) </a:t>
            </a: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	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A</a:t>
            </a: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satırları</a:t>
            </a:r>
            <a:endParaRPr lang="en-US" sz="22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9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</a:t>
            </a:r>
            <a:r>
              <a:rPr lang="tr-TR" sz="22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(j = 0; j &lt; n; j++) {</a:t>
            </a: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	</a:t>
            </a:r>
            <a:r>
              <a:rPr lang="en-US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</a:t>
            </a:r>
            <a:r>
              <a:rPr lang="tr-TR" sz="22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B sütunları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c[i][j] = 0;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 (k = 0; k &lt; n; k++)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c[i][j] = c[i][j] + a[i][k] * b[k][j];</a:t>
            </a:r>
          </a:p>
          <a:p>
            <a:pPr marL="0" indent="0">
              <a:lnSpc>
                <a:spcPct val="90000"/>
              </a:lnSpc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sz="2200" b="1" dirty="0">
              <a:latin typeface="Consolas" panose="020B0609020204030204" pitchFamily="49" charset="0"/>
            </a:endParaRPr>
          </a:p>
        </p:txBody>
      </p:sp>
      <p:cxnSp>
        <p:nvCxnSpPr>
          <p:cNvPr id="24581" name="Straight Arrow Connector 5">
            <a:extLst>
              <a:ext uri="{FF2B5EF4-FFF2-40B4-BE49-F238E27FC236}">
                <a16:creationId xmlns:a16="http://schemas.microsoft.com/office/drawing/2014/main" id="{077DAFBA-940C-44BE-8AF5-522478A2D65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496" y="4221088"/>
            <a:ext cx="457200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582" name="Straight Arrow Connector 6">
            <a:extLst>
              <a:ext uri="{FF2B5EF4-FFF2-40B4-BE49-F238E27FC236}">
                <a16:creationId xmlns:a16="http://schemas.microsoft.com/office/drawing/2014/main" id="{B7F632AB-FDCE-4515-914D-C87C055AB0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520" y="4584626"/>
            <a:ext cx="457200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8F6594-3B15-4B58-8E86-52CDB15F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3. Paralel Kodumuz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E9DCAD-F77F-442E-B845-1A4B81F9D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EDA4B8-494A-4B4C-95E7-D0C083E790A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51621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i="1" dirty="0"/>
              <a:t>p</a:t>
            </a:r>
            <a:r>
              <a:rPr lang="en-US" dirty="0"/>
              <a:t> </a:t>
            </a:r>
            <a:r>
              <a:rPr lang="tr-TR" dirty="0"/>
              <a:t>işlemci ile 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 x </a:t>
            </a:r>
            <a:r>
              <a:rPr lang="en-US" i="1" dirty="0"/>
              <a:t>n</a:t>
            </a:r>
            <a:r>
              <a:rPr lang="en-US" dirty="0"/>
              <a:t> </a:t>
            </a:r>
            <a:r>
              <a:rPr lang="tr-TR" dirty="0"/>
              <a:t>matrisler için</a:t>
            </a:r>
            <a:r>
              <a:rPr lang="en-US" dirty="0"/>
              <a:t> </a:t>
            </a:r>
            <a:r>
              <a:rPr lang="en-US" i="1" dirty="0"/>
              <a:t>n</a:t>
            </a:r>
            <a:r>
              <a:rPr lang="tr-TR" b="1" baseline="30000" dirty="0"/>
              <a:t>3</a:t>
            </a:r>
            <a:r>
              <a:rPr lang="en-US" dirty="0"/>
              <a:t> = </a:t>
            </a:r>
            <a:r>
              <a:rPr lang="en-US" i="1" dirty="0"/>
              <a:t>p</a:t>
            </a:r>
            <a:r>
              <a:rPr lang="tr-TR" i="1" dirty="0"/>
              <a:t> iken </a:t>
            </a:r>
            <a:r>
              <a:rPr lang="en-US" dirty="0"/>
              <a:t>)</a:t>
            </a:r>
            <a:r>
              <a:rPr lang="tr-TR" dirty="0"/>
              <a:t> </a:t>
            </a:r>
            <a:r>
              <a:rPr lang="en-US" dirty="0"/>
              <a:t>:</a:t>
            </a:r>
          </a:p>
          <a:p>
            <a:pPr marL="715963" lvl="1">
              <a:spcBef>
                <a:spcPts val="600"/>
              </a:spcBef>
              <a:defRPr/>
            </a:pPr>
            <a:r>
              <a:rPr lang="tr-TR" sz="2000" b="1" i="1" dirty="0">
                <a:solidFill>
                  <a:srgbClr val="FF0000"/>
                </a:solidFill>
              </a:rPr>
              <a:t>n</a:t>
            </a:r>
            <a:r>
              <a:rPr lang="tr-TR" sz="2000" b="1" baseline="30000" dirty="0">
                <a:solidFill>
                  <a:srgbClr val="FF0000"/>
                </a:solidFill>
              </a:rPr>
              <a:t>3</a:t>
            </a:r>
            <a:r>
              <a:rPr lang="tr-TR" sz="2000" b="1" dirty="0">
                <a:solidFill>
                  <a:srgbClr val="FF0000"/>
                </a:solidFill>
              </a:rPr>
              <a:t> işlemci  ile zaman karmaşıklığı</a:t>
            </a:r>
            <a:r>
              <a:rPr lang="en-US" sz="2000" b="1" dirty="0">
                <a:solidFill>
                  <a:srgbClr val="FF0000"/>
                </a:solidFill>
              </a:rPr>
              <a:t> O(</a:t>
            </a:r>
            <a:r>
              <a:rPr lang="tr-TR" sz="2000" b="1" dirty="0">
                <a:solidFill>
                  <a:srgbClr val="FF0000"/>
                </a:solidFill>
              </a:rPr>
              <a:t>log </a:t>
            </a:r>
            <a:r>
              <a:rPr lang="en-US" sz="2000" b="1" i="1" dirty="0">
                <a:solidFill>
                  <a:srgbClr val="FF0000"/>
                </a:solidFill>
              </a:rPr>
              <a:t>n</a:t>
            </a:r>
            <a:r>
              <a:rPr lang="en-US" sz="2000" b="1" dirty="0">
                <a:solidFill>
                  <a:srgbClr val="FF0000"/>
                </a:solidFill>
              </a:rPr>
              <a:t>) </a:t>
            </a:r>
            <a:r>
              <a:rPr lang="tr-TR" sz="2000" b="1" dirty="0">
                <a:solidFill>
                  <a:srgbClr val="FF0000"/>
                </a:solidFill>
              </a:rPr>
              <a:t>'dir.</a:t>
            </a:r>
          </a:p>
          <a:p>
            <a:pPr marL="717550" lvl="1" indent="0">
              <a:spcBef>
                <a:spcPts val="600"/>
              </a:spcBef>
              <a:buFontTx/>
              <a:buNone/>
              <a:defRPr/>
            </a:pPr>
            <a:r>
              <a:rPr lang="tr-TR" sz="2000" b="1" dirty="0">
                <a:solidFill>
                  <a:srgbClr val="0070C0"/>
                </a:solidFill>
              </a:rPr>
              <a:t>En iç döngü de paralelleştirilirse böyle olur</a:t>
            </a:r>
            <a:r>
              <a:rPr lang="en-US" sz="2000" b="1" dirty="0">
                <a:solidFill>
                  <a:srgbClr val="0070C0"/>
                </a:solidFill>
              </a:rPr>
              <a:t>, </a:t>
            </a:r>
            <a:r>
              <a:rPr lang="tr-TR" sz="2000" b="1" dirty="0">
                <a:solidFill>
                  <a:srgbClr val="0070C0"/>
                </a:solidFill>
              </a:rPr>
              <a:t>devam slaytlarda göreceğiz. Optimal maliyet gerçekleşmez</a:t>
            </a:r>
            <a:r>
              <a:rPr lang="en-US" sz="2000" b="1" dirty="0">
                <a:solidFill>
                  <a:srgbClr val="0070C0"/>
                </a:solidFill>
              </a:rPr>
              <a:t>.</a:t>
            </a:r>
            <a:endParaRPr lang="en-US" sz="2400" b="1" dirty="0">
              <a:solidFill>
                <a:srgbClr val="0070C0"/>
              </a:solidFill>
            </a:endParaRPr>
          </a:p>
          <a:p>
            <a:pPr lvl="1">
              <a:spcBef>
                <a:spcPts val="600"/>
              </a:spcBef>
              <a:defRPr/>
            </a:pPr>
            <a:r>
              <a:rPr lang="en-US" b="1" dirty="0">
                <a:solidFill>
                  <a:srgbClr val="FF0000"/>
                </a:solidFill>
              </a:rPr>
              <a:t>O(log </a:t>
            </a:r>
            <a:r>
              <a:rPr lang="en-US" b="1" i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FF0000"/>
                </a:solidFill>
              </a:rPr>
              <a:t>) </a:t>
            </a:r>
            <a:r>
              <a:rPr lang="tr-TR" b="1" dirty="0">
                <a:solidFill>
                  <a:srgbClr val="FF0000"/>
                </a:solidFill>
              </a:rPr>
              <a:t>paralel matris çarpımı için alt sınırdır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endParaRPr lang="tr-TR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</a:t>
            </a:r>
            <a:r>
              <a:rPr lang="tr-TR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(i = 0; i &lt; n; i++) </a:t>
            </a: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	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A</a:t>
            </a: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satırları</a:t>
            </a:r>
            <a:endParaRPr lang="en-US" sz="2000" b="1" dirty="0">
              <a:solidFill>
                <a:srgbClr val="FF0000"/>
              </a:solidFill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</a:t>
            </a:r>
            <a:r>
              <a:rPr lang="tr-TR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(j = 0; j &lt; n; j++) {</a:t>
            </a: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	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// </a:t>
            </a: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B sütunları</a:t>
            </a: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c[i][j] = 0;</a:t>
            </a: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for</a:t>
            </a:r>
            <a:r>
              <a:rPr lang="tr-TR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all</a:t>
            </a: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(k = 0; k &lt; n; k++)</a:t>
            </a: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  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c[i][j] = c[i][j] + a[i][k] * b[k][j];</a:t>
            </a:r>
          </a:p>
          <a:p>
            <a:pPr marL="0" indent="0">
              <a:spcBef>
                <a:spcPts val="600"/>
              </a:spcBef>
              <a:buFontTx/>
              <a:buNone/>
              <a:tabLst>
                <a:tab pos="914400" algn="l"/>
                <a:tab pos="1139825" algn="l"/>
                <a:tab pos="1377950" algn="l"/>
                <a:tab pos="1603375" algn="l"/>
              </a:tabLst>
              <a:defRPr/>
            </a:pPr>
            <a:r>
              <a:rPr lang="tr-TR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 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}</a:t>
            </a:r>
            <a:endParaRPr lang="en-US" b="1" dirty="0">
              <a:latin typeface="Consolas" panose="020B0609020204030204" pitchFamily="49" charset="0"/>
            </a:endParaRPr>
          </a:p>
          <a:p>
            <a:pPr>
              <a:spcBef>
                <a:spcPts val="600"/>
              </a:spcBef>
              <a:defRPr/>
            </a:pPr>
            <a:endParaRPr lang="tr-TR" sz="2000" dirty="0"/>
          </a:p>
        </p:txBody>
      </p:sp>
      <p:cxnSp>
        <p:nvCxnSpPr>
          <p:cNvPr id="25605" name="Straight Arrow Connector 5">
            <a:extLst>
              <a:ext uri="{FF2B5EF4-FFF2-40B4-BE49-F238E27FC236}">
                <a16:creationId xmlns:a16="http://schemas.microsoft.com/office/drawing/2014/main" id="{22918915-3300-4A26-8FAF-3EEB176B035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5496" y="4077072"/>
            <a:ext cx="457200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6" name="Straight Arrow Connector 6">
            <a:extLst>
              <a:ext uri="{FF2B5EF4-FFF2-40B4-BE49-F238E27FC236}">
                <a16:creationId xmlns:a16="http://schemas.microsoft.com/office/drawing/2014/main" id="{F8413ACC-6708-474E-A81C-6AF63A55D10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1520" y="4408934"/>
            <a:ext cx="457200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7" name="Straight Arrow Connector 7">
            <a:extLst>
              <a:ext uri="{FF2B5EF4-FFF2-40B4-BE49-F238E27FC236}">
                <a16:creationId xmlns:a16="http://schemas.microsoft.com/office/drawing/2014/main" id="{D8ACA9B8-442F-4B92-918F-CBEA89839C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1784" y="5157192"/>
            <a:ext cx="457200" cy="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6">
            <a:extLst>
              <a:ext uri="{FF2B5EF4-FFF2-40B4-BE49-F238E27FC236}">
                <a16:creationId xmlns:a16="http://schemas.microsoft.com/office/drawing/2014/main" id="{1DF15389-267D-403D-8775-F3E01E55E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98930"/>
            <a:ext cx="5121275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60C63D0-D31C-45ED-ACDE-4DFAEC162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n</a:t>
            </a:r>
            <a:r>
              <a:rPr lang="tr-TR" baseline="30000" dirty="0"/>
              <a:t>3</a:t>
            </a:r>
            <a:r>
              <a:rPr lang="tr-TR" dirty="0"/>
              <a:t> İşlemci Kullanımı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E4B1B3-374E-42F0-97F2-0EDE4CFAE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26629" name="Content Placeholder 4">
            <a:extLst>
              <a:ext uri="{FF2B5EF4-FFF2-40B4-BE49-F238E27FC236}">
                <a16:creationId xmlns:a16="http://schemas.microsoft.com/office/drawing/2014/main" id="{C44985DB-CC54-48D9-BEAF-10475ED697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508759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Ağaç yapısında n işlemci kullanarak n sayı log(n) adımda toplanabilir:</a:t>
            </a:r>
            <a:br>
              <a:rPr lang="tr-TR" dirty="0"/>
            </a:br>
            <a:endParaRPr lang="tr-TR" dirty="0"/>
          </a:p>
          <a:p>
            <a:endParaRPr lang="tr-TR" altLang="tr-TR" sz="2400" i="1" dirty="0"/>
          </a:p>
          <a:p>
            <a:endParaRPr lang="tr-TR" altLang="tr-TR" i="1" dirty="0"/>
          </a:p>
          <a:p>
            <a:endParaRPr lang="tr-TR" altLang="tr-TR" sz="2400" i="1" dirty="0"/>
          </a:p>
          <a:p>
            <a:endParaRPr lang="tr-TR" altLang="tr-TR" sz="2400" i="1" dirty="0"/>
          </a:p>
          <a:p>
            <a:r>
              <a:rPr lang="en-US" altLang="tr-TR" sz="2400" i="1" dirty="0"/>
              <a:t>n</a:t>
            </a:r>
            <a:r>
              <a:rPr lang="en-US" altLang="tr-TR" sz="2400" baseline="30000" dirty="0"/>
              <a:t>3</a:t>
            </a:r>
            <a:r>
              <a:rPr lang="en-US" altLang="tr-TR" sz="2400" dirty="0"/>
              <a:t> </a:t>
            </a:r>
            <a:r>
              <a:rPr lang="tr-TR" altLang="tr-TR" sz="2400" dirty="0"/>
              <a:t>işlemci ile </a:t>
            </a:r>
            <a:br>
              <a:rPr lang="tr-TR" altLang="tr-TR" sz="2400" dirty="0"/>
            </a:br>
            <a:r>
              <a:rPr lang="tr-TR" altLang="tr-TR" sz="2400" dirty="0"/>
              <a:t>yapılır. </a:t>
            </a:r>
            <a:endParaRPr lang="en-US" altLang="tr-TR" sz="2400" dirty="0"/>
          </a:p>
          <a:p>
            <a:r>
              <a:rPr lang="tr-TR" altLang="tr-TR" sz="2400" dirty="0"/>
              <a:t>Tüm iş dağıtılır. </a:t>
            </a:r>
          </a:p>
          <a:p>
            <a:r>
              <a:rPr lang="tr-TR" altLang="tr-TR" sz="2400" dirty="0"/>
              <a:t>Zaman karmaşık-</a:t>
            </a:r>
            <a:br>
              <a:rPr lang="tr-TR" altLang="tr-TR" sz="2400" dirty="0"/>
            </a:br>
            <a:r>
              <a:rPr lang="tr-TR" altLang="tr-TR" sz="2400" dirty="0"/>
              <a:t>lığı:</a:t>
            </a:r>
            <a:r>
              <a:rPr lang="en-US" altLang="tr-TR" sz="2400" dirty="0"/>
              <a:t> O(log </a:t>
            </a:r>
            <a:r>
              <a:rPr lang="en-US" altLang="tr-TR" sz="2400" i="1" dirty="0"/>
              <a:t>n</a:t>
            </a:r>
            <a:r>
              <a:rPr lang="en-US" altLang="tr-TR" sz="2400" dirty="0"/>
              <a:t>)</a:t>
            </a:r>
          </a:p>
        </p:txBody>
      </p:sp>
      <p:sp>
        <p:nvSpPr>
          <p:cNvPr id="26630" name="TextBox 5">
            <a:extLst>
              <a:ext uri="{FF2B5EF4-FFF2-40B4-BE49-F238E27FC236}">
                <a16:creationId xmlns:a16="http://schemas.microsoft.com/office/drawing/2014/main" id="{8152FADA-E660-4BEE-B673-02F0AF20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670745"/>
            <a:ext cx="25812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4x4 matrisler için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4</a:t>
            </a:r>
            <a:r>
              <a:rPr lang="tr-TR" altLang="tr-TR" sz="2400" baseline="30000" dirty="0"/>
              <a:t>3</a:t>
            </a:r>
            <a:r>
              <a:rPr lang="tr-TR" altLang="tr-TR" sz="2400" dirty="0"/>
              <a:t> = 64 işlemci</a:t>
            </a:r>
          </a:p>
        </p:txBody>
      </p:sp>
      <p:cxnSp>
        <p:nvCxnSpPr>
          <p:cNvPr id="26631" name="Straight Arrow Connector 7">
            <a:extLst>
              <a:ext uri="{FF2B5EF4-FFF2-40B4-BE49-F238E27FC236}">
                <a16:creationId xmlns:a16="http://schemas.microsoft.com/office/drawing/2014/main" id="{342304DC-914F-4AD6-92FB-AB426C95FAA5}"/>
              </a:ext>
            </a:extLst>
          </p:cNvPr>
          <p:cNvCxnSpPr>
            <a:cxnSpLocks noChangeShapeType="1"/>
            <a:stCxn id="26630" idx="3"/>
          </p:cNvCxnSpPr>
          <p:nvPr/>
        </p:nvCxnSpPr>
        <p:spPr bwMode="auto">
          <a:xfrm>
            <a:off x="2886075" y="3085877"/>
            <a:ext cx="893837" cy="793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32" name="TextBox 16">
            <a:extLst>
              <a:ext uri="{FF2B5EF4-FFF2-40B4-BE49-F238E27FC236}">
                <a16:creationId xmlns:a16="http://schemas.microsoft.com/office/drawing/2014/main" id="{EC221769-9415-406B-80DB-BA65CA4AA5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5791200"/>
            <a:ext cx="27813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 dirty="0"/>
              <a:t>c</a:t>
            </a:r>
            <a:r>
              <a:rPr lang="tr-TR" altLang="tr-TR" sz="2400" i="1" baseline="-25000" dirty="0"/>
              <a:t>ij</a:t>
            </a:r>
            <a:r>
              <a:rPr lang="tr-TR" altLang="tr-TR" sz="2400" i="1" dirty="0"/>
              <a:t> </a:t>
            </a:r>
            <a:r>
              <a:rPr lang="tr-TR" altLang="tr-TR" sz="1800" dirty="0"/>
              <a:t>4x4 = 16 elemandır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/>
              <a:t>16x4 = 64 işlemci gerekli.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>
            <a:extLst>
              <a:ext uri="{FF2B5EF4-FFF2-40B4-BE49-F238E27FC236}">
                <a16:creationId xmlns:a16="http://schemas.microsoft.com/office/drawing/2014/main" id="{E2D296DC-81D3-43F5-8341-1195C4C59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88840"/>
            <a:ext cx="647700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BDAC40C-6049-43D3-9670-B96AECA1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Blok Matris Çarpımı</a:t>
            </a:r>
            <a:endParaRPr lang="tr-T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08AB348-8055-48B9-A798-A2B691A615F4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2000" b="1" dirty="0">
                <a:solidFill>
                  <a:srgbClr val="FF0000"/>
                </a:solidFill>
              </a:rPr>
              <a:t>Genelde matrisin</a:t>
            </a:r>
            <a:r>
              <a:rPr lang="en-US" altLang="tr-TR" sz="2000" b="1" dirty="0">
                <a:solidFill>
                  <a:srgbClr val="FF0000"/>
                </a:solidFill>
              </a:rPr>
              <a:t> (</a:t>
            </a:r>
            <a:r>
              <a:rPr lang="en-US" altLang="tr-TR" sz="2000" b="1" i="1" dirty="0">
                <a:solidFill>
                  <a:srgbClr val="FF0000"/>
                </a:solidFill>
              </a:rPr>
              <a:t>n</a:t>
            </a:r>
            <a:r>
              <a:rPr lang="en-US" altLang="tr-TR" sz="2000" b="1" dirty="0">
                <a:solidFill>
                  <a:srgbClr val="FF0000"/>
                </a:solidFill>
              </a:rPr>
              <a:t>) </a:t>
            </a:r>
            <a:r>
              <a:rPr lang="tr-TR" altLang="tr-TR" sz="2000" b="1" dirty="0">
                <a:solidFill>
                  <a:srgbClr val="FF0000"/>
                </a:solidFill>
              </a:rPr>
              <a:t>boyutu &gt;</a:t>
            </a:r>
            <a:r>
              <a:rPr lang="en-US" altLang="tr-TR" sz="2000" b="1" dirty="0">
                <a:solidFill>
                  <a:srgbClr val="FF0000"/>
                </a:solidFill>
              </a:rPr>
              <a:t> </a:t>
            </a:r>
            <a:r>
              <a:rPr lang="tr-TR" altLang="tr-TR" sz="2000" b="1" dirty="0">
                <a:solidFill>
                  <a:srgbClr val="FF0000"/>
                </a:solidFill>
              </a:rPr>
              <a:t>işlemci sayısı</a:t>
            </a:r>
            <a:r>
              <a:rPr lang="en-US" altLang="tr-TR" sz="2000" b="1" dirty="0">
                <a:solidFill>
                  <a:srgbClr val="FF0000"/>
                </a:solidFill>
              </a:rPr>
              <a:t> (</a:t>
            </a:r>
            <a:r>
              <a:rPr lang="en-US" altLang="tr-TR" sz="2000" b="1" i="1" dirty="0">
                <a:solidFill>
                  <a:srgbClr val="FF0000"/>
                </a:solidFill>
              </a:rPr>
              <a:t>p</a:t>
            </a:r>
            <a:r>
              <a:rPr lang="en-US" altLang="tr-TR" sz="2000" b="1" dirty="0">
                <a:solidFill>
                  <a:srgbClr val="FF0000"/>
                </a:solidFill>
              </a:rPr>
              <a:t>)</a:t>
            </a:r>
            <a:r>
              <a:rPr lang="tr-TR" altLang="tr-TR" sz="2000" b="1" dirty="0">
                <a:solidFill>
                  <a:srgbClr val="FF0000"/>
                </a:solidFill>
              </a:rPr>
              <a:t> 'dır</a:t>
            </a:r>
            <a:r>
              <a:rPr lang="en-US" altLang="tr-TR" sz="2000" b="1" dirty="0">
                <a:solidFill>
                  <a:srgbClr val="FF0000"/>
                </a:solidFill>
              </a:rPr>
              <a:t>.</a:t>
            </a:r>
          </a:p>
          <a:p>
            <a:pPr lvl="1">
              <a:defRPr/>
            </a:pPr>
            <a:r>
              <a:rPr lang="tr-TR" altLang="tr-TR" sz="1800" dirty="0"/>
              <a:t>O halde matrisi</a:t>
            </a:r>
            <a:r>
              <a:rPr lang="en-US" altLang="tr-TR" sz="1800" dirty="0"/>
              <a:t> </a:t>
            </a:r>
            <a:r>
              <a:rPr lang="en-US" altLang="tr-TR" sz="1800" i="1" dirty="0"/>
              <a:t>s</a:t>
            </a:r>
            <a:r>
              <a:rPr lang="en-US" altLang="tr-TR" sz="1800" baseline="30000" dirty="0"/>
              <a:t>2</a:t>
            </a:r>
            <a:r>
              <a:rPr lang="en-US" altLang="tr-TR" sz="1800" dirty="0"/>
              <a:t> </a:t>
            </a:r>
            <a:r>
              <a:rPr lang="tr-TR" altLang="tr-TR" sz="1800" dirty="0"/>
              <a:t>alt matrise bölersek </a:t>
            </a:r>
            <a:r>
              <a:rPr lang="en-US" altLang="tr-TR" sz="1800" dirty="0"/>
              <a:t>(</a:t>
            </a:r>
            <a:r>
              <a:rPr lang="en-US" altLang="tr-TR" sz="1800" i="1" dirty="0"/>
              <a:t>p</a:t>
            </a:r>
            <a:r>
              <a:rPr lang="en-US" altLang="tr-TR" sz="1800" dirty="0"/>
              <a:t> = </a:t>
            </a:r>
            <a:r>
              <a:rPr lang="en-US" altLang="tr-TR" sz="1800" i="1" dirty="0"/>
              <a:t>s</a:t>
            </a:r>
            <a:r>
              <a:rPr lang="en-US" altLang="tr-TR" sz="1800" baseline="30000" dirty="0"/>
              <a:t>2</a:t>
            </a:r>
            <a:r>
              <a:rPr lang="en-US" altLang="tr-TR" sz="1800" dirty="0"/>
              <a:t>)</a:t>
            </a:r>
            <a:r>
              <a:rPr lang="tr-TR" altLang="tr-TR" sz="1800" dirty="0"/>
              <a:t>,</a:t>
            </a:r>
            <a:r>
              <a:rPr lang="en-US" altLang="tr-TR" sz="1800" dirty="0"/>
              <a:t> </a:t>
            </a:r>
            <a:br>
              <a:rPr lang="tr-TR" altLang="tr-TR" sz="1800" dirty="0"/>
            </a:br>
            <a:r>
              <a:rPr lang="tr-TR" altLang="tr-TR" sz="1800" dirty="0"/>
              <a:t>her alt matris</a:t>
            </a:r>
            <a:r>
              <a:rPr lang="en-US" altLang="tr-TR" sz="1800" dirty="0"/>
              <a:t> </a:t>
            </a:r>
            <a:br>
              <a:rPr lang="tr-TR" altLang="tr-TR" sz="1800" dirty="0"/>
            </a:br>
            <a:r>
              <a:rPr lang="tr-TR" altLang="tr-TR" sz="1800" dirty="0"/>
              <a:t>(</a:t>
            </a:r>
            <a:r>
              <a:rPr lang="en-US" altLang="tr-TR" sz="1800" i="1" dirty="0"/>
              <a:t>n</a:t>
            </a:r>
            <a:r>
              <a:rPr lang="en-US" altLang="tr-TR" sz="1800" dirty="0"/>
              <a:t>/</a:t>
            </a:r>
            <a:r>
              <a:rPr lang="en-US" altLang="tr-TR" sz="1800" i="1" dirty="0"/>
              <a:t>s</a:t>
            </a:r>
            <a:r>
              <a:rPr lang="tr-TR" altLang="tr-TR" sz="1800" i="1" dirty="0"/>
              <a:t>)</a:t>
            </a:r>
            <a:r>
              <a:rPr lang="en-US" altLang="tr-TR" sz="1800" i="1" dirty="0"/>
              <a:t> </a:t>
            </a:r>
            <a:r>
              <a:rPr lang="en-US" altLang="tr-TR" sz="1800" dirty="0"/>
              <a:t>x </a:t>
            </a:r>
            <a:r>
              <a:rPr lang="tr-TR" altLang="tr-TR" sz="1800" dirty="0"/>
              <a:t>(</a:t>
            </a:r>
            <a:r>
              <a:rPr lang="en-US" altLang="tr-TR" sz="1800" i="1" dirty="0"/>
              <a:t>n</a:t>
            </a:r>
            <a:r>
              <a:rPr lang="en-US" altLang="tr-TR" sz="1800" dirty="0"/>
              <a:t>/</a:t>
            </a:r>
            <a:r>
              <a:rPr lang="en-US" altLang="tr-TR" sz="1800" i="1" dirty="0"/>
              <a:t>s</a:t>
            </a:r>
            <a:r>
              <a:rPr lang="tr-TR" altLang="tr-TR" sz="1800" i="1" dirty="0"/>
              <a:t>)</a:t>
            </a:r>
            <a:r>
              <a:rPr lang="en-US" altLang="tr-TR" sz="1800" i="1" dirty="0"/>
              <a:t> </a:t>
            </a:r>
            <a:br>
              <a:rPr lang="tr-TR" altLang="tr-TR" sz="1800" i="1" dirty="0"/>
            </a:br>
            <a:r>
              <a:rPr lang="tr-TR" altLang="tr-TR" sz="1800" dirty="0"/>
              <a:t>boyutludur</a:t>
            </a:r>
            <a:r>
              <a:rPr lang="en-US" altLang="tr-TR" sz="1800" dirty="0"/>
              <a:t>. </a:t>
            </a:r>
            <a:endParaRPr lang="tr-TR" altLang="tr-TR" sz="1800" dirty="0"/>
          </a:p>
          <a:p>
            <a:pPr lvl="1">
              <a:defRPr/>
            </a:pPr>
            <a:r>
              <a:rPr lang="tr-TR" altLang="tr-TR" sz="1800" dirty="0"/>
              <a:t>Her bir </a:t>
            </a:r>
            <a:br>
              <a:rPr lang="tr-TR" altLang="tr-TR" sz="1800" dirty="0"/>
            </a:br>
            <a:r>
              <a:rPr lang="tr-TR" altLang="tr-TR" sz="1800" dirty="0"/>
              <a:t>işlemci </a:t>
            </a:r>
            <a:br>
              <a:rPr lang="tr-TR" altLang="tr-TR" sz="1800" dirty="0"/>
            </a:br>
            <a:r>
              <a:rPr lang="tr-TR" altLang="tr-TR" sz="1800" dirty="0"/>
              <a:t>bir alt </a:t>
            </a:r>
            <a:br>
              <a:rPr lang="tr-TR" altLang="tr-TR" sz="1800" dirty="0"/>
            </a:br>
            <a:r>
              <a:rPr lang="tr-TR" altLang="tr-TR" sz="1800" dirty="0"/>
              <a:t>matrisi </a:t>
            </a:r>
            <a:br>
              <a:rPr lang="tr-TR" altLang="tr-TR" sz="1800" dirty="0"/>
            </a:br>
            <a:r>
              <a:rPr lang="tr-TR" altLang="tr-TR" sz="1800" dirty="0"/>
              <a:t>hesaplar</a:t>
            </a:r>
            <a:r>
              <a:rPr lang="en-US" altLang="tr-TR" sz="1800" dirty="0"/>
              <a:t>.</a:t>
            </a:r>
          </a:p>
          <a:p>
            <a:pPr>
              <a:defRPr/>
            </a:pPr>
            <a:endParaRPr lang="tr-TR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42C1A-1DD8-40F9-803F-DA95A66B497E}"/>
              </a:ext>
            </a:extLst>
          </p:cNvPr>
          <p:cNvSpPr/>
          <p:nvPr/>
        </p:nvSpPr>
        <p:spPr>
          <a:xfrm>
            <a:off x="2514600" y="4418013"/>
            <a:ext cx="6629400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for (p = 0; p &lt; s; p++)</a:t>
            </a:r>
          </a:p>
          <a:p>
            <a:pPr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	   for (q = 0; q &lt; s; q++) {</a:t>
            </a:r>
          </a:p>
          <a:p>
            <a:pPr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	      C</a:t>
            </a:r>
            <a:r>
              <a:rPr lang="en-US" sz="1800" b="1" baseline="-25000" dirty="0">
                <a:solidFill>
                  <a:schemeClr val="accent2">
                    <a:lumMod val="75000"/>
                  </a:schemeClr>
                </a:solidFill>
              </a:rPr>
              <a:t>p,q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= 0;                             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/* </a:t>
            </a:r>
            <a:r>
              <a:rPr lang="tr-TR" sz="1600" b="1" dirty="0">
                <a:solidFill>
                  <a:schemeClr val="accent2">
                    <a:lumMod val="75000"/>
                  </a:schemeClr>
                </a:solidFill>
              </a:rPr>
              <a:t>alt matris sıfırlanır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*/</a:t>
            </a:r>
          </a:p>
          <a:p>
            <a:pPr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	      for (r = 0; r &lt; m; r++)         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/* </a:t>
            </a:r>
            <a:r>
              <a:rPr lang="tr-TR" sz="1600" b="1" dirty="0">
                <a:solidFill>
                  <a:schemeClr val="accent2">
                    <a:lumMod val="75000"/>
                  </a:schemeClr>
                </a:solidFill>
              </a:rPr>
              <a:t>alt matris çarpımı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 */</a:t>
            </a:r>
          </a:p>
          <a:p>
            <a:pPr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	          C</a:t>
            </a:r>
            <a:r>
              <a:rPr lang="en-US" sz="1800" b="1" baseline="-25000" dirty="0">
                <a:solidFill>
                  <a:schemeClr val="accent2">
                    <a:lumMod val="75000"/>
                  </a:schemeClr>
                </a:solidFill>
              </a:rPr>
              <a:t>p,q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= C</a:t>
            </a:r>
            <a:r>
              <a:rPr lang="en-US" sz="1800" b="1" baseline="-25000" dirty="0">
                <a:solidFill>
                  <a:schemeClr val="accent2">
                    <a:lumMod val="75000"/>
                  </a:schemeClr>
                </a:solidFill>
              </a:rPr>
              <a:t>p,q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+ A</a:t>
            </a:r>
            <a:r>
              <a:rPr lang="en-US" sz="1800" b="1" baseline="-25000" dirty="0">
                <a:solidFill>
                  <a:schemeClr val="accent2">
                    <a:lumMod val="75000"/>
                  </a:schemeClr>
                </a:solidFill>
              </a:rPr>
              <a:t>p,r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* B</a:t>
            </a:r>
            <a:r>
              <a:rPr lang="en-US" sz="1800" b="1" baseline="-25000" dirty="0">
                <a:solidFill>
                  <a:schemeClr val="accent2">
                    <a:lumMod val="75000"/>
                  </a:schemeClr>
                </a:solidFill>
              </a:rPr>
              <a:t>r,q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;  </a:t>
            </a:r>
            <a:r>
              <a:rPr lang="tr-TR" sz="1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/*</a:t>
            </a:r>
            <a:r>
              <a:rPr lang="tr-TR" sz="1600" b="1" dirty="0">
                <a:solidFill>
                  <a:schemeClr val="accent2">
                    <a:lumMod val="75000"/>
                  </a:schemeClr>
                </a:solidFill>
              </a:rPr>
              <a:t> alt matris üzerine topla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</a:rPr>
              <a:t>*/</a:t>
            </a:r>
          </a:p>
          <a:p>
            <a:pPr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	}</a:t>
            </a:r>
          </a:p>
        </p:txBody>
      </p:sp>
      <p:sp>
        <p:nvSpPr>
          <p:cNvPr id="27655" name="TextBox 1">
            <a:extLst>
              <a:ext uri="{FF2B5EF4-FFF2-40B4-BE49-F238E27FC236}">
                <a16:creationId xmlns:a16="http://schemas.microsoft.com/office/drawing/2014/main" id="{C972BB01-1213-4FCF-9184-0AE1FCDAC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572000"/>
            <a:ext cx="2286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Herhangi bir paralelleştirme algoritması uygulanabilir.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27656" name="Rectangle 2">
            <a:extLst>
              <a:ext uri="{FF2B5EF4-FFF2-40B4-BE49-F238E27FC236}">
                <a16:creationId xmlns:a16="http://schemas.microsoft.com/office/drawing/2014/main" id="{94B04210-C9F6-4AE0-B6DA-3A55A0F3F2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6181725"/>
            <a:ext cx="6553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5425" algn="l"/>
                <a:tab pos="463550" algn="l"/>
                <a:tab pos="688975" algn="l"/>
                <a:tab pos="914400" algn="l"/>
                <a:tab pos="11398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A</a:t>
            </a:r>
            <a:r>
              <a:rPr lang="en-US" altLang="tr-TR" sz="1800" b="1" baseline="-25000" dirty="0">
                <a:solidFill>
                  <a:srgbClr val="FF0000"/>
                </a:solidFill>
                <a:cs typeface="Arial" panose="020B0604020202020204" pitchFamily="34" charset="0"/>
              </a:rPr>
              <a:t>p,r</a:t>
            </a:r>
            <a:r>
              <a:rPr lang="en-US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ve</a:t>
            </a:r>
            <a:r>
              <a:rPr lang="en-US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en-US" altLang="tr-TR" sz="1800" b="1" baseline="-25000" dirty="0">
                <a:solidFill>
                  <a:srgbClr val="FF0000"/>
                </a:solidFill>
                <a:cs typeface="Arial" panose="020B0604020202020204" pitchFamily="34" charset="0"/>
              </a:rPr>
              <a:t>r,q</a:t>
            </a:r>
            <a:r>
              <a:rPr lang="en-US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alt matrisleri matris çarpımı ile çarpılır ve</a:t>
            </a:r>
            <a:r>
              <a:rPr lang="en-US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C</a:t>
            </a:r>
            <a:r>
              <a:rPr lang="en-US" altLang="tr-TR" sz="1800" b="1" baseline="-25000" dirty="0">
                <a:solidFill>
                  <a:srgbClr val="FF0000"/>
                </a:solidFill>
                <a:cs typeface="Arial" panose="020B0604020202020204" pitchFamily="34" charset="0"/>
              </a:rPr>
              <a:t>p,q</a:t>
            </a:r>
            <a:r>
              <a:rPr lang="en-US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alt matrisi üzerine toplanır</a:t>
            </a:r>
            <a:r>
              <a:rPr lang="en-US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 Belli </a:t>
            </a:r>
            <a:r>
              <a:rPr lang="tr-TR" altLang="tr-TR" sz="1800" i="1" dirty="0">
                <a:solidFill>
                  <a:srgbClr val="FF0000"/>
                </a:solidFill>
                <a:cs typeface="Arial" panose="020B0604020202020204" pitchFamily="34" charset="0"/>
              </a:rPr>
              <a:t>s </a:t>
            </a: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için ön bellek dostudur.</a:t>
            </a:r>
            <a:endParaRPr lang="en-US" altLang="tr-TR" sz="1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5448E5B-DDA5-47F6-B5CF-14254909A5D0}"/>
              </a:ext>
            </a:extLst>
          </p:cNvPr>
          <p:cNvCxnSpPr/>
          <p:nvPr/>
        </p:nvCxnSpPr>
        <p:spPr>
          <a:xfrm flipH="1" flipV="1">
            <a:off x="4467225" y="5883275"/>
            <a:ext cx="381000" cy="3206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8" name="TextBox 13">
            <a:extLst>
              <a:ext uri="{FF2B5EF4-FFF2-40B4-BE49-F238E27FC236}">
                <a16:creationId xmlns:a16="http://schemas.microsoft.com/office/drawing/2014/main" id="{B887635B-54EF-429F-9870-DF9CF2345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130425"/>
            <a:ext cx="7620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Çarp</a:t>
            </a:r>
          </a:p>
        </p:txBody>
      </p:sp>
      <p:sp>
        <p:nvSpPr>
          <p:cNvPr id="27659" name="TextBox 14">
            <a:extLst>
              <a:ext uri="{FF2B5EF4-FFF2-40B4-BE49-F238E27FC236}">
                <a16:creationId xmlns:a16="http://schemas.microsoft.com/office/drawing/2014/main" id="{755B9E06-689E-4257-890E-98CBE7A38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981200"/>
            <a:ext cx="7620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1400" dirty="0"/>
              <a:t>Toplam</a:t>
            </a:r>
            <a:br>
              <a:rPr lang="tr-TR" altLang="tr-TR" sz="1400" dirty="0"/>
            </a:br>
            <a:r>
              <a:rPr lang="tr-TR" altLang="tr-TR" sz="1400" dirty="0"/>
              <a:t>sonucu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1F40BD-6D81-4BF8-9CD3-EDA9306B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dirty="0"/>
              <a:t>Matris Çarpımının Öz-yineli Uygulanması</a:t>
            </a: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505CCC-6F3E-440F-9A16-405D834D9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CDFDD-41AF-4E51-9124-F81E6653B0F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>
              <a:spcBef>
                <a:spcPct val="0"/>
              </a:spcBef>
              <a:buClrTx/>
              <a:buSzTx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Aynı algoritma alt matrislerin içinde de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yinelenir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kumimoji="0" lang="tr-TR" altLang="tr-TR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Bu algoritma yerel verileri kullanacağı için ön bellek (</a:t>
            </a:r>
            <a:r>
              <a:rPr kumimoji="0" lang="tr-TR" altLang="tr-TR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cache</a:t>
            </a:r>
            <a:r>
              <a:rPr kumimoji="0" lang="tr-TR" altLang="tr-TR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anose="020B0604020202020204" pitchFamily="34" charset="0"/>
              </a:rPr>
              <a:t>) dostudur ve paylaşımlı bellek sistemleri için mükemmeldir.</a:t>
            </a:r>
            <a:endParaRPr kumimoji="0" lang="en-US" altLang="tr-TR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28677" name="Picture 4">
            <a:extLst>
              <a:ext uri="{FF2B5EF4-FFF2-40B4-BE49-F238E27FC236}">
                <a16:creationId xmlns:a16="http://schemas.microsoft.com/office/drawing/2014/main" id="{B0079F6D-2F4A-4A57-8B39-ECD3A4A98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96752"/>
            <a:ext cx="8639175" cy="319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C845F4-D869-4989-9F86-2AC4660D9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tr-TR" dirty="0"/>
              <a:t>Öz-yineli Algoritma</a:t>
            </a:r>
          </a:p>
        </p:txBody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73112E07-692C-4F49-981C-E79C9E9D6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90600"/>
            <a:ext cx="8305800" cy="526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57150">
              <a:spcBef>
                <a:spcPct val="20000"/>
              </a:spcBef>
              <a:buChar char="•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3025" algn="l"/>
                <a:tab pos="228600" algn="l"/>
                <a:tab pos="374650" algn="l"/>
                <a:tab pos="530225" algn="l"/>
                <a:tab pos="685800" algn="l"/>
                <a:tab pos="914400" algn="l"/>
                <a:tab pos="987425" algn="l"/>
                <a:tab pos="1143000" algn="l"/>
                <a:tab pos="1289050" algn="l"/>
                <a:tab pos="1444625" algn="l"/>
                <a:tab pos="1600200" algn="l"/>
                <a:tab pos="1746250" algn="l"/>
                <a:tab pos="1901825" algn="l"/>
                <a:tab pos="2057400" algn="l"/>
                <a:tab pos="2203450" algn="l"/>
                <a:tab pos="2359025" algn="l"/>
                <a:tab pos="2514600" algn="l"/>
                <a:tab pos="2660650" algn="l"/>
                <a:tab pos="2816225" algn="l"/>
                <a:tab pos="2971800" algn="l"/>
                <a:tab pos="3117850" algn="l"/>
                <a:tab pos="3273425" algn="l"/>
                <a:tab pos="34290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mat_mult(A, B, s)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{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if (s == 1)																/* </a:t>
            </a:r>
            <a:r>
              <a:rPr lang="tr-TR" altLang="tr-TR" sz="1600" b="1" dirty="0">
                <a:cs typeface="Arial" panose="020B0604020202020204" pitchFamily="34" charset="0"/>
              </a:rPr>
              <a:t>Alt matris tek elemanlıysa</a:t>
            </a:r>
            <a:r>
              <a:rPr lang="en-US" altLang="tr-TR" sz="1600" b="1" dirty="0">
                <a:cs typeface="Arial" panose="020B0604020202020204" pitchFamily="34" charset="0"/>
              </a:rPr>
              <a:t> 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C = A * B;														/* </a:t>
            </a:r>
            <a:r>
              <a:rPr lang="tr-TR" altLang="tr-TR" sz="1600" b="1" dirty="0">
                <a:cs typeface="Arial" panose="020B0604020202020204" pitchFamily="34" charset="0"/>
              </a:rPr>
              <a:t>elemanları çarp</a:t>
            </a:r>
            <a:r>
              <a:rPr lang="en-US" altLang="tr-TR" sz="1600" b="1" dirty="0">
                <a:cs typeface="Arial" panose="020B0604020202020204" pitchFamily="34" charset="0"/>
              </a:rPr>
              <a:t> 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else {																	 </a:t>
            </a:r>
            <a:r>
              <a:rPr lang="tr-TR" altLang="tr-TR" sz="1600" b="1" dirty="0">
                <a:cs typeface="Arial" panose="020B0604020202020204" pitchFamily="34" charset="0"/>
              </a:rPr>
              <a:t> </a:t>
            </a:r>
            <a:r>
              <a:rPr lang="en-US" altLang="tr-TR" sz="1600" b="1" dirty="0">
                <a:cs typeface="Arial" panose="020B0604020202020204" pitchFamily="34" charset="0"/>
              </a:rPr>
              <a:t> /* </a:t>
            </a:r>
            <a:r>
              <a:rPr lang="tr-TR" altLang="tr-TR" sz="1600" b="1" dirty="0">
                <a:cs typeface="Arial" panose="020B0604020202020204" pitchFamily="34" charset="0"/>
              </a:rPr>
              <a:t>tek elemanlı değilse yinele</a:t>
            </a:r>
            <a:r>
              <a:rPr lang="en-US" altLang="tr-TR" sz="1600" b="1" dirty="0">
                <a:cs typeface="Arial" panose="020B0604020202020204" pitchFamily="34" charset="0"/>
              </a:rPr>
              <a:t> 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s = s/2;															</a:t>
            </a:r>
            <a:r>
              <a:rPr lang="tr-TR" altLang="tr-TR" sz="1600" b="1" dirty="0">
                <a:cs typeface="Arial" panose="020B0604020202020204" pitchFamily="34" charset="0"/>
              </a:rPr>
              <a:t> </a:t>
            </a:r>
            <a:r>
              <a:rPr lang="en-US" altLang="tr-TR" sz="1600" b="1" dirty="0">
                <a:cs typeface="Arial" panose="020B0604020202020204" pitchFamily="34" charset="0"/>
              </a:rPr>
              <a:t> </a:t>
            </a:r>
            <a:r>
              <a:rPr lang="tr-TR" altLang="tr-TR" sz="1600" b="1" dirty="0">
                <a:cs typeface="Arial" panose="020B0604020202020204" pitchFamily="34" charset="0"/>
              </a:rPr>
              <a:t> </a:t>
            </a:r>
            <a:r>
              <a:rPr lang="en-US" altLang="tr-TR" sz="1600" b="1" dirty="0">
                <a:cs typeface="Arial" panose="020B0604020202020204" pitchFamily="34" charset="0"/>
              </a:rPr>
              <a:t>/* </a:t>
            </a:r>
            <a:r>
              <a:rPr lang="tr-TR" altLang="tr-TR" sz="1600" b="1" dirty="0">
                <a:cs typeface="Arial" panose="020B0604020202020204" pitchFamily="34" charset="0"/>
              </a:rPr>
              <a:t>satır ve sütunlar yarı yarıya </a:t>
            </a:r>
            <a:r>
              <a:rPr lang="en-US" altLang="tr-TR" sz="1600" b="1" dirty="0">
                <a:cs typeface="Arial" panose="020B0604020202020204" pitchFamily="34" charset="0"/>
              </a:rPr>
              <a:t>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P0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pp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pp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	P1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pq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qp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P2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pp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pq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P3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pq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qq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	P4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qp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pp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P5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qq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qp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P6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qp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pq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	P7 = mat_mult(A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qq</a:t>
            </a:r>
            <a:r>
              <a:rPr lang="en-US" altLang="tr-TR" sz="1600" b="1" dirty="0">
                <a:cs typeface="Arial" panose="020B0604020202020204" pitchFamily="34" charset="0"/>
              </a:rPr>
              <a:t>, B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qq</a:t>
            </a:r>
            <a:r>
              <a:rPr lang="en-US" altLang="tr-TR" sz="1600" b="1" dirty="0">
                <a:cs typeface="Arial" panose="020B0604020202020204" pitchFamily="34" charset="0"/>
              </a:rPr>
              <a:t>, s);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C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pp</a:t>
            </a:r>
            <a:r>
              <a:rPr lang="en-US" altLang="tr-TR" sz="1600" b="1" dirty="0">
                <a:cs typeface="Arial" panose="020B0604020202020204" pitchFamily="34" charset="0"/>
              </a:rPr>
              <a:t> = P0 + P1;											/* </a:t>
            </a:r>
            <a:r>
              <a:rPr lang="tr-TR" altLang="tr-TR" sz="1600" b="1" dirty="0">
                <a:cs typeface="Arial" panose="020B0604020202020204" pitchFamily="34" charset="0"/>
              </a:rPr>
              <a:t>Çarpımları topla</a:t>
            </a:r>
            <a:r>
              <a:rPr lang="en-US" altLang="tr-TR" sz="1600" b="1" dirty="0">
                <a:cs typeface="Arial" panose="020B0604020202020204" pitchFamily="34" charset="0"/>
              </a:rPr>
              <a:t> 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C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pq</a:t>
            </a:r>
            <a:r>
              <a:rPr lang="en-US" altLang="tr-TR" sz="1600" b="1" dirty="0">
                <a:cs typeface="Arial" panose="020B0604020202020204" pitchFamily="34" charset="0"/>
              </a:rPr>
              <a:t> = P2 + P3;											/* </a:t>
            </a:r>
            <a:r>
              <a:rPr lang="tr-TR" altLang="tr-TR" sz="1600" b="1" dirty="0">
                <a:cs typeface="Arial" panose="020B0604020202020204" pitchFamily="34" charset="0"/>
              </a:rPr>
              <a:t>sonuç alt matrisi</a:t>
            </a:r>
            <a:r>
              <a:rPr lang="en-US" altLang="tr-TR" sz="1600" b="1" dirty="0">
                <a:cs typeface="Arial" panose="020B0604020202020204" pitchFamily="34" charset="0"/>
              </a:rPr>
              <a:t> 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	C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qp</a:t>
            </a:r>
            <a:r>
              <a:rPr lang="en-US" altLang="tr-TR" sz="1600" b="1" dirty="0">
                <a:cs typeface="Arial" panose="020B0604020202020204" pitchFamily="34" charset="0"/>
              </a:rPr>
              <a:t> = P4 + P5;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	C</a:t>
            </a:r>
            <a:r>
              <a:rPr lang="en-US" altLang="tr-TR" sz="1600" b="1" baseline="-30000" dirty="0">
                <a:cs typeface="Arial" panose="020B0604020202020204" pitchFamily="34" charset="0"/>
              </a:rPr>
              <a:t>qq</a:t>
            </a:r>
            <a:r>
              <a:rPr lang="en-US" altLang="tr-TR" sz="1600" b="1" dirty="0">
                <a:cs typeface="Arial" panose="020B0604020202020204" pitchFamily="34" charset="0"/>
              </a:rPr>
              <a:t> = P6 + P7;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}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</a:t>
            </a:r>
            <a:r>
              <a:rPr lang="tr-TR" altLang="tr-TR" sz="1600" b="1" dirty="0">
                <a:cs typeface="Arial" panose="020B0604020202020204" pitchFamily="34" charset="0"/>
              </a:rPr>
              <a:t>	</a:t>
            </a:r>
            <a:r>
              <a:rPr lang="en-US" altLang="tr-TR" sz="1600" b="1" dirty="0">
                <a:cs typeface="Arial" panose="020B0604020202020204" pitchFamily="34" charset="0"/>
              </a:rPr>
              <a:t>return (C);														/* </a:t>
            </a:r>
            <a:r>
              <a:rPr lang="tr-TR" altLang="tr-TR" sz="1600" b="1" dirty="0">
                <a:cs typeface="Arial" panose="020B0604020202020204" pitchFamily="34" charset="0"/>
              </a:rPr>
              <a:t>sonucu döndür</a:t>
            </a:r>
            <a:r>
              <a:rPr lang="en-US" altLang="tr-TR" sz="1600" b="1" dirty="0">
                <a:cs typeface="Arial" panose="020B0604020202020204" pitchFamily="34" charset="0"/>
              </a:rPr>
              <a:t> */</a:t>
            </a:r>
            <a:endParaRPr lang="en-US" altLang="tr-TR" sz="2000" b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600" b="1" dirty="0">
                <a:cs typeface="Arial" panose="020B0604020202020204" pitchFamily="34" charset="0"/>
              </a:rPr>
              <a:t>	}</a:t>
            </a:r>
            <a:endParaRPr lang="en-US" altLang="tr-TR" sz="5400" b="1" dirty="0"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781208-BE30-44E4-90C8-2B760FAA4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982F72-FA2E-48B1-92B8-390A74D834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1. Paralel Matris Çarpımı Örneği</a:t>
            </a:r>
            <a:br>
              <a:rPr lang="tr-TR" dirty="0"/>
            </a:br>
            <a:r>
              <a:rPr lang="tr-TR" dirty="0"/>
              <a:t>2. </a:t>
            </a:r>
            <a:r>
              <a:rPr lang="tr-TR" dirty="0" err="1"/>
              <a:t>GPU’da</a:t>
            </a:r>
            <a:r>
              <a:rPr lang="tr-TR" dirty="0"/>
              <a:t> Matris Çarpımı Örneği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39986C1-6D90-49EB-80EB-98CB2D41EC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4109F3-1761-4D8E-9D99-3481E90D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7060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70CBB-FEB9-47AD-B092-EB270BAE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OpenMP</a:t>
            </a:r>
            <a:r>
              <a:rPr lang="tr-TR" dirty="0"/>
              <a:t> Kodu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0EA1D-C368-4E47-8EDF-2E990AF0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3306D-F4E5-4AA6-B7E5-50AD1BA0E65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5378152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#include &lt;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stdio.h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#include &lt;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list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#include &lt;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time.h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#include &lt;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omp.h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#define N 2000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>
                <a:highlight>
                  <a:srgbClr val="FFFFFF"/>
                </a:highlight>
                <a:latin typeface="Consolas" panose="020B0609020204030204" pitchFamily="49" charset="0"/>
              </a:rPr>
              <a:t>#define TYPE float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>
                <a:highlight>
                  <a:srgbClr val="FFFFFF"/>
                </a:highlight>
                <a:latin typeface="Consolas" panose="020B0609020204030204" pitchFamily="49" charset="0"/>
              </a:rPr>
              <a:t>TYPE A[N][N] = { 0 }, B[N][N] = { 0 }, C[N][N] = { 0 };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main(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void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sure;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srand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(time(NULL));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i = 0;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  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j = 0; j &lt; N; j++)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A[i][j] = (TYPE)(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rand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 % 1000) / 1000.0;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B[i][j] = (TYPE)(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rand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 % 1000) / 1000.0;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t-B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9579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70CBB-FEB9-47AD-B092-EB270BAE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OpenMP</a:t>
            </a:r>
            <a:r>
              <a:rPr lang="tr-TR" dirty="0"/>
              <a:t> Kodu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0EA1D-C368-4E47-8EDF-2E990AF0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3306D-F4E5-4AA6-B7E5-50AD1BA0E65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Seri matris çarpımı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/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float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1000x1000 için   1.9 sn     1.6 sn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2000x2000 için  32.1 sn	 26.2 sn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3000x3000 için 147.6 sn   117.9 sn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4000x4000 için 406.8 sn   308.3 sn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sure1 = -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i = 0;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j = 0; j &lt; N; j++)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TYPE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sum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k = 0; k &lt; N; k++)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sum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+= A[i][k] * B[k][j];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C[i][j] =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sum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sure1 +=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printf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("Seri matris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carpimi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suresi : %8.3f saniye\n",</a:t>
            </a:r>
            <a:b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sure1);</a:t>
            </a:r>
          </a:p>
          <a:p>
            <a:pPr marL="0" indent="0">
              <a:spcBef>
                <a:spcPts val="0"/>
              </a:spcBef>
              <a:buNone/>
            </a:pPr>
            <a:endParaRPr lang="pt-B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754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70CBB-FEB9-47AD-B092-EB270BAE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OpenMP</a:t>
            </a:r>
            <a:r>
              <a:rPr lang="tr-TR" dirty="0"/>
              <a:t> Kodu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0EA1D-C368-4E47-8EDF-2E990AF0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3306D-F4E5-4AA6-B7E5-50AD1BA0E65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219200"/>
            <a:ext cx="8928992" cy="4937760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Klasik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ijk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 paralel matris çarpımı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/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float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1000x1000 için   0.83 sn (x2.3 hız)     0.71 sn (x2.2 hız)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2000x2000 için   14.8 sn (x2.2 hız)    11.44 sn (x2.3 hız)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3000x3000 için   59.4 sn (x2.5 hız)    51.33 sn (x2.3 hız)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4000x4000 için 174.26 sn (x2.3 hız)   131.55 sn (x2.3 hız) 	// Sabit.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sure2 = -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#pragma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parallel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i = 0;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j = 0; j &lt; N; j++)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TYPE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sum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k = 0; k &lt; N; k++)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sum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+= A[i][k] * B[k][j];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C[i][j] =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sum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sure2 +=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printf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("Klasik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ijk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 paralel matris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carpimi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suresi : %8.3f</a:t>
            </a:r>
            <a:b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		saniye (x%.2f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hiz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)\n", sure2, sure1 / sure2);</a:t>
            </a:r>
          </a:p>
          <a:p>
            <a:pPr marL="0" indent="0">
              <a:spcBef>
                <a:spcPts val="0"/>
              </a:spcBef>
              <a:buNone/>
            </a:pPr>
            <a:endParaRPr lang="pt-B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108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70CBB-FEB9-47AD-B092-EB270BAE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OpenMP</a:t>
            </a:r>
            <a:r>
              <a:rPr lang="tr-TR" dirty="0"/>
              <a:t> Kodu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0EA1D-C368-4E47-8EDF-2E990AF0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3306D-F4E5-4AA6-B7E5-50AD1BA0E65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07504" y="1219200"/>
            <a:ext cx="8784976" cy="493776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Cache dostu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kij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 paralel matris çarpımı: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double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/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float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1000x1000 için  0.23 sn (x8.4 hız)    0.1 sn (x16.04 hız)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2000x2000 için  3.05 sn (x10.5 hız)  1.35 sn (x19.35 hız)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3000x3000 için  9.64 sn (x15.3 hız)  4.58 sn (x25.75 hız)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4000x4000 için 22.36 sn (x18.2 hız) 11.33 sn (x27.22 hız)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giderek artıyor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// C dizisi sıfırlanmalıdır.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i = 0; i &lt; N; i++)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j = 0; j &lt; N; j++)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C[i][j] = 0;</a:t>
            </a:r>
          </a:p>
        </p:txBody>
      </p:sp>
    </p:spTree>
    <p:extLst>
      <p:ext uri="{BB962C8B-B14F-4D97-AF65-F5344CB8AC3E}">
        <p14:creationId xmlns:p14="http://schemas.microsoft.com/office/powerpoint/2010/main" val="1525173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70CBB-FEB9-47AD-B092-EB270BAE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OpenMP</a:t>
            </a:r>
            <a:r>
              <a:rPr lang="tr-TR" dirty="0"/>
              <a:t> Kodu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0EA1D-C368-4E47-8EDF-2E990AF0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33306D-F4E5-4AA6-B7E5-50AD1BA0E65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sure3 = -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#pragma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parallel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k = 0; k &lt; N; k++)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i = 0; i &lt; N; i++)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TYPE r = A[i][k];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j = 0; j &lt; N; j++)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		C[i][j] += r * B[k][j];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sure3 +=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omp_get_wtime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printf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("Cache dostu (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kij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 paralel matris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carpimi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suresi</a:t>
            </a:r>
            <a:b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 : %8.3f saniye (x%.2f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hiz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)\n", sure3, </a:t>
            </a:r>
            <a:b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</a:b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	sure1 / sure3);</a:t>
            </a:r>
          </a:p>
          <a:p>
            <a:pPr marL="0" indent="0">
              <a:spcBef>
                <a:spcPts val="0"/>
              </a:spcBef>
              <a:buNone/>
            </a:pPr>
            <a:endParaRPr lang="tr-TR" sz="1800" dirty="0"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	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char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ch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 = </a:t>
            </a:r>
            <a:r>
              <a:rPr lang="tr-TR" sz="1800" dirty="0" err="1">
                <a:highlight>
                  <a:srgbClr val="FFFFFF"/>
                </a:highlight>
                <a:latin typeface="Consolas" panose="020B0609020204030204" pitchFamily="49" charset="0"/>
              </a:rPr>
              <a:t>getchar</a:t>
            </a: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800" dirty="0"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7348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4A9-F406-4E38-A780-D8D22C3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i5-8265U, 1.8GHz, 4+4 Çekirdek, 8MB Sonuçları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CC44D-ADA2-44C3-8E31-CA9FEF82E3F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840" y="1290320"/>
            <a:ext cx="4526160" cy="5235024"/>
          </a:xfrm>
          <a:ln w="25400">
            <a:solidFill>
              <a:schemeClr val="tx1"/>
            </a:solidFill>
          </a:ln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600" b="1" dirty="0" err="1">
                <a:solidFill>
                  <a:srgbClr val="FF0000"/>
                </a:solidFill>
              </a:rPr>
              <a:t>float</a:t>
            </a:r>
            <a:r>
              <a:rPr lang="tr-TR" sz="2600" b="1" dirty="0">
                <a:solidFill>
                  <a:srgbClr val="FF0000"/>
                </a:solidFill>
              </a:rPr>
              <a:t> veri tipi için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2600" dirty="0"/>
              <a:t>1000x1000</a:t>
            </a:r>
            <a:endParaRPr lang="tr-TR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/>
              <a:t>Klasik-</a:t>
            </a:r>
            <a:r>
              <a:rPr lang="tr-TR" dirty="0" err="1"/>
              <a:t>ijk</a:t>
            </a:r>
            <a:r>
              <a:rPr lang="en-US" dirty="0"/>
              <a:t> : </a:t>
            </a:r>
            <a:r>
              <a:rPr lang="tr-TR" sz="2600" dirty="0">
                <a:highlight>
                  <a:srgbClr val="FFFFFF"/>
                </a:highlight>
                <a:latin typeface="Consolas" panose="020B0609020204030204" pitchFamily="49" charset="0"/>
              </a:rPr>
              <a:t>1,6 sn</a:t>
            </a:r>
            <a:endParaRPr lang="en-US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/>
              <a:t>Klasik Paralel </a:t>
            </a:r>
            <a:r>
              <a:rPr lang="en-US" dirty="0"/>
              <a:t>: 0</a:t>
            </a:r>
            <a:r>
              <a:rPr lang="tr-TR" dirty="0"/>
              <a:t>,71 (x2,2)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 err="1"/>
              <a:t>CacheDostu</a:t>
            </a:r>
            <a:r>
              <a:rPr lang="tr-TR" dirty="0"/>
              <a:t> </a:t>
            </a:r>
            <a:r>
              <a:rPr lang="tr-TR" dirty="0" err="1"/>
              <a:t>kij</a:t>
            </a:r>
            <a:r>
              <a:rPr lang="tr-TR" dirty="0"/>
              <a:t>: 0,1(x16,04) </a:t>
            </a:r>
            <a:endParaRPr lang="tr-TR" sz="19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tr-T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2600" dirty="0"/>
              <a:t>2000x2000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/>
              <a:t>Klasik-</a:t>
            </a:r>
            <a:r>
              <a:rPr lang="tr-TR" dirty="0" err="1"/>
              <a:t>ijk</a:t>
            </a:r>
            <a:r>
              <a:rPr lang="en-US" dirty="0"/>
              <a:t> : </a:t>
            </a:r>
            <a:r>
              <a:rPr lang="tr-TR" sz="2600" dirty="0">
                <a:highlight>
                  <a:srgbClr val="FFFFFF"/>
                </a:highlight>
                <a:latin typeface="Consolas" panose="020B0609020204030204" pitchFamily="49" charset="0"/>
              </a:rPr>
              <a:t>26,2 sn</a:t>
            </a:r>
            <a:endParaRPr lang="en-US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/>
              <a:t>Klasik Paralel </a:t>
            </a:r>
            <a:r>
              <a:rPr lang="en-US" dirty="0"/>
              <a:t>: </a:t>
            </a:r>
            <a:r>
              <a:rPr lang="tr-TR" dirty="0"/>
              <a:t>11,44 (x2,3)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 err="1"/>
              <a:t>CacheDostu</a:t>
            </a:r>
            <a:r>
              <a:rPr lang="tr-TR" dirty="0"/>
              <a:t> kij:1,35(x19,35)</a:t>
            </a:r>
          </a:p>
          <a:p>
            <a:pPr marL="274320" lvl="1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2600" dirty="0"/>
              <a:t>4000x4000</a:t>
            </a:r>
            <a:endParaRPr lang="tr-TR" sz="21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/>
              <a:t>Klasik-</a:t>
            </a:r>
            <a:r>
              <a:rPr lang="tr-TR" dirty="0" err="1"/>
              <a:t>ijk</a:t>
            </a:r>
            <a:r>
              <a:rPr lang="en-US" dirty="0"/>
              <a:t> : </a:t>
            </a:r>
            <a:r>
              <a:rPr lang="tr-TR" sz="2600" dirty="0">
                <a:highlight>
                  <a:srgbClr val="FFFFFF"/>
                </a:highlight>
                <a:latin typeface="Consolas" panose="020B0609020204030204" pitchFamily="49" charset="0"/>
              </a:rPr>
              <a:t>308,3 sn</a:t>
            </a:r>
            <a:endParaRPr lang="en-US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/>
              <a:t>Klasik Paralel </a:t>
            </a:r>
            <a:r>
              <a:rPr lang="en-US" dirty="0"/>
              <a:t>: </a:t>
            </a:r>
            <a:r>
              <a:rPr lang="tr-TR" dirty="0"/>
              <a:t>131,55 (x2.3)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dirty="0" err="1"/>
              <a:t>CacheDostu</a:t>
            </a:r>
            <a:r>
              <a:rPr lang="tr-TR" dirty="0"/>
              <a:t> kij:11,33(x27,22)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9D3A004-6E52-43EB-8D73-36F73B7FF654}"/>
              </a:ext>
            </a:extLst>
          </p:cNvPr>
          <p:cNvSpPr txBox="1">
            <a:spLocks/>
          </p:cNvSpPr>
          <p:nvPr/>
        </p:nvSpPr>
        <p:spPr>
          <a:xfrm>
            <a:off x="4654352" y="1299552"/>
            <a:ext cx="4454152" cy="522579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>
            <a:normAutofit fontScale="92500"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tr-TR" sz="2200" b="1" dirty="0" err="1">
                <a:solidFill>
                  <a:srgbClr val="FF0000"/>
                </a:solidFill>
              </a:rPr>
              <a:t>double</a:t>
            </a:r>
            <a:r>
              <a:rPr lang="tr-TR" sz="2200" b="1" dirty="0">
                <a:solidFill>
                  <a:srgbClr val="FF0000"/>
                </a:solidFill>
              </a:rPr>
              <a:t> veri tipi için</a:t>
            </a:r>
            <a:endParaRPr lang="tr-TR" sz="2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200" dirty="0"/>
              <a:t>1000x1000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/>
              <a:t>Klasik-</a:t>
            </a:r>
            <a:r>
              <a:rPr lang="tr-TR" sz="2000" dirty="0" err="1"/>
              <a:t>ijk</a:t>
            </a:r>
            <a:r>
              <a:rPr lang="en-US" sz="2000" dirty="0"/>
              <a:t> : </a:t>
            </a:r>
            <a:r>
              <a:rPr lang="tr-TR" sz="2000" dirty="0">
                <a:highlight>
                  <a:srgbClr val="FFFFFF"/>
                </a:highlight>
                <a:latin typeface="Consolas" panose="020B0609020204030204" pitchFamily="49" charset="0"/>
              </a:rPr>
              <a:t>1,9 sn</a:t>
            </a:r>
            <a:endParaRPr lang="en-US" sz="20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/>
              <a:t>Klasik Paralel </a:t>
            </a:r>
            <a:r>
              <a:rPr lang="en-US" sz="2000" dirty="0"/>
              <a:t>: 0</a:t>
            </a:r>
            <a:r>
              <a:rPr lang="tr-TR" sz="2000" dirty="0"/>
              <a:t>,8</a:t>
            </a:r>
            <a:r>
              <a:rPr lang="en-US" sz="2000" dirty="0"/>
              <a:t>3</a:t>
            </a:r>
            <a:r>
              <a:rPr lang="tr-TR" sz="2000" dirty="0"/>
              <a:t> (x2,3)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 err="1"/>
              <a:t>CacheDostu</a:t>
            </a:r>
            <a:r>
              <a:rPr lang="tr-TR" sz="2000" dirty="0"/>
              <a:t> </a:t>
            </a:r>
            <a:r>
              <a:rPr lang="tr-TR" sz="2000" dirty="0" err="1"/>
              <a:t>kij</a:t>
            </a:r>
            <a:r>
              <a:rPr lang="tr-TR" sz="2000" dirty="0"/>
              <a:t> : 0,23 (x8,4)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tr-TR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200" dirty="0"/>
              <a:t>2000x2000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/>
              <a:t>Klasik-</a:t>
            </a:r>
            <a:r>
              <a:rPr lang="tr-TR" sz="2000" dirty="0" err="1"/>
              <a:t>ijk</a:t>
            </a:r>
            <a:r>
              <a:rPr lang="en-US" sz="2000" dirty="0"/>
              <a:t> : </a:t>
            </a:r>
            <a:r>
              <a:rPr lang="tr-TR" sz="2000" dirty="0"/>
              <a:t>32,</a:t>
            </a:r>
            <a:r>
              <a:rPr lang="tr-TR" sz="2400" dirty="0">
                <a:highlight>
                  <a:srgbClr val="FFFFFF"/>
                </a:highlight>
                <a:latin typeface="Consolas" panose="020B0609020204030204" pitchFamily="49" charset="0"/>
              </a:rPr>
              <a:t>1 sn</a:t>
            </a:r>
            <a:endParaRPr lang="en-US" sz="20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/>
              <a:t>Klasik Paralel </a:t>
            </a:r>
            <a:r>
              <a:rPr lang="en-US" sz="2000" dirty="0"/>
              <a:t>: </a:t>
            </a:r>
            <a:r>
              <a:rPr lang="tr-TR" sz="2000" dirty="0"/>
              <a:t>14,8 (x2,2)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 err="1"/>
              <a:t>CacheDostu</a:t>
            </a:r>
            <a:r>
              <a:rPr lang="tr-TR" sz="2000" dirty="0"/>
              <a:t> </a:t>
            </a:r>
            <a:r>
              <a:rPr lang="tr-TR" sz="2000" dirty="0" err="1"/>
              <a:t>kij</a:t>
            </a:r>
            <a:r>
              <a:rPr lang="tr-TR" sz="2000" dirty="0"/>
              <a:t>: 3,05(x10,5)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tr-TR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200" dirty="0"/>
              <a:t>4000x4000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/>
              <a:t>Klasik-</a:t>
            </a:r>
            <a:r>
              <a:rPr lang="tr-TR" sz="2000" dirty="0" err="1"/>
              <a:t>ijk</a:t>
            </a:r>
            <a:r>
              <a:rPr lang="en-US" sz="2000" dirty="0"/>
              <a:t> : </a:t>
            </a:r>
            <a:r>
              <a:rPr lang="tr-TR" sz="2400" dirty="0">
                <a:highlight>
                  <a:srgbClr val="FFFFFF"/>
                </a:highlight>
                <a:latin typeface="Consolas" panose="020B0609020204030204" pitchFamily="49" charset="0"/>
              </a:rPr>
              <a:t>406,8 sn</a:t>
            </a:r>
            <a:endParaRPr lang="en-US" sz="20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/>
              <a:t>Klasik Paralel </a:t>
            </a:r>
            <a:r>
              <a:rPr lang="en-US" sz="2000" dirty="0"/>
              <a:t>: </a:t>
            </a:r>
            <a:r>
              <a:rPr lang="tr-TR" sz="2000" dirty="0"/>
              <a:t>174,26 (x2,3)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tr-TR" sz="2000" dirty="0" err="1"/>
              <a:t>CacheDostu</a:t>
            </a:r>
            <a:r>
              <a:rPr lang="tr-TR" sz="2000" dirty="0"/>
              <a:t> kij:22,36(x18,2)</a:t>
            </a:r>
            <a:endParaRPr lang="tr-TR" sz="1800" dirty="0"/>
          </a:p>
        </p:txBody>
      </p:sp>
    </p:spTree>
    <p:extLst>
      <p:ext uri="{BB962C8B-B14F-4D97-AF65-F5344CB8AC3E}">
        <p14:creationId xmlns:p14="http://schemas.microsoft.com/office/powerpoint/2010/main" val="1241465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139FB-71AE-45F3-9F81-B88AF86BC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Ekran kartında çarpma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77E9BD-FEA4-40E2-A278-5E1B2CB7D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B48F16-DB35-4067-9E58-383643FC57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Hazırlık:</a:t>
            </a:r>
          </a:p>
          <a:p>
            <a:pPr lvl="1"/>
            <a:r>
              <a:rPr lang="tr-TR" sz="2400" dirty="0">
                <a:latin typeface="Consolas" panose="020B0609020204030204" pitchFamily="49" charset="0"/>
              </a:rPr>
              <a:t>Komut satırına "</a:t>
            </a:r>
            <a:r>
              <a:rPr lang="pt-BR" sz="2400" dirty="0">
                <a:latin typeface="Consolas" panose="020B0609020204030204" pitchFamily="49" charset="0"/>
              </a:rPr>
              <a:t>nvcc</a:t>
            </a:r>
            <a:r>
              <a:rPr lang="tr-TR" sz="2400" dirty="0">
                <a:latin typeface="Consolas" panose="020B0609020204030204" pitchFamily="49" charset="0"/>
              </a:rPr>
              <a:t>"</a:t>
            </a:r>
            <a:r>
              <a:rPr lang="pt-BR" sz="2400" dirty="0">
                <a:latin typeface="Consolas" panose="020B0609020204030204" pitchFamily="49" charset="0"/>
              </a:rPr>
              <a:t> </a:t>
            </a:r>
            <a:r>
              <a:rPr lang="tr-TR" sz="2400" dirty="0">
                <a:latin typeface="Consolas" panose="020B0609020204030204" pitchFamily="49" charset="0"/>
              </a:rPr>
              <a:t>yazıp, </a:t>
            </a:r>
            <a:r>
              <a:rPr lang="tr-TR" sz="2400" dirty="0" err="1">
                <a:latin typeface="Consolas" panose="020B0609020204030204" pitchFamily="49" charset="0"/>
              </a:rPr>
              <a:t>enter’a</a:t>
            </a:r>
            <a:r>
              <a:rPr lang="tr-TR" sz="2400" dirty="0">
                <a:latin typeface="Consolas" panose="020B0609020204030204" pitchFamily="49" charset="0"/>
              </a:rPr>
              <a:t> basın </a:t>
            </a:r>
          </a:p>
          <a:p>
            <a:pPr lvl="1"/>
            <a:r>
              <a:rPr lang="tr-TR" sz="2400" dirty="0">
                <a:latin typeface="Consolas" panose="020B0609020204030204" pitchFamily="49" charset="0"/>
              </a:rPr>
              <a:t>Hata veriyorsa CUDA kurulumu yapın.</a:t>
            </a:r>
            <a:endParaRPr lang="tr-TR" sz="2600" dirty="0">
              <a:latin typeface="Consolas" panose="020B0609020204030204" pitchFamily="49" charset="0"/>
            </a:endParaRPr>
          </a:p>
          <a:p>
            <a:r>
              <a:rPr lang="tr-TR" sz="2600" dirty="0">
                <a:latin typeface="Consolas" panose="020B0609020204030204" pitchFamily="49" charset="0"/>
              </a:rPr>
              <a:t>Devam slaytlardaki örneği </a:t>
            </a:r>
            <a:r>
              <a:rPr lang="pt-BR" sz="2600" dirty="0">
                <a:latin typeface="Consolas" panose="020B0609020204030204" pitchFamily="49" charset="0"/>
              </a:rPr>
              <a:t>cuda_carp.cu </a:t>
            </a:r>
            <a:r>
              <a:rPr lang="tr-TR" sz="2600" dirty="0">
                <a:latin typeface="Consolas" panose="020B0609020204030204" pitchFamily="49" charset="0"/>
              </a:rPr>
              <a:t>olarak kaydedin.</a:t>
            </a:r>
          </a:p>
          <a:p>
            <a:r>
              <a:rPr lang="tr-TR" sz="2600" dirty="0">
                <a:latin typeface="Consolas" panose="020B0609020204030204" pitchFamily="49" charset="0"/>
              </a:rPr>
              <a:t>Komut satırında şöyle derleyin:</a:t>
            </a:r>
          </a:p>
          <a:p>
            <a:pPr lvl="1"/>
            <a:r>
              <a:rPr lang="pt-BR" sz="2400" dirty="0">
                <a:latin typeface="Consolas" panose="020B0609020204030204" pitchFamily="49" charset="0"/>
              </a:rPr>
              <a:t>nvcc cuda_carp.cu -o cuda_carp.exe</a:t>
            </a:r>
            <a:endParaRPr lang="tr-TR" sz="2400" dirty="0">
              <a:latin typeface="Consolas" panose="020B0609020204030204" pitchFamily="49" charset="0"/>
            </a:endParaRPr>
          </a:p>
          <a:p>
            <a:r>
              <a:rPr lang="pt-BR" sz="2600" dirty="0">
                <a:latin typeface="Consolas" panose="020B0609020204030204" pitchFamily="49" charset="0"/>
              </a:rPr>
              <a:t>cuda_carp</a:t>
            </a:r>
            <a:r>
              <a:rPr lang="tr-TR" sz="2600" dirty="0">
                <a:latin typeface="Consolas" panose="020B0609020204030204" pitchFamily="49" charset="0"/>
              </a:rPr>
              <a:t> 1000 ile deneyin.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0154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#include &lt;</a:t>
            </a:r>
            <a:r>
              <a:rPr lang="tr-TR" sz="2000" dirty="0" err="1">
                <a:latin typeface="Consolas" panose="020B0609020204030204" pitchFamily="49" charset="0"/>
              </a:rPr>
              <a:t>iostream</a:t>
            </a:r>
            <a:r>
              <a:rPr lang="tr-TR" sz="2000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#include &lt;</a:t>
            </a:r>
            <a:r>
              <a:rPr lang="tr-TR" sz="2000" dirty="0" err="1">
                <a:latin typeface="Consolas" panose="020B0609020204030204" pitchFamily="49" charset="0"/>
              </a:rPr>
              <a:t>numeric</a:t>
            </a:r>
            <a:r>
              <a:rPr lang="tr-TR" sz="2000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#include &lt;</a:t>
            </a:r>
            <a:r>
              <a:rPr lang="tr-TR" sz="2000" dirty="0" err="1">
                <a:latin typeface="Consolas" panose="020B0609020204030204" pitchFamily="49" charset="0"/>
              </a:rPr>
              <a:t>cstdlib</a:t>
            </a:r>
            <a:r>
              <a:rPr lang="tr-TR" sz="2000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#include &lt;</a:t>
            </a:r>
            <a:r>
              <a:rPr lang="tr-TR" sz="2000" dirty="0" err="1">
                <a:latin typeface="Consolas" panose="020B0609020204030204" pitchFamily="49" charset="0"/>
              </a:rPr>
              <a:t>time.h</a:t>
            </a:r>
            <a:r>
              <a:rPr lang="tr-TR" sz="2000" dirty="0">
                <a:latin typeface="Consolas" panose="020B0609020204030204" pitchFamily="49" charset="0"/>
              </a:rPr>
              <a:t>&gt;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 err="1">
                <a:latin typeface="Consolas" panose="020B0609020204030204" pitchFamily="49" charset="0"/>
              </a:rPr>
              <a:t>using</a:t>
            </a:r>
            <a:r>
              <a:rPr lang="tr-TR" sz="2000" dirty="0">
                <a:latin typeface="Consolas" panose="020B0609020204030204" pitchFamily="49" charset="0"/>
              </a:rPr>
              <a:t> </a:t>
            </a:r>
            <a:r>
              <a:rPr lang="tr-TR" sz="2000" dirty="0" err="1">
                <a:latin typeface="Consolas" panose="020B0609020204030204" pitchFamily="49" charset="0"/>
              </a:rPr>
              <a:t>namespace</a:t>
            </a:r>
            <a:r>
              <a:rPr lang="tr-TR" sz="2000" dirty="0">
                <a:latin typeface="Consolas" panose="020B0609020204030204" pitchFamily="49" charset="0"/>
              </a:rPr>
              <a:t> </a:t>
            </a:r>
            <a:r>
              <a:rPr lang="tr-TR" sz="2000" dirty="0" err="1">
                <a:latin typeface="Consolas" panose="020B0609020204030204" pitchFamily="49" charset="0"/>
              </a:rPr>
              <a:t>std</a:t>
            </a:r>
            <a:r>
              <a:rPr lang="tr-TR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N = 1000;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#define TYPE </a:t>
            </a:r>
            <a:r>
              <a:rPr lang="tr-TR" sz="2000" dirty="0" err="1">
                <a:latin typeface="Consolas" panose="020B0609020204030204" pitchFamily="49" charset="0"/>
              </a:rPr>
              <a:t>float</a:t>
            </a:r>
            <a:endParaRPr lang="tr-TR" sz="20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212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// C++ çarpım fonksiyonu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 err="1">
                <a:latin typeface="Consolas" panose="020B0609020204030204" pitchFamily="49" charset="0"/>
              </a:rPr>
              <a:t>void</a:t>
            </a:r>
            <a:r>
              <a:rPr lang="tr-TR" sz="2000" dirty="0">
                <a:latin typeface="Consolas" panose="020B0609020204030204" pitchFamily="49" charset="0"/>
              </a:rPr>
              <a:t> </a:t>
            </a:r>
            <a:r>
              <a:rPr lang="tr-TR" sz="2000" dirty="0" err="1">
                <a:latin typeface="Consolas" panose="020B0609020204030204" pitchFamily="49" charset="0"/>
              </a:rPr>
              <a:t>carp_cpu</a:t>
            </a:r>
            <a:r>
              <a:rPr lang="tr-TR" sz="2000" dirty="0">
                <a:latin typeface="Consolas" panose="020B0609020204030204" pitchFamily="49" charset="0"/>
              </a:rPr>
              <a:t>(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n, TYPE *x, TYPE *y, TYPE *z)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for</a:t>
            </a:r>
            <a:r>
              <a:rPr lang="tr-TR" sz="2000" dirty="0">
                <a:latin typeface="Consolas" panose="020B0609020204030204" pitchFamily="49" charset="0"/>
              </a:rPr>
              <a:t> (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i = 0; i &lt; n; i++)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for</a:t>
            </a:r>
            <a:r>
              <a:rPr lang="tr-TR" sz="2000" dirty="0">
                <a:latin typeface="Consolas" panose="020B0609020204030204" pitchFamily="49" charset="0"/>
              </a:rPr>
              <a:t> (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j = 0; j &lt; n; j++)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TYPE </a:t>
            </a:r>
            <a:r>
              <a:rPr lang="tr-TR" sz="2000" dirty="0" err="1">
                <a:latin typeface="Consolas" panose="020B0609020204030204" pitchFamily="49" charset="0"/>
              </a:rPr>
              <a:t>sum</a:t>
            </a:r>
            <a:r>
              <a:rPr lang="tr-TR" sz="2000" dirty="0">
                <a:latin typeface="Consolas" panose="020B0609020204030204" pitchFamily="49" charset="0"/>
              </a:rPr>
              <a:t>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</a:t>
            </a:r>
            <a:r>
              <a:rPr lang="tr-TR" sz="2000" dirty="0" err="1">
                <a:latin typeface="Consolas" panose="020B0609020204030204" pitchFamily="49" charset="0"/>
              </a:rPr>
              <a:t>for</a:t>
            </a:r>
            <a:r>
              <a:rPr lang="tr-TR" sz="2000" dirty="0">
                <a:latin typeface="Consolas" panose="020B0609020204030204" pitchFamily="49" charset="0"/>
              </a:rPr>
              <a:t> (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k = 0; k &lt; n; k++)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  </a:t>
            </a:r>
            <a:r>
              <a:rPr lang="tr-TR" sz="2000" dirty="0" err="1">
                <a:latin typeface="Consolas" panose="020B0609020204030204" pitchFamily="49" charset="0"/>
              </a:rPr>
              <a:t>sum</a:t>
            </a:r>
            <a:r>
              <a:rPr lang="tr-TR" sz="2000" dirty="0">
                <a:latin typeface="Consolas" panose="020B0609020204030204" pitchFamily="49" charset="0"/>
              </a:rPr>
              <a:t> += x[i*</a:t>
            </a:r>
            <a:r>
              <a:rPr lang="tr-TR" sz="2000" dirty="0" err="1">
                <a:latin typeface="Consolas" panose="020B0609020204030204" pitchFamily="49" charset="0"/>
              </a:rPr>
              <a:t>n+k</a:t>
            </a:r>
            <a:r>
              <a:rPr lang="tr-TR" sz="2000" dirty="0">
                <a:latin typeface="Consolas" panose="020B0609020204030204" pitchFamily="49" charset="0"/>
              </a:rPr>
              <a:t>]*y[k*</a:t>
            </a:r>
            <a:r>
              <a:rPr lang="tr-TR" sz="2000" dirty="0" err="1">
                <a:latin typeface="Consolas" panose="020B0609020204030204" pitchFamily="49" charset="0"/>
              </a:rPr>
              <a:t>n+j</a:t>
            </a:r>
            <a:r>
              <a:rPr lang="tr-TR" sz="2000" dirty="0">
                <a:latin typeface="Consolas" panose="020B0609020204030204" pitchFamily="49" charset="0"/>
              </a:rPr>
              <a:t>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z[i*</a:t>
            </a:r>
            <a:r>
              <a:rPr lang="tr-TR" sz="2000" dirty="0" err="1">
                <a:latin typeface="Consolas" panose="020B0609020204030204" pitchFamily="49" charset="0"/>
              </a:rPr>
              <a:t>n+j</a:t>
            </a:r>
            <a:r>
              <a:rPr lang="tr-TR" sz="2000" dirty="0">
                <a:latin typeface="Consolas" panose="020B0609020204030204" pitchFamily="49" charset="0"/>
              </a:rPr>
              <a:t>]= </a:t>
            </a:r>
            <a:r>
              <a:rPr lang="tr-TR" sz="2000" dirty="0" err="1">
                <a:latin typeface="Consolas" panose="020B0609020204030204" pitchFamily="49" charset="0"/>
              </a:rPr>
              <a:t>sum</a:t>
            </a:r>
            <a:r>
              <a:rPr lang="tr-TR" sz="2000" dirty="0">
                <a:latin typeface="Consolas" panose="020B0609020204030204" pitchFamily="49" charset="0"/>
              </a:rPr>
              <a:t>;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}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158682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// Fonksiyonun CUDA versiyonu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__global__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 err="1">
                <a:latin typeface="Consolas" panose="020B0609020204030204" pitchFamily="49" charset="0"/>
              </a:rPr>
              <a:t>void</a:t>
            </a:r>
            <a:r>
              <a:rPr lang="tr-TR" sz="2000" dirty="0">
                <a:latin typeface="Consolas" panose="020B0609020204030204" pitchFamily="49" charset="0"/>
              </a:rPr>
              <a:t> </a:t>
            </a:r>
            <a:r>
              <a:rPr lang="tr-TR" sz="2000" dirty="0" err="1">
                <a:latin typeface="Consolas" panose="020B0609020204030204" pitchFamily="49" charset="0"/>
              </a:rPr>
              <a:t>carp_cuda</a:t>
            </a:r>
            <a:r>
              <a:rPr lang="tr-TR" sz="2000" dirty="0">
                <a:latin typeface="Consolas" panose="020B0609020204030204" pitchFamily="49" charset="0"/>
              </a:rPr>
              <a:t>(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n, TYPE *x, TYPE *y, TYPE *z)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</a:t>
            </a:r>
            <a:r>
              <a:rPr lang="tr-TR" sz="2000" dirty="0" err="1">
                <a:latin typeface="Consolas" panose="020B0609020204030204" pitchFamily="49" charset="0"/>
              </a:rPr>
              <a:t>col</a:t>
            </a:r>
            <a:r>
              <a:rPr lang="tr-TR" sz="2000" dirty="0">
                <a:latin typeface="Consolas" panose="020B0609020204030204" pitchFamily="49" charset="0"/>
              </a:rPr>
              <a:t> = </a:t>
            </a:r>
            <a:r>
              <a:rPr lang="tr-TR" sz="2000" dirty="0" err="1">
                <a:latin typeface="Consolas" panose="020B0609020204030204" pitchFamily="49" charset="0"/>
              </a:rPr>
              <a:t>threadIdx.x</a:t>
            </a:r>
            <a:r>
              <a:rPr lang="tr-TR" sz="2000" dirty="0">
                <a:latin typeface="Consolas" panose="020B0609020204030204" pitchFamily="49" charset="0"/>
              </a:rPr>
              <a:t> + </a:t>
            </a:r>
            <a:r>
              <a:rPr lang="tr-TR" sz="2000" dirty="0" err="1">
                <a:latin typeface="Consolas" panose="020B0609020204030204" pitchFamily="49" charset="0"/>
              </a:rPr>
              <a:t>blockDim.x</a:t>
            </a:r>
            <a:r>
              <a:rPr lang="tr-TR" sz="2000" dirty="0">
                <a:latin typeface="Consolas" panose="020B0609020204030204" pitchFamily="49" charset="0"/>
              </a:rPr>
              <a:t> * </a:t>
            </a:r>
            <a:r>
              <a:rPr lang="tr-TR" sz="2000" dirty="0" err="1">
                <a:latin typeface="Consolas" panose="020B0609020204030204" pitchFamily="49" charset="0"/>
              </a:rPr>
              <a:t>blockIdx.x</a:t>
            </a:r>
            <a:r>
              <a:rPr lang="tr-TR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</a:t>
            </a:r>
            <a:r>
              <a:rPr lang="tr-TR" sz="2000" dirty="0" err="1">
                <a:latin typeface="Consolas" panose="020B0609020204030204" pitchFamily="49" charset="0"/>
              </a:rPr>
              <a:t>row</a:t>
            </a:r>
            <a:r>
              <a:rPr lang="tr-TR" sz="2000" dirty="0">
                <a:latin typeface="Consolas" panose="020B0609020204030204" pitchFamily="49" charset="0"/>
              </a:rPr>
              <a:t> = </a:t>
            </a:r>
            <a:r>
              <a:rPr lang="tr-TR" sz="2000" dirty="0" err="1">
                <a:latin typeface="Consolas" panose="020B0609020204030204" pitchFamily="49" charset="0"/>
              </a:rPr>
              <a:t>threadIdx.y</a:t>
            </a:r>
            <a:r>
              <a:rPr lang="tr-TR" sz="2000" dirty="0">
                <a:latin typeface="Consolas" panose="020B0609020204030204" pitchFamily="49" charset="0"/>
              </a:rPr>
              <a:t> + </a:t>
            </a:r>
            <a:r>
              <a:rPr lang="tr-TR" sz="2000" dirty="0" err="1">
                <a:latin typeface="Consolas" panose="020B0609020204030204" pitchFamily="49" charset="0"/>
              </a:rPr>
              <a:t>blockDim.y</a:t>
            </a:r>
            <a:r>
              <a:rPr lang="tr-TR" sz="2000" dirty="0">
                <a:latin typeface="Consolas" panose="020B0609020204030204" pitchFamily="49" charset="0"/>
              </a:rPr>
              <a:t> * </a:t>
            </a:r>
            <a:r>
              <a:rPr lang="tr-TR" sz="2000" dirty="0" err="1">
                <a:latin typeface="Consolas" panose="020B0609020204030204" pitchFamily="49" charset="0"/>
              </a:rPr>
              <a:t>blockIdx.y</a:t>
            </a:r>
            <a:r>
              <a:rPr lang="tr-TR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if</a:t>
            </a:r>
            <a:r>
              <a:rPr lang="tr-TR" sz="2000" dirty="0">
                <a:latin typeface="Consolas" panose="020B0609020204030204" pitchFamily="49" charset="0"/>
              </a:rPr>
              <a:t>(</a:t>
            </a:r>
            <a:r>
              <a:rPr lang="tr-TR" sz="2000" dirty="0" err="1">
                <a:latin typeface="Consolas" panose="020B0609020204030204" pitchFamily="49" charset="0"/>
              </a:rPr>
              <a:t>col</a:t>
            </a:r>
            <a:r>
              <a:rPr lang="tr-TR" sz="2000" dirty="0">
                <a:latin typeface="Consolas" panose="020B0609020204030204" pitchFamily="49" charset="0"/>
              </a:rPr>
              <a:t> &lt; n &amp;&amp; </a:t>
            </a:r>
            <a:r>
              <a:rPr lang="tr-TR" sz="2000" dirty="0" err="1">
                <a:latin typeface="Consolas" panose="020B0609020204030204" pitchFamily="49" charset="0"/>
              </a:rPr>
              <a:t>row</a:t>
            </a:r>
            <a:r>
              <a:rPr lang="tr-TR" sz="2000" dirty="0">
                <a:latin typeface="Consolas" panose="020B0609020204030204" pitchFamily="49" charset="0"/>
              </a:rPr>
              <a:t> &lt; n)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TYPE </a:t>
            </a:r>
            <a:r>
              <a:rPr lang="tr-TR" sz="2000" dirty="0" err="1">
                <a:latin typeface="Consolas" panose="020B0609020204030204" pitchFamily="49" charset="0"/>
              </a:rPr>
              <a:t>sum</a:t>
            </a:r>
            <a:r>
              <a:rPr lang="tr-TR" sz="2000" dirty="0">
                <a:latin typeface="Consolas" panose="020B0609020204030204" pitchFamily="49" charset="0"/>
              </a:rPr>
              <a:t>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</a:t>
            </a:r>
            <a:r>
              <a:rPr lang="tr-TR" sz="2000" dirty="0" err="1">
                <a:latin typeface="Consolas" panose="020B0609020204030204" pitchFamily="49" charset="0"/>
              </a:rPr>
              <a:t>for</a:t>
            </a:r>
            <a:r>
              <a:rPr lang="tr-TR" sz="2000" dirty="0">
                <a:latin typeface="Consolas" panose="020B0609020204030204" pitchFamily="49" charset="0"/>
              </a:rPr>
              <a:t> (</a:t>
            </a:r>
            <a:r>
              <a:rPr lang="tr-TR" sz="2000" dirty="0" err="1">
                <a:latin typeface="Consolas" panose="020B0609020204030204" pitchFamily="49" charset="0"/>
              </a:rPr>
              <a:t>int</a:t>
            </a:r>
            <a:r>
              <a:rPr lang="tr-TR" sz="2000" dirty="0">
                <a:latin typeface="Consolas" panose="020B0609020204030204" pitchFamily="49" charset="0"/>
              </a:rPr>
              <a:t> k = 0; k &lt; n; k++)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  </a:t>
            </a:r>
            <a:r>
              <a:rPr lang="tr-TR" sz="2000" dirty="0" err="1">
                <a:latin typeface="Consolas" panose="020B0609020204030204" pitchFamily="49" charset="0"/>
              </a:rPr>
              <a:t>sum</a:t>
            </a:r>
            <a:r>
              <a:rPr lang="tr-TR" sz="2000" dirty="0">
                <a:latin typeface="Consolas" panose="020B0609020204030204" pitchFamily="49" charset="0"/>
              </a:rPr>
              <a:t> += x[</a:t>
            </a:r>
            <a:r>
              <a:rPr lang="tr-TR" sz="2000" dirty="0" err="1">
                <a:latin typeface="Consolas" panose="020B0609020204030204" pitchFamily="49" charset="0"/>
              </a:rPr>
              <a:t>row</a:t>
            </a:r>
            <a:r>
              <a:rPr lang="tr-TR" sz="2000" dirty="0">
                <a:latin typeface="Consolas" panose="020B0609020204030204" pitchFamily="49" charset="0"/>
              </a:rPr>
              <a:t>*</a:t>
            </a:r>
            <a:r>
              <a:rPr lang="tr-TR" sz="2000" dirty="0" err="1">
                <a:latin typeface="Consolas" panose="020B0609020204030204" pitchFamily="49" charset="0"/>
              </a:rPr>
              <a:t>n+k</a:t>
            </a:r>
            <a:r>
              <a:rPr lang="tr-TR" sz="2000" dirty="0">
                <a:latin typeface="Consolas" panose="020B0609020204030204" pitchFamily="49" charset="0"/>
              </a:rPr>
              <a:t>]*y[k*</a:t>
            </a:r>
            <a:r>
              <a:rPr lang="tr-TR" sz="2000" dirty="0" err="1">
                <a:latin typeface="Consolas" panose="020B0609020204030204" pitchFamily="49" charset="0"/>
              </a:rPr>
              <a:t>n+col</a:t>
            </a:r>
            <a:r>
              <a:rPr lang="tr-TR" sz="2000" dirty="0">
                <a:latin typeface="Consolas" panose="020B0609020204030204" pitchFamily="49" charset="0"/>
              </a:rPr>
              <a:t>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  z[</a:t>
            </a:r>
            <a:r>
              <a:rPr lang="tr-TR" sz="2000" dirty="0" err="1">
                <a:latin typeface="Consolas" panose="020B0609020204030204" pitchFamily="49" charset="0"/>
              </a:rPr>
              <a:t>row</a:t>
            </a:r>
            <a:r>
              <a:rPr lang="tr-TR" sz="2000" dirty="0">
                <a:latin typeface="Consolas" panose="020B0609020204030204" pitchFamily="49" charset="0"/>
              </a:rPr>
              <a:t>*</a:t>
            </a:r>
            <a:r>
              <a:rPr lang="tr-TR" sz="2000" dirty="0" err="1">
                <a:latin typeface="Consolas" panose="020B0609020204030204" pitchFamily="49" charset="0"/>
              </a:rPr>
              <a:t>n+col</a:t>
            </a:r>
            <a:r>
              <a:rPr lang="tr-TR" sz="2000" dirty="0">
                <a:latin typeface="Consolas" panose="020B0609020204030204" pitchFamily="49" charset="0"/>
              </a:rPr>
              <a:t>] = </a:t>
            </a:r>
            <a:r>
              <a:rPr lang="tr-TR" sz="2000" dirty="0" err="1">
                <a:latin typeface="Consolas" panose="020B0609020204030204" pitchFamily="49" charset="0"/>
              </a:rPr>
              <a:t>sum</a:t>
            </a:r>
            <a:r>
              <a:rPr lang="tr-TR" sz="2000" dirty="0">
                <a:latin typeface="Consolas" panose="020B0609020204030204" pitchFamily="49" charset="0"/>
              </a:rPr>
              <a:t>;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}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480881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 err="1">
                <a:latin typeface="Consolas" panose="020B0609020204030204" pitchFamily="49" charset="0"/>
              </a:rPr>
              <a:t>int</a:t>
            </a:r>
            <a:r>
              <a:rPr lang="tr-TR" dirty="0">
                <a:latin typeface="Consolas" panose="020B0609020204030204" pitchFamily="49" charset="0"/>
              </a:rPr>
              <a:t> main(</a:t>
            </a:r>
            <a:r>
              <a:rPr lang="tr-TR" dirty="0" err="1">
                <a:latin typeface="Consolas" panose="020B0609020204030204" pitchFamily="49" charset="0"/>
              </a:rPr>
              <a:t>int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argc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char</a:t>
            </a:r>
            <a:r>
              <a:rPr lang="tr-TR" dirty="0">
                <a:latin typeface="Consolas" panose="020B0609020204030204" pitchFamily="49" charset="0"/>
              </a:rPr>
              <a:t> *</a:t>
            </a:r>
            <a:r>
              <a:rPr lang="tr-TR" dirty="0" err="1">
                <a:latin typeface="Consolas" panose="020B0609020204030204" pitchFamily="49" charset="0"/>
              </a:rPr>
              <a:t>argv</a:t>
            </a:r>
            <a:r>
              <a:rPr lang="tr-TR" dirty="0">
                <a:latin typeface="Consolas" panose="020B0609020204030204" pitchFamily="49" charset="0"/>
              </a:rPr>
              <a:t>[])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TYPE *</a:t>
            </a:r>
            <a:r>
              <a:rPr lang="tr-TR" dirty="0" err="1">
                <a:latin typeface="Consolas" panose="020B0609020204030204" pitchFamily="49" charset="0"/>
              </a:rPr>
              <a:t>x_gpu</a:t>
            </a:r>
            <a:r>
              <a:rPr lang="tr-TR" dirty="0">
                <a:latin typeface="Consolas" panose="020B0609020204030204" pitchFamily="49" charset="0"/>
              </a:rPr>
              <a:t>, *</a:t>
            </a:r>
            <a:r>
              <a:rPr lang="tr-TR" dirty="0" err="1">
                <a:latin typeface="Consolas" panose="020B0609020204030204" pitchFamily="49" charset="0"/>
              </a:rPr>
              <a:t>y_gpu</a:t>
            </a:r>
            <a:r>
              <a:rPr lang="tr-TR" dirty="0">
                <a:latin typeface="Consolas" panose="020B0609020204030204" pitchFamily="49" charset="0"/>
              </a:rPr>
              <a:t>, *</a:t>
            </a:r>
            <a:r>
              <a:rPr lang="tr-TR" dirty="0" err="1">
                <a:latin typeface="Consolas" panose="020B0609020204030204" pitchFamily="49" charset="0"/>
              </a:rPr>
              <a:t>z_gpu</a:t>
            </a:r>
            <a:r>
              <a:rPr lang="tr-TR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TYPE *</a:t>
            </a:r>
            <a:r>
              <a:rPr lang="tr-TR" dirty="0" err="1">
                <a:latin typeface="Consolas" panose="020B0609020204030204" pitchFamily="49" charset="0"/>
              </a:rPr>
              <a:t>x_cpu</a:t>
            </a:r>
            <a:r>
              <a:rPr lang="tr-TR" dirty="0">
                <a:latin typeface="Consolas" panose="020B0609020204030204" pitchFamily="49" charset="0"/>
              </a:rPr>
              <a:t>, *</a:t>
            </a:r>
            <a:r>
              <a:rPr lang="tr-TR" dirty="0" err="1">
                <a:latin typeface="Consolas" panose="020B0609020204030204" pitchFamily="49" charset="0"/>
              </a:rPr>
              <a:t>y_cpu</a:t>
            </a:r>
            <a:r>
              <a:rPr lang="tr-TR" dirty="0">
                <a:latin typeface="Consolas" panose="020B0609020204030204" pitchFamily="49" charset="0"/>
              </a:rPr>
              <a:t>, *</a:t>
            </a:r>
            <a:r>
              <a:rPr lang="tr-TR" dirty="0" err="1">
                <a:latin typeface="Consolas" panose="020B0609020204030204" pitchFamily="49" charset="0"/>
              </a:rPr>
              <a:t>z_cpu</a:t>
            </a:r>
            <a:r>
              <a:rPr lang="tr-TR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 dur1, dur2;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if</a:t>
            </a:r>
            <a:r>
              <a:rPr lang="tr-TR" dirty="0">
                <a:latin typeface="Consolas" panose="020B0609020204030204" pitchFamily="49" charset="0"/>
              </a:rPr>
              <a:t> (</a:t>
            </a:r>
            <a:r>
              <a:rPr lang="tr-TR" dirty="0" err="1">
                <a:latin typeface="Consolas" panose="020B0609020204030204" pitchFamily="49" charset="0"/>
              </a:rPr>
              <a:t>argc</a:t>
            </a:r>
            <a:r>
              <a:rPr lang="tr-TR" dirty="0">
                <a:latin typeface="Consolas" panose="020B0609020204030204" pitchFamily="49" charset="0"/>
              </a:rPr>
              <a:t>&gt;0)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  N= </a:t>
            </a:r>
            <a:r>
              <a:rPr lang="tr-TR" dirty="0" err="1">
                <a:latin typeface="Consolas" panose="020B0609020204030204" pitchFamily="49" charset="0"/>
              </a:rPr>
              <a:t>atoi</a:t>
            </a:r>
            <a:r>
              <a:rPr lang="tr-TR" dirty="0">
                <a:latin typeface="Consolas" panose="020B0609020204030204" pitchFamily="49" charset="0"/>
              </a:rPr>
              <a:t>(</a:t>
            </a:r>
            <a:r>
              <a:rPr lang="tr-TR" dirty="0" err="1">
                <a:latin typeface="Consolas" panose="020B0609020204030204" pitchFamily="49" charset="0"/>
              </a:rPr>
              <a:t>argv</a:t>
            </a:r>
            <a:r>
              <a:rPr lang="tr-TR" dirty="0">
                <a:latin typeface="Consolas" panose="020B0609020204030204" pitchFamily="49" charset="0"/>
              </a:rPr>
              <a:t>[1]);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int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matsize</a:t>
            </a:r>
            <a:r>
              <a:rPr lang="tr-TR" dirty="0">
                <a:latin typeface="Consolas" panose="020B0609020204030204" pitchFamily="49" charset="0"/>
              </a:rPr>
              <a:t> = N * N * </a:t>
            </a:r>
            <a:r>
              <a:rPr lang="tr-TR" dirty="0" err="1">
                <a:latin typeface="Consolas" panose="020B0609020204030204" pitchFamily="49" charset="0"/>
              </a:rPr>
              <a:t>sizeof</a:t>
            </a:r>
            <a:r>
              <a:rPr lang="tr-TR" dirty="0">
                <a:latin typeface="Consolas" panose="020B0609020204030204" pitchFamily="49" charset="0"/>
              </a:rPr>
              <a:t>(TYPE);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// GPU </a:t>
            </a:r>
            <a:r>
              <a:rPr lang="tr-TR" dirty="0" err="1">
                <a:latin typeface="Consolas" panose="020B0609020204030204" pitchFamily="49" charset="0"/>
              </a:rPr>
              <a:t>tarafindan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ulasilabilen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memory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ayirtalim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cudaMallocManaged</a:t>
            </a:r>
            <a:r>
              <a:rPr lang="tr-TR" dirty="0">
                <a:latin typeface="Consolas" panose="020B0609020204030204" pitchFamily="49" charset="0"/>
              </a:rPr>
              <a:t>(&amp;</a:t>
            </a:r>
            <a:r>
              <a:rPr lang="tr-TR" dirty="0" err="1">
                <a:latin typeface="Consolas" panose="020B0609020204030204" pitchFamily="49" charset="0"/>
              </a:rPr>
              <a:t>x_gpu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matsize</a:t>
            </a:r>
            <a:r>
              <a:rPr lang="tr-TR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cudaMallocManaged</a:t>
            </a:r>
            <a:r>
              <a:rPr lang="tr-TR" dirty="0">
                <a:latin typeface="Consolas" panose="020B0609020204030204" pitchFamily="49" charset="0"/>
              </a:rPr>
              <a:t>(&amp;</a:t>
            </a:r>
            <a:r>
              <a:rPr lang="tr-TR" dirty="0" err="1">
                <a:latin typeface="Consolas" panose="020B0609020204030204" pitchFamily="49" charset="0"/>
              </a:rPr>
              <a:t>y_gpu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matsize</a:t>
            </a:r>
            <a:r>
              <a:rPr lang="tr-TR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cudaMallocManaged</a:t>
            </a:r>
            <a:r>
              <a:rPr lang="tr-TR" dirty="0">
                <a:latin typeface="Consolas" panose="020B0609020204030204" pitchFamily="49" charset="0"/>
              </a:rPr>
              <a:t>(&amp;</a:t>
            </a:r>
            <a:r>
              <a:rPr lang="tr-TR" dirty="0" err="1">
                <a:latin typeface="Consolas" panose="020B0609020204030204" pitchFamily="49" charset="0"/>
              </a:rPr>
              <a:t>z_gpu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matsize</a:t>
            </a:r>
            <a:r>
              <a:rPr lang="tr-TR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180943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// CPU </a:t>
            </a:r>
            <a:r>
              <a:rPr lang="tr-TR" dirty="0" err="1">
                <a:latin typeface="Consolas" panose="020B0609020204030204" pitchFamily="49" charset="0"/>
              </a:rPr>
              <a:t>tarafindan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ulasilabilen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memory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ayirtalim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x_cpu</a:t>
            </a:r>
            <a:r>
              <a:rPr lang="tr-TR" dirty="0">
                <a:latin typeface="Consolas" panose="020B0609020204030204" pitchFamily="49" charset="0"/>
              </a:rPr>
              <a:t> = </a:t>
            </a:r>
            <a:r>
              <a:rPr lang="tr-TR" dirty="0" err="1">
                <a:latin typeface="Consolas" panose="020B0609020204030204" pitchFamily="49" charset="0"/>
              </a:rPr>
              <a:t>new</a:t>
            </a:r>
            <a:r>
              <a:rPr lang="tr-TR" dirty="0">
                <a:latin typeface="Consolas" panose="020B0609020204030204" pitchFamily="49" charset="0"/>
              </a:rPr>
              <a:t> TYPE[N*N];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y_cpu</a:t>
            </a:r>
            <a:r>
              <a:rPr lang="tr-TR" dirty="0">
                <a:latin typeface="Consolas" panose="020B0609020204030204" pitchFamily="49" charset="0"/>
              </a:rPr>
              <a:t> = </a:t>
            </a:r>
            <a:r>
              <a:rPr lang="tr-TR" dirty="0" err="1">
                <a:latin typeface="Consolas" panose="020B0609020204030204" pitchFamily="49" charset="0"/>
              </a:rPr>
              <a:t>new</a:t>
            </a:r>
            <a:r>
              <a:rPr lang="tr-TR" dirty="0">
                <a:latin typeface="Consolas" panose="020B0609020204030204" pitchFamily="49" charset="0"/>
              </a:rPr>
              <a:t> TYPE[N*N];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z_cpu</a:t>
            </a:r>
            <a:r>
              <a:rPr lang="tr-TR" dirty="0">
                <a:latin typeface="Consolas" panose="020B0609020204030204" pitchFamily="49" charset="0"/>
              </a:rPr>
              <a:t> = </a:t>
            </a:r>
            <a:r>
              <a:rPr lang="tr-TR" dirty="0" err="1">
                <a:latin typeface="Consolas" panose="020B0609020204030204" pitchFamily="49" charset="0"/>
              </a:rPr>
              <a:t>new</a:t>
            </a:r>
            <a:r>
              <a:rPr lang="tr-TR" dirty="0">
                <a:latin typeface="Consolas" panose="020B0609020204030204" pitchFamily="49" charset="0"/>
              </a:rPr>
              <a:t> TYPE[N*N];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for</a:t>
            </a:r>
            <a:r>
              <a:rPr lang="tr-TR" dirty="0">
                <a:latin typeface="Consolas" panose="020B0609020204030204" pitchFamily="49" charset="0"/>
              </a:rPr>
              <a:t> (</a:t>
            </a:r>
            <a:r>
              <a:rPr lang="tr-TR" dirty="0" err="1">
                <a:latin typeface="Consolas" panose="020B0609020204030204" pitchFamily="49" charset="0"/>
              </a:rPr>
              <a:t>int</a:t>
            </a:r>
            <a:r>
              <a:rPr lang="tr-TR" dirty="0">
                <a:latin typeface="Consolas" panose="020B0609020204030204" pitchFamily="49" charset="0"/>
              </a:rPr>
              <a:t> i = 0; i &lt; N*N; ++i) {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  </a:t>
            </a:r>
            <a:r>
              <a:rPr lang="tr-TR" dirty="0" err="1">
                <a:latin typeface="Consolas" panose="020B0609020204030204" pitchFamily="49" charset="0"/>
              </a:rPr>
              <a:t>x_gpu</a:t>
            </a:r>
            <a:r>
              <a:rPr lang="tr-TR" dirty="0">
                <a:latin typeface="Consolas" panose="020B0609020204030204" pitchFamily="49" charset="0"/>
              </a:rPr>
              <a:t>[i] = </a:t>
            </a:r>
            <a:r>
              <a:rPr lang="tr-TR" dirty="0" err="1">
                <a:latin typeface="Consolas" panose="020B0609020204030204" pitchFamily="49" charset="0"/>
              </a:rPr>
              <a:t>x_cpu</a:t>
            </a:r>
            <a:r>
              <a:rPr lang="tr-TR" dirty="0">
                <a:latin typeface="Consolas" panose="020B0609020204030204" pitchFamily="49" charset="0"/>
              </a:rPr>
              <a:t>[i] = sin(i);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  </a:t>
            </a:r>
            <a:r>
              <a:rPr lang="tr-TR" dirty="0" err="1">
                <a:latin typeface="Consolas" panose="020B0609020204030204" pitchFamily="49" charset="0"/>
              </a:rPr>
              <a:t>y_gpu</a:t>
            </a:r>
            <a:r>
              <a:rPr lang="tr-TR" dirty="0">
                <a:latin typeface="Consolas" panose="020B0609020204030204" pitchFamily="49" charset="0"/>
              </a:rPr>
              <a:t>[i] = </a:t>
            </a:r>
            <a:r>
              <a:rPr lang="tr-TR" dirty="0" err="1">
                <a:latin typeface="Consolas" panose="020B0609020204030204" pitchFamily="49" charset="0"/>
              </a:rPr>
              <a:t>y_cpu</a:t>
            </a:r>
            <a:r>
              <a:rPr lang="tr-TR" dirty="0">
                <a:latin typeface="Consolas" panose="020B0609020204030204" pitchFamily="49" charset="0"/>
              </a:rPr>
              <a:t>[i] = cos(i);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}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// Normal CPU </a:t>
            </a:r>
            <a:r>
              <a:rPr lang="tr-TR" dirty="0" err="1">
                <a:latin typeface="Consolas" panose="020B0609020204030204" pitchFamily="49" charset="0"/>
              </a:rPr>
              <a:t>fonlsiyonunu</a:t>
            </a:r>
            <a:r>
              <a:rPr lang="tr-TR" dirty="0">
                <a:latin typeface="Consolas" panose="020B0609020204030204" pitchFamily="49" charset="0"/>
              </a:rPr>
              <a:t> </a:t>
            </a:r>
            <a:r>
              <a:rPr lang="tr-TR" dirty="0" err="1">
                <a:latin typeface="Consolas" panose="020B0609020204030204" pitchFamily="49" charset="0"/>
              </a:rPr>
              <a:t>çagiralım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dur1 = -(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)</a:t>
            </a:r>
            <a:r>
              <a:rPr lang="tr-TR" dirty="0" err="1">
                <a:latin typeface="Consolas" panose="020B0609020204030204" pitchFamily="49" charset="0"/>
              </a:rPr>
              <a:t>clock</a:t>
            </a:r>
            <a:r>
              <a:rPr lang="tr-TR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carp_cpu</a:t>
            </a:r>
            <a:r>
              <a:rPr lang="tr-TR" dirty="0">
                <a:latin typeface="Consolas" panose="020B0609020204030204" pitchFamily="49" charset="0"/>
              </a:rPr>
              <a:t>(N, </a:t>
            </a:r>
            <a:r>
              <a:rPr lang="tr-TR" dirty="0" err="1">
                <a:latin typeface="Consolas" panose="020B0609020204030204" pitchFamily="49" charset="0"/>
              </a:rPr>
              <a:t>x_cpu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y_cpu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z_cpu</a:t>
            </a:r>
            <a:r>
              <a:rPr lang="tr-TR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dur1 += (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)</a:t>
            </a:r>
            <a:r>
              <a:rPr lang="tr-TR" dirty="0" err="1">
                <a:latin typeface="Consolas" panose="020B0609020204030204" pitchFamily="49" charset="0"/>
              </a:rPr>
              <a:t>clock</a:t>
            </a:r>
            <a:r>
              <a:rPr lang="tr-TR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cout</a:t>
            </a:r>
            <a:r>
              <a:rPr lang="tr-TR" dirty="0">
                <a:latin typeface="Consolas" panose="020B0609020204030204" pitchFamily="49" charset="0"/>
              </a:rPr>
              <a:t> &lt;&lt; "</a:t>
            </a:r>
            <a:r>
              <a:rPr lang="tr-TR" dirty="0" err="1">
                <a:latin typeface="Consolas" panose="020B0609020204030204" pitchFamily="49" charset="0"/>
              </a:rPr>
              <a:t>Cpu</a:t>
            </a:r>
            <a:r>
              <a:rPr lang="tr-TR" dirty="0">
                <a:latin typeface="Consolas" panose="020B0609020204030204" pitchFamily="49" charset="0"/>
              </a:rPr>
              <a:t> time : " &lt;&lt; dur1 /  CLOCKS_PER_SEC &lt;&lt; </a:t>
            </a:r>
            <a:r>
              <a:rPr lang="tr-TR" dirty="0" err="1">
                <a:latin typeface="Consolas" panose="020B0609020204030204" pitchFamily="49" charset="0"/>
              </a:rPr>
              <a:t>endl</a:t>
            </a:r>
            <a:r>
              <a:rPr lang="tr-TR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901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// Fonksiyonu </a:t>
            </a:r>
            <a:r>
              <a:rPr lang="tr-TR" dirty="0" err="1">
                <a:latin typeface="Consolas" panose="020B0609020204030204" pitchFamily="49" charset="0"/>
              </a:rPr>
              <a:t>GPU’da</a:t>
            </a:r>
            <a:r>
              <a:rPr lang="tr-TR" dirty="0">
                <a:latin typeface="Consolas" panose="020B0609020204030204" pitchFamily="49" charset="0"/>
              </a:rPr>
              <a:t> her blokta </a:t>
            </a:r>
            <a:r>
              <a:rPr lang="tr-TR" dirty="0" err="1">
                <a:latin typeface="Consolas" panose="020B0609020204030204" pitchFamily="49" charset="0"/>
              </a:rPr>
              <a:t>maks</a:t>
            </a:r>
            <a:r>
              <a:rPr lang="tr-TR" dirty="0">
                <a:latin typeface="Consolas" panose="020B0609020204030204" pitchFamily="49" charset="0"/>
              </a:rPr>
              <a:t> 1024 thread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// olacak </a:t>
            </a:r>
            <a:r>
              <a:rPr lang="tr-TR" dirty="0" err="1">
                <a:latin typeface="Consolas" panose="020B0609020204030204" pitchFamily="49" charset="0"/>
              </a:rPr>
              <a:t>sekilde</a:t>
            </a:r>
            <a:r>
              <a:rPr lang="tr-TR" dirty="0">
                <a:latin typeface="Consolas" panose="020B0609020204030204" pitchFamily="49" charset="0"/>
              </a:rPr>
              <a:t> blokları ayarlayıp, </a:t>
            </a:r>
            <a:r>
              <a:rPr lang="tr-TR" dirty="0" err="1">
                <a:latin typeface="Consolas" panose="020B0609020204030204" pitchFamily="49" charset="0"/>
              </a:rPr>
              <a:t>çagiralım</a:t>
            </a: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dim3 </a:t>
            </a:r>
            <a:r>
              <a:rPr lang="tr-TR" dirty="0" err="1">
                <a:latin typeface="Consolas" panose="020B0609020204030204" pitchFamily="49" charset="0"/>
              </a:rPr>
              <a:t>blokSayisi</a:t>
            </a:r>
            <a:r>
              <a:rPr lang="tr-TR" dirty="0">
                <a:latin typeface="Consolas" panose="020B0609020204030204" pitchFamily="49" charset="0"/>
              </a:rPr>
              <a:t>(1,1);   // </a:t>
            </a:r>
            <a:r>
              <a:rPr lang="tr-TR" dirty="0" err="1">
                <a:latin typeface="Consolas" panose="020B0609020204030204" pitchFamily="49" charset="0"/>
              </a:rPr>
              <a:t>blocksPerGrid</a:t>
            </a:r>
            <a:r>
              <a:rPr lang="tr-TR" dirty="0">
                <a:latin typeface="Consolas" panose="020B0609020204030204" pitchFamily="49" charset="0"/>
              </a:rPr>
              <a:t>(1, 1);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dim3 </a:t>
            </a:r>
            <a:r>
              <a:rPr lang="tr-TR" dirty="0" err="1">
                <a:latin typeface="Consolas" panose="020B0609020204030204" pitchFamily="49" charset="0"/>
              </a:rPr>
              <a:t>threadSayisi</a:t>
            </a:r>
            <a:r>
              <a:rPr lang="tr-TR" dirty="0">
                <a:latin typeface="Consolas" panose="020B0609020204030204" pitchFamily="49" charset="0"/>
              </a:rPr>
              <a:t>(N,N); // </a:t>
            </a:r>
            <a:r>
              <a:rPr lang="tr-TR" dirty="0" err="1">
                <a:latin typeface="Consolas" panose="020B0609020204030204" pitchFamily="49" charset="0"/>
              </a:rPr>
              <a:t>threadsPerBlock</a:t>
            </a:r>
            <a:r>
              <a:rPr lang="tr-TR" dirty="0">
                <a:latin typeface="Consolas" panose="020B0609020204030204" pitchFamily="49" charset="0"/>
              </a:rPr>
              <a:t>(N, N);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// Her blok için 1024 </a:t>
            </a:r>
            <a:r>
              <a:rPr lang="tr-TR" dirty="0" err="1">
                <a:latin typeface="Consolas" panose="020B0609020204030204" pitchFamily="49" charset="0"/>
              </a:rPr>
              <a:t>thread'i</a:t>
            </a:r>
            <a:r>
              <a:rPr lang="tr-TR" dirty="0">
                <a:latin typeface="Consolas" panose="020B0609020204030204" pitchFamily="49" charset="0"/>
              </a:rPr>
              <a:t> geçmeyelim.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if</a:t>
            </a:r>
            <a:r>
              <a:rPr lang="tr-TR" dirty="0">
                <a:latin typeface="Consolas" panose="020B0609020204030204" pitchFamily="49" charset="0"/>
              </a:rPr>
              <a:t> (N*N &gt; 1024)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{ // 1024 = 32x32'dir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dirty="0" err="1">
                <a:latin typeface="Consolas" panose="020B0609020204030204" pitchFamily="49" charset="0"/>
              </a:rPr>
              <a:t>threadSayisi.x</a:t>
            </a:r>
            <a:r>
              <a:rPr lang="tr-TR" dirty="0">
                <a:latin typeface="Consolas" panose="020B0609020204030204" pitchFamily="49" charset="0"/>
              </a:rPr>
              <a:t> = 32;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dirty="0" err="1">
                <a:latin typeface="Consolas" panose="020B0609020204030204" pitchFamily="49" charset="0"/>
              </a:rPr>
              <a:t>threadSayisi.y</a:t>
            </a:r>
            <a:r>
              <a:rPr lang="tr-TR" dirty="0">
                <a:latin typeface="Consolas" panose="020B0609020204030204" pitchFamily="49" charset="0"/>
              </a:rPr>
              <a:t> = 32;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dirty="0" err="1">
                <a:latin typeface="Consolas" panose="020B0609020204030204" pitchFamily="49" charset="0"/>
              </a:rPr>
              <a:t>blokSayisi.x</a:t>
            </a:r>
            <a:r>
              <a:rPr lang="tr-TR" dirty="0">
                <a:latin typeface="Consolas" panose="020B0609020204030204" pitchFamily="49" charset="0"/>
              </a:rPr>
              <a:t> = </a:t>
            </a:r>
            <a:r>
              <a:rPr lang="tr-TR" dirty="0" err="1">
                <a:latin typeface="Consolas" panose="020B0609020204030204" pitchFamily="49" charset="0"/>
              </a:rPr>
              <a:t>ceil</a:t>
            </a:r>
            <a:r>
              <a:rPr lang="tr-TR" dirty="0">
                <a:latin typeface="Consolas" panose="020B0609020204030204" pitchFamily="49" charset="0"/>
              </a:rPr>
              <a:t>(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(N)</a:t>
            </a:r>
            <a:br>
              <a:rPr lang="tr-TR" dirty="0">
                <a:latin typeface="Consolas" panose="020B0609020204030204" pitchFamily="49" charset="0"/>
              </a:rPr>
            </a:br>
            <a:r>
              <a:rPr lang="tr-TR" dirty="0">
                <a:latin typeface="Consolas" panose="020B0609020204030204" pitchFamily="49" charset="0"/>
              </a:rPr>
              <a:t> 			/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(</a:t>
            </a:r>
            <a:r>
              <a:rPr lang="tr-TR" dirty="0" err="1">
                <a:latin typeface="Consolas" panose="020B0609020204030204" pitchFamily="49" charset="0"/>
              </a:rPr>
              <a:t>threadSayisi.x</a:t>
            </a:r>
            <a:r>
              <a:rPr lang="tr-TR" dirty="0">
                <a:latin typeface="Consolas" panose="020B0609020204030204" pitchFamily="49" charset="0"/>
              </a:rPr>
              <a:t>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	</a:t>
            </a:r>
            <a:r>
              <a:rPr lang="tr-TR" dirty="0" err="1">
                <a:latin typeface="Consolas" panose="020B0609020204030204" pitchFamily="49" charset="0"/>
              </a:rPr>
              <a:t>blokSayisi.y</a:t>
            </a:r>
            <a:r>
              <a:rPr lang="tr-TR" dirty="0">
                <a:latin typeface="Consolas" panose="020B0609020204030204" pitchFamily="49" charset="0"/>
              </a:rPr>
              <a:t> = </a:t>
            </a:r>
            <a:r>
              <a:rPr lang="tr-TR" dirty="0" err="1">
                <a:latin typeface="Consolas" panose="020B0609020204030204" pitchFamily="49" charset="0"/>
              </a:rPr>
              <a:t>ceil</a:t>
            </a:r>
            <a:r>
              <a:rPr lang="tr-TR" dirty="0">
                <a:latin typeface="Consolas" panose="020B0609020204030204" pitchFamily="49" charset="0"/>
              </a:rPr>
              <a:t>(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(N)</a:t>
            </a:r>
            <a:br>
              <a:rPr lang="tr-TR" dirty="0">
                <a:latin typeface="Consolas" panose="020B0609020204030204" pitchFamily="49" charset="0"/>
              </a:rPr>
            </a:br>
            <a:r>
              <a:rPr lang="tr-TR" dirty="0">
                <a:latin typeface="Consolas" panose="020B0609020204030204" pitchFamily="49" charset="0"/>
              </a:rPr>
              <a:t> 			/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(</a:t>
            </a:r>
            <a:r>
              <a:rPr lang="tr-TR" dirty="0" err="1">
                <a:latin typeface="Consolas" panose="020B0609020204030204" pitchFamily="49" charset="0"/>
              </a:rPr>
              <a:t>threadSayisi.y</a:t>
            </a:r>
            <a:r>
              <a:rPr lang="tr-TR" dirty="0">
                <a:latin typeface="Consolas" panose="020B0609020204030204" pitchFamily="49" charset="0"/>
              </a:rPr>
              <a:t>));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3729884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dur2 = -(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)</a:t>
            </a:r>
            <a:r>
              <a:rPr lang="tr-TR" dirty="0" err="1">
                <a:latin typeface="Consolas" panose="020B0609020204030204" pitchFamily="49" charset="0"/>
              </a:rPr>
              <a:t>clock</a:t>
            </a:r>
            <a:r>
              <a:rPr lang="tr-TR" dirty="0">
                <a:latin typeface="Consolas" panose="020B0609020204030204" pitchFamily="49" charset="0"/>
              </a:rPr>
              <a:t>();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carp_cuda</a:t>
            </a:r>
            <a:r>
              <a:rPr lang="tr-TR" dirty="0">
                <a:latin typeface="Consolas" panose="020B0609020204030204" pitchFamily="49" charset="0"/>
              </a:rPr>
              <a:t>&lt;&lt;&lt;</a:t>
            </a:r>
            <a:r>
              <a:rPr lang="tr-TR" dirty="0" err="1">
                <a:latin typeface="Consolas" panose="020B0609020204030204" pitchFamily="49" charset="0"/>
              </a:rPr>
              <a:t>blokSayisi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threadSayisi</a:t>
            </a:r>
            <a:r>
              <a:rPr lang="tr-TR" dirty="0">
                <a:latin typeface="Consolas" panose="020B0609020204030204" pitchFamily="49" charset="0"/>
              </a:rPr>
              <a:t>&gt;&gt;&gt;(</a:t>
            </a:r>
            <a:br>
              <a:rPr lang="tr-TR" dirty="0">
                <a:latin typeface="Consolas" panose="020B0609020204030204" pitchFamily="49" charset="0"/>
              </a:rPr>
            </a:br>
            <a:r>
              <a:rPr lang="tr-TR" dirty="0">
                <a:latin typeface="Consolas" panose="020B0609020204030204" pitchFamily="49" charset="0"/>
              </a:rPr>
              <a:t> 	N, </a:t>
            </a:r>
            <a:r>
              <a:rPr lang="tr-TR" dirty="0" err="1">
                <a:latin typeface="Consolas" panose="020B0609020204030204" pitchFamily="49" charset="0"/>
              </a:rPr>
              <a:t>x_gpu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y_gpu</a:t>
            </a:r>
            <a:r>
              <a:rPr lang="tr-TR" dirty="0">
                <a:latin typeface="Consolas" panose="020B0609020204030204" pitchFamily="49" charset="0"/>
              </a:rPr>
              <a:t>, </a:t>
            </a:r>
            <a:r>
              <a:rPr lang="tr-TR" dirty="0" err="1">
                <a:latin typeface="Consolas" panose="020B0609020204030204" pitchFamily="49" charset="0"/>
              </a:rPr>
              <a:t>z_gpu</a:t>
            </a:r>
            <a:r>
              <a:rPr lang="tr-TR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cudaDeviceSynchronize</a:t>
            </a:r>
            <a:r>
              <a:rPr lang="tr-TR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dur2 += (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)</a:t>
            </a:r>
            <a:r>
              <a:rPr lang="tr-TR" dirty="0" err="1">
                <a:latin typeface="Consolas" panose="020B0609020204030204" pitchFamily="49" charset="0"/>
              </a:rPr>
              <a:t>clock</a:t>
            </a:r>
            <a:r>
              <a:rPr lang="tr-TR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cout</a:t>
            </a:r>
            <a:r>
              <a:rPr lang="tr-TR" dirty="0">
                <a:latin typeface="Consolas" panose="020B0609020204030204" pitchFamily="49" charset="0"/>
              </a:rPr>
              <a:t> &lt;&lt; "</a:t>
            </a:r>
            <a:r>
              <a:rPr lang="tr-TR" dirty="0" err="1">
                <a:latin typeface="Consolas" panose="020B0609020204030204" pitchFamily="49" charset="0"/>
              </a:rPr>
              <a:t>Cuda</a:t>
            </a:r>
            <a:r>
              <a:rPr lang="tr-TR" dirty="0">
                <a:latin typeface="Consolas" panose="020B0609020204030204" pitchFamily="49" charset="0"/>
              </a:rPr>
              <a:t> time: " &lt;&lt; dur2 /  CLOCKS_PER_SEC </a:t>
            </a:r>
            <a:br>
              <a:rPr lang="tr-TR" dirty="0">
                <a:latin typeface="Consolas" panose="020B0609020204030204" pitchFamily="49" charset="0"/>
              </a:rPr>
            </a:br>
            <a:r>
              <a:rPr lang="tr-TR" dirty="0">
                <a:latin typeface="Consolas" panose="020B0609020204030204" pitchFamily="49" charset="0"/>
              </a:rPr>
              <a:t> 	&lt;&lt; </a:t>
            </a:r>
            <a:r>
              <a:rPr lang="tr-TR" dirty="0" err="1">
                <a:latin typeface="Consolas" panose="020B0609020204030204" pitchFamily="49" charset="0"/>
              </a:rPr>
              <a:t>endl</a:t>
            </a:r>
            <a:r>
              <a:rPr lang="tr-TR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double</a:t>
            </a:r>
            <a:r>
              <a:rPr lang="tr-TR" dirty="0">
                <a:latin typeface="Consolas" panose="020B0609020204030204" pitchFamily="49" charset="0"/>
              </a:rPr>
              <a:t> fark =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for</a:t>
            </a:r>
            <a:r>
              <a:rPr lang="tr-TR" dirty="0">
                <a:latin typeface="Consolas" panose="020B0609020204030204" pitchFamily="49" charset="0"/>
              </a:rPr>
              <a:t> (</a:t>
            </a:r>
            <a:r>
              <a:rPr lang="tr-TR" dirty="0" err="1">
                <a:latin typeface="Consolas" panose="020B0609020204030204" pitchFamily="49" charset="0"/>
              </a:rPr>
              <a:t>int</a:t>
            </a:r>
            <a:r>
              <a:rPr lang="tr-TR" dirty="0">
                <a:latin typeface="Consolas" panose="020B0609020204030204" pitchFamily="49" charset="0"/>
              </a:rPr>
              <a:t> i = 0; i &lt; 10; ++i)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  </a:t>
            </a:r>
            <a:r>
              <a:rPr lang="tr-TR">
                <a:latin typeface="Consolas" panose="020B0609020204030204" pitchFamily="49" charset="0"/>
              </a:rPr>
              <a:t>fark += </a:t>
            </a:r>
            <a:r>
              <a:rPr lang="tr-TR" dirty="0">
                <a:latin typeface="Consolas" panose="020B0609020204030204" pitchFamily="49" charset="0"/>
              </a:rPr>
              <a:t>(</a:t>
            </a:r>
            <a:r>
              <a:rPr lang="tr-TR" dirty="0" err="1">
                <a:latin typeface="Consolas" panose="020B0609020204030204" pitchFamily="49" charset="0"/>
              </a:rPr>
              <a:t>z_gpu</a:t>
            </a:r>
            <a:r>
              <a:rPr lang="tr-TR" dirty="0">
                <a:latin typeface="Consolas" panose="020B0609020204030204" pitchFamily="49" charset="0"/>
              </a:rPr>
              <a:t>[i]-</a:t>
            </a:r>
            <a:r>
              <a:rPr lang="tr-TR" dirty="0" err="1">
                <a:latin typeface="Consolas" panose="020B0609020204030204" pitchFamily="49" charset="0"/>
              </a:rPr>
              <a:t>z_cpu</a:t>
            </a:r>
            <a:r>
              <a:rPr lang="tr-TR" dirty="0">
                <a:latin typeface="Consolas" panose="020B0609020204030204" pitchFamily="49" charset="0"/>
              </a:rPr>
              <a:t>[i])*(</a:t>
            </a:r>
            <a:r>
              <a:rPr lang="tr-TR" dirty="0" err="1">
                <a:latin typeface="Consolas" panose="020B0609020204030204" pitchFamily="49" charset="0"/>
              </a:rPr>
              <a:t>z_gpu</a:t>
            </a:r>
            <a:r>
              <a:rPr lang="tr-TR" dirty="0">
                <a:latin typeface="Consolas" panose="020B0609020204030204" pitchFamily="49" charset="0"/>
              </a:rPr>
              <a:t>[i]-</a:t>
            </a:r>
            <a:r>
              <a:rPr lang="tr-TR" dirty="0" err="1">
                <a:latin typeface="Consolas" panose="020B0609020204030204" pitchFamily="49" charset="0"/>
              </a:rPr>
              <a:t>z_cpu</a:t>
            </a:r>
            <a:r>
              <a:rPr lang="tr-TR" dirty="0">
                <a:latin typeface="Consolas" panose="020B0609020204030204" pitchFamily="49" charset="0"/>
              </a:rPr>
              <a:t>[i]);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cout</a:t>
            </a:r>
            <a:r>
              <a:rPr lang="tr-TR" dirty="0">
                <a:latin typeface="Consolas" panose="020B0609020204030204" pitchFamily="49" charset="0"/>
              </a:rPr>
              <a:t> &lt;&lt; "Elde edilen </a:t>
            </a:r>
            <a:r>
              <a:rPr lang="tr-TR" dirty="0" err="1">
                <a:latin typeface="Consolas" panose="020B0609020204030204" pitchFamily="49" charset="0"/>
              </a:rPr>
              <a:t>hiz</a:t>
            </a:r>
            <a:r>
              <a:rPr lang="tr-TR" dirty="0">
                <a:latin typeface="Consolas" panose="020B0609020204030204" pitchFamily="49" charset="0"/>
              </a:rPr>
              <a:t>:" &lt;&lt; dur1/dur2;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dirty="0">
                <a:latin typeface="Consolas" panose="020B0609020204030204" pitchFamily="49" charset="0"/>
              </a:rPr>
              <a:t>  </a:t>
            </a:r>
            <a:r>
              <a:rPr lang="tr-TR" dirty="0" err="1">
                <a:latin typeface="Consolas" panose="020B0609020204030204" pitchFamily="49" charset="0"/>
              </a:rPr>
              <a:t>cout</a:t>
            </a:r>
            <a:r>
              <a:rPr lang="tr-TR" dirty="0">
                <a:latin typeface="Consolas" panose="020B0609020204030204" pitchFamily="49" charset="0"/>
              </a:rPr>
              <a:t> &lt;&lt; ", Toplam Fark : " &lt;&lt; </a:t>
            </a:r>
            <a:r>
              <a:rPr lang="tr-TR" dirty="0" err="1">
                <a:latin typeface="Consolas" panose="020B0609020204030204" pitchFamily="49" charset="0"/>
              </a:rPr>
              <a:t>sqrt</a:t>
            </a:r>
            <a:r>
              <a:rPr lang="tr-TR" dirty="0">
                <a:latin typeface="Consolas" panose="020B0609020204030204" pitchFamily="49" charset="0"/>
              </a:rPr>
              <a:t>(fark) &lt;&lt; </a:t>
            </a:r>
            <a:r>
              <a:rPr lang="tr-TR" dirty="0" err="1">
                <a:latin typeface="Consolas" panose="020B0609020204030204" pitchFamily="49" charset="0"/>
              </a:rPr>
              <a:t>endl</a:t>
            </a:r>
            <a:r>
              <a:rPr lang="tr-TR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14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452C-313A-4521-A3C3-23D57D991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CUDA için kod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460122-4E7C-4433-BB11-4C7CDC18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1D6B9-7B00-464E-A061-8AAEF5655E9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// Belleği serbest bırakalım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cudaFree</a:t>
            </a:r>
            <a:r>
              <a:rPr lang="tr-TR" sz="2000" dirty="0">
                <a:latin typeface="Consolas" panose="020B0609020204030204" pitchFamily="49" charset="0"/>
              </a:rPr>
              <a:t>(</a:t>
            </a:r>
            <a:r>
              <a:rPr lang="tr-TR" sz="2000" dirty="0" err="1">
                <a:latin typeface="Consolas" panose="020B0609020204030204" pitchFamily="49" charset="0"/>
              </a:rPr>
              <a:t>x_gpu</a:t>
            </a:r>
            <a:r>
              <a:rPr lang="tr-TR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cudaFree</a:t>
            </a:r>
            <a:r>
              <a:rPr lang="tr-TR" sz="2000" dirty="0">
                <a:latin typeface="Consolas" panose="020B0609020204030204" pitchFamily="49" charset="0"/>
              </a:rPr>
              <a:t>(</a:t>
            </a:r>
            <a:r>
              <a:rPr lang="tr-TR" sz="2000" dirty="0" err="1">
                <a:latin typeface="Consolas" panose="020B0609020204030204" pitchFamily="49" charset="0"/>
              </a:rPr>
              <a:t>y_gpu</a:t>
            </a:r>
            <a:r>
              <a:rPr lang="tr-TR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cudaFree</a:t>
            </a:r>
            <a:r>
              <a:rPr lang="tr-TR" sz="2000" dirty="0">
                <a:latin typeface="Consolas" panose="020B0609020204030204" pitchFamily="49" charset="0"/>
              </a:rPr>
              <a:t>(</a:t>
            </a:r>
            <a:r>
              <a:rPr lang="tr-TR" sz="2000" dirty="0" err="1">
                <a:latin typeface="Consolas" panose="020B0609020204030204" pitchFamily="49" charset="0"/>
              </a:rPr>
              <a:t>z_gpu</a:t>
            </a:r>
            <a:r>
              <a:rPr lang="tr-TR" sz="2000" dirty="0">
                <a:latin typeface="Consolas" panose="020B0609020204030204" pitchFamily="49" charset="0"/>
              </a:rPr>
              <a:t>);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tr-TR" sz="2000" dirty="0">
              <a:latin typeface="Consolas" panose="020B0609020204030204" pitchFamily="49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delete</a:t>
            </a:r>
            <a:r>
              <a:rPr lang="tr-TR" sz="2000" dirty="0">
                <a:latin typeface="Consolas" panose="020B0609020204030204" pitchFamily="49" charset="0"/>
              </a:rPr>
              <a:t> [] </a:t>
            </a:r>
            <a:r>
              <a:rPr lang="tr-TR" sz="2000" dirty="0" err="1">
                <a:latin typeface="Consolas" panose="020B0609020204030204" pitchFamily="49" charset="0"/>
              </a:rPr>
              <a:t>x_cpu</a:t>
            </a:r>
            <a:r>
              <a:rPr lang="tr-TR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delete</a:t>
            </a:r>
            <a:r>
              <a:rPr lang="tr-TR" sz="2000" dirty="0">
                <a:latin typeface="Consolas" panose="020B0609020204030204" pitchFamily="49" charset="0"/>
              </a:rPr>
              <a:t> [] </a:t>
            </a:r>
            <a:r>
              <a:rPr lang="tr-TR" sz="2000" dirty="0" err="1">
                <a:latin typeface="Consolas" panose="020B0609020204030204" pitchFamily="49" charset="0"/>
              </a:rPr>
              <a:t>y_cpu</a:t>
            </a:r>
            <a:r>
              <a:rPr lang="tr-TR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delete</a:t>
            </a:r>
            <a:r>
              <a:rPr lang="tr-TR" sz="2000" dirty="0">
                <a:latin typeface="Consolas" panose="020B0609020204030204" pitchFamily="49" charset="0"/>
              </a:rPr>
              <a:t> [] </a:t>
            </a:r>
            <a:r>
              <a:rPr lang="tr-TR" sz="2000" dirty="0" err="1">
                <a:latin typeface="Consolas" panose="020B0609020204030204" pitchFamily="49" charset="0"/>
              </a:rPr>
              <a:t>z_cpu</a:t>
            </a:r>
            <a:r>
              <a:rPr lang="tr-TR" sz="2000" dirty="0">
                <a:latin typeface="Consolas" panose="020B0609020204030204" pitchFamily="49" charset="0"/>
              </a:rPr>
              <a:t>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  </a:t>
            </a:r>
            <a:r>
              <a:rPr lang="tr-TR" sz="2000" dirty="0" err="1">
                <a:latin typeface="Consolas" panose="020B0609020204030204" pitchFamily="49" charset="0"/>
              </a:rPr>
              <a:t>return</a:t>
            </a:r>
            <a:r>
              <a:rPr lang="tr-TR" sz="2000" dirty="0">
                <a:latin typeface="Consolas" panose="020B0609020204030204" pitchFamily="49" charset="0"/>
              </a:rPr>
              <a:t> 0;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0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28993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694A9-F406-4E38-A780-D8D22C30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GTX-1080Ti GPU Sonuçları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CC44D-ADA2-44C3-8E31-CA9FEF82E3F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7160" y="1290320"/>
            <a:ext cx="4402832" cy="5235024"/>
          </a:xfrm>
          <a:ln w="2540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tr-TR" sz="2600" b="1" dirty="0" err="1">
                <a:solidFill>
                  <a:srgbClr val="FF0000"/>
                </a:solidFill>
              </a:rPr>
              <a:t>float</a:t>
            </a:r>
            <a:r>
              <a:rPr lang="tr-TR" sz="2600" b="1" dirty="0">
                <a:solidFill>
                  <a:srgbClr val="FF0000"/>
                </a:solidFill>
              </a:rPr>
              <a:t> veri tipi için </a:t>
            </a:r>
            <a:br>
              <a:rPr lang="tr-TR" sz="2600" b="1" dirty="0">
                <a:solidFill>
                  <a:srgbClr val="FF0000"/>
                </a:solidFill>
              </a:rPr>
            </a:br>
            <a:r>
              <a:rPr lang="tr-TR" sz="2600" b="1" dirty="0">
                <a:solidFill>
                  <a:srgbClr val="FF0000"/>
                </a:solidFill>
              </a:rPr>
              <a:t>(10</a:t>
            </a:r>
            <a:r>
              <a:rPr lang="tr-TR" sz="2600" b="1" baseline="30000" dirty="0">
                <a:solidFill>
                  <a:srgbClr val="FF0000"/>
                </a:solidFill>
              </a:rPr>
              <a:t> -7</a:t>
            </a:r>
            <a:r>
              <a:rPr lang="tr-TR" sz="2600" b="1" dirty="0">
                <a:solidFill>
                  <a:srgbClr val="FF0000"/>
                </a:solidFill>
              </a:rPr>
              <a:t> hatalı)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2600" dirty="0"/>
              <a:t>1000x1000</a:t>
            </a:r>
            <a:endParaRPr lang="tr-TR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Cpu</a:t>
            </a:r>
            <a:r>
              <a:rPr lang="en-US" sz="2100" dirty="0"/>
              <a:t> time : 3.605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Cuda</a:t>
            </a:r>
            <a:r>
              <a:rPr lang="en-US" sz="2100" dirty="0"/>
              <a:t> time: 0.031</a:t>
            </a:r>
            <a:endParaRPr lang="tr-TR" sz="21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Elde</a:t>
            </a:r>
            <a:r>
              <a:rPr lang="en-US" sz="2100" dirty="0"/>
              <a:t> </a:t>
            </a:r>
            <a:r>
              <a:rPr lang="en-US" sz="2100" dirty="0" err="1"/>
              <a:t>edilen</a:t>
            </a:r>
            <a:r>
              <a:rPr lang="en-US" sz="2100" dirty="0"/>
              <a:t> h</a:t>
            </a:r>
            <a:r>
              <a:rPr lang="tr-TR" sz="2100" dirty="0"/>
              <a:t>ı</a:t>
            </a:r>
            <a:r>
              <a:rPr lang="en-US" sz="2100" dirty="0"/>
              <a:t>z</a:t>
            </a:r>
            <a:r>
              <a:rPr lang="tr-TR" sz="2100" dirty="0"/>
              <a:t> x116.29  </a:t>
            </a:r>
            <a:endParaRPr lang="tr-TR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tr-T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2600" dirty="0"/>
              <a:t>2000x2000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Cpu</a:t>
            </a:r>
            <a:r>
              <a:rPr lang="en-US" sz="2100" dirty="0"/>
              <a:t> time : 41.882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Cuda</a:t>
            </a:r>
            <a:r>
              <a:rPr lang="en-US" sz="2100" dirty="0"/>
              <a:t> time: 0.197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Elde</a:t>
            </a:r>
            <a:r>
              <a:rPr lang="en-US" sz="2100" dirty="0"/>
              <a:t> </a:t>
            </a:r>
            <a:r>
              <a:rPr lang="en-US" sz="2100" dirty="0" err="1"/>
              <a:t>edilen</a:t>
            </a:r>
            <a:r>
              <a:rPr lang="en-US" sz="2100" dirty="0"/>
              <a:t> h</a:t>
            </a:r>
            <a:r>
              <a:rPr lang="tr-TR" sz="2100" dirty="0"/>
              <a:t>ı</a:t>
            </a:r>
            <a:r>
              <a:rPr lang="en-US" sz="2100" dirty="0"/>
              <a:t>z</a:t>
            </a:r>
            <a:r>
              <a:rPr lang="tr-TR" sz="2100" dirty="0"/>
              <a:t> x</a:t>
            </a:r>
            <a:r>
              <a:rPr lang="en-US" sz="2100" dirty="0"/>
              <a:t>212.599</a:t>
            </a:r>
            <a:endParaRPr lang="tr-TR" sz="21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tr-TR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tr-TR" sz="2600" dirty="0"/>
              <a:t>4000x4000</a:t>
            </a:r>
            <a:endParaRPr lang="tr-TR" sz="210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Cpu</a:t>
            </a:r>
            <a:r>
              <a:rPr lang="en-US" sz="2100" dirty="0"/>
              <a:t> time : 367.515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Cuda</a:t>
            </a:r>
            <a:r>
              <a:rPr lang="en-US" sz="2100" dirty="0"/>
              <a:t> time: 0.895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sz="2100" dirty="0" err="1"/>
              <a:t>Elde</a:t>
            </a:r>
            <a:r>
              <a:rPr lang="en-US" sz="2100" dirty="0"/>
              <a:t> </a:t>
            </a:r>
            <a:r>
              <a:rPr lang="en-US" sz="2100" dirty="0" err="1"/>
              <a:t>edilen</a:t>
            </a:r>
            <a:r>
              <a:rPr lang="en-US" sz="2100" dirty="0"/>
              <a:t> h</a:t>
            </a:r>
            <a:r>
              <a:rPr lang="tr-TR" sz="2100" dirty="0"/>
              <a:t>ı</a:t>
            </a:r>
            <a:r>
              <a:rPr lang="en-US" sz="2100" dirty="0"/>
              <a:t>z</a:t>
            </a:r>
            <a:r>
              <a:rPr lang="tr-TR" sz="2100" dirty="0"/>
              <a:t> x</a:t>
            </a:r>
            <a:r>
              <a:rPr lang="en-US" sz="2100" dirty="0"/>
              <a:t>410.631</a:t>
            </a:r>
            <a:endParaRPr lang="tr-TR" sz="2100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89D3A004-6E52-43EB-8D73-36F73B7FF654}"/>
              </a:ext>
            </a:extLst>
          </p:cNvPr>
          <p:cNvSpPr txBox="1">
            <a:spLocks/>
          </p:cNvSpPr>
          <p:nvPr/>
        </p:nvSpPr>
        <p:spPr>
          <a:xfrm>
            <a:off x="4582344" y="1299552"/>
            <a:ext cx="4454152" cy="5225792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tr-TR" sz="2200" b="1" dirty="0" err="1">
                <a:solidFill>
                  <a:srgbClr val="FF0000"/>
                </a:solidFill>
              </a:rPr>
              <a:t>double</a:t>
            </a:r>
            <a:r>
              <a:rPr lang="tr-TR" sz="2200" b="1" dirty="0">
                <a:solidFill>
                  <a:srgbClr val="FF0000"/>
                </a:solidFill>
              </a:rPr>
              <a:t> veri tipi için </a:t>
            </a:r>
            <a:br>
              <a:rPr lang="tr-TR" sz="2200" b="1" dirty="0">
                <a:solidFill>
                  <a:srgbClr val="FF0000"/>
                </a:solidFill>
              </a:rPr>
            </a:br>
            <a:r>
              <a:rPr lang="tr-TR" sz="2200" b="1" dirty="0">
                <a:solidFill>
                  <a:srgbClr val="FF0000"/>
                </a:solidFill>
              </a:rPr>
              <a:t>(10</a:t>
            </a:r>
            <a:r>
              <a:rPr lang="tr-TR" sz="2200" b="1" baseline="30000" dirty="0">
                <a:solidFill>
                  <a:srgbClr val="FF0000"/>
                </a:solidFill>
              </a:rPr>
              <a:t> -15</a:t>
            </a:r>
            <a:r>
              <a:rPr lang="tr-TR" sz="2200" b="1" dirty="0">
                <a:solidFill>
                  <a:srgbClr val="FF0000"/>
                </a:solidFill>
              </a:rPr>
              <a:t> hatalı)</a:t>
            </a:r>
            <a:endParaRPr lang="tr-TR" sz="2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200" dirty="0"/>
              <a:t>1000x1000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Cpu</a:t>
            </a:r>
            <a:r>
              <a:rPr lang="en-US" sz="1800" dirty="0"/>
              <a:t> time : 4.466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Cuda</a:t>
            </a:r>
            <a:r>
              <a:rPr lang="en-US" sz="1800" dirty="0"/>
              <a:t> time: 0.061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Elde</a:t>
            </a:r>
            <a:r>
              <a:rPr lang="en-US" sz="1800" dirty="0"/>
              <a:t> </a:t>
            </a:r>
            <a:r>
              <a:rPr lang="en-US" sz="1800" dirty="0" err="1"/>
              <a:t>edilen</a:t>
            </a:r>
            <a:r>
              <a:rPr lang="en-US" sz="1800" dirty="0"/>
              <a:t> h</a:t>
            </a:r>
            <a:r>
              <a:rPr lang="tr-TR" sz="1800" dirty="0"/>
              <a:t>l</a:t>
            </a:r>
            <a:r>
              <a:rPr lang="en-US" sz="1800" dirty="0"/>
              <a:t>z</a:t>
            </a:r>
            <a:r>
              <a:rPr lang="tr-TR" sz="1800" dirty="0"/>
              <a:t> x</a:t>
            </a:r>
            <a:r>
              <a:rPr lang="en-US" sz="1800" dirty="0"/>
              <a:t>73.2131</a:t>
            </a:r>
            <a:r>
              <a:rPr lang="tr-TR" sz="1800" dirty="0"/>
              <a:t>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tr-TR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200" dirty="0"/>
              <a:t>2000x2000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Cpu</a:t>
            </a:r>
            <a:r>
              <a:rPr lang="en-US" sz="1800" dirty="0"/>
              <a:t> time : 45.739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Cuda</a:t>
            </a:r>
            <a:r>
              <a:rPr lang="en-US" sz="1800" dirty="0"/>
              <a:t> time: 0.379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Elde</a:t>
            </a:r>
            <a:r>
              <a:rPr lang="en-US" sz="1800" dirty="0"/>
              <a:t> </a:t>
            </a:r>
            <a:r>
              <a:rPr lang="en-US" sz="1800" dirty="0" err="1"/>
              <a:t>edilen</a:t>
            </a:r>
            <a:r>
              <a:rPr lang="en-US" sz="1800" dirty="0"/>
              <a:t> h</a:t>
            </a:r>
            <a:r>
              <a:rPr lang="tr-TR" sz="1800" dirty="0"/>
              <a:t>ı</a:t>
            </a:r>
            <a:r>
              <a:rPr lang="en-US" sz="1800" dirty="0"/>
              <a:t>z</a:t>
            </a:r>
            <a:r>
              <a:rPr lang="tr-TR" sz="1800" dirty="0"/>
              <a:t> x</a:t>
            </a:r>
            <a:r>
              <a:rPr lang="en-US" sz="1800" dirty="0"/>
              <a:t>120.683</a:t>
            </a:r>
            <a:endParaRPr lang="tr-TR" sz="1800" dirty="0"/>
          </a:p>
          <a:p>
            <a:pPr lvl="1">
              <a:lnSpc>
                <a:spcPct val="110000"/>
              </a:lnSpc>
              <a:spcBef>
                <a:spcPts val="0"/>
              </a:spcBef>
            </a:pPr>
            <a:endParaRPr lang="tr-TR" sz="18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tr-TR" sz="2200" dirty="0"/>
              <a:t>4000x4000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Cpu</a:t>
            </a:r>
            <a:r>
              <a:rPr lang="en-US" sz="1800" dirty="0"/>
              <a:t> time : 429.674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Cuda</a:t>
            </a:r>
            <a:r>
              <a:rPr lang="en-US" sz="1800" dirty="0"/>
              <a:t> time: 1.733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err="1"/>
              <a:t>Elde</a:t>
            </a:r>
            <a:r>
              <a:rPr lang="en-US" sz="1800" dirty="0"/>
              <a:t> </a:t>
            </a:r>
            <a:r>
              <a:rPr lang="en-US" sz="1800" dirty="0" err="1"/>
              <a:t>edilen</a:t>
            </a:r>
            <a:r>
              <a:rPr lang="en-US" sz="1800" dirty="0"/>
              <a:t> h</a:t>
            </a:r>
            <a:r>
              <a:rPr lang="tr-TR" sz="1800" dirty="0"/>
              <a:t>ı</a:t>
            </a:r>
            <a:r>
              <a:rPr lang="en-US" sz="1800" dirty="0"/>
              <a:t>z</a:t>
            </a:r>
            <a:r>
              <a:rPr lang="tr-TR" sz="1800" dirty="0"/>
              <a:t> x</a:t>
            </a:r>
            <a:r>
              <a:rPr lang="en-US" sz="1800" dirty="0"/>
              <a:t>247.937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10333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A160-5539-4109-AF57-456317A4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A8327-3DC8-4C58-8286-A8DBB385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4810F-E17A-40C4-ABB1-487D692288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Hesaplarda niye 10</a:t>
            </a:r>
            <a:r>
              <a:rPr lang="tr-TR" baseline="30000" dirty="0"/>
              <a:t>-7</a:t>
            </a:r>
            <a:r>
              <a:rPr lang="tr-TR" dirty="0"/>
              <a:t> ve 10</a:t>
            </a:r>
            <a:r>
              <a:rPr lang="tr-TR" baseline="30000" dirty="0"/>
              <a:t>-15 </a:t>
            </a:r>
            <a:r>
              <a:rPr lang="tr-TR" dirty="0"/>
              <a:t>fark var?</a:t>
            </a:r>
          </a:p>
          <a:p>
            <a:r>
              <a:rPr lang="tr-TR" dirty="0"/>
              <a:t>Sonuçta CPU </a:t>
            </a:r>
            <a:r>
              <a:rPr lang="tr-TR" dirty="0" err="1"/>
              <a:t>ALU’su</a:t>
            </a:r>
            <a:r>
              <a:rPr lang="tr-TR" dirty="0"/>
              <a:t> ile GPU </a:t>
            </a:r>
            <a:r>
              <a:rPr lang="tr-TR" dirty="0" err="1"/>
              <a:t>ALU’su</a:t>
            </a:r>
            <a:r>
              <a:rPr lang="tr-TR" dirty="0"/>
              <a:t> farklı makinedir, olabilir.</a:t>
            </a:r>
          </a:p>
          <a:p>
            <a:r>
              <a:rPr lang="tr-TR" dirty="0" err="1"/>
              <a:t>GPU’da</a:t>
            </a:r>
            <a:r>
              <a:rPr lang="tr-TR" dirty="0"/>
              <a:t> 2*2 = 4.000000000001 edebilir.</a:t>
            </a:r>
          </a:p>
          <a:p>
            <a:r>
              <a:rPr lang="tr-TR" b="0" i="0" dirty="0" err="1">
                <a:solidFill>
                  <a:srgbClr val="333333"/>
                </a:solidFill>
                <a:effectLst/>
              </a:rPr>
              <a:t>Nvidia’da</a:t>
            </a:r>
            <a:r>
              <a:rPr lang="tr-TR" b="0" i="0" dirty="0">
                <a:solidFill>
                  <a:srgbClr val="333333"/>
                </a:solidFill>
                <a:effectLst/>
              </a:rPr>
              <a:t> belirtildiği gibi : </a:t>
            </a:r>
          </a:p>
          <a:p>
            <a:pPr lvl="1"/>
            <a:r>
              <a:rPr lang="tr-TR" b="0" i="0" dirty="0">
                <a:solidFill>
                  <a:srgbClr val="333333"/>
                </a:solidFill>
                <a:effectLst/>
              </a:rPr>
              <a:t>"</a:t>
            </a:r>
            <a:r>
              <a:rPr lang="en-US" b="0" i="0" dirty="0">
                <a:solidFill>
                  <a:srgbClr val="333333"/>
                </a:solidFill>
                <a:effectLst/>
              </a:rPr>
              <a:t>GPU uses a MAD (multiply-add) instruction which does an intermediate rounding to zero</a:t>
            </a:r>
            <a:r>
              <a:rPr lang="tr-TR" dirty="0">
                <a:solidFill>
                  <a:srgbClr val="333333"/>
                </a:solidFill>
              </a:rPr>
              <a:t>"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Kaynak:</a:t>
            </a:r>
          </a:p>
          <a:p>
            <a:pPr marL="0" indent="0">
              <a:buNone/>
            </a:pPr>
            <a:r>
              <a:rPr lang="tr-TR" sz="2000" dirty="0"/>
              <a:t>https://forums.developer.nvidia.com/t/cpu-and-gpu-floating-point-calculations-results-are-different/18175/4 </a:t>
            </a:r>
          </a:p>
        </p:txBody>
      </p:sp>
    </p:spTree>
    <p:extLst>
      <p:ext uri="{BB962C8B-B14F-4D97-AF65-F5344CB8AC3E}">
        <p14:creationId xmlns:p14="http://schemas.microsoft.com/office/powerpoint/2010/main" val="604536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A160-5539-4109-AF57-456317A4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A8327-3DC8-4C58-8286-A8DBB385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4810F-E17A-40C4-ABB1-487D692288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4000x4000 kare matrislerle (</a:t>
            </a:r>
            <a:r>
              <a:rPr lang="tr-TR" dirty="0" err="1"/>
              <a:t>double</a:t>
            </a:r>
            <a:r>
              <a:rPr lang="tr-TR" dirty="0"/>
              <a:t>/</a:t>
            </a:r>
            <a:r>
              <a:rPr lang="tr-TR" dirty="0" err="1"/>
              <a:t>float</a:t>
            </a:r>
            <a:r>
              <a:rPr lang="tr-TR" dirty="0"/>
              <a:t>)</a:t>
            </a:r>
          </a:p>
          <a:p>
            <a:pPr lvl="1"/>
            <a:r>
              <a:rPr lang="tr-TR" dirty="0" err="1"/>
              <a:t>Cpu</a:t>
            </a:r>
            <a:r>
              <a:rPr lang="tr-TR" dirty="0"/>
              <a:t> ile x18-x27 hızlanma elde edildi.</a:t>
            </a:r>
          </a:p>
          <a:p>
            <a:pPr lvl="1"/>
            <a:r>
              <a:rPr lang="tr-TR" dirty="0" err="1"/>
              <a:t>Gpu</a:t>
            </a:r>
            <a:r>
              <a:rPr lang="tr-TR" dirty="0"/>
              <a:t> ile x248-x411 hızlanma elde edildi.</a:t>
            </a:r>
          </a:p>
          <a:p>
            <a:pPr lvl="1"/>
            <a:r>
              <a:rPr lang="tr-TR" dirty="0"/>
              <a:t>Boyut büyüdükçe CPU </a:t>
            </a:r>
            <a:r>
              <a:rPr lang="tr-TR" dirty="0" err="1"/>
              <a:t>kij</a:t>
            </a:r>
            <a:r>
              <a:rPr lang="tr-TR" dirty="0"/>
              <a:t> paralelleştirme </a:t>
            </a:r>
            <a:r>
              <a:rPr lang="tr-TR"/>
              <a:t>ve GPU bize hız sağlıyor </a:t>
            </a:r>
            <a:r>
              <a:rPr lang="tr-TR" dirty="0"/>
              <a:t>çünkü cache etki ediyor.</a:t>
            </a:r>
          </a:p>
          <a:p>
            <a:r>
              <a:rPr lang="tr-TR" dirty="0" err="1"/>
              <a:t>float</a:t>
            </a:r>
            <a:r>
              <a:rPr lang="tr-TR" dirty="0"/>
              <a:t> yerine </a:t>
            </a:r>
            <a:r>
              <a:rPr lang="tr-TR" dirty="0" err="1"/>
              <a:t>double</a:t>
            </a:r>
            <a:r>
              <a:rPr lang="tr-TR" dirty="0"/>
              <a:t> kullanınca CPU ile klasik </a:t>
            </a:r>
            <a:r>
              <a:rPr lang="tr-TR" dirty="0" err="1"/>
              <a:t>ijk</a:t>
            </a:r>
            <a:r>
              <a:rPr lang="tr-TR" dirty="0"/>
              <a:t> yaklaşımı çok etkilenmese de, diğerleri yarı yarıya yavaşlıyor.</a:t>
            </a:r>
          </a:p>
          <a:p>
            <a:pPr lvl="1"/>
            <a:r>
              <a:rPr lang="tr-TR" dirty="0"/>
              <a:t>Çünkü L1 cache’lerde </a:t>
            </a:r>
            <a:r>
              <a:rPr lang="tr-TR" dirty="0" err="1"/>
              <a:t>miss</a:t>
            </a:r>
            <a:r>
              <a:rPr lang="tr-TR" dirty="0"/>
              <a:t> oranı 2 kat artıyor.</a:t>
            </a:r>
          </a:p>
          <a:p>
            <a:r>
              <a:rPr lang="tr-TR" dirty="0" err="1"/>
              <a:t>GPU’da</a:t>
            </a:r>
            <a:r>
              <a:rPr lang="tr-TR" dirty="0"/>
              <a:t> </a:t>
            </a:r>
            <a:r>
              <a:rPr lang="tr-TR" dirty="0" err="1"/>
              <a:t>ijk</a:t>
            </a:r>
            <a:r>
              <a:rPr lang="tr-TR" dirty="0"/>
              <a:t> dizilimi yerine </a:t>
            </a:r>
            <a:r>
              <a:rPr lang="tr-TR" dirty="0" err="1"/>
              <a:t>kij</a:t>
            </a:r>
            <a:r>
              <a:rPr lang="tr-TR" dirty="0"/>
              <a:t> etkisini denedim, yavaş kaldı. Demek ki </a:t>
            </a:r>
            <a:r>
              <a:rPr lang="tr-TR" dirty="0" err="1"/>
              <a:t>GPU’da</a:t>
            </a:r>
            <a:r>
              <a:rPr lang="tr-TR" dirty="0"/>
              <a:t> farklı etkiliyor.</a:t>
            </a:r>
          </a:p>
        </p:txBody>
      </p:sp>
    </p:spTree>
    <p:extLst>
      <p:ext uri="{BB962C8B-B14F-4D97-AF65-F5344CB8AC3E}">
        <p14:creationId xmlns:p14="http://schemas.microsoft.com/office/powerpoint/2010/main" val="40156422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E4702C4-096E-4CE4-8977-87EC9EF7F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7547"/>
            <a:ext cx="3312368" cy="3063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3BA160-5539-4109-AF57-456317A4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A8327-3DC8-4C58-8286-A8DBB3855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64810F-E17A-40C4-ABB1-487D6922882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199"/>
            <a:ext cx="8229600" cy="5638801"/>
          </a:xfrm>
        </p:spPr>
        <p:txBody>
          <a:bodyPr>
            <a:normAutofit/>
          </a:bodyPr>
          <a:lstStyle/>
          <a:p>
            <a:r>
              <a:rPr lang="tr-TR" dirty="0"/>
              <a:t>GPU </a:t>
            </a:r>
            <a:r>
              <a:rPr lang="tr-TR" dirty="0" err="1"/>
              <a:t>threadSayisi.x</a:t>
            </a:r>
            <a:r>
              <a:rPr lang="tr-TR" dirty="0"/>
              <a:t> ve </a:t>
            </a:r>
            <a:r>
              <a:rPr lang="tr-TR" dirty="0" err="1"/>
              <a:t>threadSayisi.y</a:t>
            </a:r>
            <a:endParaRPr lang="tr-TR" dirty="0"/>
          </a:p>
          <a:p>
            <a:pPr lvl="1"/>
            <a:r>
              <a:rPr lang="tr-TR" dirty="0"/>
              <a:t>Blok başına thread demek.</a:t>
            </a:r>
          </a:p>
          <a:p>
            <a:pPr lvl="1"/>
            <a:r>
              <a:rPr lang="tr-TR" dirty="0"/>
              <a:t>Bu örnekte her thread </a:t>
            </a:r>
          </a:p>
          <a:p>
            <a:pPr lvl="2"/>
            <a:r>
              <a:rPr lang="tr-TR" dirty="0"/>
              <a:t>ayrı C[</a:t>
            </a:r>
            <a:r>
              <a:rPr lang="tr-TR" dirty="0" err="1"/>
              <a:t>row,col</a:t>
            </a:r>
            <a:r>
              <a:rPr lang="tr-TR" dirty="0"/>
              <a:t>] hesaplamak için</a:t>
            </a:r>
          </a:p>
          <a:p>
            <a:pPr lvl="2"/>
            <a:r>
              <a:rPr lang="tr-TR" dirty="0"/>
              <a:t>ayrı A[</a:t>
            </a:r>
            <a:r>
              <a:rPr lang="tr-TR" dirty="0" err="1"/>
              <a:t>row</a:t>
            </a:r>
            <a:r>
              <a:rPr lang="tr-TR" dirty="0"/>
              <a:t>,*] satırı ve </a:t>
            </a:r>
          </a:p>
          <a:p>
            <a:pPr lvl="2"/>
            <a:r>
              <a:rPr lang="tr-TR" dirty="0"/>
              <a:t>ayrı B[*,</a:t>
            </a:r>
            <a:r>
              <a:rPr lang="tr-TR" dirty="0" err="1"/>
              <a:t>col</a:t>
            </a:r>
            <a:r>
              <a:rPr lang="tr-TR" dirty="0"/>
              <a:t>] kolonu alıyor </a:t>
            </a:r>
          </a:p>
          <a:p>
            <a:pPr marL="274320" lvl="1" indent="0">
              <a:buNone/>
            </a:pPr>
            <a:r>
              <a:rPr lang="tr-TR" dirty="0"/>
              <a:t>   anlamına geliyor.</a:t>
            </a:r>
          </a:p>
          <a:p>
            <a:pPr lvl="1"/>
            <a:r>
              <a:rPr lang="tr-TR" dirty="0"/>
              <a:t>Blok sayısı &gt;1 ise thread’ler defalarca çağrılıyor.</a:t>
            </a:r>
          </a:p>
          <a:p>
            <a:r>
              <a:rPr lang="tr-TR" dirty="0"/>
              <a:t>2D thread boyutu seçimi</a:t>
            </a:r>
          </a:p>
          <a:p>
            <a:pPr lvl="1"/>
            <a:r>
              <a:rPr lang="tr-TR" dirty="0"/>
              <a:t>Biz 32x32 seçtik (1024’ü geçmedik).</a:t>
            </a:r>
          </a:p>
          <a:p>
            <a:pPr lvl="1"/>
            <a:r>
              <a:rPr lang="tr-TR" dirty="0"/>
              <a:t>Çarpım 1024’te kalırsa, mesela: 1024x1, 512x2 de aynı sonuçları veriyor.</a:t>
            </a:r>
          </a:p>
          <a:p>
            <a:pPr lvl="1"/>
            <a:r>
              <a:rPr lang="tr-TR" dirty="0"/>
              <a:t>512x1 dediğimizde ise yavaşlıyor.</a:t>
            </a:r>
          </a:p>
        </p:txBody>
      </p:sp>
    </p:spTree>
    <p:extLst>
      <p:ext uri="{BB962C8B-B14F-4D97-AF65-F5344CB8AC3E}">
        <p14:creationId xmlns:p14="http://schemas.microsoft.com/office/powerpoint/2010/main" val="28310060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425733-7348-4AB1-92F1-120FED5FF5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Özel Ağlarda Matris Çarpımı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472EB66-681F-4EF5-99EC-654C09A167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FB2F8F-9602-4C43-805D-C0D6A0AA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85255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8CF8AB54-A810-4742-BA32-35C05FE6A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4000" dirty="0"/>
              <a:t>Izgara (ing:Mesh) Algoritmaları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7090EC-FDC3-4549-8038-401B70F2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30723" name="Content Placeholder 14">
            <a:extLst>
              <a:ext uri="{FF2B5EF4-FFF2-40B4-BE49-F238E27FC236}">
                <a16:creationId xmlns:a16="http://schemas.microsoft.com/office/drawing/2014/main" id="{E3DB6000-3DB9-4BA5-A6E3-A4F8654037C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Algoritmalar</a:t>
            </a:r>
            <a:r>
              <a:rPr lang="en-US" altLang="tr-TR" dirty="0"/>
              <a:t>:</a:t>
            </a:r>
            <a:endParaRPr lang="tr-TR" altLang="tr-TR" dirty="0"/>
          </a:p>
          <a:p>
            <a:pPr lvl="1"/>
            <a:r>
              <a:rPr lang="en-US" altLang="tr-TR" sz="2000" b="1" dirty="0">
                <a:solidFill>
                  <a:srgbClr val="FF0000"/>
                </a:solidFill>
              </a:rPr>
              <a:t>Cannon</a:t>
            </a:r>
            <a:r>
              <a:rPr lang="tr-TR" altLang="tr-TR" sz="2000" b="1" dirty="0">
                <a:solidFill>
                  <a:srgbClr val="FF0000"/>
                </a:solidFill>
              </a:rPr>
              <a:t> algoritması</a:t>
            </a:r>
          </a:p>
          <a:p>
            <a:pPr lvl="1"/>
            <a:r>
              <a:rPr lang="en-US" altLang="tr-TR" sz="2000" b="1" dirty="0">
                <a:solidFill>
                  <a:srgbClr val="FF0000"/>
                </a:solidFill>
              </a:rPr>
              <a:t>Fox</a:t>
            </a:r>
            <a:r>
              <a:rPr lang="tr-TR" altLang="tr-TR" sz="2000" b="1" dirty="0">
                <a:solidFill>
                  <a:srgbClr val="FF0000"/>
                </a:solidFill>
              </a:rPr>
              <a:t> algoritması</a:t>
            </a:r>
            <a:r>
              <a:rPr lang="en-US" altLang="tr-TR" sz="2000" b="1" dirty="0">
                <a:solidFill>
                  <a:srgbClr val="FF0000"/>
                </a:solidFill>
              </a:rPr>
              <a:t> </a:t>
            </a:r>
            <a:br>
              <a:rPr lang="tr-TR" altLang="tr-TR" sz="2000" b="1" dirty="0">
                <a:solidFill>
                  <a:srgbClr val="FF0000"/>
                </a:solidFill>
              </a:rPr>
            </a:br>
            <a:r>
              <a:rPr lang="en-US" altLang="tr-TR" sz="2000" b="1" dirty="0">
                <a:solidFill>
                  <a:srgbClr val="FF0000"/>
                </a:solidFill>
              </a:rPr>
              <a:t>(</a:t>
            </a:r>
            <a:r>
              <a:rPr lang="tr-TR" altLang="tr-TR" sz="2000" b="1" dirty="0">
                <a:solidFill>
                  <a:srgbClr val="FF0000"/>
                </a:solidFill>
              </a:rPr>
              <a:t>Kitapta yok</a:t>
            </a:r>
            <a:r>
              <a:rPr lang="en-US" altLang="tr-TR" sz="2000" b="1" dirty="0">
                <a:solidFill>
                  <a:srgbClr val="FF0000"/>
                </a:solidFill>
              </a:rPr>
              <a:t>)</a:t>
            </a:r>
            <a:endParaRPr lang="tr-TR" altLang="tr-TR" sz="2000" b="1" dirty="0">
              <a:solidFill>
                <a:srgbClr val="FF0000"/>
              </a:solidFill>
            </a:endParaRPr>
          </a:p>
          <a:p>
            <a:pPr lvl="1"/>
            <a:r>
              <a:rPr lang="tr-TR" altLang="tr-TR" sz="2000" b="1" dirty="0">
                <a:solidFill>
                  <a:srgbClr val="FF0000"/>
                </a:solidFill>
              </a:rPr>
              <a:t>Kasımlı (ing: </a:t>
            </a:r>
            <a:r>
              <a:rPr lang="tr-TR" altLang="tr-TR" sz="2000" b="1" i="1" dirty="0">
                <a:solidFill>
                  <a:srgbClr val="FF0000"/>
                </a:solidFill>
              </a:rPr>
              <a:t>s</a:t>
            </a:r>
            <a:r>
              <a:rPr lang="en-US" altLang="tr-TR" sz="2000" b="1" i="1" dirty="0">
                <a:solidFill>
                  <a:srgbClr val="FF0000"/>
                </a:solidFill>
              </a:rPr>
              <a:t>ystolic</a:t>
            </a:r>
            <a:r>
              <a:rPr lang="tr-TR" altLang="tr-TR" sz="2000" b="1" dirty="0">
                <a:solidFill>
                  <a:srgbClr val="FF0000"/>
                </a:solidFill>
              </a:rPr>
              <a:t>)</a:t>
            </a:r>
            <a:r>
              <a:rPr lang="en-US" altLang="tr-TR" sz="2000" b="1" dirty="0">
                <a:solidFill>
                  <a:srgbClr val="FF0000"/>
                </a:solidFill>
              </a:rPr>
              <a:t> </a:t>
            </a:r>
            <a:br>
              <a:rPr lang="tr-TR" altLang="tr-TR" sz="2000" b="1" dirty="0">
                <a:solidFill>
                  <a:srgbClr val="FF0000"/>
                </a:solidFill>
              </a:rPr>
            </a:br>
            <a:r>
              <a:rPr lang="tr-TR" altLang="tr-TR" sz="2000" b="1" dirty="0">
                <a:solidFill>
                  <a:srgbClr val="FF0000"/>
                </a:solidFill>
              </a:rPr>
              <a:t>dizi</a:t>
            </a:r>
            <a:endParaRPr lang="en-US" altLang="tr-TR" sz="2000" b="1" dirty="0">
              <a:solidFill>
                <a:srgbClr val="FF0000"/>
              </a:solidFill>
            </a:endParaRPr>
          </a:p>
          <a:p>
            <a:r>
              <a:rPr lang="tr-TR" altLang="tr-TR" dirty="0"/>
              <a:t>Dizinin tüm ilişkili </a:t>
            </a:r>
            <a:br>
              <a:rPr lang="tr-TR" altLang="tr-TR" dirty="0"/>
            </a:br>
            <a:r>
              <a:rPr lang="tr-TR" altLang="tr-TR" dirty="0"/>
              <a:t>kayar elementleri </a:t>
            </a:r>
            <a:br>
              <a:rPr lang="tr-TR" altLang="tr-TR" dirty="0"/>
            </a:br>
            <a:r>
              <a:rPr lang="tr-TR" altLang="tr-TR" dirty="0"/>
              <a:t>ızgara üzerindedir</a:t>
            </a:r>
            <a:r>
              <a:rPr lang="en-US" altLang="tr-TR" dirty="0"/>
              <a:t>.</a:t>
            </a:r>
          </a:p>
          <a:p>
            <a:r>
              <a:rPr lang="tr-TR" altLang="tr-TR" dirty="0"/>
              <a:t>İşlemciler arası</a:t>
            </a:r>
            <a:r>
              <a:rPr lang="en-US" altLang="tr-TR" dirty="0"/>
              <a:t> (</a:t>
            </a:r>
            <a:r>
              <a:rPr lang="tr-TR" altLang="tr-TR" dirty="0"/>
              <a:t>sol</a:t>
            </a:r>
            <a:r>
              <a:rPr lang="en-US" altLang="tr-TR" dirty="0"/>
              <a:t>/</a:t>
            </a:r>
            <a:r>
              <a:rPr lang="tr-TR" altLang="tr-TR" dirty="0"/>
              <a:t>sağ</a:t>
            </a:r>
            <a:r>
              <a:rPr lang="en-US" altLang="tr-TR" dirty="0"/>
              <a:t>/</a:t>
            </a:r>
            <a:r>
              <a:rPr lang="tr-TR" altLang="tr-TR" dirty="0"/>
              <a:t>üst</a:t>
            </a:r>
            <a:r>
              <a:rPr lang="en-US" altLang="tr-TR" dirty="0"/>
              <a:t>/</a:t>
            </a:r>
            <a:r>
              <a:rPr lang="tr-TR" altLang="tr-TR" dirty="0"/>
              <a:t>alt</a:t>
            </a:r>
            <a:r>
              <a:rPr lang="en-US" altLang="tr-TR" dirty="0"/>
              <a:t>)</a:t>
            </a:r>
            <a:r>
              <a:rPr lang="tr-TR" altLang="tr-TR" dirty="0"/>
              <a:t> mesajlaşma oluyor</a:t>
            </a:r>
            <a:r>
              <a:rPr lang="en-US" altLang="tr-TR" dirty="0"/>
              <a:t>. </a:t>
            </a:r>
            <a:r>
              <a:rPr lang="tr-TR" altLang="tr-TR" dirty="0"/>
              <a:t>Her işlemci parçalı toplam hesaplar</a:t>
            </a:r>
            <a:r>
              <a:rPr lang="en-US" altLang="tr-TR" dirty="0"/>
              <a:t>.</a:t>
            </a:r>
          </a:p>
          <a:p>
            <a:endParaRPr lang="tr-TR" altLang="tr-TR" dirty="0"/>
          </a:p>
        </p:txBody>
      </p:sp>
      <p:grpSp>
        <p:nvGrpSpPr>
          <p:cNvPr id="30725" name="Group 14">
            <a:extLst>
              <a:ext uri="{FF2B5EF4-FFF2-40B4-BE49-F238E27FC236}">
                <a16:creationId xmlns:a16="http://schemas.microsoft.com/office/drawing/2014/main" id="{E1B973F3-B6CA-4520-9AF8-AD439EA2E530}"/>
              </a:ext>
            </a:extLst>
          </p:cNvPr>
          <p:cNvGrpSpPr>
            <a:grpSpLocks/>
          </p:cNvGrpSpPr>
          <p:nvPr/>
        </p:nvGrpSpPr>
        <p:grpSpPr bwMode="auto">
          <a:xfrm>
            <a:off x="5603875" y="1371600"/>
            <a:ext cx="2230438" cy="2298700"/>
            <a:chOff x="1543050" y="1596536"/>
            <a:chExt cx="2229582" cy="229919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6A3F7DA-37BD-47D1-B273-4E17CF99A0CB}"/>
                </a:ext>
              </a:extLst>
            </p:cNvPr>
            <p:cNvSpPr/>
            <p:nvPr/>
          </p:nvSpPr>
          <p:spPr>
            <a:xfrm>
              <a:off x="1752520" y="1841063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411C868-6AFE-435A-A156-FBCC0A81F22A}"/>
                </a:ext>
              </a:extLst>
            </p:cNvPr>
            <p:cNvSpPr/>
            <p:nvPr/>
          </p:nvSpPr>
          <p:spPr>
            <a:xfrm>
              <a:off x="1771562" y="3200253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4E21F3-DE3A-458A-A816-BD589EF1E698}"/>
                </a:ext>
              </a:extLst>
            </p:cNvPr>
            <p:cNvSpPr/>
            <p:nvPr/>
          </p:nvSpPr>
          <p:spPr>
            <a:xfrm>
              <a:off x="2419014" y="2514307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1450963-61D2-4750-9547-FD3FF41DF8E3}"/>
                </a:ext>
              </a:extLst>
            </p:cNvPr>
            <p:cNvSpPr/>
            <p:nvPr/>
          </p:nvSpPr>
          <p:spPr>
            <a:xfrm>
              <a:off x="1752520" y="2514307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5C8A640-2D4E-48DC-87EC-6CE2D1156505}"/>
                </a:ext>
              </a:extLst>
            </p:cNvPr>
            <p:cNvSpPr/>
            <p:nvPr/>
          </p:nvSpPr>
          <p:spPr>
            <a:xfrm>
              <a:off x="2419014" y="1844239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6CF339E-4A47-422B-94CA-01B8A9E03590}"/>
                </a:ext>
              </a:extLst>
            </p:cNvPr>
            <p:cNvSpPr/>
            <p:nvPr/>
          </p:nvSpPr>
          <p:spPr>
            <a:xfrm>
              <a:off x="3099790" y="1828360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F37009-EDB4-4073-A7B5-46DD1FB2F522}"/>
                </a:ext>
              </a:extLst>
            </p:cNvPr>
            <p:cNvSpPr/>
            <p:nvPr/>
          </p:nvSpPr>
          <p:spPr>
            <a:xfrm>
              <a:off x="3099790" y="3200253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E0C1167-E12E-4928-83FA-EF9F8307C739}"/>
                </a:ext>
              </a:extLst>
            </p:cNvPr>
            <p:cNvSpPr/>
            <p:nvPr/>
          </p:nvSpPr>
          <p:spPr>
            <a:xfrm>
              <a:off x="3099790" y="2514307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113F81F-3852-45F8-9320-100B6806C19E}"/>
                </a:ext>
              </a:extLst>
            </p:cNvPr>
            <p:cNvSpPr/>
            <p:nvPr/>
          </p:nvSpPr>
          <p:spPr>
            <a:xfrm>
              <a:off x="2438056" y="3200253"/>
              <a:ext cx="457025" cy="4572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0D473BA-246A-4ADD-BD63-2335B238D180}"/>
                </a:ext>
              </a:extLst>
            </p:cNvPr>
            <p:cNvCxnSpPr>
              <a:stCxn id="3" idx="3"/>
              <a:endCxn id="9" idx="1"/>
            </p:cNvCxnSpPr>
            <p:nvPr/>
          </p:nvCxnSpPr>
          <p:spPr>
            <a:xfrm>
              <a:off x="2209544" y="2069712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AE68AE-76B3-4735-9B9B-1E80E7F351C3}"/>
                </a:ext>
              </a:extLst>
            </p:cNvPr>
            <p:cNvCxnSpPr/>
            <p:nvPr/>
          </p:nvCxnSpPr>
          <p:spPr>
            <a:xfrm>
              <a:off x="2876038" y="2072888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C5DBDBA-EA76-4107-8B75-7B2E7FC62DAB}"/>
                </a:ext>
              </a:extLst>
            </p:cNvPr>
            <p:cNvCxnSpPr/>
            <p:nvPr/>
          </p:nvCxnSpPr>
          <p:spPr>
            <a:xfrm>
              <a:off x="2209544" y="2749307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981B6DB-77C0-4E7F-8E8F-D883886D9CC1}"/>
                </a:ext>
              </a:extLst>
            </p:cNvPr>
            <p:cNvCxnSpPr/>
            <p:nvPr/>
          </p:nvCxnSpPr>
          <p:spPr>
            <a:xfrm>
              <a:off x="2239696" y="3425726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F8BA127-34E8-44EA-BB0B-35CD459B2B0A}"/>
                </a:ext>
              </a:extLst>
            </p:cNvPr>
            <p:cNvCxnSpPr/>
            <p:nvPr/>
          </p:nvCxnSpPr>
          <p:spPr>
            <a:xfrm>
              <a:off x="2890321" y="2752482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F455A5-5F9D-4DEB-8A8E-89521946BEFD}"/>
                </a:ext>
              </a:extLst>
            </p:cNvPr>
            <p:cNvCxnSpPr/>
            <p:nvPr/>
          </p:nvCxnSpPr>
          <p:spPr>
            <a:xfrm>
              <a:off x="3544120" y="2053833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78CB0B2-3226-468E-9889-332F31DFA509}"/>
                </a:ext>
              </a:extLst>
            </p:cNvPr>
            <p:cNvCxnSpPr/>
            <p:nvPr/>
          </p:nvCxnSpPr>
          <p:spPr>
            <a:xfrm>
              <a:off x="3544120" y="2733428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9D837C-2097-40E3-ADD7-E3AD817580EB}"/>
                </a:ext>
              </a:extLst>
            </p:cNvPr>
            <p:cNvCxnSpPr/>
            <p:nvPr/>
          </p:nvCxnSpPr>
          <p:spPr>
            <a:xfrm>
              <a:off x="3563162" y="3428902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D4F8772-4475-4846-B649-020F4C3F741B}"/>
                </a:ext>
              </a:extLst>
            </p:cNvPr>
            <p:cNvCxnSpPr/>
            <p:nvPr/>
          </p:nvCxnSpPr>
          <p:spPr>
            <a:xfrm>
              <a:off x="1562093" y="2057009"/>
              <a:ext cx="209470" cy="476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95F6DD6-D76F-4506-B057-09F577C22B33}"/>
                </a:ext>
              </a:extLst>
            </p:cNvPr>
            <p:cNvCxnSpPr/>
            <p:nvPr/>
          </p:nvCxnSpPr>
          <p:spPr>
            <a:xfrm>
              <a:off x="1543050" y="2746131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868D767-8171-4B7D-A03E-EE609BB81684}"/>
                </a:ext>
              </a:extLst>
            </p:cNvPr>
            <p:cNvCxnSpPr/>
            <p:nvPr/>
          </p:nvCxnSpPr>
          <p:spPr>
            <a:xfrm>
              <a:off x="1562093" y="3428902"/>
              <a:ext cx="209470" cy="317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73A138F-E845-474A-A1C3-8121E2834C03}"/>
                </a:ext>
              </a:extLst>
            </p:cNvPr>
            <p:cNvCxnSpPr/>
            <p:nvPr/>
          </p:nvCxnSpPr>
          <p:spPr>
            <a:xfrm>
              <a:off x="2876038" y="3432077"/>
              <a:ext cx="209470" cy="476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F8CBDFC-364B-4FA9-8A45-7229D3D37820}"/>
                </a:ext>
              </a:extLst>
            </p:cNvPr>
            <p:cNvCxnSpPr/>
            <p:nvPr/>
          </p:nvCxnSpPr>
          <p:spPr>
            <a:xfrm>
              <a:off x="1981032" y="2285658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D14955A-73CF-4A42-AEC8-0D58B11736BC}"/>
                </a:ext>
              </a:extLst>
            </p:cNvPr>
            <p:cNvCxnSpPr/>
            <p:nvPr/>
          </p:nvCxnSpPr>
          <p:spPr>
            <a:xfrm>
              <a:off x="3328303" y="2298361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ABEE451-CD24-43AC-97C1-E77FF1AD602B}"/>
                </a:ext>
              </a:extLst>
            </p:cNvPr>
            <p:cNvCxnSpPr/>
            <p:nvPr/>
          </p:nvCxnSpPr>
          <p:spPr>
            <a:xfrm>
              <a:off x="2647526" y="2282482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4DF22E7D-A4F6-40CB-A11B-CF08B9DD52C1}"/>
                </a:ext>
              </a:extLst>
            </p:cNvPr>
            <p:cNvCxnSpPr/>
            <p:nvPr/>
          </p:nvCxnSpPr>
          <p:spPr>
            <a:xfrm>
              <a:off x="1981032" y="2974780"/>
              <a:ext cx="0" cy="23341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2C8BECD-9D99-423A-9BAB-AF8BFBA6FFB2}"/>
                </a:ext>
              </a:extLst>
            </p:cNvPr>
            <p:cNvCxnSpPr/>
            <p:nvPr/>
          </p:nvCxnSpPr>
          <p:spPr>
            <a:xfrm>
              <a:off x="2647526" y="2962077"/>
              <a:ext cx="0" cy="23341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9B30F86-123A-43A9-8F16-76B51EA9EBA7}"/>
                </a:ext>
              </a:extLst>
            </p:cNvPr>
            <p:cNvCxnSpPr/>
            <p:nvPr/>
          </p:nvCxnSpPr>
          <p:spPr>
            <a:xfrm>
              <a:off x="2653874" y="3657550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B04272-CFD1-4E8A-BA2B-4258FAE4D60F}"/>
                </a:ext>
              </a:extLst>
            </p:cNvPr>
            <p:cNvCxnSpPr/>
            <p:nvPr/>
          </p:nvCxnSpPr>
          <p:spPr>
            <a:xfrm>
              <a:off x="2000075" y="1596536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3CCD93B-7A9C-40E0-959A-3F718976797B}"/>
                </a:ext>
              </a:extLst>
            </p:cNvPr>
            <p:cNvCxnSpPr/>
            <p:nvPr/>
          </p:nvCxnSpPr>
          <p:spPr>
            <a:xfrm>
              <a:off x="2647526" y="1612414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A8925AA-A2A6-4459-9098-5D047951A435}"/>
                </a:ext>
              </a:extLst>
            </p:cNvPr>
            <p:cNvCxnSpPr/>
            <p:nvPr/>
          </p:nvCxnSpPr>
          <p:spPr>
            <a:xfrm>
              <a:off x="2000075" y="3657550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19FC033-A3D3-4D95-A026-F677260320C6}"/>
                </a:ext>
              </a:extLst>
            </p:cNvPr>
            <p:cNvCxnSpPr/>
            <p:nvPr/>
          </p:nvCxnSpPr>
          <p:spPr>
            <a:xfrm>
              <a:off x="3309260" y="1596536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185A941-35CA-42BC-B321-97353F0F5AA4}"/>
                </a:ext>
              </a:extLst>
            </p:cNvPr>
            <p:cNvCxnSpPr/>
            <p:nvPr/>
          </p:nvCxnSpPr>
          <p:spPr>
            <a:xfrm>
              <a:off x="3320368" y="3663902"/>
              <a:ext cx="0" cy="23182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726" name="TextBox 27">
            <a:extLst>
              <a:ext uri="{FF2B5EF4-FFF2-40B4-BE49-F238E27FC236}">
                <a16:creationId xmlns:a16="http://schemas.microsoft.com/office/drawing/2014/main" id="{46619EAA-BC69-4210-A498-FCF022CA9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3" y="1244600"/>
            <a:ext cx="9032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İşlemci</a:t>
            </a:r>
            <a:endParaRPr lang="en-US" altLang="tr-TR" sz="1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CFE0B41-4891-4F2F-948F-075D0AA5716E}"/>
              </a:ext>
            </a:extLst>
          </p:cNvPr>
          <p:cNvCxnSpPr/>
          <p:nvPr/>
        </p:nvCxnSpPr>
        <p:spPr>
          <a:xfrm>
            <a:off x="5286375" y="1392238"/>
            <a:ext cx="527050" cy="304800"/>
          </a:xfrm>
          <a:prstGeom prst="straightConnector1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6171342-7C81-4029-B11E-DBE2CCE90707}"/>
              </a:ext>
            </a:extLst>
          </p:cNvPr>
          <p:cNvCxnSpPr/>
          <p:nvPr/>
        </p:nvCxnSpPr>
        <p:spPr>
          <a:xfrm>
            <a:off x="8077200" y="2503488"/>
            <a:ext cx="690563" cy="476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762ED40-5762-4AD6-88C3-D9E954FD1F79}"/>
              </a:ext>
            </a:extLst>
          </p:cNvPr>
          <p:cNvCxnSpPr/>
          <p:nvPr/>
        </p:nvCxnSpPr>
        <p:spPr>
          <a:xfrm flipV="1">
            <a:off x="6697663" y="788988"/>
            <a:ext cx="0" cy="455612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AD095B0-2150-426D-AD1F-37982FDA7C18}"/>
              </a:ext>
            </a:extLst>
          </p:cNvPr>
          <p:cNvCxnSpPr/>
          <p:nvPr/>
        </p:nvCxnSpPr>
        <p:spPr>
          <a:xfrm flipV="1">
            <a:off x="6708775" y="3660775"/>
            <a:ext cx="7938" cy="53022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E2D2024-0D62-4F20-94AD-7AD6FCFFDB42}"/>
              </a:ext>
            </a:extLst>
          </p:cNvPr>
          <p:cNvCxnSpPr/>
          <p:nvPr/>
        </p:nvCxnSpPr>
        <p:spPr>
          <a:xfrm>
            <a:off x="4876800" y="2536825"/>
            <a:ext cx="4953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2" name="Rectangle 52">
            <a:extLst>
              <a:ext uri="{FF2B5EF4-FFF2-40B4-BE49-F238E27FC236}">
                <a16:creationId xmlns:a16="http://schemas.microsoft.com/office/drawing/2014/main" id="{A7E48A9A-E1C4-4D85-9FA7-3FFCE52BE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0402" y="3750865"/>
            <a:ext cx="36020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İşlemciler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2 boyutlu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bir ızgara üzerine dizilidirler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  <a:endParaRPr lang="en-US" altLang="tr-TR" b="1" dirty="0">
              <a:cs typeface="Arial" panose="020B0604020202020204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4166F2F-1472-4484-8589-3444359D0A00}"/>
              </a:ext>
            </a:extLst>
          </p:cNvPr>
          <p:cNvCxnSpPr/>
          <p:nvPr/>
        </p:nvCxnSpPr>
        <p:spPr>
          <a:xfrm>
            <a:off x="5821363" y="1700213"/>
            <a:ext cx="222250" cy="128587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>
            <a:extLst>
              <a:ext uri="{FF2B5EF4-FFF2-40B4-BE49-F238E27FC236}">
                <a16:creationId xmlns:a16="http://schemas.microsoft.com/office/drawing/2014/main" id="{2FA2E6F3-172B-4C70-B1D3-C426A4990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616075"/>
            <a:ext cx="5238750" cy="519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FD44DF0-B391-4BD5-BDC3-7BA94300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Cannon Algoritması</a:t>
            </a:r>
            <a:br>
              <a:rPr lang="tr-TR" dirty="0"/>
            </a:br>
            <a:r>
              <a:rPr lang="tr-TR" sz="2400" dirty="0">
                <a:solidFill>
                  <a:srgbClr val="0070C0"/>
                </a:solidFill>
              </a:rPr>
              <a:t>Adım 1: Elemanların ilk yerleşimi</a:t>
            </a:r>
            <a:endParaRPr lang="tr-TR" sz="2800" dirty="0">
              <a:solidFill>
                <a:srgbClr val="0070C0"/>
              </a:solidFill>
            </a:endParaRPr>
          </a:p>
        </p:txBody>
      </p:sp>
      <p:sp>
        <p:nvSpPr>
          <p:cNvPr id="31747" name="Content Placeholder 4">
            <a:extLst>
              <a:ext uri="{FF2B5EF4-FFF2-40B4-BE49-F238E27FC236}">
                <a16:creationId xmlns:a16="http://schemas.microsoft.com/office/drawing/2014/main" id="{85770598-4FAE-4141-BA3B-C011D4D7A0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Başlangıçta</a:t>
            </a:r>
            <a:r>
              <a:rPr lang="en-US" altLang="tr-TR" dirty="0"/>
              <a:t> </a:t>
            </a:r>
            <a:br>
              <a:rPr lang="tr-TR" altLang="tr-TR" dirty="0"/>
            </a:br>
            <a:r>
              <a:rPr lang="tr-TR" altLang="tr-TR" dirty="0"/>
              <a:t>işlemci </a:t>
            </a:r>
            <a:r>
              <a:rPr lang="en-US" altLang="tr-TR" dirty="0"/>
              <a:t>P</a:t>
            </a:r>
            <a:r>
              <a:rPr lang="en-US" altLang="tr-TR" baseline="-25000" dirty="0"/>
              <a:t>i,j</a:t>
            </a:r>
            <a:r>
              <a:rPr lang="en-US" altLang="tr-TR" dirty="0"/>
              <a:t> </a:t>
            </a:r>
            <a:r>
              <a:rPr lang="tr-TR" altLang="tr-TR" dirty="0"/>
              <a:t>'nin</a:t>
            </a:r>
            <a:br>
              <a:rPr lang="tr-TR" altLang="tr-TR" dirty="0"/>
            </a:br>
            <a:r>
              <a:rPr lang="tr-TR" altLang="tr-TR" sz="1100" dirty="0"/>
              <a:t> </a:t>
            </a:r>
            <a:br>
              <a:rPr lang="tr-TR" altLang="tr-TR" dirty="0"/>
            </a:br>
            <a:r>
              <a:rPr lang="en-US" altLang="tr-TR" dirty="0"/>
              <a:t>a</a:t>
            </a:r>
            <a:r>
              <a:rPr lang="en-US" altLang="tr-TR" baseline="-25000" dirty="0"/>
              <a:t>i,j</a:t>
            </a:r>
            <a:r>
              <a:rPr lang="en-US" altLang="tr-TR" dirty="0"/>
              <a:t> </a:t>
            </a:r>
            <a:r>
              <a:rPr lang="tr-TR" altLang="tr-TR" dirty="0"/>
              <a:t>ve</a:t>
            </a:r>
            <a:r>
              <a:rPr lang="en-US" altLang="tr-TR" dirty="0"/>
              <a:t> b</a:t>
            </a:r>
            <a:r>
              <a:rPr lang="en-US" altLang="tr-TR" baseline="-25000" dirty="0"/>
              <a:t>i,j</a:t>
            </a:r>
            <a:r>
              <a:rPr lang="tr-TR" altLang="tr-TR" baseline="-25000" dirty="0"/>
              <a:t> </a:t>
            </a:r>
            <a:br>
              <a:rPr lang="tr-TR" altLang="tr-TR" baseline="-25000" dirty="0"/>
            </a:br>
            <a:br>
              <a:rPr lang="tr-TR" altLang="tr-TR" baseline="-25000" dirty="0"/>
            </a:br>
            <a:r>
              <a:rPr lang="tr-TR" altLang="tr-TR" dirty="0"/>
              <a:t>elemanları var.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4">
            <a:extLst>
              <a:ext uri="{FF2B5EF4-FFF2-40B4-BE49-F238E27FC236}">
                <a16:creationId xmlns:a16="http://schemas.microsoft.com/office/drawing/2014/main" id="{1A4134A2-E92B-4EBC-915A-E4F40E744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529080"/>
            <a:ext cx="5638800" cy="546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7B14172-5701-4BC5-9208-AD6376FFD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Cannon Algoritması</a:t>
            </a:r>
            <a:br>
              <a:rPr lang="tr-TR" dirty="0"/>
            </a:br>
            <a:r>
              <a:rPr lang="tr-TR" sz="2400" dirty="0">
                <a:solidFill>
                  <a:srgbClr val="0070C0"/>
                </a:solidFill>
              </a:rPr>
              <a:t>Adım 2 - A ve B 'nin Elemanlarının Dizilişi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0F47F-CBBD-4846-A233-17ABF0D5EF0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Elemanlar başlangıç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pozisyonlarından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dizili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(ing: </a:t>
            </a:r>
            <a:r>
              <a:rPr lang="en-US" altLang="tr-TR" sz="2400" dirty="0">
                <a:cs typeface="Arial" panose="020B0604020202020204" pitchFamily="34" charset="0"/>
              </a:rPr>
              <a:t>aligned</a:t>
            </a:r>
            <a:r>
              <a:rPr lang="tr-TR" altLang="tr-TR" sz="2400" dirty="0">
                <a:cs typeface="Arial" panose="020B0604020202020204" pitchFamily="34" charset="0"/>
              </a:rPr>
              <a:t>)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pozisyonlarına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hareket ederler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tr-TR" sz="2400" i="1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tr-TR" sz="2400" b="1" dirty="0">
                <a:cs typeface="Arial" panose="020B0604020202020204" pitchFamily="34" charset="0"/>
              </a:rPr>
              <a:t>A</a:t>
            </a:r>
            <a:r>
              <a:rPr lang="tr-TR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'nın</a:t>
            </a:r>
            <a:r>
              <a:rPr lang="en-US" altLang="tr-TR" sz="2400" b="1" dirty="0">
                <a:cs typeface="Arial" panose="020B0604020202020204" pitchFamily="34" charset="0"/>
              </a:rPr>
              <a:t> </a:t>
            </a:r>
            <a:r>
              <a:rPr lang="tr-TR" altLang="tr-TR" sz="2400" i="1" dirty="0">
                <a:cs typeface="Arial" panose="020B0604020202020204" pitchFamily="34" charset="0"/>
              </a:rPr>
              <a:t>i</a:t>
            </a:r>
            <a:r>
              <a:rPr lang="tr-TR" altLang="tr-TR" sz="2400" dirty="0">
                <a:cs typeface="Arial" panose="020B0604020202020204" pitchFamily="34" charset="0"/>
              </a:rPr>
              <a:t>.inci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satırı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sola </a:t>
            </a:r>
            <a:r>
              <a:rPr lang="en-US" altLang="tr-TR" sz="2400" i="1" dirty="0">
                <a:cs typeface="Arial" panose="020B0604020202020204" pitchFamily="34" charset="0"/>
              </a:rPr>
              <a:t>i</a:t>
            </a:r>
            <a:r>
              <a:rPr lang="tr-TR" altLang="tr-TR" sz="2400" i="1" dirty="0">
                <a:cs typeface="Arial" panose="020B0604020202020204" pitchFamily="34" charset="0"/>
              </a:rPr>
              <a:t>.</a:t>
            </a:r>
            <a:r>
              <a:rPr lang="tr-TR" altLang="tr-TR" sz="2400" dirty="0">
                <a:cs typeface="Arial" panose="020B0604020202020204" pitchFamily="34" charset="0"/>
              </a:rPr>
              <a:t>inci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yere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kayar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ve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b="1" dirty="0">
                <a:cs typeface="Arial" panose="020B0604020202020204" pitchFamily="34" charset="0"/>
              </a:rPr>
              <a:t>B</a:t>
            </a:r>
            <a:r>
              <a:rPr lang="tr-TR" altLang="tr-TR" sz="2400" dirty="0">
                <a:cs typeface="Arial" panose="020B0604020202020204" pitchFamily="34" charset="0"/>
              </a:rPr>
              <a:t> 'nin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i="1" dirty="0">
                <a:cs typeface="Arial" panose="020B0604020202020204" pitchFamily="34" charset="0"/>
              </a:rPr>
              <a:t>j.</a:t>
            </a:r>
            <a:r>
              <a:rPr lang="tr-TR" altLang="tr-TR" sz="2400" dirty="0">
                <a:cs typeface="Arial" panose="020B0604020202020204" pitchFamily="34" charset="0"/>
              </a:rPr>
              <a:t>inci kolonu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yukarı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en-US" altLang="tr-TR" sz="2400" i="1" dirty="0">
                <a:cs typeface="Arial" panose="020B0604020202020204" pitchFamily="34" charset="0"/>
              </a:rPr>
              <a:t>j</a:t>
            </a:r>
            <a:r>
              <a:rPr lang="tr-TR" altLang="tr-TR" sz="2400" i="1" dirty="0">
                <a:cs typeface="Arial" panose="020B0604020202020204" pitchFamily="34" charset="0"/>
              </a:rPr>
              <a:t>.</a:t>
            </a:r>
            <a:r>
              <a:rPr lang="tr-TR" altLang="tr-TR" sz="2400" dirty="0">
                <a:cs typeface="Arial" panose="020B0604020202020204" pitchFamily="34" charset="0"/>
              </a:rPr>
              <a:t>inci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yere kayar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İşlemci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cs typeface="Arial" panose="020B0604020202020204" pitchFamily="34" charset="0"/>
              </a:rPr>
              <a:t>P</a:t>
            </a:r>
            <a:r>
              <a:rPr lang="en-US" altLang="tr-TR" sz="2400" b="1" baseline="-25000" dirty="0">
                <a:cs typeface="Arial" panose="020B0604020202020204" pitchFamily="34" charset="0"/>
              </a:rPr>
              <a:t>i,j</a:t>
            </a:r>
            <a:r>
              <a:rPr lang="tr-TR" altLang="tr-TR" sz="2400" dirty="0">
                <a:cs typeface="Arial" panose="020B0604020202020204" pitchFamily="34" charset="0"/>
              </a:rPr>
              <a:t> içinde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en-US" altLang="tr-TR" sz="2400" b="1" dirty="0">
                <a:cs typeface="Arial" panose="020B0604020202020204" pitchFamily="34" charset="0"/>
              </a:rPr>
              <a:t>a</a:t>
            </a:r>
            <a:r>
              <a:rPr lang="en-US" altLang="tr-TR" sz="2400" b="1" baseline="-25000" dirty="0">
                <a:cs typeface="Arial" panose="020B0604020202020204" pitchFamily="34" charset="0"/>
              </a:rPr>
              <a:t>i,j+i </a:t>
            </a:r>
            <a:r>
              <a:rPr lang="tr-TR" altLang="tr-TR" sz="2400" dirty="0">
                <a:cs typeface="Arial" panose="020B0604020202020204" pitchFamily="34" charset="0"/>
              </a:rPr>
              <a:t>elemanının ve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en-US" altLang="tr-TR" sz="2400" b="1" dirty="0">
                <a:cs typeface="Arial" panose="020B0604020202020204" pitchFamily="34" charset="0"/>
              </a:rPr>
              <a:t>b</a:t>
            </a:r>
            <a:r>
              <a:rPr lang="en-US" altLang="tr-TR" sz="2400" b="1" baseline="-25000" dirty="0">
                <a:cs typeface="Arial" panose="020B0604020202020204" pitchFamily="34" charset="0"/>
              </a:rPr>
              <a:t>i+j,j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elemanının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bir hareketi var.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tr-TR" sz="2400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Bu elemanlar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b="1" dirty="0">
                <a:cs typeface="Arial" panose="020B0604020202020204" pitchFamily="34" charset="0"/>
              </a:rPr>
              <a:t>c</a:t>
            </a:r>
            <a:r>
              <a:rPr lang="en-US" altLang="tr-TR" sz="2400" b="1" baseline="-25000" dirty="0">
                <a:cs typeface="Arial" panose="020B0604020202020204" pitchFamily="34" charset="0"/>
              </a:rPr>
              <a:t>i,j</a:t>
            </a:r>
            <a:r>
              <a:rPr lang="tr-TR" altLang="tr-TR" sz="2400" dirty="0">
                <a:cs typeface="Arial" panose="020B0604020202020204" pitchFamily="34" charset="0"/>
              </a:rPr>
              <a:t> 'nin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hesabı için iki şeride </a:t>
            </a:r>
            <a:br>
              <a:rPr lang="tr-TR" altLang="tr-TR" sz="2400" dirty="0">
                <a:cs typeface="Arial" panose="020B0604020202020204" pitchFamily="34" charset="0"/>
              </a:rPr>
            </a:br>
            <a:r>
              <a:rPr lang="tr-TR" altLang="tr-TR" sz="2400" dirty="0">
                <a:cs typeface="Arial" panose="020B0604020202020204" pitchFamily="34" charset="0"/>
              </a:rPr>
              <a:t>ihtiyaç duyuyorlar.</a:t>
            </a:r>
            <a:endParaRPr lang="en-US" altLang="tr-TR" sz="2400" dirty="0">
              <a:cs typeface="Arial" panose="020B0604020202020204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D9C9A4-5CE3-4209-A243-77224799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Cannon Algoritması </a:t>
            </a:r>
            <a:br>
              <a:rPr lang="tr-TR" dirty="0"/>
            </a:br>
            <a:r>
              <a:rPr lang="tr-TR" altLang="tr-TR" sz="2400" dirty="0">
                <a:solidFill>
                  <a:srgbClr val="0070C0"/>
                </a:solidFill>
              </a:rPr>
              <a:t>Adım</a:t>
            </a:r>
            <a:r>
              <a:rPr lang="en-US" altLang="tr-TR" sz="2400" dirty="0">
                <a:solidFill>
                  <a:srgbClr val="0070C0"/>
                </a:solidFill>
              </a:rPr>
              <a:t> 3 </a:t>
            </a:r>
            <a:r>
              <a:rPr lang="tr-TR" altLang="tr-TR" sz="2400" dirty="0">
                <a:solidFill>
                  <a:srgbClr val="0070C0"/>
                </a:solidFill>
              </a:rPr>
              <a:t>-</a:t>
            </a:r>
            <a:r>
              <a:rPr lang="en-US" altLang="tr-TR" sz="2400" dirty="0">
                <a:solidFill>
                  <a:srgbClr val="0070C0"/>
                </a:solidFill>
              </a:rPr>
              <a:t> </a:t>
            </a:r>
            <a:r>
              <a:rPr lang="tr-TR" altLang="tr-TR" sz="2400" dirty="0">
                <a:solidFill>
                  <a:srgbClr val="0070C0"/>
                </a:solidFill>
              </a:rPr>
              <a:t>Elemanların Çarpımı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02A82-415C-4AE8-881E-7396A37B2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33795" name="Content Placeholder 4">
            <a:extLst>
              <a:ext uri="{FF2B5EF4-FFF2-40B4-BE49-F238E27FC236}">
                <a16:creationId xmlns:a16="http://schemas.microsoft.com/office/drawing/2014/main" id="{8C69D329-83CD-40E8-A57B-445CFC2B701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/>
              <a:t>Her</a:t>
            </a:r>
            <a:r>
              <a:rPr lang="en-US" altLang="tr-TR" dirty="0"/>
              <a:t> </a:t>
            </a:r>
            <a:r>
              <a:rPr lang="en-US" altLang="tr-TR" b="1" dirty="0"/>
              <a:t>P</a:t>
            </a:r>
            <a:r>
              <a:rPr lang="en-US" altLang="tr-TR" b="1" baseline="-25000" dirty="0"/>
              <a:t>i,j</a:t>
            </a:r>
            <a:r>
              <a:rPr lang="en-US" altLang="tr-TR" dirty="0"/>
              <a:t> </a:t>
            </a:r>
            <a:r>
              <a:rPr lang="tr-TR" altLang="tr-TR" dirty="0"/>
              <a:t>işlemcisi kendi değerlerini</a:t>
            </a:r>
            <a:r>
              <a:rPr lang="en-US" altLang="tr-TR" dirty="0"/>
              <a:t> </a:t>
            </a:r>
            <a:r>
              <a:rPr lang="tr-TR" altLang="tr-TR" dirty="0"/>
              <a:t>çarpar ve sonuçları toplayıp saklar.</a:t>
            </a:r>
          </a:p>
          <a:p>
            <a:pPr lvl="1"/>
            <a:r>
              <a:rPr lang="tr-TR" altLang="tr-TR" dirty="0"/>
              <a:t>Başlangıçta</a:t>
            </a:r>
            <a:r>
              <a:rPr lang="en-US" altLang="tr-TR" dirty="0"/>
              <a:t> </a:t>
            </a:r>
            <a:r>
              <a:rPr lang="tr-TR" altLang="tr-TR" dirty="0"/>
              <a:t>her toplam</a:t>
            </a:r>
            <a:r>
              <a:rPr lang="en-US" altLang="tr-TR" b="1" baseline="-25000" dirty="0"/>
              <a:t>i,j</a:t>
            </a:r>
            <a:r>
              <a:rPr lang="en-US" altLang="tr-TR" dirty="0"/>
              <a:t> = 0.</a:t>
            </a:r>
          </a:p>
          <a:p>
            <a:endParaRPr lang="tr-TR" alt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5">
            <a:extLst>
              <a:ext uri="{FF2B5EF4-FFF2-40B4-BE49-F238E27FC236}">
                <a16:creationId xmlns:a16="http://schemas.microsoft.com/office/drawing/2014/main" id="{338B3A63-A64A-4755-A9C3-004A72754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75" y="707032"/>
            <a:ext cx="5656263" cy="560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A6D8176-C568-41EB-B4EE-125FEE0A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/>
              <a:t>Cannon Algoritması </a:t>
            </a:r>
            <a:br>
              <a:rPr lang="tr-TR" dirty="0"/>
            </a:br>
            <a:r>
              <a:rPr lang="tr-TR" sz="2700" dirty="0">
                <a:solidFill>
                  <a:srgbClr val="0070C0"/>
                </a:solidFill>
              </a:rPr>
              <a:t>Adım 4 - A ve B 'nin Elemanlarının Bir Kayması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9C6B8D-A694-4CC1-B6AD-227DCB5C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5DECD3-80FC-48D4-BA8F-E54EBACB17D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02288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A 'nın</a:t>
            </a:r>
            <a:r>
              <a:rPr lang="tr-TR" altLang="tr-TR" i="1" dirty="0">
                <a:cs typeface="Arial" panose="020B0604020202020204" pitchFamily="34" charset="0"/>
              </a:rPr>
              <a:t> i</a:t>
            </a:r>
            <a:r>
              <a:rPr lang="tr-TR" altLang="tr-TR" dirty="0">
                <a:cs typeface="Arial" panose="020B0604020202020204" pitchFamily="34" charset="0"/>
              </a:rPr>
              <a:t>.inci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satırı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sola bir kayarken</a:t>
            </a:r>
            <a:r>
              <a:rPr lang="en-US" altLang="tr-TR" dirty="0">
                <a:cs typeface="Arial" panose="020B0604020202020204" pitchFamily="34" charset="0"/>
              </a:rPr>
              <a:t>,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B 'nin</a:t>
            </a:r>
            <a:r>
              <a:rPr lang="tr-TR" altLang="tr-TR" i="1" dirty="0">
                <a:cs typeface="Arial" panose="020B0604020202020204" pitchFamily="34" charset="0"/>
              </a:rPr>
              <a:t> j</a:t>
            </a:r>
            <a:r>
              <a:rPr lang="tr-TR" altLang="tr-TR" dirty="0">
                <a:cs typeface="Arial" panose="020B0604020202020204" pitchFamily="34" charset="0"/>
              </a:rPr>
              <a:t>.inci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sütunu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yukarı bir kayar.</a:t>
            </a:r>
            <a:endParaRPr lang="en-US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Bu yeni haliyle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aslında </a:t>
            </a:r>
            <a:r>
              <a:rPr lang="en-US" altLang="tr-TR" b="1" dirty="0"/>
              <a:t>P</a:t>
            </a:r>
            <a:r>
              <a:rPr lang="en-US" altLang="tr-TR" b="1" baseline="-25000" dirty="0"/>
              <a:t>i,j </a:t>
            </a:r>
            <a:r>
              <a:rPr lang="tr-TR" altLang="tr-TR" dirty="0">
                <a:cs typeface="Arial" panose="020B0604020202020204" pitchFamily="34" charset="0"/>
              </a:rPr>
              <a:t>'de :</a:t>
            </a:r>
            <a:br>
              <a:rPr lang="tr-TR" altLang="tr-TR" dirty="0">
                <a:cs typeface="Arial" panose="020B0604020202020204" pitchFamily="34" charset="0"/>
              </a:rPr>
            </a:br>
            <a:br>
              <a:rPr lang="tr-TR" altLang="tr-TR" dirty="0">
                <a:cs typeface="Arial" panose="020B0604020202020204" pitchFamily="34" charset="0"/>
              </a:rPr>
            </a:br>
            <a:r>
              <a:rPr lang="en-US" altLang="tr-TR" b="1" dirty="0">
                <a:cs typeface="Arial" panose="020B0604020202020204" pitchFamily="34" charset="0"/>
              </a:rPr>
              <a:t>a</a:t>
            </a:r>
            <a:r>
              <a:rPr lang="en-US" altLang="tr-TR" b="1" baseline="-25000" dirty="0">
                <a:cs typeface="Arial" panose="020B0604020202020204" pitchFamily="34" charset="0"/>
              </a:rPr>
              <a:t>i,</a:t>
            </a:r>
            <a:r>
              <a:rPr lang="tr-TR" altLang="tr-TR" b="1" baseline="-25000" dirty="0">
                <a:cs typeface="Arial" panose="020B0604020202020204" pitchFamily="34" charset="0"/>
              </a:rPr>
              <a:t> </a:t>
            </a:r>
            <a:r>
              <a:rPr lang="en-US" altLang="tr-TR" b="1" baseline="-25000" dirty="0">
                <a:cs typeface="Arial" panose="020B0604020202020204" pitchFamily="34" charset="0"/>
              </a:rPr>
              <a:t>j+</a:t>
            </a:r>
            <a:r>
              <a:rPr lang="tr-TR" altLang="tr-TR" b="1" baseline="-25000" dirty="0">
                <a:cs typeface="Arial" panose="020B0604020202020204" pitchFamily="34" charset="0"/>
              </a:rPr>
              <a:t>1</a:t>
            </a:r>
            <a:r>
              <a:rPr lang="en-US" altLang="tr-TR" b="1" baseline="-25000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 ve </a:t>
            </a:r>
            <a:r>
              <a:rPr lang="en-US" altLang="tr-TR" b="1" dirty="0">
                <a:cs typeface="Arial" panose="020B0604020202020204" pitchFamily="34" charset="0"/>
              </a:rPr>
              <a:t>b</a:t>
            </a:r>
            <a:r>
              <a:rPr lang="en-US" altLang="tr-TR" b="1" baseline="-25000" dirty="0">
                <a:cs typeface="Arial" panose="020B0604020202020204" pitchFamily="34" charset="0"/>
              </a:rPr>
              <a:t>i+</a:t>
            </a:r>
            <a:r>
              <a:rPr lang="tr-TR" altLang="tr-TR" b="1" baseline="-25000" dirty="0">
                <a:cs typeface="Arial" panose="020B0604020202020204" pitchFamily="34" charset="0"/>
              </a:rPr>
              <a:t>1</a:t>
            </a:r>
            <a:r>
              <a:rPr lang="en-US" altLang="tr-TR" b="1" baseline="-25000" dirty="0">
                <a:cs typeface="Arial" panose="020B0604020202020204" pitchFamily="34" charset="0"/>
              </a:rPr>
              <a:t>,</a:t>
            </a:r>
            <a:r>
              <a:rPr lang="tr-TR" altLang="tr-TR" b="1" baseline="-25000" dirty="0">
                <a:cs typeface="Arial" panose="020B0604020202020204" pitchFamily="34" charset="0"/>
              </a:rPr>
              <a:t> </a:t>
            </a:r>
            <a:r>
              <a:rPr lang="en-US" altLang="tr-TR" b="1" baseline="-25000" dirty="0">
                <a:cs typeface="Arial" panose="020B0604020202020204" pitchFamily="34" charset="0"/>
              </a:rPr>
              <a:t>j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br>
              <a:rPr lang="tr-TR" altLang="tr-TR" dirty="0">
                <a:cs typeface="Arial" panose="020B0604020202020204" pitchFamily="34" charset="0"/>
              </a:rPr>
            </a:b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değerleri tutulur.</a:t>
            </a:r>
          </a:p>
          <a:p>
            <a:pPr>
              <a:spcBef>
                <a:spcPct val="0"/>
              </a:spcBef>
            </a:pPr>
            <a:endParaRPr lang="tr-TR" altLang="tr-TR" dirty="0"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Bu davranış toplamada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işe yarayacaktır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r>
              <a:rPr lang="tr-TR" altLang="tr-TR" dirty="0">
                <a:cs typeface="Arial" panose="020B0604020202020204" pitchFamily="34" charset="0"/>
              </a:rPr>
              <a:t>Adım</a:t>
            </a:r>
            <a:r>
              <a:rPr lang="en-US" altLang="tr-TR" dirty="0">
                <a:cs typeface="Arial" panose="020B0604020202020204" pitchFamily="34" charset="0"/>
              </a:rPr>
              <a:t> 3 </a:t>
            </a:r>
            <a:r>
              <a:rPr lang="tr-TR" altLang="tr-TR" dirty="0">
                <a:cs typeface="Arial" panose="020B0604020202020204" pitchFamily="34" charset="0"/>
              </a:rPr>
              <a:t>ve</a:t>
            </a:r>
            <a:r>
              <a:rPr lang="en-US" altLang="tr-TR" dirty="0">
                <a:cs typeface="Arial" panose="020B0604020202020204" pitchFamily="34" charset="0"/>
              </a:rPr>
              <a:t> 4</a:t>
            </a:r>
            <a:r>
              <a:rPr lang="tr-TR" altLang="tr-TR" dirty="0">
                <a:cs typeface="Arial" panose="020B0604020202020204" pitchFamily="34" charset="0"/>
              </a:rPr>
              <a:t>,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(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 – 1</a:t>
            </a:r>
            <a:r>
              <a:rPr lang="tr-TR" altLang="tr-TR" dirty="0">
                <a:cs typeface="Arial" panose="020B0604020202020204" pitchFamily="34" charset="0"/>
              </a:rPr>
              <a:t>)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adet kayma işlemi ile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satır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ve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sütunlu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ızgarada tüm toplamlar </a:t>
            </a:r>
            <a:br>
              <a:rPr lang="tr-TR" altLang="tr-TR" dirty="0">
                <a:cs typeface="Arial" panose="020B0604020202020204" pitchFamily="34" charset="0"/>
              </a:rPr>
            </a:br>
            <a:r>
              <a:rPr lang="tr-TR" altLang="tr-TR" dirty="0">
                <a:cs typeface="Arial" panose="020B0604020202020204" pitchFamily="34" charset="0"/>
              </a:rPr>
              <a:t>elde edilir.</a:t>
            </a:r>
            <a:endParaRPr lang="en-US" altLang="tr-TR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9">
            <a:extLst>
              <a:ext uri="{FF2B5EF4-FFF2-40B4-BE49-F238E27FC236}">
                <a16:creationId xmlns:a16="http://schemas.microsoft.com/office/drawing/2014/main" id="{3B1F6345-60A7-4F68-A456-CFA62AF7C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658A5-1630-4C3B-A65F-F3D0F441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Örnek: C</a:t>
            </a:r>
            <a:r>
              <a:rPr lang="tr-TR" baseline="-25000" dirty="0"/>
              <a:t>2,3</a:t>
            </a:r>
            <a:r>
              <a:rPr lang="tr-TR" dirty="0"/>
              <a:t> Hesabı</a:t>
            </a:r>
            <a:endParaRPr lang="tr-TR" baseline="-25000" dirty="0"/>
          </a:p>
        </p:txBody>
      </p:sp>
      <p:sp>
        <p:nvSpPr>
          <p:cNvPr id="35844" name="Content Placeholder 2">
            <a:extLst>
              <a:ext uri="{FF2B5EF4-FFF2-40B4-BE49-F238E27FC236}">
                <a16:creationId xmlns:a16="http://schemas.microsoft.com/office/drawing/2014/main" id="{ECB5843C-4FB6-4620-99AD-0C1280CC2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A</a:t>
            </a:r>
            <a:r>
              <a:rPr lang="tr-TR" altLang="tr-TR" baseline="-25000" dirty="0"/>
              <a:t>2,*</a:t>
            </a:r>
            <a:r>
              <a:rPr lang="tr-TR" altLang="tr-TR" dirty="0"/>
              <a:t> satırı (mavi), B</a:t>
            </a:r>
            <a:r>
              <a:rPr lang="tr-TR" altLang="tr-TR" baseline="-25000" dirty="0"/>
              <a:t>*,3</a:t>
            </a:r>
            <a:r>
              <a:rPr lang="tr-TR" altLang="tr-TR" dirty="0"/>
              <a:t> (kırmızı) sütunu</a:t>
            </a:r>
          </a:p>
          <a:p>
            <a:r>
              <a:rPr lang="tr-TR" altLang="tr-TR" dirty="0"/>
              <a:t>1. adım</a:t>
            </a:r>
          </a:p>
        </p:txBody>
      </p:sp>
      <p:sp>
        <p:nvSpPr>
          <p:cNvPr id="35846" name="Rectangle 4">
            <a:extLst>
              <a:ext uri="{FF2B5EF4-FFF2-40B4-BE49-F238E27FC236}">
                <a16:creationId xmlns:a16="http://schemas.microsoft.com/office/drawing/2014/main" id="{9C052E2B-1507-4E02-B4D9-CE27B1370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52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47" name="Rectangle 6">
            <a:extLst>
              <a:ext uri="{FF2B5EF4-FFF2-40B4-BE49-F238E27FC236}">
                <a16:creationId xmlns:a16="http://schemas.microsoft.com/office/drawing/2014/main" id="{C7B79CC1-4E72-4A80-BB5C-D88F788E1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971800"/>
            <a:ext cx="381000" cy="30480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48" name="Rectangle 7">
            <a:extLst>
              <a:ext uri="{FF2B5EF4-FFF2-40B4-BE49-F238E27FC236}">
                <a16:creationId xmlns:a16="http://schemas.microsoft.com/office/drawing/2014/main" id="{84AC89B1-D7C9-4F00-A841-F1036F1E3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49" name="Rectangle 8">
            <a:extLst>
              <a:ext uri="{FF2B5EF4-FFF2-40B4-BE49-F238E27FC236}">
                <a16:creationId xmlns:a16="http://schemas.microsoft.com/office/drawing/2014/main" id="{0EE3C721-9055-4BCF-A084-E4784E4669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B8E2E160-03E1-4E3B-87E1-E329C325F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14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1" name="Rectangle 12">
            <a:extLst>
              <a:ext uri="{FF2B5EF4-FFF2-40B4-BE49-F238E27FC236}">
                <a16:creationId xmlns:a16="http://schemas.microsoft.com/office/drawing/2014/main" id="{A4357DBB-C24E-4B08-8B3F-2D3257120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2" name="Rectangle 13">
            <a:extLst>
              <a:ext uri="{FF2B5EF4-FFF2-40B4-BE49-F238E27FC236}">
                <a16:creationId xmlns:a16="http://schemas.microsoft.com/office/drawing/2014/main" id="{2D0454CF-0F9E-452C-B546-261267A05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3" name="Rectangle 14">
            <a:extLst>
              <a:ext uri="{FF2B5EF4-FFF2-40B4-BE49-F238E27FC236}">
                <a16:creationId xmlns:a16="http://schemas.microsoft.com/office/drawing/2014/main" id="{A36804CE-E8E0-4534-A77A-F2646AE27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4" name="Rectangle 15">
            <a:extLst>
              <a:ext uri="{FF2B5EF4-FFF2-40B4-BE49-F238E27FC236}">
                <a16:creationId xmlns:a16="http://schemas.microsoft.com/office/drawing/2014/main" id="{5C9767E2-BBEE-4FFC-A696-7CDD05B8B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5" name="Rectangle 5">
            <a:extLst>
              <a:ext uri="{FF2B5EF4-FFF2-40B4-BE49-F238E27FC236}">
                <a16:creationId xmlns:a16="http://schemas.microsoft.com/office/drawing/2014/main" id="{D040FC4A-EE68-437C-978E-50D0E06F4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6" name="Rectangle 11">
            <a:extLst>
              <a:ext uri="{FF2B5EF4-FFF2-40B4-BE49-F238E27FC236}">
                <a16:creationId xmlns:a16="http://schemas.microsoft.com/office/drawing/2014/main" id="{1F99922D-DF4E-4B26-8696-C224531B1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733800"/>
            <a:ext cx="3048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7" name="Rectangle 16">
            <a:extLst>
              <a:ext uri="{FF2B5EF4-FFF2-40B4-BE49-F238E27FC236}">
                <a16:creationId xmlns:a16="http://schemas.microsoft.com/office/drawing/2014/main" id="{9A0EB38D-0DE9-48E4-8688-C2C8A6F80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876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8" name="Rectangle 17">
            <a:extLst>
              <a:ext uri="{FF2B5EF4-FFF2-40B4-BE49-F238E27FC236}">
                <a16:creationId xmlns:a16="http://schemas.microsoft.com/office/drawing/2014/main" id="{2197E588-6038-405D-85E4-E59482EEE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95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5859" name="Rectangle 18">
            <a:extLst>
              <a:ext uri="{FF2B5EF4-FFF2-40B4-BE49-F238E27FC236}">
                <a16:creationId xmlns:a16="http://schemas.microsoft.com/office/drawing/2014/main" id="{D14E2B79-3C6E-4556-9CCA-7F5C50ACC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638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cxnSp>
        <p:nvCxnSpPr>
          <p:cNvPr id="35860" name="Straight Arrow Connector 20">
            <a:extLst>
              <a:ext uri="{FF2B5EF4-FFF2-40B4-BE49-F238E27FC236}">
                <a16:creationId xmlns:a16="http://schemas.microsoft.com/office/drawing/2014/main" id="{A2432833-980C-4F0E-93B3-E49792CE9FF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00" y="3924300"/>
            <a:ext cx="2171700" cy="1143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861" name="TextBox 21">
            <a:extLst>
              <a:ext uri="{FF2B5EF4-FFF2-40B4-BE49-F238E27FC236}">
                <a16:creationId xmlns:a16="http://schemas.microsoft.com/office/drawing/2014/main" id="{27F3CA4A-79AF-4A22-AE80-7B0447E56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3000"/>
            <a:ext cx="2719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A</a:t>
            </a:r>
            <a:r>
              <a:rPr lang="tr-TR" altLang="tr-TR" baseline="-25000" dirty="0"/>
              <a:t>2,3  </a:t>
            </a:r>
            <a:r>
              <a:rPr lang="tr-TR" altLang="tr-TR" dirty="0"/>
              <a:t>ve B</a:t>
            </a:r>
            <a:r>
              <a:rPr lang="tr-TR" altLang="tr-TR" baseline="-25000" dirty="0"/>
              <a:t>2,3</a:t>
            </a:r>
            <a:br>
              <a:rPr lang="tr-TR" altLang="tr-TR" baseline="-25000" dirty="0"/>
            </a:br>
            <a:r>
              <a:rPr lang="tr-TR" altLang="tr-TR" dirty="0"/>
              <a:t>bunlar çarpılamaz</a:t>
            </a:r>
          </a:p>
        </p:txBody>
      </p:sp>
      <p:cxnSp>
        <p:nvCxnSpPr>
          <p:cNvPr id="35862" name="Straight Arrow Connector 25">
            <a:extLst>
              <a:ext uri="{FF2B5EF4-FFF2-40B4-BE49-F238E27FC236}">
                <a16:creationId xmlns:a16="http://schemas.microsoft.com/office/drawing/2014/main" id="{E474EF84-7304-4ADA-8E1A-E8A2E434D19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00" y="3162300"/>
            <a:ext cx="1028700" cy="533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5863" name="TextBox 26">
            <a:extLst>
              <a:ext uri="{FF2B5EF4-FFF2-40B4-BE49-F238E27FC236}">
                <a16:creationId xmlns:a16="http://schemas.microsoft.com/office/drawing/2014/main" id="{AA0991F5-DE28-4D06-A796-5880F0BE4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581400"/>
            <a:ext cx="1692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A</a:t>
            </a:r>
            <a:r>
              <a:rPr lang="tr-TR" altLang="tr-TR" baseline="-25000" dirty="0"/>
              <a:t>0,0  </a:t>
            </a:r>
            <a:r>
              <a:rPr lang="tr-TR" altLang="tr-TR" dirty="0"/>
              <a:t>ve B</a:t>
            </a:r>
            <a:r>
              <a:rPr lang="tr-TR" altLang="tr-TR" baseline="-25000" dirty="0"/>
              <a:t>0,0</a:t>
            </a:r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072771-3F91-41B3-9AE3-6514562D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">
            <a:extLst>
              <a:ext uri="{FF2B5EF4-FFF2-40B4-BE49-F238E27FC236}">
                <a16:creationId xmlns:a16="http://schemas.microsoft.com/office/drawing/2014/main" id="{0A4304C3-573D-4EFD-BA2A-5160BCED7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1BEB62-77D9-43D5-8706-0FEF518FB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Örnek: C</a:t>
            </a:r>
            <a:r>
              <a:rPr lang="tr-TR" baseline="-25000" dirty="0"/>
              <a:t>2,3</a:t>
            </a:r>
            <a:r>
              <a:rPr lang="tr-TR" dirty="0"/>
              <a:t> Hesabı</a:t>
            </a:r>
            <a:endParaRPr lang="tr-TR" baseline="-25000" dirty="0"/>
          </a:p>
        </p:txBody>
      </p:sp>
      <p:sp>
        <p:nvSpPr>
          <p:cNvPr id="36868" name="Content Placeholder 2">
            <a:extLst>
              <a:ext uri="{FF2B5EF4-FFF2-40B4-BE49-F238E27FC236}">
                <a16:creationId xmlns:a16="http://schemas.microsoft.com/office/drawing/2014/main" id="{AA4A27B9-A553-41C8-B0DF-98F16FFD9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A</a:t>
            </a:r>
            <a:r>
              <a:rPr lang="tr-TR" altLang="tr-TR" baseline="-25000" dirty="0"/>
              <a:t>2,*</a:t>
            </a:r>
            <a:r>
              <a:rPr lang="tr-TR" altLang="tr-TR" dirty="0"/>
              <a:t> satırı (mavi), B</a:t>
            </a:r>
            <a:r>
              <a:rPr lang="tr-TR" altLang="tr-TR" baseline="-25000" dirty="0"/>
              <a:t>*,3</a:t>
            </a:r>
            <a:r>
              <a:rPr lang="tr-TR" altLang="tr-TR" dirty="0"/>
              <a:t> (kırmızı) sütunu</a:t>
            </a:r>
          </a:p>
          <a:p>
            <a:r>
              <a:rPr lang="tr-TR" altLang="tr-TR" dirty="0"/>
              <a:t>2. adım</a:t>
            </a:r>
          </a:p>
          <a:p>
            <a:pPr lvl="1"/>
            <a:r>
              <a:rPr lang="tr-TR" altLang="tr-TR" sz="2000" dirty="0"/>
              <a:t>( </a:t>
            </a:r>
            <a:r>
              <a:rPr lang="tr-TR" altLang="tr-TR" sz="2000" i="1" dirty="0"/>
              <a:t>i </a:t>
            </a:r>
            <a:r>
              <a:rPr lang="tr-TR" altLang="tr-TR" sz="2000" dirty="0"/>
              <a:t>+ </a:t>
            </a:r>
            <a:r>
              <a:rPr lang="tr-TR" altLang="tr-TR" sz="2000" i="1" dirty="0"/>
              <a:t>j </a:t>
            </a:r>
            <a:r>
              <a:rPr lang="tr-TR" altLang="tr-TR" sz="2000" dirty="0"/>
              <a:t>) mod 8 = 5</a:t>
            </a:r>
          </a:p>
          <a:p>
            <a:pPr lvl="1"/>
            <a:r>
              <a:rPr lang="tr-TR" altLang="tr-TR" sz="1800" dirty="0"/>
              <a:t>A 2 sola,</a:t>
            </a:r>
            <a:br>
              <a:rPr lang="tr-TR" altLang="tr-TR" sz="1800" dirty="0"/>
            </a:br>
            <a:r>
              <a:rPr lang="tr-TR" altLang="tr-TR" sz="1800" dirty="0"/>
              <a:t>B 3 yukarı kayar.</a:t>
            </a:r>
          </a:p>
          <a:p>
            <a:r>
              <a:rPr lang="tr-TR" altLang="tr-TR" dirty="0"/>
              <a:t>3. adım</a:t>
            </a:r>
          </a:p>
          <a:p>
            <a:endParaRPr lang="tr-TR" altLang="tr-TR" sz="2000" dirty="0"/>
          </a:p>
        </p:txBody>
      </p:sp>
      <p:sp>
        <p:nvSpPr>
          <p:cNvPr id="36870" name="Rectangle 4">
            <a:extLst>
              <a:ext uri="{FF2B5EF4-FFF2-40B4-BE49-F238E27FC236}">
                <a16:creationId xmlns:a16="http://schemas.microsoft.com/office/drawing/2014/main" id="{F7AF3101-CB09-4358-8A8A-600D74ED0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52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1" name="Rectangle 6">
            <a:extLst>
              <a:ext uri="{FF2B5EF4-FFF2-40B4-BE49-F238E27FC236}">
                <a16:creationId xmlns:a16="http://schemas.microsoft.com/office/drawing/2014/main" id="{202D4676-63E2-4C87-ADCB-AF6AF1D00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971800"/>
            <a:ext cx="381000" cy="30480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2" name="Rectangle 7">
            <a:extLst>
              <a:ext uri="{FF2B5EF4-FFF2-40B4-BE49-F238E27FC236}">
                <a16:creationId xmlns:a16="http://schemas.microsoft.com/office/drawing/2014/main" id="{A0835101-C335-4D58-8E91-30061C280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3" name="Rectangle 8">
            <a:extLst>
              <a:ext uri="{FF2B5EF4-FFF2-40B4-BE49-F238E27FC236}">
                <a16:creationId xmlns:a16="http://schemas.microsoft.com/office/drawing/2014/main" id="{F9DA7312-9FB5-4612-B728-341037DB1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4" name="Rectangle 10">
            <a:extLst>
              <a:ext uri="{FF2B5EF4-FFF2-40B4-BE49-F238E27FC236}">
                <a16:creationId xmlns:a16="http://schemas.microsoft.com/office/drawing/2014/main" id="{0EB6B8E9-3117-4925-B4B5-F620276A7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14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5" name="Rectangle 12">
            <a:extLst>
              <a:ext uri="{FF2B5EF4-FFF2-40B4-BE49-F238E27FC236}">
                <a16:creationId xmlns:a16="http://schemas.microsoft.com/office/drawing/2014/main" id="{6C061191-2AA1-4311-A268-184EEFB80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6" name="Rectangle 13">
            <a:extLst>
              <a:ext uri="{FF2B5EF4-FFF2-40B4-BE49-F238E27FC236}">
                <a16:creationId xmlns:a16="http://schemas.microsoft.com/office/drawing/2014/main" id="{94A232FB-CCBB-492B-9783-05E95628E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7" name="Rectangle 14">
            <a:extLst>
              <a:ext uri="{FF2B5EF4-FFF2-40B4-BE49-F238E27FC236}">
                <a16:creationId xmlns:a16="http://schemas.microsoft.com/office/drawing/2014/main" id="{89C1F8D1-721C-4154-B937-CE9AB4C8B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8" name="Rectangle 15">
            <a:extLst>
              <a:ext uri="{FF2B5EF4-FFF2-40B4-BE49-F238E27FC236}">
                <a16:creationId xmlns:a16="http://schemas.microsoft.com/office/drawing/2014/main" id="{EC490541-F516-41E6-9543-DE2784800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79" name="Rectangle 5">
            <a:extLst>
              <a:ext uri="{FF2B5EF4-FFF2-40B4-BE49-F238E27FC236}">
                <a16:creationId xmlns:a16="http://schemas.microsoft.com/office/drawing/2014/main" id="{2197039C-364A-4505-8E50-E5B6432E0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80" name="Rectangle 11">
            <a:extLst>
              <a:ext uri="{FF2B5EF4-FFF2-40B4-BE49-F238E27FC236}">
                <a16:creationId xmlns:a16="http://schemas.microsoft.com/office/drawing/2014/main" id="{35B3AFF8-6C6A-4258-952D-E7C3846D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733800"/>
            <a:ext cx="3048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81" name="Rectangle 16">
            <a:extLst>
              <a:ext uri="{FF2B5EF4-FFF2-40B4-BE49-F238E27FC236}">
                <a16:creationId xmlns:a16="http://schemas.microsoft.com/office/drawing/2014/main" id="{5719F180-BEED-4A00-A11D-C657B584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876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82" name="Rectangle 17">
            <a:extLst>
              <a:ext uri="{FF2B5EF4-FFF2-40B4-BE49-F238E27FC236}">
                <a16:creationId xmlns:a16="http://schemas.microsoft.com/office/drawing/2014/main" id="{A1799E21-4C03-43A0-B84D-06CAB64083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95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6883" name="Rectangle 18">
            <a:extLst>
              <a:ext uri="{FF2B5EF4-FFF2-40B4-BE49-F238E27FC236}">
                <a16:creationId xmlns:a16="http://schemas.microsoft.com/office/drawing/2014/main" id="{F979A0FF-7406-48DC-8F49-46DCE0B64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638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cxnSp>
        <p:nvCxnSpPr>
          <p:cNvPr id="36884" name="Straight Arrow Connector 20">
            <a:extLst>
              <a:ext uri="{FF2B5EF4-FFF2-40B4-BE49-F238E27FC236}">
                <a16:creationId xmlns:a16="http://schemas.microsoft.com/office/drawing/2014/main" id="{3A1B0561-990A-4A4C-BBAE-F8D7E650C94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00" y="4133850"/>
            <a:ext cx="1905000" cy="93345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6885" name="TextBox 21">
            <a:extLst>
              <a:ext uri="{FF2B5EF4-FFF2-40B4-BE49-F238E27FC236}">
                <a16:creationId xmlns:a16="http://schemas.microsoft.com/office/drawing/2014/main" id="{571C2F07-7741-42A3-B38B-4C4D30D50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3000"/>
            <a:ext cx="237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C</a:t>
            </a:r>
            <a:r>
              <a:rPr lang="tr-TR" altLang="tr-TR" baseline="-25000" dirty="0"/>
              <a:t>2,3</a:t>
            </a:r>
            <a:r>
              <a:rPr lang="tr-TR" altLang="tr-TR" dirty="0"/>
              <a:t> = A</a:t>
            </a:r>
            <a:r>
              <a:rPr lang="tr-TR" altLang="tr-TR" baseline="-25000" dirty="0"/>
              <a:t>2,5  </a:t>
            </a:r>
            <a:r>
              <a:rPr lang="tr-TR" altLang="tr-TR" dirty="0"/>
              <a:t>x B</a:t>
            </a:r>
            <a:r>
              <a:rPr lang="tr-TR" altLang="tr-TR" baseline="-25000" dirty="0"/>
              <a:t>5,3</a:t>
            </a:r>
            <a:endParaRPr lang="tr-TR" altLang="tr-TR" dirty="0"/>
          </a:p>
        </p:txBody>
      </p:sp>
      <p:sp>
        <p:nvSpPr>
          <p:cNvPr id="36886" name="TextBox 22">
            <a:extLst>
              <a:ext uri="{FF2B5EF4-FFF2-40B4-BE49-F238E27FC236}">
                <a16:creationId xmlns:a16="http://schemas.microsoft.com/office/drawing/2014/main" id="{1562C6A1-10E8-4D45-B1C1-98B43E8FD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6887" name="TextBox 23">
            <a:extLst>
              <a:ext uri="{FF2B5EF4-FFF2-40B4-BE49-F238E27FC236}">
                <a16:creationId xmlns:a16="http://schemas.microsoft.com/office/drawing/2014/main" id="{1F727D32-0D36-4B5B-8137-861AF88A6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6888" name="TextBox 24">
            <a:extLst>
              <a:ext uri="{FF2B5EF4-FFF2-40B4-BE49-F238E27FC236}">
                <a16:creationId xmlns:a16="http://schemas.microsoft.com/office/drawing/2014/main" id="{3EE985AE-F9EA-4800-ABA5-886516551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495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6889" name="TextBox 25">
            <a:extLst>
              <a:ext uri="{FF2B5EF4-FFF2-40B4-BE49-F238E27FC236}">
                <a16:creationId xmlns:a16="http://schemas.microsoft.com/office/drawing/2014/main" id="{03D24872-43C8-45B2-90A1-298E912B1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6890" name="TextBox 26">
            <a:extLst>
              <a:ext uri="{FF2B5EF4-FFF2-40B4-BE49-F238E27FC236}">
                <a16:creationId xmlns:a16="http://schemas.microsoft.com/office/drawing/2014/main" id="{A56AA91E-C77F-4846-913F-6114FA899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6891" name="TextBox 27">
            <a:extLst>
              <a:ext uri="{FF2B5EF4-FFF2-40B4-BE49-F238E27FC236}">
                <a16:creationId xmlns:a16="http://schemas.microsoft.com/office/drawing/2014/main" id="{4EDEDBCB-11EC-490B-A67D-B6F4A666E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6892" name="TextBox 28">
            <a:extLst>
              <a:ext uri="{FF2B5EF4-FFF2-40B4-BE49-F238E27FC236}">
                <a16:creationId xmlns:a16="http://schemas.microsoft.com/office/drawing/2014/main" id="{2A293FD3-49E8-4BCC-A874-08B0CB0F8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6893" name="TextBox 29">
            <a:extLst>
              <a:ext uri="{FF2B5EF4-FFF2-40B4-BE49-F238E27FC236}">
                <a16:creationId xmlns:a16="http://schemas.microsoft.com/office/drawing/2014/main" id="{38F191A5-88E7-41E5-9C51-832632D80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6894" name="TextBox 30">
            <a:extLst>
              <a:ext uri="{FF2B5EF4-FFF2-40B4-BE49-F238E27FC236}">
                <a16:creationId xmlns:a16="http://schemas.microsoft.com/office/drawing/2014/main" id="{F63BB997-2DC0-469E-B4BC-F665BC75D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6895" name="TextBox 31">
            <a:extLst>
              <a:ext uri="{FF2B5EF4-FFF2-40B4-BE49-F238E27FC236}">
                <a16:creationId xmlns:a16="http://schemas.microsoft.com/office/drawing/2014/main" id="{3422B810-837B-4D81-91C8-B91CADA9D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6896" name="TextBox 32">
            <a:extLst>
              <a:ext uri="{FF2B5EF4-FFF2-40B4-BE49-F238E27FC236}">
                <a16:creationId xmlns:a16="http://schemas.microsoft.com/office/drawing/2014/main" id="{33186E06-AE9F-4181-8EF7-7482E6083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5638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6897" name="TextBox 33">
            <a:extLst>
              <a:ext uri="{FF2B5EF4-FFF2-40B4-BE49-F238E27FC236}">
                <a16:creationId xmlns:a16="http://schemas.microsoft.com/office/drawing/2014/main" id="{FF8906FE-8FB6-40C4-938D-9276224F9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2578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6898" name="TextBox 34">
            <a:extLst>
              <a:ext uri="{FF2B5EF4-FFF2-40B4-BE49-F238E27FC236}">
                <a16:creationId xmlns:a16="http://schemas.microsoft.com/office/drawing/2014/main" id="{53A7A57D-E932-41A1-B47C-7FC8CDDF5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876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6899" name="TextBox 35">
            <a:extLst>
              <a:ext uri="{FF2B5EF4-FFF2-40B4-BE49-F238E27FC236}">
                <a16:creationId xmlns:a16="http://schemas.microsoft.com/office/drawing/2014/main" id="{25BB5474-39CD-4778-8906-51AD60435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6900" name="TextBox 36">
            <a:extLst>
              <a:ext uri="{FF2B5EF4-FFF2-40B4-BE49-F238E27FC236}">
                <a16:creationId xmlns:a16="http://schemas.microsoft.com/office/drawing/2014/main" id="{613ACBCA-A07A-4E37-91B9-F4A776C22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979884-7F50-4A30-AD35-246CE0BFC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9">
            <a:extLst>
              <a:ext uri="{FF2B5EF4-FFF2-40B4-BE49-F238E27FC236}">
                <a16:creationId xmlns:a16="http://schemas.microsoft.com/office/drawing/2014/main" id="{D3BD05E7-801D-49D4-AA3F-4FB990A92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DB7FA-CA22-4271-BEE3-E18FE45F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Diğer İşlemciler Ne Alemde?</a:t>
            </a:r>
            <a:endParaRPr lang="tr-TR" baseline="-25000" dirty="0"/>
          </a:p>
        </p:txBody>
      </p:sp>
      <p:sp>
        <p:nvSpPr>
          <p:cNvPr id="37893" name="Rectangle 4">
            <a:extLst>
              <a:ext uri="{FF2B5EF4-FFF2-40B4-BE49-F238E27FC236}">
                <a16:creationId xmlns:a16="http://schemas.microsoft.com/office/drawing/2014/main" id="{AD4F9CAB-EC0E-441C-B2A2-C2326DA4C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52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A7D07527-E062-4DE9-B284-09DD8B3AC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971800"/>
            <a:ext cx="381000" cy="30480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8CD961AC-3105-4B42-90B3-6CFB831C9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896" name="Rectangle 8">
            <a:extLst>
              <a:ext uri="{FF2B5EF4-FFF2-40B4-BE49-F238E27FC236}">
                <a16:creationId xmlns:a16="http://schemas.microsoft.com/office/drawing/2014/main" id="{90A2D8F2-4CBC-426D-8A76-2C7EB07BD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897" name="Rectangle 10">
            <a:extLst>
              <a:ext uri="{FF2B5EF4-FFF2-40B4-BE49-F238E27FC236}">
                <a16:creationId xmlns:a16="http://schemas.microsoft.com/office/drawing/2014/main" id="{C3324FCB-98F9-4BAA-8BCC-B83E0AA8D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14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898" name="Rectangle 12">
            <a:extLst>
              <a:ext uri="{FF2B5EF4-FFF2-40B4-BE49-F238E27FC236}">
                <a16:creationId xmlns:a16="http://schemas.microsoft.com/office/drawing/2014/main" id="{D391B4EE-4A6E-414B-8C98-3CEE89DBB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899" name="Rectangle 13">
            <a:extLst>
              <a:ext uri="{FF2B5EF4-FFF2-40B4-BE49-F238E27FC236}">
                <a16:creationId xmlns:a16="http://schemas.microsoft.com/office/drawing/2014/main" id="{919222B8-4C69-45BE-BAF4-9FF77EFBC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0" name="Rectangle 14">
            <a:extLst>
              <a:ext uri="{FF2B5EF4-FFF2-40B4-BE49-F238E27FC236}">
                <a16:creationId xmlns:a16="http://schemas.microsoft.com/office/drawing/2014/main" id="{DFBCAE0A-8AAE-4C1E-9561-FB8012FFD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1" name="Rectangle 15">
            <a:extLst>
              <a:ext uri="{FF2B5EF4-FFF2-40B4-BE49-F238E27FC236}">
                <a16:creationId xmlns:a16="http://schemas.microsoft.com/office/drawing/2014/main" id="{7D2F2DCC-68F1-4C65-B02E-C786D14D4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2" name="Rectangle 5">
            <a:extLst>
              <a:ext uri="{FF2B5EF4-FFF2-40B4-BE49-F238E27FC236}">
                <a16:creationId xmlns:a16="http://schemas.microsoft.com/office/drawing/2014/main" id="{AE4E5439-BEB8-48C0-82DC-60672DDBC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3" name="Rectangle 11">
            <a:extLst>
              <a:ext uri="{FF2B5EF4-FFF2-40B4-BE49-F238E27FC236}">
                <a16:creationId xmlns:a16="http://schemas.microsoft.com/office/drawing/2014/main" id="{AE23B2EB-4704-4399-8822-8D64B3C91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733800"/>
            <a:ext cx="3048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4" name="Rectangle 16">
            <a:extLst>
              <a:ext uri="{FF2B5EF4-FFF2-40B4-BE49-F238E27FC236}">
                <a16:creationId xmlns:a16="http://schemas.microsoft.com/office/drawing/2014/main" id="{E60D56B0-0219-4F98-8488-85FF3C869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876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5" name="Rectangle 17">
            <a:extLst>
              <a:ext uri="{FF2B5EF4-FFF2-40B4-BE49-F238E27FC236}">
                <a16:creationId xmlns:a16="http://schemas.microsoft.com/office/drawing/2014/main" id="{0E516843-1A4C-4703-A376-666CFD22E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95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6" name="Rectangle 18">
            <a:extLst>
              <a:ext uri="{FF2B5EF4-FFF2-40B4-BE49-F238E27FC236}">
                <a16:creationId xmlns:a16="http://schemas.microsoft.com/office/drawing/2014/main" id="{69C0F281-A860-4EC3-92F8-598012793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638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7907" name="TextBox 22">
            <a:extLst>
              <a:ext uri="{FF2B5EF4-FFF2-40B4-BE49-F238E27FC236}">
                <a16:creationId xmlns:a16="http://schemas.microsoft.com/office/drawing/2014/main" id="{F71AE2F2-A444-4F1A-A5FB-3B274C814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08" name="TextBox 23">
            <a:extLst>
              <a:ext uri="{FF2B5EF4-FFF2-40B4-BE49-F238E27FC236}">
                <a16:creationId xmlns:a16="http://schemas.microsoft.com/office/drawing/2014/main" id="{13A64283-A67F-49AC-8FE5-AA146D72E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09" name="TextBox 24">
            <a:extLst>
              <a:ext uri="{FF2B5EF4-FFF2-40B4-BE49-F238E27FC236}">
                <a16:creationId xmlns:a16="http://schemas.microsoft.com/office/drawing/2014/main" id="{F3B0C9A9-4082-4262-B1C9-229771ADBE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495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10" name="TextBox 25">
            <a:extLst>
              <a:ext uri="{FF2B5EF4-FFF2-40B4-BE49-F238E27FC236}">
                <a16:creationId xmlns:a16="http://schemas.microsoft.com/office/drawing/2014/main" id="{01878625-3F10-4148-8287-83ED94ADC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11" name="TextBox 26">
            <a:extLst>
              <a:ext uri="{FF2B5EF4-FFF2-40B4-BE49-F238E27FC236}">
                <a16:creationId xmlns:a16="http://schemas.microsoft.com/office/drawing/2014/main" id="{41FE987E-243B-49D8-9857-8D4E3170F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12" name="TextBox 27">
            <a:extLst>
              <a:ext uri="{FF2B5EF4-FFF2-40B4-BE49-F238E27FC236}">
                <a16:creationId xmlns:a16="http://schemas.microsoft.com/office/drawing/2014/main" id="{0B17BE0F-6962-4475-838A-B3897411F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13" name="TextBox 28">
            <a:extLst>
              <a:ext uri="{FF2B5EF4-FFF2-40B4-BE49-F238E27FC236}">
                <a16:creationId xmlns:a16="http://schemas.microsoft.com/office/drawing/2014/main" id="{10A5EFAE-5B23-4F95-ABF4-C33281AEB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14" name="TextBox 29">
            <a:extLst>
              <a:ext uri="{FF2B5EF4-FFF2-40B4-BE49-F238E27FC236}">
                <a16:creationId xmlns:a16="http://schemas.microsoft.com/office/drawing/2014/main" id="{4D845F98-0C25-4F81-9C67-9068A516C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15" name="TextBox 30">
            <a:extLst>
              <a:ext uri="{FF2B5EF4-FFF2-40B4-BE49-F238E27FC236}">
                <a16:creationId xmlns:a16="http://schemas.microsoft.com/office/drawing/2014/main" id="{8FB08557-DA9A-46EF-B9D1-AB767EC91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16" name="TextBox 31">
            <a:extLst>
              <a:ext uri="{FF2B5EF4-FFF2-40B4-BE49-F238E27FC236}">
                <a16:creationId xmlns:a16="http://schemas.microsoft.com/office/drawing/2014/main" id="{938BBC22-850B-4EB3-A18E-8BB9FF1DBB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17" name="TextBox 32">
            <a:extLst>
              <a:ext uri="{FF2B5EF4-FFF2-40B4-BE49-F238E27FC236}">
                <a16:creationId xmlns:a16="http://schemas.microsoft.com/office/drawing/2014/main" id="{33AAD26E-DCB5-4E38-A485-CE4A2DC0BA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5638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18" name="TextBox 33">
            <a:extLst>
              <a:ext uri="{FF2B5EF4-FFF2-40B4-BE49-F238E27FC236}">
                <a16:creationId xmlns:a16="http://schemas.microsoft.com/office/drawing/2014/main" id="{C52A1F7B-4356-4E3C-8E76-36FF0F761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2578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19" name="TextBox 34">
            <a:extLst>
              <a:ext uri="{FF2B5EF4-FFF2-40B4-BE49-F238E27FC236}">
                <a16:creationId xmlns:a16="http://schemas.microsoft.com/office/drawing/2014/main" id="{F803C1AB-03CF-488E-A640-25FFA1E45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876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20" name="TextBox 35">
            <a:extLst>
              <a:ext uri="{FF2B5EF4-FFF2-40B4-BE49-F238E27FC236}">
                <a16:creationId xmlns:a16="http://schemas.microsoft.com/office/drawing/2014/main" id="{BCAA64D7-EE8D-420D-8A39-F03E41961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21" name="TextBox 36">
            <a:extLst>
              <a:ext uri="{FF2B5EF4-FFF2-40B4-BE49-F238E27FC236}">
                <a16:creationId xmlns:a16="http://schemas.microsoft.com/office/drawing/2014/main" id="{054D6BAD-BDEB-400F-BA97-3E282AAA7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22" name="TextBox 37">
            <a:extLst>
              <a:ext uri="{FF2B5EF4-FFF2-40B4-BE49-F238E27FC236}">
                <a16:creationId xmlns:a16="http://schemas.microsoft.com/office/drawing/2014/main" id="{E3E60B04-06C3-4012-A425-833620C71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23" name="TextBox 38">
            <a:extLst>
              <a:ext uri="{FF2B5EF4-FFF2-40B4-BE49-F238E27FC236}">
                <a16:creationId xmlns:a16="http://schemas.microsoft.com/office/drawing/2014/main" id="{F79C9DC1-5412-4CBD-B1E4-BCB783944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24" name="TextBox 39">
            <a:extLst>
              <a:ext uri="{FF2B5EF4-FFF2-40B4-BE49-F238E27FC236}">
                <a16:creationId xmlns:a16="http://schemas.microsoft.com/office/drawing/2014/main" id="{B8FB78CE-81BE-4316-8EDD-642589373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25" name="TextBox 40">
            <a:extLst>
              <a:ext uri="{FF2B5EF4-FFF2-40B4-BE49-F238E27FC236}">
                <a16:creationId xmlns:a16="http://schemas.microsoft.com/office/drawing/2014/main" id="{64BE1C28-6760-4BB4-A1B6-E3376B5FB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26" name="TextBox 41">
            <a:extLst>
              <a:ext uri="{FF2B5EF4-FFF2-40B4-BE49-F238E27FC236}">
                <a16:creationId xmlns:a16="http://schemas.microsoft.com/office/drawing/2014/main" id="{8A81D9D3-AF56-4709-B185-61D39E1BB3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27" name="TextBox 42">
            <a:extLst>
              <a:ext uri="{FF2B5EF4-FFF2-40B4-BE49-F238E27FC236}">
                <a16:creationId xmlns:a16="http://schemas.microsoft.com/office/drawing/2014/main" id="{D5DD0938-823E-41E7-ABF4-E76C81F76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28" name="TextBox 47">
            <a:extLst>
              <a:ext uri="{FF2B5EF4-FFF2-40B4-BE49-F238E27FC236}">
                <a16:creationId xmlns:a16="http://schemas.microsoft.com/office/drawing/2014/main" id="{8C719659-875B-4F1F-A4EF-3CA754984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29" name="TextBox 48">
            <a:extLst>
              <a:ext uri="{FF2B5EF4-FFF2-40B4-BE49-F238E27FC236}">
                <a16:creationId xmlns:a16="http://schemas.microsoft.com/office/drawing/2014/main" id="{1E601E82-2600-4E7C-B083-D671F74B5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30" name="TextBox 49">
            <a:extLst>
              <a:ext uri="{FF2B5EF4-FFF2-40B4-BE49-F238E27FC236}">
                <a16:creationId xmlns:a16="http://schemas.microsoft.com/office/drawing/2014/main" id="{773A72AC-1190-4142-9013-F917C769C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31" name="TextBox 50">
            <a:extLst>
              <a:ext uri="{FF2B5EF4-FFF2-40B4-BE49-F238E27FC236}">
                <a16:creationId xmlns:a16="http://schemas.microsoft.com/office/drawing/2014/main" id="{7B4A3EDE-306F-4E60-94E8-1C252F4F3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32" name="TextBox 51">
            <a:extLst>
              <a:ext uri="{FF2B5EF4-FFF2-40B4-BE49-F238E27FC236}">
                <a16:creationId xmlns:a16="http://schemas.microsoft.com/office/drawing/2014/main" id="{C9FCA8D5-78AF-4418-B57E-982AE2DD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33" name="TextBox 52">
            <a:extLst>
              <a:ext uri="{FF2B5EF4-FFF2-40B4-BE49-F238E27FC236}">
                <a16:creationId xmlns:a16="http://schemas.microsoft.com/office/drawing/2014/main" id="{A5398B11-CE8F-4DF0-B51F-64DF36658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34" name="TextBox 53">
            <a:extLst>
              <a:ext uri="{FF2B5EF4-FFF2-40B4-BE49-F238E27FC236}">
                <a16:creationId xmlns:a16="http://schemas.microsoft.com/office/drawing/2014/main" id="{0AB26860-2691-497D-9867-6A49747B4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35" name="TextBox 54">
            <a:extLst>
              <a:ext uri="{FF2B5EF4-FFF2-40B4-BE49-F238E27FC236}">
                <a16:creationId xmlns:a16="http://schemas.microsoft.com/office/drawing/2014/main" id="{6392BC0D-8954-4ACE-B06E-01399CFD2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36" name="TextBox 55">
            <a:extLst>
              <a:ext uri="{FF2B5EF4-FFF2-40B4-BE49-F238E27FC236}">
                <a16:creationId xmlns:a16="http://schemas.microsoft.com/office/drawing/2014/main" id="{109D1159-45BB-4BE7-AB8C-316425D15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37" name="TextBox 57">
            <a:extLst>
              <a:ext uri="{FF2B5EF4-FFF2-40B4-BE49-F238E27FC236}">
                <a16:creationId xmlns:a16="http://schemas.microsoft.com/office/drawing/2014/main" id="{67981C7D-DA7D-47EF-8E36-64AF974BC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38" name="TextBox 58">
            <a:extLst>
              <a:ext uri="{FF2B5EF4-FFF2-40B4-BE49-F238E27FC236}">
                <a16:creationId xmlns:a16="http://schemas.microsoft.com/office/drawing/2014/main" id="{4EC2EE09-4436-44AD-B57D-DEC9FC4D7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39" name="TextBox 59">
            <a:extLst>
              <a:ext uri="{FF2B5EF4-FFF2-40B4-BE49-F238E27FC236}">
                <a16:creationId xmlns:a16="http://schemas.microsoft.com/office/drawing/2014/main" id="{2E4F62A9-7B18-4D96-BB49-570036FFB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40" name="TextBox 60">
            <a:extLst>
              <a:ext uri="{FF2B5EF4-FFF2-40B4-BE49-F238E27FC236}">
                <a16:creationId xmlns:a16="http://schemas.microsoft.com/office/drawing/2014/main" id="{32E7A42D-D7D8-4CC3-A28D-29656CEB1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41" name="TextBox 61">
            <a:extLst>
              <a:ext uri="{FF2B5EF4-FFF2-40B4-BE49-F238E27FC236}">
                <a16:creationId xmlns:a16="http://schemas.microsoft.com/office/drawing/2014/main" id="{27382F8D-FC02-437C-8821-AE58D7C4C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42" name="TextBox 62">
            <a:extLst>
              <a:ext uri="{FF2B5EF4-FFF2-40B4-BE49-F238E27FC236}">
                <a16:creationId xmlns:a16="http://schemas.microsoft.com/office/drawing/2014/main" id="{431393D9-5765-4E1F-971A-37A7D7986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475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43" name="TextBox 64">
            <a:extLst>
              <a:ext uri="{FF2B5EF4-FFF2-40B4-BE49-F238E27FC236}">
                <a16:creationId xmlns:a16="http://schemas.microsoft.com/office/drawing/2014/main" id="{814D7BF4-2C68-4E8D-887A-912D48071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476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44" name="TextBox 65">
            <a:extLst>
              <a:ext uri="{FF2B5EF4-FFF2-40B4-BE49-F238E27FC236}">
                <a16:creationId xmlns:a16="http://schemas.microsoft.com/office/drawing/2014/main" id="{BD5D47C8-802E-40EF-90F9-7A9923205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476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45" name="TextBox 66">
            <a:extLst>
              <a:ext uri="{FF2B5EF4-FFF2-40B4-BE49-F238E27FC236}">
                <a16:creationId xmlns:a16="http://schemas.microsoft.com/office/drawing/2014/main" id="{65CBB74E-FD69-44EB-A4AC-B4CED5112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486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46" name="TextBox 67">
            <a:extLst>
              <a:ext uri="{FF2B5EF4-FFF2-40B4-BE49-F238E27FC236}">
                <a16:creationId xmlns:a16="http://schemas.microsoft.com/office/drawing/2014/main" id="{0C47C9E2-FCA4-4E64-B9BE-6AF971E78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486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47" name="TextBox 68">
            <a:extLst>
              <a:ext uri="{FF2B5EF4-FFF2-40B4-BE49-F238E27FC236}">
                <a16:creationId xmlns:a16="http://schemas.microsoft.com/office/drawing/2014/main" id="{1448CDA1-C33E-4DA7-B5F3-FF9852FED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476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48" name="TextBox 69">
            <a:extLst>
              <a:ext uri="{FF2B5EF4-FFF2-40B4-BE49-F238E27FC236}">
                <a16:creationId xmlns:a16="http://schemas.microsoft.com/office/drawing/2014/main" id="{04E6BC52-143F-4816-9F41-2E56DCD28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476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49" name="TextBox 70">
            <a:extLst>
              <a:ext uri="{FF2B5EF4-FFF2-40B4-BE49-F238E27FC236}">
                <a16:creationId xmlns:a16="http://schemas.microsoft.com/office/drawing/2014/main" id="{A94AC897-44B8-43AA-AF24-3460ECECF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475" y="4476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50" name="TextBox 71">
            <a:extLst>
              <a:ext uri="{FF2B5EF4-FFF2-40B4-BE49-F238E27FC236}">
                <a16:creationId xmlns:a16="http://schemas.microsoft.com/office/drawing/2014/main" id="{747F94DC-898A-433F-8117-F72D4C0F6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857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51" name="TextBox 72">
            <a:extLst>
              <a:ext uri="{FF2B5EF4-FFF2-40B4-BE49-F238E27FC236}">
                <a16:creationId xmlns:a16="http://schemas.microsoft.com/office/drawing/2014/main" id="{EF0E3880-F4BA-424B-AAA8-967200939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857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52" name="TextBox 73">
            <a:extLst>
              <a:ext uri="{FF2B5EF4-FFF2-40B4-BE49-F238E27FC236}">
                <a16:creationId xmlns:a16="http://schemas.microsoft.com/office/drawing/2014/main" id="{B99CEFED-2AD2-4115-B930-8D8CF14CE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867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53" name="TextBox 74">
            <a:extLst>
              <a:ext uri="{FF2B5EF4-FFF2-40B4-BE49-F238E27FC236}">
                <a16:creationId xmlns:a16="http://schemas.microsoft.com/office/drawing/2014/main" id="{97598BD5-FDCC-4BB7-9F0B-5505F4365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867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54" name="TextBox 75">
            <a:extLst>
              <a:ext uri="{FF2B5EF4-FFF2-40B4-BE49-F238E27FC236}">
                <a16:creationId xmlns:a16="http://schemas.microsoft.com/office/drawing/2014/main" id="{85A65F02-AA35-44BA-98CA-31102F4FF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867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55" name="TextBox 76">
            <a:extLst>
              <a:ext uri="{FF2B5EF4-FFF2-40B4-BE49-F238E27FC236}">
                <a16:creationId xmlns:a16="http://schemas.microsoft.com/office/drawing/2014/main" id="{495CCADE-EF90-4EC1-AB8E-5D9CE5665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4857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56" name="TextBox 78">
            <a:extLst>
              <a:ext uri="{FF2B5EF4-FFF2-40B4-BE49-F238E27FC236}">
                <a16:creationId xmlns:a16="http://schemas.microsoft.com/office/drawing/2014/main" id="{0D22EAE3-5C13-45B5-B262-BF8A53670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475" y="4857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57" name="TextBox 79">
            <a:extLst>
              <a:ext uri="{FF2B5EF4-FFF2-40B4-BE49-F238E27FC236}">
                <a16:creationId xmlns:a16="http://schemas.microsoft.com/office/drawing/2014/main" id="{15917861-7F15-4051-833B-3DD0B56D5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238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58" name="TextBox 80">
            <a:extLst>
              <a:ext uri="{FF2B5EF4-FFF2-40B4-BE49-F238E27FC236}">
                <a16:creationId xmlns:a16="http://schemas.microsoft.com/office/drawing/2014/main" id="{4B742CC9-D08D-41AF-922B-BCCE47D00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238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59" name="TextBox 81">
            <a:extLst>
              <a:ext uri="{FF2B5EF4-FFF2-40B4-BE49-F238E27FC236}">
                <a16:creationId xmlns:a16="http://schemas.microsoft.com/office/drawing/2014/main" id="{AEA6F233-870F-4CB0-B1D8-F941A3C1C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5248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60" name="TextBox 82">
            <a:extLst>
              <a:ext uri="{FF2B5EF4-FFF2-40B4-BE49-F238E27FC236}">
                <a16:creationId xmlns:a16="http://schemas.microsoft.com/office/drawing/2014/main" id="{4319D976-B772-4648-944A-DB9890F73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248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61" name="TextBox 83">
            <a:extLst>
              <a:ext uri="{FF2B5EF4-FFF2-40B4-BE49-F238E27FC236}">
                <a16:creationId xmlns:a16="http://schemas.microsoft.com/office/drawing/2014/main" id="{19DA01D8-FC24-4FA5-BA5D-7997887E8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248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7962" name="TextBox 85">
            <a:extLst>
              <a:ext uri="{FF2B5EF4-FFF2-40B4-BE49-F238E27FC236}">
                <a16:creationId xmlns:a16="http://schemas.microsoft.com/office/drawing/2014/main" id="{DD2CC8A9-78FC-445B-A6C4-E6F43C120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238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63" name="TextBox 86">
            <a:extLst>
              <a:ext uri="{FF2B5EF4-FFF2-40B4-BE49-F238E27FC236}">
                <a16:creationId xmlns:a16="http://schemas.microsoft.com/office/drawing/2014/main" id="{923644EA-19A4-4000-944C-540488DF5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0475" y="5248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64" name="TextBox 87">
            <a:extLst>
              <a:ext uri="{FF2B5EF4-FFF2-40B4-BE49-F238E27FC236}">
                <a16:creationId xmlns:a16="http://schemas.microsoft.com/office/drawing/2014/main" id="{7A7C5B8B-B317-4244-AB39-584AB480F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619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7965" name="TextBox 88">
            <a:extLst>
              <a:ext uri="{FF2B5EF4-FFF2-40B4-BE49-F238E27FC236}">
                <a16:creationId xmlns:a16="http://schemas.microsoft.com/office/drawing/2014/main" id="{631E184E-267C-4520-8ECC-6AE88164D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629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7966" name="TextBox 89">
            <a:extLst>
              <a:ext uri="{FF2B5EF4-FFF2-40B4-BE49-F238E27FC236}">
                <a16:creationId xmlns:a16="http://schemas.microsoft.com/office/drawing/2014/main" id="{F4B387E1-F2B0-493B-9D94-C9AA2BA52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629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7967" name="TextBox 90">
            <a:extLst>
              <a:ext uri="{FF2B5EF4-FFF2-40B4-BE49-F238E27FC236}">
                <a16:creationId xmlns:a16="http://schemas.microsoft.com/office/drawing/2014/main" id="{25FB88C5-5483-4909-804D-136839A0C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5629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7968" name="TextBox 92">
            <a:extLst>
              <a:ext uri="{FF2B5EF4-FFF2-40B4-BE49-F238E27FC236}">
                <a16:creationId xmlns:a16="http://schemas.microsoft.com/office/drawing/2014/main" id="{464CA5CD-7BD6-4C04-A8B8-41DD3AD70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619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7969" name="TextBox 93">
            <a:extLst>
              <a:ext uri="{FF2B5EF4-FFF2-40B4-BE49-F238E27FC236}">
                <a16:creationId xmlns:a16="http://schemas.microsoft.com/office/drawing/2014/main" id="{5C338978-3418-41A2-8279-DEC79ADF5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5619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7970" name="TextBox 94">
            <a:extLst>
              <a:ext uri="{FF2B5EF4-FFF2-40B4-BE49-F238E27FC236}">
                <a16:creationId xmlns:a16="http://schemas.microsoft.com/office/drawing/2014/main" id="{09E5878C-12DF-4651-832E-6171179AD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475" y="5629275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7971" name="Content Placeholder 2">
            <a:extLst>
              <a:ext uri="{FF2B5EF4-FFF2-40B4-BE49-F238E27FC236}">
                <a16:creationId xmlns:a16="http://schemas.microsoft.com/office/drawing/2014/main" id="{A2D8B2B1-8EF6-4018-92BF-AE564A0E3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Aslında 3. adım tüm işlemciler için aynı anda hazırdır.</a:t>
            </a:r>
            <a:endParaRPr lang="tr-TR" altLang="tr-TR" sz="2000" dirty="0"/>
          </a:p>
        </p:txBody>
      </p:sp>
      <p:cxnSp>
        <p:nvCxnSpPr>
          <p:cNvPr id="37972" name="Straight Arrow Connector 96">
            <a:extLst>
              <a:ext uri="{FF2B5EF4-FFF2-40B4-BE49-F238E27FC236}">
                <a16:creationId xmlns:a16="http://schemas.microsoft.com/office/drawing/2014/main" id="{EC4660F1-F82E-4BEC-AA46-38F3C395AD9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00" y="4133850"/>
            <a:ext cx="1905000" cy="93345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973" name="TextBox 97">
            <a:extLst>
              <a:ext uri="{FF2B5EF4-FFF2-40B4-BE49-F238E27FC236}">
                <a16:creationId xmlns:a16="http://schemas.microsoft.com/office/drawing/2014/main" id="{49215D7E-B189-451E-A904-8E06B0E90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3000"/>
            <a:ext cx="237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C</a:t>
            </a:r>
            <a:r>
              <a:rPr lang="tr-TR" altLang="tr-TR" baseline="-25000" dirty="0"/>
              <a:t>2,3</a:t>
            </a:r>
            <a:r>
              <a:rPr lang="tr-TR" altLang="tr-TR" dirty="0"/>
              <a:t> = A</a:t>
            </a:r>
            <a:r>
              <a:rPr lang="tr-TR" altLang="tr-TR" baseline="-25000" dirty="0"/>
              <a:t>2,5  </a:t>
            </a:r>
            <a:r>
              <a:rPr lang="tr-TR" altLang="tr-TR" dirty="0"/>
              <a:t>x B</a:t>
            </a:r>
            <a:r>
              <a:rPr lang="tr-TR" altLang="tr-TR" baseline="-25000" dirty="0"/>
              <a:t>5,3</a:t>
            </a:r>
            <a:endParaRPr lang="tr-TR" altLang="tr-TR" dirty="0"/>
          </a:p>
        </p:txBody>
      </p:sp>
      <p:cxnSp>
        <p:nvCxnSpPr>
          <p:cNvPr id="37974" name="Straight Arrow Connector 98">
            <a:extLst>
              <a:ext uri="{FF2B5EF4-FFF2-40B4-BE49-F238E27FC236}">
                <a16:creationId xmlns:a16="http://schemas.microsoft.com/office/drawing/2014/main" id="{0A1E91DF-D5BF-478D-9002-092F390C8FF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52800" y="5510213"/>
            <a:ext cx="2667000" cy="4667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7975" name="TextBox 99">
            <a:extLst>
              <a:ext uri="{FF2B5EF4-FFF2-40B4-BE49-F238E27FC236}">
                <a16:creationId xmlns:a16="http://schemas.microsoft.com/office/drawing/2014/main" id="{43AC8A1F-5A02-45D2-A137-271F1F718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862638"/>
            <a:ext cx="2378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C</a:t>
            </a:r>
            <a:r>
              <a:rPr lang="tr-TR" altLang="tr-TR" baseline="-25000" dirty="0"/>
              <a:t>6,6</a:t>
            </a:r>
            <a:r>
              <a:rPr lang="tr-TR" altLang="tr-TR" dirty="0"/>
              <a:t> = A</a:t>
            </a:r>
            <a:r>
              <a:rPr lang="tr-TR" altLang="tr-TR" baseline="-25000" dirty="0"/>
              <a:t>6,4  </a:t>
            </a:r>
            <a:r>
              <a:rPr lang="tr-TR" altLang="tr-TR" dirty="0"/>
              <a:t>x B</a:t>
            </a:r>
            <a:r>
              <a:rPr lang="tr-TR" altLang="tr-TR" baseline="-25000" dirty="0"/>
              <a:t>4,6</a:t>
            </a:r>
            <a:endParaRPr lang="tr-TR" alt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F7D355-1AFC-44C9-971B-7935A09D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1EC5-83DB-4424-A3C4-5CAA63B3E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Örnek: C</a:t>
            </a:r>
            <a:r>
              <a:rPr lang="tr-TR" baseline="-25000" dirty="0"/>
              <a:t>2,3</a:t>
            </a:r>
            <a:r>
              <a:rPr lang="tr-TR" dirty="0"/>
              <a:t> Hesabı</a:t>
            </a:r>
            <a:endParaRPr lang="tr-TR" baseline="-25000" dirty="0"/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3DCBE301-D453-43F8-9DFD-DEF6CB542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A</a:t>
            </a:r>
            <a:r>
              <a:rPr lang="tr-TR" altLang="tr-TR" baseline="-25000" dirty="0"/>
              <a:t>2,*</a:t>
            </a:r>
            <a:r>
              <a:rPr lang="tr-TR" altLang="tr-TR" dirty="0"/>
              <a:t> satırı (mavi), B</a:t>
            </a:r>
            <a:r>
              <a:rPr lang="tr-TR" altLang="tr-TR" baseline="-25000" dirty="0"/>
              <a:t>*,3</a:t>
            </a:r>
            <a:r>
              <a:rPr lang="tr-TR" altLang="tr-TR" dirty="0"/>
              <a:t> (kırmızı) sütunu</a:t>
            </a:r>
          </a:p>
          <a:p>
            <a:r>
              <a:rPr lang="tr-TR" altLang="tr-TR" dirty="0"/>
              <a:t>4. adım</a:t>
            </a:r>
          </a:p>
        </p:txBody>
      </p:sp>
      <p:cxnSp>
        <p:nvCxnSpPr>
          <p:cNvPr id="38917" name="Straight Arrow Connector 20">
            <a:extLst>
              <a:ext uri="{FF2B5EF4-FFF2-40B4-BE49-F238E27FC236}">
                <a16:creationId xmlns:a16="http://schemas.microsoft.com/office/drawing/2014/main" id="{B13662B0-E49C-44F7-95A1-7B430B66AD4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00" y="4133850"/>
            <a:ext cx="1925638" cy="93345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8918" name="TextBox 21">
            <a:extLst>
              <a:ext uri="{FF2B5EF4-FFF2-40B4-BE49-F238E27FC236}">
                <a16:creationId xmlns:a16="http://schemas.microsoft.com/office/drawing/2014/main" id="{ED869024-0C7F-4766-AF06-49C714AF5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953000"/>
            <a:ext cx="24177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C</a:t>
            </a:r>
            <a:r>
              <a:rPr lang="tr-TR" altLang="tr-TR" baseline="-25000" dirty="0"/>
              <a:t>2,3</a:t>
            </a:r>
            <a:r>
              <a:rPr lang="tr-TR" altLang="tr-TR" dirty="0"/>
              <a:t> = A</a:t>
            </a:r>
            <a:r>
              <a:rPr lang="tr-TR" altLang="tr-TR" baseline="-25000" dirty="0"/>
              <a:t>2,5  </a:t>
            </a:r>
            <a:r>
              <a:rPr lang="tr-TR" altLang="tr-TR" dirty="0"/>
              <a:t>x B</a:t>
            </a:r>
            <a:r>
              <a:rPr lang="tr-TR" altLang="tr-TR" baseline="-25000" dirty="0"/>
              <a:t>5,3</a:t>
            </a:r>
            <a:br>
              <a:rPr lang="tr-TR" altLang="tr-TR" dirty="0"/>
            </a:br>
            <a:r>
              <a:rPr lang="tr-TR" altLang="tr-TR" dirty="0"/>
              <a:t>	+</a:t>
            </a:r>
            <a:r>
              <a:rPr lang="tr-TR" altLang="tr-TR" sz="1200" dirty="0"/>
              <a:t> </a:t>
            </a:r>
            <a:r>
              <a:rPr lang="tr-TR" altLang="tr-TR" dirty="0"/>
              <a:t>A</a:t>
            </a:r>
            <a:r>
              <a:rPr lang="tr-TR" altLang="tr-TR" baseline="-25000" dirty="0"/>
              <a:t>2,6  </a:t>
            </a:r>
            <a:r>
              <a:rPr lang="tr-TR" altLang="tr-TR" dirty="0"/>
              <a:t>x B</a:t>
            </a:r>
            <a:r>
              <a:rPr lang="tr-TR" altLang="tr-TR" baseline="-25000" dirty="0"/>
              <a:t>6,3</a:t>
            </a:r>
          </a:p>
        </p:txBody>
      </p:sp>
      <p:sp>
        <p:nvSpPr>
          <p:cNvPr id="38919" name="Rectangle 25">
            <a:extLst>
              <a:ext uri="{FF2B5EF4-FFF2-40B4-BE49-F238E27FC236}">
                <a16:creationId xmlns:a16="http://schemas.microsoft.com/office/drawing/2014/main" id="{070785FD-111C-40D9-9CFC-DC01FF7474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0" name="Rectangle 26">
            <a:extLst>
              <a:ext uri="{FF2B5EF4-FFF2-40B4-BE49-F238E27FC236}">
                <a16:creationId xmlns:a16="http://schemas.microsoft.com/office/drawing/2014/main" id="{AC1C88F9-0005-4E5A-A2CF-76650F04D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52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1" name="Rectangle 27">
            <a:extLst>
              <a:ext uri="{FF2B5EF4-FFF2-40B4-BE49-F238E27FC236}">
                <a16:creationId xmlns:a16="http://schemas.microsoft.com/office/drawing/2014/main" id="{B06E288F-FCDE-4312-8894-75C7F3D8E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971800"/>
            <a:ext cx="381000" cy="30480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2" name="Rectangle 28">
            <a:extLst>
              <a:ext uri="{FF2B5EF4-FFF2-40B4-BE49-F238E27FC236}">
                <a16:creationId xmlns:a16="http://schemas.microsoft.com/office/drawing/2014/main" id="{CAF20125-635D-46A7-BE89-CF98686DF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3" name="Rectangle 29">
            <a:extLst>
              <a:ext uri="{FF2B5EF4-FFF2-40B4-BE49-F238E27FC236}">
                <a16:creationId xmlns:a16="http://schemas.microsoft.com/office/drawing/2014/main" id="{6D663CE7-CD66-4DF1-878A-2F0062B0B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4" name="Rectangle 30">
            <a:extLst>
              <a:ext uri="{FF2B5EF4-FFF2-40B4-BE49-F238E27FC236}">
                <a16:creationId xmlns:a16="http://schemas.microsoft.com/office/drawing/2014/main" id="{5CD6E7F0-7871-4ACB-A90C-AF0D27BAC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14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5" name="Rectangle 31">
            <a:extLst>
              <a:ext uri="{FF2B5EF4-FFF2-40B4-BE49-F238E27FC236}">
                <a16:creationId xmlns:a16="http://schemas.microsoft.com/office/drawing/2014/main" id="{CF6B5684-00D2-4FCB-98D0-F48E86840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6" name="Rectangle 32">
            <a:extLst>
              <a:ext uri="{FF2B5EF4-FFF2-40B4-BE49-F238E27FC236}">
                <a16:creationId xmlns:a16="http://schemas.microsoft.com/office/drawing/2014/main" id="{DE78AD3F-97EE-49E9-B1FF-CC0FB8F036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7" name="Rectangle 33">
            <a:extLst>
              <a:ext uri="{FF2B5EF4-FFF2-40B4-BE49-F238E27FC236}">
                <a16:creationId xmlns:a16="http://schemas.microsoft.com/office/drawing/2014/main" id="{8E6FDBF0-9AB0-4649-83C4-CAC1F4E82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8" name="Rectangle 34">
            <a:extLst>
              <a:ext uri="{FF2B5EF4-FFF2-40B4-BE49-F238E27FC236}">
                <a16:creationId xmlns:a16="http://schemas.microsoft.com/office/drawing/2014/main" id="{928A9389-F019-4E30-A699-D136A79DA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29" name="Rectangle 35">
            <a:extLst>
              <a:ext uri="{FF2B5EF4-FFF2-40B4-BE49-F238E27FC236}">
                <a16:creationId xmlns:a16="http://schemas.microsoft.com/office/drawing/2014/main" id="{F5E0DD99-2033-4C10-8BA0-4B8C249F6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30" name="Rectangle 36">
            <a:extLst>
              <a:ext uri="{FF2B5EF4-FFF2-40B4-BE49-F238E27FC236}">
                <a16:creationId xmlns:a16="http://schemas.microsoft.com/office/drawing/2014/main" id="{A74DF10B-75FD-440E-906C-EA3BC6D21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733800"/>
            <a:ext cx="3048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31" name="Rectangle 37">
            <a:extLst>
              <a:ext uri="{FF2B5EF4-FFF2-40B4-BE49-F238E27FC236}">
                <a16:creationId xmlns:a16="http://schemas.microsoft.com/office/drawing/2014/main" id="{795C1EFD-36A2-4BDF-8427-D7971F1F1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876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32" name="Rectangle 38">
            <a:extLst>
              <a:ext uri="{FF2B5EF4-FFF2-40B4-BE49-F238E27FC236}">
                <a16:creationId xmlns:a16="http://schemas.microsoft.com/office/drawing/2014/main" id="{F884DD3A-BAF9-40FD-8D47-F0412036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95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33" name="Rectangle 39">
            <a:extLst>
              <a:ext uri="{FF2B5EF4-FFF2-40B4-BE49-F238E27FC236}">
                <a16:creationId xmlns:a16="http://schemas.microsoft.com/office/drawing/2014/main" id="{A29A103C-E139-4AEB-870F-8DFA7A964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638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8934" name="TextBox 40">
            <a:extLst>
              <a:ext uri="{FF2B5EF4-FFF2-40B4-BE49-F238E27FC236}">
                <a16:creationId xmlns:a16="http://schemas.microsoft.com/office/drawing/2014/main" id="{A0E53594-79E6-4917-8A75-81FE1FA24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8935" name="TextBox 41">
            <a:extLst>
              <a:ext uri="{FF2B5EF4-FFF2-40B4-BE49-F238E27FC236}">
                <a16:creationId xmlns:a16="http://schemas.microsoft.com/office/drawing/2014/main" id="{30EFCB2E-4FB5-4615-875F-B10DC23DF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8936" name="TextBox 42">
            <a:extLst>
              <a:ext uri="{FF2B5EF4-FFF2-40B4-BE49-F238E27FC236}">
                <a16:creationId xmlns:a16="http://schemas.microsoft.com/office/drawing/2014/main" id="{4AAB246C-7F18-4F03-8C4F-95548AE28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8937" name="TextBox 43">
            <a:extLst>
              <a:ext uri="{FF2B5EF4-FFF2-40B4-BE49-F238E27FC236}">
                <a16:creationId xmlns:a16="http://schemas.microsoft.com/office/drawing/2014/main" id="{94155AA4-A018-43EE-882A-FCE938FD9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8938" name="TextBox 44">
            <a:extLst>
              <a:ext uri="{FF2B5EF4-FFF2-40B4-BE49-F238E27FC236}">
                <a16:creationId xmlns:a16="http://schemas.microsoft.com/office/drawing/2014/main" id="{2F9818F7-FDEF-4CFE-BF00-549340729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8939" name="TextBox 45">
            <a:extLst>
              <a:ext uri="{FF2B5EF4-FFF2-40B4-BE49-F238E27FC236}">
                <a16:creationId xmlns:a16="http://schemas.microsoft.com/office/drawing/2014/main" id="{14D948AB-E394-499A-9FCF-11EFB1810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8940" name="TextBox 46">
            <a:extLst>
              <a:ext uri="{FF2B5EF4-FFF2-40B4-BE49-F238E27FC236}">
                <a16:creationId xmlns:a16="http://schemas.microsoft.com/office/drawing/2014/main" id="{CE8ABDF8-8469-47D7-B7CB-865D60CFF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8941" name="TextBox 47">
            <a:extLst>
              <a:ext uri="{FF2B5EF4-FFF2-40B4-BE49-F238E27FC236}">
                <a16:creationId xmlns:a16="http://schemas.microsoft.com/office/drawing/2014/main" id="{7ABF8630-D157-415E-98BA-E908E841F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8942" name="TextBox 48">
            <a:extLst>
              <a:ext uri="{FF2B5EF4-FFF2-40B4-BE49-F238E27FC236}">
                <a16:creationId xmlns:a16="http://schemas.microsoft.com/office/drawing/2014/main" id="{C25C8429-D563-468E-AE8B-4F4A5A57A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5475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8943" name="TextBox 49">
            <a:extLst>
              <a:ext uri="{FF2B5EF4-FFF2-40B4-BE49-F238E27FC236}">
                <a16:creationId xmlns:a16="http://schemas.microsoft.com/office/drawing/2014/main" id="{6F1D9C37-5332-43D8-AACC-06C6F8FE9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352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8944" name="TextBox 50">
            <a:extLst>
              <a:ext uri="{FF2B5EF4-FFF2-40B4-BE49-F238E27FC236}">
                <a16:creationId xmlns:a16="http://schemas.microsoft.com/office/drawing/2014/main" id="{C86A7A93-8868-45A4-9311-91A30F92D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5257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8945" name="TextBox 51">
            <a:extLst>
              <a:ext uri="{FF2B5EF4-FFF2-40B4-BE49-F238E27FC236}">
                <a16:creationId xmlns:a16="http://schemas.microsoft.com/office/drawing/2014/main" id="{816130AD-01ED-4675-B67B-1CE20D8B6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8768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8946" name="TextBox 52">
            <a:extLst>
              <a:ext uri="{FF2B5EF4-FFF2-40B4-BE49-F238E27FC236}">
                <a16:creationId xmlns:a16="http://schemas.microsoft.com/office/drawing/2014/main" id="{D82CABD9-0B66-4069-85B7-481ECFD44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495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8947" name="TextBox 53">
            <a:extLst>
              <a:ext uri="{FF2B5EF4-FFF2-40B4-BE49-F238E27FC236}">
                <a16:creationId xmlns:a16="http://schemas.microsoft.com/office/drawing/2014/main" id="{D93B4314-784D-4D04-A2F5-E3E5595E3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8948" name="TextBox 54">
            <a:extLst>
              <a:ext uri="{FF2B5EF4-FFF2-40B4-BE49-F238E27FC236}">
                <a16:creationId xmlns:a16="http://schemas.microsoft.com/office/drawing/2014/main" id="{558B7F47-4FAE-4C52-9895-863CF9E64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5619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51D7B5-7823-42BF-B808-962399D28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95D4C-896E-4DF6-8F71-07C8E1A8E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Örnek: C</a:t>
            </a:r>
            <a:r>
              <a:rPr lang="tr-TR" baseline="-25000" dirty="0"/>
              <a:t>2,3</a:t>
            </a:r>
            <a:r>
              <a:rPr lang="tr-TR" dirty="0"/>
              <a:t> Hesabı</a:t>
            </a:r>
            <a:endParaRPr lang="tr-TR" baseline="-25000" dirty="0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06062586-D25A-4A18-9A01-755887175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/>
              <a:t>A</a:t>
            </a:r>
            <a:r>
              <a:rPr lang="tr-TR" altLang="tr-TR" baseline="-25000" dirty="0"/>
              <a:t>2,*</a:t>
            </a:r>
            <a:r>
              <a:rPr lang="tr-TR" altLang="tr-TR" dirty="0"/>
              <a:t> satırı (mavi), B</a:t>
            </a:r>
            <a:r>
              <a:rPr lang="tr-TR" altLang="tr-TR" baseline="-25000" dirty="0"/>
              <a:t>*,3</a:t>
            </a:r>
            <a:r>
              <a:rPr lang="tr-TR" altLang="tr-TR" dirty="0"/>
              <a:t> (kırmızı) sütunu</a:t>
            </a:r>
          </a:p>
          <a:p>
            <a:r>
              <a:rPr lang="tr-TR" altLang="tr-TR" dirty="0"/>
              <a:t>10. adım</a:t>
            </a:r>
          </a:p>
        </p:txBody>
      </p:sp>
      <p:cxnSp>
        <p:nvCxnSpPr>
          <p:cNvPr id="39941" name="Straight Arrow Connector 20">
            <a:extLst>
              <a:ext uri="{FF2B5EF4-FFF2-40B4-BE49-F238E27FC236}">
                <a16:creationId xmlns:a16="http://schemas.microsoft.com/office/drawing/2014/main" id="{0F7BC935-1AC5-413B-8A54-894098A8D6D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819400" y="4133850"/>
            <a:ext cx="1925638" cy="93345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82C83D0-11C6-4607-B198-682EDDF7E6C3}"/>
              </a:ext>
            </a:extLst>
          </p:cNvPr>
          <p:cNvSpPr txBox="1"/>
          <p:nvPr/>
        </p:nvSpPr>
        <p:spPr>
          <a:xfrm>
            <a:off x="1143000" y="4243388"/>
            <a:ext cx="2579688" cy="24622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627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dirty="0"/>
              <a:t>C</a:t>
            </a:r>
            <a:r>
              <a:rPr lang="tr-TR" altLang="tr-TR" baseline="-25000" dirty="0"/>
              <a:t>2,3</a:t>
            </a:r>
            <a:r>
              <a:rPr lang="tr-TR" altLang="tr-TR" dirty="0"/>
              <a:t> = </a:t>
            </a:r>
            <a:r>
              <a:rPr lang="tr-TR" alt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∑</a:t>
            </a:r>
            <a:r>
              <a:rPr lang="tr-TR" altLang="tr-TR" dirty="0"/>
              <a:t>A</a:t>
            </a:r>
            <a:r>
              <a:rPr lang="tr-TR" altLang="tr-TR" baseline="-25000" dirty="0"/>
              <a:t>2,</a:t>
            </a:r>
            <a:r>
              <a:rPr lang="tr-TR" altLang="tr-TR" i="1" baseline="-25000" dirty="0"/>
              <a:t>k</a:t>
            </a:r>
            <a:r>
              <a:rPr lang="tr-TR" altLang="tr-TR" baseline="-25000" dirty="0"/>
              <a:t>  </a:t>
            </a:r>
            <a:r>
              <a:rPr lang="tr-TR" altLang="tr-TR" dirty="0"/>
              <a:t>x B</a:t>
            </a:r>
            <a:r>
              <a:rPr lang="tr-TR" altLang="tr-TR" i="1" baseline="-25000" dirty="0"/>
              <a:t>k</a:t>
            </a:r>
            <a:r>
              <a:rPr lang="tr-TR" altLang="tr-TR" baseline="-25000" dirty="0"/>
              <a:t>,3</a:t>
            </a:r>
          </a:p>
          <a:p>
            <a:br>
              <a:rPr lang="tr-TR" altLang="tr-TR" dirty="0"/>
            </a:br>
            <a:r>
              <a:rPr lang="tr-TR" altLang="tr-TR" dirty="0"/>
              <a:t>	= A</a:t>
            </a:r>
            <a:r>
              <a:rPr lang="tr-TR" altLang="tr-TR" baseline="-25000" dirty="0"/>
              <a:t>2,5  </a:t>
            </a:r>
            <a:r>
              <a:rPr lang="tr-TR" altLang="tr-TR" dirty="0"/>
              <a:t>x B</a:t>
            </a:r>
            <a:r>
              <a:rPr lang="tr-TR" altLang="tr-TR" baseline="-25000" dirty="0"/>
              <a:t>5,3</a:t>
            </a:r>
            <a:br>
              <a:rPr lang="tr-TR" altLang="tr-TR" dirty="0"/>
            </a:br>
            <a:r>
              <a:rPr lang="tr-TR" altLang="tr-TR" dirty="0"/>
              <a:t>	+</a:t>
            </a:r>
            <a:r>
              <a:rPr lang="tr-TR" altLang="tr-TR" sz="1200" dirty="0"/>
              <a:t> </a:t>
            </a:r>
            <a:r>
              <a:rPr lang="tr-TR" altLang="tr-TR" dirty="0"/>
              <a:t>A</a:t>
            </a:r>
            <a:r>
              <a:rPr lang="tr-TR" altLang="tr-TR" baseline="-25000" dirty="0"/>
              <a:t>2,6  </a:t>
            </a:r>
            <a:r>
              <a:rPr lang="tr-TR" altLang="tr-TR" dirty="0"/>
              <a:t>x B</a:t>
            </a:r>
            <a:r>
              <a:rPr lang="tr-TR" altLang="tr-TR" baseline="-25000" dirty="0"/>
              <a:t>6,3</a:t>
            </a:r>
            <a:br>
              <a:rPr lang="tr-TR" altLang="tr-TR" baseline="-25000" dirty="0"/>
            </a:br>
            <a:r>
              <a:rPr lang="tr-TR" altLang="tr-TR" baseline="-25000" dirty="0"/>
              <a:t>	            </a:t>
            </a:r>
            <a:r>
              <a:rPr lang="tr-TR" altLang="tr-TR" sz="1800" dirty="0">
                <a:ea typeface="Verdana" panose="020B0604030504040204" pitchFamily="34" charset="0"/>
                <a:cs typeface="Verdana" panose="020B0604030504040204" pitchFamily="34" charset="0"/>
              </a:rPr>
              <a:t>▪ ▪ ▪</a:t>
            </a:r>
            <a:br>
              <a:rPr lang="tr-TR" altLang="tr-TR" baseline="-25000" dirty="0"/>
            </a:br>
            <a:r>
              <a:rPr lang="tr-TR" altLang="tr-TR" dirty="0"/>
              <a:t>	+</a:t>
            </a:r>
            <a:r>
              <a:rPr lang="tr-TR" altLang="tr-TR" sz="1200" dirty="0"/>
              <a:t> </a:t>
            </a:r>
            <a:r>
              <a:rPr lang="tr-TR" altLang="tr-TR" dirty="0"/>
              <a:t>A</a:t>
            </a:r>
            <a:r>
              <a:rPr lang="tr-TR" altLang="tr-TR" baseline="-25000" dirty="0"/>
              <a:t>2,4  </a:t>
            </a:r>
            <a:r>
              <a:rPr lang="tr-TR" altLang="tr-TR" dirty="0"/>
              <a:t>x B</a:t>
            </a:r>
            <a:r>
              <a:rPr lang="tr-TR" altLang="tr-TR" baseline="-25000" dirty="0"/>
              <a:t>4,3</a:t>
            </a:r>
            <a:br>
              <a:rPr lang="tr-TR" altLang="tr-TR" baseline="-25000" dirty="0"/>
            </a:br>
            <a:endParaRPr lang="tr-TR" altLang="tr-TR" baseline="-25000" dirty="0"/>
          </a:p>
        </p:txBody>
      </p:sp>
      <p:sp>
        <p:nvSpPr>
          <p:cNvPr id="39943" name="Rectangle 25">
            <a:extLst>
              <a:ext uri="{FF2B5EF4-FFF2-40B4-BE49-F238E27FC236}">
                <a16:creationId xmlns:a16="http://schemas.microsoft.com/office/drawing/2014/main" id="{E807B421-6478-48F4-B32A-AD7130394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44" name="Rectangle 26">
            <a:extLst>
              <a:ext uri="{FF2B5EF4-FFF2-40B4-BE49-F238E27FC236}">
                <a16:creationId xmlns:a16="http://schemas.microsoft.com/office/drawing/2014/main" id="{39CD4AF7-59D7-4B09-B556-5BD28F20EB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352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45" name="Rectangle 27">
            <a:extLst>
              <a:ext uri="{FF2B5EF4-FFF2-40B4-BE49-F238E27FC236}">
                <a16:creationId xmlns:a16="http://schemas.microsoft.com/office/drawing/2014/main" id="{A4C3A40E-EDD8-4D86-9D75-5171728CA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971800"/>
            <a:ext cx="381000" cy="3048000"/>
          </a:xfrm>
          <a:prstGeom prst="rect">
            <a:avLst/>
          </a:prstGeom>
          <a:solidFill>
            <a:srgbClr val="FF0000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46" name="Rectangle 28">
            <a:extLst>
              <a:ext uri="{FF2B5EF4-FFF2-40B4-BE49-F238E27FC236}">
                <a16:creationId xmlns:a16="http://schemas.microsoft.com/office/drawing/2014/main" id="{D2749E89-BAE9-4796-A74D-E6312F91D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47" name="Rectangle 29">
            <a:extLst>
              <a:ext uri="{FF2B5EF4-FFF2-40B4-BE49-F238E27FC236}">
                <a16:creationId xmlns:a16="http://schemas.microsoft.com/office/drawing/2014/main" id="{A7E055B4-4209-4C5C-83D8-54F37FDFA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48" name="Rectangle 30">
            <a:extLst>
              <a:ext uri="{FF2B5EF4-FFF2-40B4-BE49-F238E27FC236}">
                <a16:creationId xmlns:a16="http://schemas.microsoft.com/office/drawing/2014/main" id="{62C51881-0E27-4A00-B6B2-8EFDA87B3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114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49" name="Rectangle 31">
            <a:extLst>
              <a:ext uri="{FF2B5EF4-FFF2-40B4-BE49-F238E27FC236}">
                <a16:creationId xmlns:a16="http://schemas.microsoft.com/office/drawing/2014/main" id="{83D9806C-314B-463D-8E82-4300DEEC6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0" name="Rectangle 32">
            <a:extLst>
              <a:ext uri="{FF2B5EF4-FFF2-40B4-BE49-F238E27FC236}">
                <a16:creationId xmlns:a16="http://schemas.microsoft.com/office/drawing/2014/main" id="{97BE566A-9070-4500-B0C3-56F1FC549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1" name="Rectangle 33">
            <a:extLst>
              <a:ext uri="{FF2B5EF4-FFF2-40B4-BE49-F238E27FC236}">
                <a16:creationId xmlns:a16="http://schemas.microsoft.com/office/drawing/2014/main" id="{A4748718-CDE0-4FD6-A8C5-AAF47D93C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2" name="Rectangle 34">
            <a:extLst>
              <a:ext uri="{FF2B5EF4-FFF2-40B4-BE49-F238E27FC236}">
                <a16:creationId xmlns:a16="http://schemas.microsoft.com/office/drawing/2014/main" id="{441F156D-87EF-4C7A-AC39-7B57B6281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3" name="Rectangle 35">
            <a:extLst>
              <a:ext uri="{FF2B5EF4-FFF2-40B4-BE49-F238E27FC236}">
                <a16:creationId xmlns:a16="http://schemas.microsoft.com/office/drawing/2014/main" id="{CB1EC7AC-1AE3-410D-87A8-38378F311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2971800"/>
            <a:ext cx="381000" cy="3048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4" name="Rectangle 36">
            <a:extLst>
              <a:ext uri="{FF2B5EF4-FFF2-40B4-BE49-F238E27FC236}">
                <a16:creationId xmlns:a16="http://schemas.microsoft.com/office/drawing/2014/main" id="{E8DCF8CD-2CDA-419B-943F-CC4F30FA2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3733800"/>
            <a:ext cx="3048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5" name="Rectangle 37">
            <a:extLst>
              <a:ext uri="{FF2B5EF4-FFF2-40B4-BE49-F238E27FC236}">
                <a16:creationId xmlns:a16="http://schemas.microsoft.com/office/drawing/2014/main" id="{B9AD7A17-2F6F-4A99-8532-D43C0C652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876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6" name="Rectangle 38">
            <a:extLst>
              <a:ext uri="{FF2B5EF4-FFF2-40B4-BE49-F238E27FC236}">
                <a16:creationId xmlns:a16="http://schemas.microsoft.com/office/drawing/2014/main" id="{753A9F78-FE4D-4B2E-A9F1-2AE241273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4495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7" name="Rectangle 39">
            <a:extLst>
              <a:ext uri="{FF2B5EF4-FFF2-40B4-BE49-F238E27FC236}">
                <a16:creationId xmlns:a16="http://schemas.microsoft.com/office/drawing/2014/main" id="{28EE2C62-3952-4CE4-9B2A-37ED003A9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5638800"/>
            <a:ext cx="3048000" cy="381000"/>
          </a:xfrm>
          <a:prstGeom prst="rect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tr-TR" altLang="tr-TR" dirty="0"/>
          </a:p>
        </p:txBody>
      </p:sp>
      <p:sp>
        <p:nvSpPr>
          <p:cNvPr id="39958" name="TextBox 40">
            <a:extLst>
              <a:ext uri="{FF2B5EF4-FFF2-40B4-BE49-F238E27FC236}">
                <a16:creationId xmlns:a16="http://schemas.microsoft.com/office/drawing/2014/main" id="{AC1774CF-A871-45EC-B87C-87D3D03B8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9959" name="TextBox 41">
            <a:extLst>
              <a:ext uri="{FF2B5EF4-FFF2-40B4-BE49-F238E27FC236}">
                <a16:creationId xmlns:a16="http://schemas.microsoft.com/office/drawing/2014/main" id="{7E82BF6A-FD4E-4B41-AEFD-E4202109D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9960" name="TextBox 42">
            <a:extLst>
              <a:ext uri="{FF2B5EF4-FFF2-40B4-BE49-F238E27FC236}">
                <a16:creationId xmlns:a16="http://schemas.microsoft.com/office/drawing/2014/main" id="{055451E6-98BC-48B6-91DA-0D29056C7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876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7</a:t>
            </a:r>
          </a:p>
        </p:txBody>
      </p:sp>
      <p:sp>
        <p:nvSpPr>
          <p:cNvPr id="39961" name="TextBox 43">
            <a:extLst>
              <a:ext uri="{FF2B5EF4-FFF2-40B4-BE49-F238E27FC236}">
                <a16:creationId xmlns:a16="http://schemas.microsoft.com/office/drawing/2014/main" id="{2A19E268-26E1-4B79-AC4F-58B1A9E1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4495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6</a:t>
            </a:r>
          </a:p>
        </p:txBody>
      </p:sp>
      <p:sp>
        <p:nvSpPr>
          <p:cNvPr id="39962" name="TextBox 44">
            <a:extLst>
              <a:ext uri="{FF2B5EF4-FFF2-40B4-BE49-F238E27FC236}">
                <a16:creationId xmlns:a16="http://schemas.microsoft.com/office/drawing/2014/main" id="{BC69C832-84AF-49D8-A178-26FA76FF2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9963" name="TextBox 45">
            <a:extLst>
              <a:ext uri="{FF2B5EF4-FFF2-40B4-BE49-F238E27FC236}">
                <a16:creationId xmlns:a16="http://schemas.microsoft.com/office/drawing/2014/main" id="{20909102-9D40-44D0-97DA-6C2F11680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9964" name="TextBox 46">
            <a:extLst>
              <a:ext uri="{FF2B5EF4-FFF2-40B4-BE49-F238E27FC236}">
                <a16:creationId xmlns:a16="http://schemas.microsoft.com/office/drawing/2014/main" id="{2356B8D5-F417-48BA-A60E-E8B7FA54A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9965" name="TextBox 47">
            <a:extLst>
              <a:ext uri="{FF2B5EF4-FFF2-40B4-BE49-F238E27FC236}">
                <a16:creationId xmlns:a16="http://schemas.microsoft.com/office/drawing/2014/main" id="{F7AFBD0B-79B4-43D1-80AA-07BE38329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9966" name="TextBox 48">
            <a:extLst>
              <a:ext uri="{FF2B5EF4-FFF2-40B4-BE49-F238E27FC236}">
                <a16:creationId xmlns:a16="http://schemas.microsoft.com/office/drawing/2014/main" id="{52FEBBBB-A161-4E59-856E-B1011CD03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7475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9967" name="TextBox 49">
            <a:extLst>
              <a:ext uri="{FF2B5EF4-FFF2-40B4-BE49-F238E27FC236}">
                <a16:creationId xmlns:a16="http://schemas.microsoft.com/office/drawing/2014/main" id="{B11982A5-ACC2-4580-8274-3258F5B88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4114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5</a:t>
            </a:r>
          </a:p>
        </p:txBody>
      </p:sp>
      <p:sp>
        <p:nvSpPr>
          <p:cNvPr id="39968" name="TextBox 50">
            <a:extLst>
              <a:ext uri="{FF2B5EF4-FFF2-40B4-BE49-F238E27FC236}">
                <a16:creationId xmlns:a16="http://schemas.microsoft.com/office/drawing/2014/main" id="{6D367AD7-7A35-4A91-A4A9-E95921F1C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2971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2</a:t>
            </a:r>
          </a:p>
        </p:txBody>
      </p:sp>
      <p:sp>
        <p:nvSpPr>
          <p:cNvPr id="39969" name="TextBox 51">
            <a:extLst>
              <a:ext uri="{FF2B5EF4-FFF2-40B4-BE49-F238E27FC236}">
                <a16:creationId xmlns:a16="http://schemas.microsoft.com/office/drawing/2014/main" id="{8EFFD9EF-A911-4261-BD0C-FC3E307F2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638800"/>
            <a:ext cx="327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1</a:t>
            </a:r>
          </a:p>
        </p:txBody>
      </p:sp>
      <p:sp>
        <p:nvSpPr>
          <p:cNvPr id="39970" name="TextBox 52">
            <a:extLst>
              <a:ext uri="{FF2B5EF4-FFF2-40B4-BE49-F238E27FC236}">
                <a16:creationId xmlns:a16="http://schemas.microsoft.com/office/drawing/2014/main" id="{9B5D2D18-1C62-4123-BA2D-4B98A492D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5257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0</a:t>
            </a:r>
          </a:p>
        </p:txBody>
      </p:sp>
      <p:sp>
        <p:nvSpPr>
          <p:cNvPr id="39971" name="TextBox 53">
            <a:extLst>
              <a:ext uri="{FF2B5EF4-FFF2-40B4-BE49-F238E27FC236}">
                <a16:creationId xmlns:a16="http://schemas.microsoft.com/office/drawing/2014/main" id="{75521653-1FAA-47E0-9AC9-B163E57EB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73380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4</a:t>
            </a:r>
          </a:p>
        </p:txBody>
      </p:sp>
      <p:sp>
        <p:nvSpPr>
          <p:cNvPr id="39972" name="TextBox 54">
            <a:extLst>
              <a:ext uri="{FF2B5EF4-FFF2-40B4-BE49-F238E27FC236}">
                <a16:creationId xmlns:a16="http://schemas.microsoft.com/office/drawing/2014/main" id="{95D057F2-248C-4F1A-9D05-50D9097EC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475" y="3333750"/>
            <a:ext cx="325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tr-TR" altLang="tr-TR" sz="2000" dirty="0"/>
              <a:t>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3CF93A-65E3-448D-BAFE-CD016FB8C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36EBC77-8793-4375-B090-CFE0C6551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8BE2D-90E1-42EB-8B2A-B07DF5EAC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A5E0C0-ED4F-4A48-B392-AADB593F3F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65" name="Picture 4">
            <a:extLst>
              <a:ext uri="{FF2B5EF4-FFF2-40B4-BE49-F238E27FC236}">
                <a16:creationId xmlns:a16="http://schemas.microsoft.com/office/drawing/2014/main" id="{D4FB2F84-52DC-43E6-B8DE-B350E7F31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"/>
            <a:ext cx="8294688" cy="658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EC00CB83-270C-46E7-850F-98CF05D0C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971800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Kasımlı Dizi (ing: Systolic)</a:t>
            </a:r>
            <a:endParaRPr lang="en-US" altLang="tr-TR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Arial" charset="0"/>
            </a:endParaRPr>
          </a:p>
        </p:txBody>
      </p:sp>
      <p:sp>
        <p:nvSpPr>
          <p:cNvPr id="40967" name="Rectangle 4">
            <a:extLst>
              <a:ext uri="{FF2B5EF4-FFF2-40B4-BE49-F238E27FC236}">
                <a16:creationId xmlns:a16="http://schemas.microsoft.com/office/drawing/2014/main" id="{B5F69C6F-81B7-48D9-B5B4-AAC7951BB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92175"/>
            <a:ext cx="1371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Bastırma olayları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40968" name="Rectangle 4">
            <a:extLst>
              <a:ext uri="{FF2B5EF4-FFF2-40B4-BE49-F238E27FC236}">
                <a16:creationId xmlns:a16="http://schemas.microsoft.com/office/drawing/2014/main" id="{9C27B3FF-ADD9-4FA1-B356-30006FB97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351213"/>
            <a:ext cx="2667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Bir çevrim gecikme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4">
            <a:extLst>
              <a:ext uri="{FF2B5EF4-FFF2-40B4-BE49-F238E27FC236}">
                <a16:creationId xmlns:a16="http://schemas.microsoft.com/office/drawing/2014/main" id="{46D914B3-DB19-4051-8710-A167DC809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6934200" cy="627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4">
            <a:extLst>
              <a:ext uri="{FF2B5EF4-FFF2-40B4-BE49-F238E27FC236}">
                <a16:creationId xmlns:a16="http://schemas.microsoft.com/office/drawing/2014/main" id="{17CA911A-914A-4472-B307-FE55DACFB1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968375"/>
            <a:ext cx="1371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Bastırma olayları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94797D-7C3D-4E0A-B469-DF8BDCB5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152"/>
            <a:ext cx="4495800" cy="9906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tr-TR" dirty="0"/>
              <a:t>Matris-Vektör Çarpımı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855EBA-5660-4329-8999-07DF885AA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4D38A9-E04A-46BB-91BC-AF9BBC67D3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Lineer Denklem Sistemi</a:t>
            </a:r>
          </a:p>
        </p:txBody>
      </p:sp>
      <p:sp>
        <p:nvSpPr>
          <p:cNvPr id="43011" name="Subtitle 5">
            <a:extLst>
              <a:ext uri="{FF2B5EF4-FFF2-40B4-BE49-F238E27FC236}">
                <a16:creationId xmlns:a16="http://schemas.microsoft.com/office/drawing/2014/main" id="{4D226404-198D-44AA-BAE5-7048558B2B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677744-7A58-4744-92C7-DD312407A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38B4C4-EB62-4F67-B643-6DE6D48A6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Lineer Denklem Sistemi Çözümü</a:t>
            </a:r>
            <a:endParaRPr lang="tr-TR" sz="4000" dirty="0"/>
          </a:p>
        </p:txBody>
      </p:sp>
      <p:pic>
        <p:nvPicPr>
          <p:cNvPr id="44036" name="Picture 4">
            <a:extLst>
              <a:ext uri="{FF2B5EF4-FFF2-40B4-BE49-F238E27FC236}">
                <a16:creationId xmlns:a16="http://schemas.microsoft.com/office/drawing/2014/main" id="{33D4B455-D2AE-476E-A8B6-1E36A9EC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077200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Rectangle 6">
            <a:extLst>
              <a:ext uri="{FF2B5EF4-FFF2-40B4-BE49-F238E27FC236}">
                <a16:creationId xmlns:a16="http://schemas.microsoft.com/office/drawing/2014/main" id="{B027B296-7B61-4E7A-8E61-BBA424456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486400"/>
            <a:ext cx="876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Amaç verilen </a:t>
            </a:r>
            <a:r>
              <a:rPr lang="en-US" altLang="tr-TR" sz="2400" i="1" dirty="0">
                <a:cs typeface="Arial" panose="020B0604020202020204" pitchFamily="34" charset="0"/>
              </a:rPr>
              <a:t>a</a:t>
            </a:r>
            <a:r>
              <a:rPr lang="en-US" altLang="tr-TR" sz="2400" baseline="-25000" dirty="0">
                <a:cs typeface="Arial" panose="020B0604020202020204" pitchFamily="34" charset="0"/>
              </a:rPr>
              <a:t>0,0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en-US" altLang="tr-TR" sz="2400" i="1" dirty="0">
                <a:cs typeface="Arial" panose="020B0604020202020204" pitchFamily="34" charset="0"/>
              </a:rPr>
              <a:t>a</a:t>
            </a:r>
            <a:r>
              <a:rPr lang="en-US" altLang="tr-TR" sz="2400" baseline="-25000" dirty="0">
                <a:cs typeface="Arial" panose="020B0604020202020204" pitchFamily="34" charset="0"/>
              </a:rPr>
              <a:t>0,1</a:t>
            </a:r>
            <a:r>
              <a:rPr lang="en-US" altLang="tr-TR" sz="2400" dirty="0">
                <a:cs typeface="Arial" panose="020B0604020202020204" pitchFamily="34" charset="0"/>
              </a:rPr>
              <a:t>, …, </a:t>
            </a:r>
            <a:r>
              <a:rPr lang="en-US" altLang="tr-TR" sz="2400" i="1" dirty="0">
                <a:cs typeface="Arial" panose="020B0604020202020204" pitchFamily="34" charset="0"/>
              </a:rPr>
              <a:t>a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n</a:t>
            </a:r>
            <a:r>
              <a:rPr lang="en-US" altLang="tr-TR" sz="2400" baseline="-25000" dirty="0">
                <a:cs typeface="Arial" panose="020B0604020202020204" pitchFamily="34" charset="0"/>
              </a:rPr>
              <a:t>-1,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n</a:t>
            </a:r>
            <a:r>
              <a:rPr lang="en-US" altLang="tr-TR" sz="2400" baseline="-25000" dirty="0">
                <a:cs typeface="Arial" panose="020B0604020202020204" pitchFamily="34" charset="0"/>
              </a:rPr>
              <a:t>-1</a:t>
            </a:r>
            <a:r>
              <a:rPr lang="tr-TR" altLang="tr-TR" sz="2400" dirty="0">
                <a:cs typeface="Arial" panose="020B0604020202020204" pitchFamily="34" charset="0"/>
              </a:rPr>
              <a:t>  ve 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en-US" altLang="tr-TR" sz="2400" i="1" dirty="0">
                <a:cs typeface="Arial" panose="020B0604020202020204" pitchFamily="34" charset="0"/>
              </a:rPr>
              <a:t>b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, …, </a:t>
            </a:r>
            <a:r>
              <a:rPr lang="en-US" altLang="tr-TR" sz="2400" i="1" dirty="0">
                <a:cs typeface="Arial" panose="020B0604020202020204" pitchFamily="34" charset="0"/>
              </a:rPr>
              <a:t>b</a:t>
            </a:r>
            <a:r>
              <a:rPr lang="en-US" altLang="tr-TR" sz="2400" i="1" baseline="-25000" dirty="0">
                <a:cs typeface="Arial" panose="020B0604020202020204" pitchFamily="34" charset="0"/>
              </a:rPr>
              <a:t>n</a:t>
            </a:r>
            <a:r>
              <a:rPr lang="en-US" altLang="tr-TR" sz="2400" i="1" dirty="0">
                <a:cs typeface="Arial" panose="020B0604020202020204" pitchFamily="34" charset="0"/>
              </a:rPr>
              <a:t> 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'ler ile bilinmeyen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0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en-US" altLang="tr-TR" sz="2400" i="1" dirty="0">
                <a:cs typeface="Arial" panose="020B0604020202020204" pitchFamily="34" charset="0"/>
              </a:rPr>
              <a:t>x</a:t>
            </a:r>
            <a:r>
              <a:rPr lang="en-US" altLang="tr-TR" sz="2400" baseline="-25000" dirty="0">
                <a:cs typeface="Arial" panose="020B0604020202020204" pitchFamily="34" charset="0"/>
              </a:rPr>
              <a:t>1</a:t>
            </a:r>
            <a:r>
              <a:rPr lang="en-US" altLang="tr-TR" sz="2400" dirty="0">
                <a:cs typeface="Arial" panose="020B0604020202020204" pitchFamily="34" charset="0"/>
              </a:rPr>
              <a:t>, …, </a:t>
            </a:r>
            <a:r>
              <a:rPr lang="en-US" altLang="tr-TR" sz="2400" i="1" dirty="0">
                <a:cs typeface="Arial" panose="020B0604020202020204" pitchFamily="34" charset="0"/>
              </a:rPr>
              <a:t>xn</a:t>
            </a:r>
            <a:r>
              <a:rPr lang="en-US" altLang="tr-TR" sz="2400" dirty="0">
                <a:cs typeface="Arial" panose="020B0604020202020204" pitchFamily="34" charset="0"/>
              </a:rPr>
              <a:t>-1 </a:t>
            </a:r>
            <a:r>
              <a:rPr lang="tr-TR" altLang="tr-TR" sz="2400" dirty="0">
                <a:cs typeface="Arial" panose="020B0604020202020204" pitchFamily="34" charset="0"/>
              </a:rPr>
              <a:t>'leri bulmaktır.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44038" name="Rectangle 4">
            <a:extLst>
              <a:ext uri="{FF2B5EF4-FFF2-40B4-BE49-F238E27FC236}">
                <a16:creationId xmlns:a16="http://schemas.microsoft.com/office/drawing/2014/main" id="{F5D2911A-A0F0-4752-A6A7-5230E0ABA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419600"/>
            <a:ext cx="3276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Bunun matris formu:</a:t>
            </a:r>
            <a:endParaRPr lang="en-US" altLang="tr-TR" sz="2400" dirty="0"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5DE69C-97CC-4A38-890B-FCE62676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D59B52-7F7F-4599-94C4-FC5426BDC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tr-TR" b="1" dirty="0">
                <a:solidFill>
                  <a:srgbClr val="0070C0"/>
                </a:solidFill>
              </a:rPr>
              <a:t>Yoğun (ing: </a:t>
            </a:r>
            <a:r>
              <a:rPr lang="en-US" altLang="tr-TR" b="1" i="1" dirty="0">
                <a:solidFill>
                  <a:srgbClr val="0070C0"/>
                </a:solidFill>
              </a:rPr>
              <a:t>Dense</a:t>
            </a:r>
            <a:r>
              <a:rPr lang="tr-TR" altLang="tr-TR" b="1" dirty="0">
                <a:solidFill>
                  <a:srgbClr val="0070C0"/>
                </a:solidFill>
              </a:rPr>
              <a:t>) Matrisler</a:t>
            </a:r>
          </a:p>
          <a:p>
            <a:pPr lvl="1">
              <a:defRPr/>
            </a:pPr>
            <a:r>
              <a:rPr lang="en-US" altLang="tr-TR" sz="2000" b="1" dirty="0">
                <a:solidFill>
                  <a:srgbClr val="FF0000"/>
                </a:solidFill>
              </a:rPr>
              <a:t>Gaus</a:t>
            </a:r>
            <a:r>
              <a:rPr lang="tr-TR" altLang="tr-TR" sz="2000" b="1" dirty="0">
                <a:solidFill>
                  <a:srgbClr val="FF0000"/>
                </a:solidFill>
              </a:rPr>
              <a:t>s Elemesi</a:t>
            </a:r>
            <a:r>
              <a:rPr lang="en-US" altLang="tr-TR" sz="2000" dirty="0"/>
              <a:t> </a:t>
            </a:r>
            <a:endParaRPr lang="tr-TR" altLang="tr-TR" sz="2000" dirty="0"/>
          </a:p>
          <a:p>
            <a:pPr lvl="1">
              <a:defRPr/>
            </a:pPr>
            <a:r>
              <a:rPr lang="tr-TR" altLang="tr-TR" sz="2000" dirty="0"/>
              <a:t>Paralel zaman karmaşıklığı:</a:t>
            </a:r>
            <a:r>
              <a:rPr lang="en-US" altLang="tr-TR" sz="2000" dirty="0"/>
              <a:t> O(n</a:t>
            </a:r>
            <a:r>
              <a:rPr lang="en-US" altLang="tr-TR" sz="2000" baseline="30000" dirty="0"/>
              <a:t>2</a:t>
            </a:r>
            <a:r>
              <a:rPr lang="en-US" altLang="tr-TR" sz="2000" dirty="0"/>
              <a:t>)</a:t>
            </a:r>
            <a:endParaRPr lang="tr-TR" altLang="tr-TR" sz="2000" dirty="0"/>
          </a:p>
          <a:p>
            <a:pPr>
              <a:defRPr/>
            </a:pPr>
            <a:endParaRPr lang="tr-TR" altLang="tr-TR" b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tr-TR" altLang="tr-TR" b="1" dirty="0">
                <a:solidFill>
                  <a:srgbClr val="0070C0"/>
                </a:solidFill>
              </a:rPr>
              <a:t>Seyrek (ing: </a:t>
            </a:r>
            <a:r>
              <a:rPr lang="en-US" altLang="tr-TR" b="1" i="1" dirty="0">
                <a:solidFill>
                  <a:srgbClr val="0070C0"/>
                </a:solidFill>
              </a:rPr>
              <a:t>Sparse</a:t>
            </a:r>
            <a:r>
              <a:rPr lang="tr-TR" altLang="tr-TR" b="1" dirty="0">
                <a:solidFill>
                  <a:srgbClr val="0070C0"/>
                </a:solidFill>
              </a:rPr>
              <a:t>) Matrisler</a:t>
            </a:r>
            <a:endParaRPr lang="tr-TR" altLang="tr-TR" sz="2800" b="1" dirty="0">
              <a:solidFill>
                <a:srgbClr val="0070C0"/>
              </a:solidFill>
            </a:endParaRPr>
          </a:p>
          <a:p>
            <a:pPr lvl="1">
              <a:defRPr/>
            </a:pPr>
            <a:r>
              <a:rPr lang="tr-TR" altLang="tr-TR" sz="2000" b="1" dirty="0">
                <a:solidFill>
                  <a:srgbClr val="FF0000"/>
                </a:solidFill>
              </a:rPr>
              <a:t>Yineleme Metodu</a:t>
            </a:r>
            <a:r>
              <a:rPr lang="tr-TR" altLang="tr-TR" sz="2000" dirty="0">
                <a:solidFill>
                  <a:srgbClr val="FF0000"/>
                </a:solidFill>
              </a:rPr>
              <a:t> </a:t>
            </a:r>
          </a:p>
          <a:p>
            <a:pPr lvl="1">
              <a:defRPr/>
            </a:pPr>
            <a:r>
              <a:rPr lang="tr-TR" altLang="tr-TR" sz="2000" dirty="0"/>
              <a:t>Kullanılan yineleme metoduna</a:t>
            </a:r>
            <a:r>
              <a:rPr lang="en-US" altLang="tr-TR" sz="2000" dirty="0"/>
              <a:t> </a:t>
            </a:r>
            <a:r>
              <a:rPr lang="tr-TR" altLang="tr-TR" sz="2000" dirty="0"/>
              <a:t>ve yineleme sayısına göre değişse de, tipik olarak zaman karmaşıklığı:</a:t>
            </a:r>
            <a:r>
              <a:rPr lang="en-US" altLang="tr-TR" sz="2000" dirty="0"/>
              <a:t> O(log n)</a:t>
            </a:r>
            <a:endParaRPr lang="tr-TR" altLang="tr-TR" sz="2000" dirty="0"/>
          </a:p>
          <a:p>
            <a:pPr lvl="2">
              <a:defRPr/>
            </a:pPr>
            <a:r>
              <a:rPr lang="en-US" altLang="tr-TR" sz="1600" b="1" dirty="0">
                <a:solidFill>
                  <a:srgbClr val="FF0000"/>
                </a:solidFill>
              </a:rPr>
              <a:t>Jacobi </a:t>
            </a:r>
            <a:r>
              <a:rPr lang="tr-TR" altLang="tr-TR" sz="1600" b="1" dirty="0">
                <a:solidFill>
                  <a:srgbClr val="FF0000"/>
                </a:solidFill>
              </a:rPr>
              <a:t>yinelemesi</a:t>
            </a:r>
            <a:endParaRPr lang="en-US" altLang="tr-TR" sz="1600" b="1" dirty="0">
              <a:solidFill>
                <a:srgbClr val="FF0000"/>
              </a:solidFill>
            </a:endParaRPr>
          </a:p>
          <a:p>
            <a:pPr lvl="2">
              <a:defRPr/>
            </a:pPr>
            <a:r>
              <a:rPr lang="en-US" altLang="tr-TR" sz="1600" b="1" dirty="0">
                <a:solidFill>
                  <a:srgbClr val="FF0000"/>
                </a:solidFill>
              </a:rPr>
              <a:t>Gauss-Seidel </a:t>
            </a:r>
            <a:r>
              <a:rPr lang="tr-TR" altLang="tr-TR" sz="1600" b="1" dirty="0">
                <a:solidFill>
                  <a:srgbClr val="FF0000"/>
                </a:solidFill>
              </a:rPr>
              <a:t>gevşetmesi</a:t>
            </a:r>
            <a:r>
              <a:rPr lang="en-US" altLang="tr-TR" sz="1600" b="1" dirty="0">
                <a:solidFill>
                  <a:srgbClr val="FF0000"/>
                </a:solidFill>
              </a:rPr>
              <a:t> (</a:t>
            </a:r>
            <a:r>
              <a:rPr lang="tr-TR" altLang="tr-TR" sz="1600" b="1" dirty="0">
                <a:solidFill>
                  <a:srgbClr val="FF0000"/>
                </a:solidFill>
              </a:rPr>
              <a:t>paralel çalışma için iyi değil</a:t>
            </a:r>
            <a:r>
              <a:rPr lang="en-US" altLang="tr-TR" sz="1600" b="1" dirty="0">
                <a:solidFill>
                  <a:srgbClr val="FF0000"/>
                </a:solidFill>
              </a:rPr>
              <a:t>)</a:t>
            </a:r>
          </a:p>
          <a:p>
            <a:pPr lvl="2">
              <a:defRPr/>
            </a:pPr>
            <a:r>
              <a:rPr lang="tr-TR" altLang="tr-TR" sz="1600" b="1" dirty="0">
                <a:solidFill>
                  <a:srgbClr val="FF0000"/>
                </a:solidFill>
              </a:rPr>
              <a:t>Kırmızı</a:t>
            </a:r>
            <a:r>
              <a:rPr lang="en-US" altLang="tr-TR" sz="1600" b="1" dirty="0">
                <a:solidFill>
                  <a:srgbClr val="FF0000"/>
                </a:solidFill>
              </a:rPr>
              <a:t>-</a:t>
            </a:r>
            <a:r>
              <a:rPr lang="tr-TR" altLang="tr-TR" sz="1600" b="1" dirty="0">
                <a:solidFill>
                  <a:srgbClr val="FF0000"/>
                </a:solidFill>
              </a:rPr>
              <a:t>Siyah</a:t>
            </a:r>
            <a:r>
              <a:rPr lang="en-US" altLang="tr-TR" sz="1600" b="1" dirty="0">
                <a:solidFill>
                  <a:srgbClr val="FF0000"/>
                </a:solidFill>
              </a:rPr>
              <a:t> </a:t>
            </a:r>
            <a:r>
              <a:rPr lang="tr-TR" altLang="tr-TR" sz="1600" b="1" dirty="0">
                <a:solidFill>
                  <a:srgbClr val="FF0000"/>
                </a:solidFill>
              </a:rPr>
              <a:t>sıralama</a:t>
            </a:r>
            <a:endParaRPr lang="en-US" altLang="tr-TR" sz="1600" b="1" dirty="0">
              <a:solidFill>
                <a:srgbClr val="FF0000"/>
              </a:solidFill>
            </a:endParaRPr>
          </a:p>
          <a:p>
            <a:pPr lvl="2">
              <a:defRPr/>
            </a:pPr>
            <a:r>
              <a:rPr lang="tr-TR" altLang="tr-TR" sz="1600" b="1" dirty="0">
                <a:solidFill>
                  <a:srgbClr val="FF0000"/>
                </a:solidFill>
              </a:rPr>
              <a:t>Çoklu ızgara</a:t>
            </a:r>
            <a:endParaRPr lang="en-US" altLang="tr-TR" sz="16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tr-TR" sz="2000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1E4FF41E-B660-40BB-9C88-3085789E7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Lineer Denklem Sistemi Çözümü</a:t>
            </a: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6CA80F-E831-47E4-A8A0-09C5834C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0140FD-D20E-443B-8FE5-285CD2AA6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Gauss Elemesi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589654-9B08-4078-91F8-9AE0533D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6083" name="Content Placeholder 4">
            <a:extLst>
              <a:ext uri="{FF2B5EF4-FFF2-40B4-BE49-F238E27FC236}">
                <a16:creationId xmlns:a16="http://schemas.microsoft.com/office/drawing/2014/main" id="{B489EBF1-D2E1-4D38-9B73-234E8028650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z="2200" dirty="0">
                <a:cs typeface="Arial" panose="020B0604020202020204" pitchFamily="34" charset="0"/>
              </a:rPr>
              <a:t>Öncelikle lineer denklem sisteminde köşegenin altı sıfır olacak şekle getirilir, sonra bilinmeyenler tek tek geriye doğru (ing: </a:t>
            </a:r>
            <a:r>
              <a:rPr lang="en-US" altLang="tr-TR" sz="2200" i="1" dirty="0">
                <a:cs typeface="Arial" panose="020B0604020202020204" pitchFamily="34" charset="0"/>
              </a:rPr>
              <a:t>Back Substitution</a:t>
            </a:r>
            <a:r>
              <a:rPr lang="tr-TR" altLang="tr-TR" sz="2200" dirty="0">
                <a:cs typeface="Arial" panose="020B0604020202020204" pitchFamily="34" charset="0"/>
              </a:rPr>
              <a:t>) çözülür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200" dirty="0">
                <a:cs typeface="Arial" panose="020B0604020202020204" pitchFamily="34" charset="0"/>
              </a:rPr>
              <a:t>Lineer denklemlerin bir özelliği olarak herhangi bir satır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bir sabitle çarpılıp, başka satır ile toplanıp o satır üzerine yazılırsa sonuçlar değişmez</a:t>
            </a:r>
            <a:r>
              <a:rPr lang="en-US" altLang="tr-TR" sz="22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200" dirty="0">
                <a:cs typeface="Arial" panose="020B0604020202020204" pitchFamily="34" charset="0"/>
              </a:rPr>
              <a:t>İlk satırdan başlayıp altındaki satırlarla çalışılır.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i="1" dirty="0">
                <a:cs typeface="Arial" panose="020B0604020202020204" pitchFamily="34" charset="0"/>
              </a:rPr>
              <a:t>i</a:t>
            </a:r>
            <a:r>
              <a:rPr lang="tr-TR" altLang="tr-TR" sz="2200" dirty="0">
                <a:cs typeface="Arial" panose="020B0604020202020204" pitchFamily="34" charset="0"/>
              </a:rPr>
              <a:t>.inci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satır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altındaki her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en-US" altLang="tr-TR" sz="2200" i="1" dirty="0">
                <a:cs typeface="Arial" panose="020B0604020202020204" pitchFamily="34" charset="0"/>
              </a:rPr>
              <a:t>j </a:t>
            </a:r>
            <a:r>
              <a:rPr lang="tr-TR" altLang="tr-TR" sz="2200" dirty="0">
                <a:cs typeface="Arial" panose="020B0604020202020204" pitchFamily="34" charset="0"/>
              </a:rPr>
              <a:t>satırı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en-US" altLang="tr-TR" sz="2200" i="1" dirty="0">
                <a:cs typeface="Arial" panose="020B0604020202020204" pitchFamily="34" charset="0"/>
              </a:rPr>
              <a:t>i</a:t>
            </a:r>
            <a:r>
              <a:rPr lang="tr-TR" altLang="tr-TR" sz="2200" dirty="0">
                <a:cs typeface="Arial" panose="020B0604020202020204" pitchFamily="34" charset="0"/>
              </a:rPr>
              <a:t>.inci satırla şu şekilde düzenlenir:</a:t>
            </a:r>
          </a:p>
          <a:p>
            <a:pPr eaLnBrk="1" hangingPunct="1">
              <a:spcBef>
                <a:spcPct val="0"/>
              </a:spcBef>
            </a:pPr>
            <a:endParaRPr lang="tr-TR" altLang="tr-TR" sz="22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sz="22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sz="22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tr-TR" altLang="tr-TR" sz="22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200" dirty="0">
                <a:cs typeface="Arial" panose="020B0604020202020204" pitchFamily="34" charset="0"/>
              </a:rPr>
              <a:t>Bunun etkisi ile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en-US" altLang="tr-TR" sz="2200" i="1" dirty="0">
                <a:cs typeface="Arial" panose="020B0604020202020204" pitchFamily="34" charset="0"/>
              </a:rPr>
              <a:t>i</a:t>
            </a:r>
            <a:r>
              <a:rPr lang="tr-TR" altLang="tr-TR" sz="2200" dirty="0">
                <a:cs typeface="Arial" panose="020B0604020202020204" pitchFamily="34" charset="0"/>
              </a:rPr>
              <a:t>.inci sütunda </a:t>
            </a:r>
            <a:r>
              <a:rPr lang="en-US" altLang="tr-TR" sz="2200" i="1" dirty="0">
                <a:cs typeface="Arial" panose="020B0604020202020204" pitchFamily="34" charset="0"/>
              </a:rPr>
              <a:t>i</a:t>
            </a:r>
            <a:r>
              <a:rPr lang="tr-TR" altLang="tr-TR" sz="2200" dirty="0">
                <a:cs typeface="Arial" panose="020B0604020202020204" pitchFamily="34" charset="0"/>
              </a:rPr>
              <a:t>.inci</a:t>
            </a:r>
            <a:r>
              <a:rPr lang="en-US" altLang="tr-TR" sz="2200" dirty="0">
                <a:cs typeface="Arial" panose="020B0604020202020204" pitchFamily="34" charset="0"/>
              </a:rPr>
              <a:t> </a:t>
            </a:r>
            <a:r>
              <a:rPr lang="tr-TR" altLang="tr-TR" sz="2200" dirty="0">
                <a:cs typeface="Arial" panose="020B0604020202020204" pitchFamily="34" charset="0"/>
              </a:rPr>
              <a:t>satırın altındaki değerler tümüyle sıfır olur.</a:t>
            </a:r>
            <a:endParaRPr lang="en-US" altLang="tr-TR" sz="2200" dirty="0">
              <a:cs typeface="Arial" panose="020B0604020202020204" pitchFamily="34" charset="0"/>
            </a:endParaRPr>
          </a:p>
          <a:p>
            <a:endParaRPr lang="tr-TR" altLang="tr-TR" sz="2200" dirty="0"/>
          </a:p>
        </p:txBody>
      </p:sp>
      <p:grpSp>
        <p:nvGrpSpPr>
          <p:cNvPr id="46085" name="Group 1">
            <a:extLst>
              <a:ext uri="{FF2B5EF4-FFF2-40B4-BE49-F238E27FC236}">
                <a16:creationId xmlns:a16="http://schemas.microsoft.com/office/drawing/2014/main" id="{129B6A6C-A9D7-4A53-9D69-FC2BCC0B5108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3933056"/>
            <a:ext cx="6705600" cy="1223962"/>
            <a:chOff x="381000" y="4414837"/>
            <a:chExt cx="6705600" cy="1223963"/>
          </a:xfrm>
        </p:grpSpPr>
        <p:pic>
          <p:nvPicPr>
            <p:cNvPr id="46086" name="Picture 5">
              <a:extLst>
                <a:ext uri="{FF2B5EF4-FFF2-40B4-BE49-F238E27FC236}">
                  <a16:creationId xmlns:a16="http://schemas.microsoft.com/office/drawing/2014/main" id="{004907E8-57FC-44F2-BAA7-2B173F66F5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-6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4414837"/>
              <a:ext cx="4876800" cy="1223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7" name="Rectangle 4">
              <a:extLst>
                <a:ext uri="{FF2B5EF4-FFF2-40B4-BE49-F238E27FC236}">
                  <a16:creationId xmlns:a16="http://schemas.microsoft.com/office/drawing/2014/main" id="{6B4B407D-50A2-4730-B332-9F83A8457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000" y="4800600"/>
              <a:ext cx="3733800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tr-TR" altLang="tr-TR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endParaRPr lang="en-US" alt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4DD7B522-D2EB-421D-9331-0BEC90FCB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4689474"/>
              <a:ext cx="41148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tr-TR" altLang="tr-TR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satır-j = satır-j + satır-i  </a:t>
              </a:r>
              <a:r>
                <a:rPr lang="tr-TR" altLang="tr-TR" sz="2000" dirty="0">
                  <a:latin typeface="+mn-lt"/>
                  <a:cs typeface="Times New Roman" panose="02020603050405020304" pitchFamily="18" charset="0"/>
                </a:rPr>
                <a:t>x</a:t>
              </a:r>
              <a:r>
                <a:rPr lang="tr-TR" altLang="tr-TR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tr-TR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4">
            <a:extLst>
              <a:ext uri="{FF2B5EF4-FFF2-40B4-BE49-F238E27FC236}">
                <a16:creationId xmlns:a16="http://schemas.microsoft.com/office/drawing/2014/main" id="{41136242-F123-4648-83C6-2AD585997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55389"/>
            <a:ext cx="7620000" cy="554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4">
            <a:extLst>
              <a:ext uri="{FF2B5EF4-FFF2-40B4-BE49-F238E27FC236}">
                <a16:creationId xmlns:a16="http://schemas.microsoft.com/office/drawing/2014/main" id="{1BBE708D-3968-4053-B2F8-7663B1945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207789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Sütun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47110" name="Rectangle 4">
            <a:extLst>
              <a:ext uri="{FF2B5EF4-FFF2-40B4-BE49-F238E27FC236}">
                <a16:creationId xmlns:a16="http://schemas.microsoft.com/office/drawing/2014/main" id="{F4D4878D-6E7F-4B96-894F-B56EA2BBF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484139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Satır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47111" name="Rectangle 4">
            <a:extLst>
              <a:ext uri="{FF2B5EF4-FFF2-40B4-BE49-F238E27FC236}">
                <a16:creationId xmlns:a16="http://schemas.microsoft.com/office/drawing/2014/main" id="{D739226B-EA4D-4058-A8C9-25FE525BB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550939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Satır </a:t>
            </a:r>
            <a:r>
              <a:rPr lang="tr-TR" altLang="tr-TR" sz="2000" i="1" dirty="0">
                <a:cs typeface="Arial" panose="020B0604020202020204" pitchFamily="34" charset="0"/>
              </a:rPr>
              <a:t>i</a:t>
            </a: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47112" name="Rectangle 4">
            <a:extLst>
              <a:ext uri="{FF2B5EF4-FFF2-40B4-BE49-F238E27FC236}">
                <a16:creationId xmlns:a16="http://schemas.microsoft.com/office/drawing/2014/main" id="{B8127D57-810B-4A9B-BE7F-BD0886DE6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636789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Satır </a:t>
            </a:r>
            <a:r>
              <a:rPr lang="tr-TR" altLang="tr-TR" sz="2000" i="1" dirty="0">
                <a:cs typeface="Arial" panose="020B0604020202020204" pitchFamily="34" charset="0"/>
              </a:rPr>
              <a:t>j</a:t>
            </a: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47113" name="Rectangle 4">
            <a:extLst>
              <a:ext uri="{FF2B5EF4-FFF2-40B4-BE49-F238E27FC236}">
                <a16:creationId xmlns:a16="http://schemas.microsoft.com/office/drawing/2014/main" id="{10F29C2C-EA9A-493C-A97B-206F11ACB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551189"/>
            <a:ext cx="13716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Önceden sıfırlanmış olanlar</a:t>
            </a: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47114" name="Rectangle 4">
            <a:extLst>
              <a:ext uri="{FF2B5EF4-FFF2-40B4-BE49-F238E27FC236}">
                <a16:creationId xmlns:a16="http://schemas.microsoft.com/office/drawing/2014/main" id="{80525645-7175-4803-87A1-F3E971E1C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147964"/>
            <a:ext cx="16764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47115" name="Rectangle 4">
            <a:extLst>
              <a:ext uri="{FF2B5EF4-FFF2-40B4-BE49-F238E27FC236}">
                <a16:creationId xmlns:a16="http://schemas.microsoft.com/office/drawing/2014/main" id="{E7524CB7-5A05-4472-8357-9CD1792EC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303539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Sıfırlananlar</a:t>
            </a: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47116" name="Rectangle 4">
            <a:extLst>
              <a:ext uri="{FF2B5EF4-FFF2-40B4-BE49-F238E27FC236}">
                <a16:creationId xmlns:a16="http://schemas.microsoft.com/office/drawing/2014/main" id="{CFFCEB25-DB0C-4BE6-B05E-C1F9D72AD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6141739"/>
            <a:ext cx="1371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Sütun </a:t>
            </a:r>
            <a:r>
              <a:rPr lang="tr-TR" altLang="tr-TR" sz="2000" i="1" dirty="0">
                <a:cs typeface="Arial" panose="020B0604020202020204" pitchFamily="34" charset="0"/>
              </a:rPr>
              <a:t>i</a:t>
            </a: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47117" name="Rectangle 4">
            <a:extLst>
              <a:ext uri="{FF2B5EF4-FFF2-40B4-BE49-F238E27FC236}">
                <a16:creationId xmlns:a16="http://schemas.microsoft.com/office/drawing/2014/main" id="{3FFB648B-CB80-4FD0-84D4-FC3F155BB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103389"/>
            <a:ext cx="1371600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İşlemlerin yönü</a:t>
            </a:r>
            <a:endParaRPr lang="en-US" altLang="tr-TR" sz="2000" i="1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B540DC0-A73F-4FFF-AF7C-CBEEDA69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Gauss Elemesi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2605DB-6A37-44CF-85AF-33A9CA5AD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550D18-18E6-402F-A21C-99620BE07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Köşegenin Sıfır Olması</a:t>
            </a:r>
          </a:p>
        </p:txBody>
      </p:sp>
      <p:sp>
        <p:nvSpPr>
          <p:cNvPr id="38915" name="Content Placeholder 4">
            <a:extLst>
              <a:ext uri="{FF2B5EF4-FFF2-40B4-BE49-F238E27FC236}">
                <a16:creationId xmlns:a16="http://schemas.microsoft.com/office/drawing/2014/main" id="{72CF863C-BC19-4EDD-8643-5EB196356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Eğer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800" i="1" dirty="0">
                <a:cs typeface="Arial" charset="0"/>
              </a:rPr>
              <a:t>a</a:t>
            </a:r>
            <a:r>
              <a:rPr lang="en-US" altLang="tr-TR" i="1" baseline="-25000" dirty="0">
                <a:cs typeface="Arial" charset="0"/>
              </a:rPr>
              <a:t>i,i</a:t>
            </a:r>
            <a:r>
              <a:rPr lang="en-US" altLang="tr-TR" sz="2400" i="1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sıfır veya sıfıra yakınsa</a:t>
            </a:r>
          </a:p>
          <a:p>
            <a:pPr marL="0" indent="0" eaLnBrk="1" hangingPunct="1">
              <a:spcBef>
                <a:spcPct val="0"/>
              </a:spcBef>
              <a:buNone/>
              <a:defRPr/>
            </a:pPr>
            <a:r>
              <a:rPr lang="tr-TR" altLang="tr-TR" sz="1200" dirty="0">
                <a:cs typeface="Arial" charset="0"/>
              </a:rPr>
              <a:t>   </a:t>
            </a:r>
            <a:endParaRPr lang="en-US" altLang="tr-TR" sz="12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dirty="0">
                <a:cs typeface="Arial" charset="0"/>
              </a:rPr>
              <a:t> 	</a:t>
            </a:r>
            <a:r>
              <a:rPr lang="en-US" altLang="tr-TR" sz="2400" dirty="0">
                <a:cs typeface="Arial" charset="0"/>
              </a:rPr>
              <a:t>-</a:t>
            </a:r>
            <a:r>
              <a:rPr lang="en-US" altLang="tr-TR" sz="2000" i="1" dirty="0">
                <a:cs typeface="Arial" charset="0"/>
              </a:rPr>
              <a:t> </a:t>
            </a:r>
            <a:r>
              <a:rPr lang="en-US" altLang="tr-TR" sz="2800" i="1" dirty="0">
                <a:cs typeface="Arial" charset="0"/>
              </a:rPr>
              <a:t>a</a:t>
            </a:r>
            <a:r>
              <a:rPr lang="tr-TR" altLang="tr-TR" sz="2800" i="1" baseline="-25000" dirty="0">
                <a:cs typeface="Arial" charset="0"/>
              </a:rPr>
              <a:t>j</a:t>
            </a:r>
            <a:r>
              <a:rPr lang="en-US" altLang="tr-TR" sz="2800" i="1" baseline="-25000" dirty="0">
                <a:cs typeface="Arial" charset="0"/>
              </a:rPr>
              <a:t>,i </a:t>
            </a:r>
            <a:r>
              <a:rPr lang="tr-TR" altLang="tr-TR" sz="2800" i="1" baseline="-25000" dirty="0">
                <a:cs typeface="Arial" charset="0"/>
              </a:rPr>
              <a:t> </a:t>
            </a:r>
            <a:r>
              <a:rPr lang="en-US" altLang="tr-TR" sz="2800" dirty="0">
                <a:cs typeface="Arial" charset="0"/>
              </a:rPr>
              <a:t>/</a:t>
            </a:r>
            <a:r>
              <a:rPr lang="en-US" altLang="tr-TR" sz="2800" i="1" dirty="0">
                <a:cs typeface="Arial" charset="0"/>
              </a:rPr>
              <a:t> a</a:t>
            </a:r>
            <a:r>
              <a:rPr lang="en-US" altLang="tr-TR" sz="2800" i="1" baseline="-25000" dirty="0">
                <a:cs typeface="Arial" charset="0"/>
              </a:rPr>
              <a:t>i,i</a:t>
            </a:r>
            <a:endParaRPr lang="en-US" altLang="tr-TR" sz="2800" dirty="0">
              <a:cs typeface="Arial" charset="0"/>
            </a:endParaRPr>
          </a:p>
          <a:p>
            <a:pPr marL="358775" indent="0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1200" dirty="0">
                <a:cs typeface="Arial" charset="0"/>
              </a:rPr>
              <a:t> </a:t>
            </a:r>
            <a:br>
              <a:rPr lang="tr-TR" altLang="tr-TR" sz="2400" dirty="0">
                <a:cs typeface="Arial" charset="0"/>
              </a:rPr>
            </a:br>
            <a:r>
              <a:rPr lang="tr-TR" altLang="tr-TR" sz="2400" dirty="0">
                <a:cs typeface="Arial" charset="0"/>
              </a:rPr>
              <a:t>hesaplanamayacaktır.</a:t>
            </a:r>
            <a:br>
              <a:rPr lang="tr-TR" altLang="tr-TR" sz="2400" dirty="0">
                <a:cs typeface="Arial" charset="0"/>
              </a:rPr>
            </a:br>
            <a:endParaRPr lang="en-US" altLang="tr-TR" sz="2400" dirty="0">
              <a:cs typeface="Arial" charset="0"/>
            </a:endParaRPr>
          </a:p>
          <a:p>
            <a:pPr algn="just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Bu durumda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i="1" dirty="0">
                <a:cs typeface="Arial" charset="0"/>
              </a:rPr>
              <a:t>i</a:t>
            </a:r>
            <a:r>
              <a:rPr lang="tr-TR" altLang="tr-TR" sz="2400" dirty="0">
                <a:cs typeface="Arial" charset="0"/>
              </a:rPr>
              <a:t>.inci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satır altında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en-US" altLang="tr-TR" sz="2400" i="1" dirty="0">
                <a:cs typeface="Arial" charset="0"/>
              </a:rPr>
              <a:t>i</a:t>
            </a:r>
            <a:r>
              <a:rPr lang="tr-TR" altLang="tr-TR" sz="2400" dirty="0">
                <a:cs typeface="Arial" charset="0"/>
              </a:rPr>
              <a:t>.inci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sütunu en büyük olanla yer değiştirilir.</a:t>
            </a:r>
          </a:p>
          <a:p>
            <a:pPr lvl="1" algn="just" eaLnBrk="1" hangingPunct="1">
              <a:spcBef>
                <a:spcPct val="0"/>
              </a:spcBef>
              <a:defRPr/>
            </a:pPr>
            <a:r>
              <a:rPr lang="tr-TR" altLang="tr-TR" dirty="0">
                <a:cs typeface="Arial" charset="0"/>
              </a:rPr>
              <a:t>Yer değiştirme sistemi etkilemez.</a:t>
            </a:r>
            <a:endParaRPr lang="en-US" altLang="tr-TR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Devam slayttaki kodda sadelik açısından bu düzenleme verilmemektedir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>
              <a:defRPr/>
            </a:pPr>
            <a:endParaRPr lang="tr-TR" altLang="tr-TR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F436FC-0CFE-49B6-AE2D-525D3461A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0A3980-4D25-4FCC-A9B1-C20F06FC1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Paralel Olmayan Kod</a:t>
            </a:r>
          </a:p>
        </p:txBody>
      </p:sp>
      <p:sp>
        <p:nvSpPr>
          <p:cNvPr id="49155" name="Content Placeholder 4">
            <a:extLst>
              <a:ext uri="{FF2B5EF4-FFF2-40B4-BE49-F238E27FC236}">
                <a16:creationId xmlns:a16="http://schemas.microsoft.com/office/drawing/2014/main" id="{C4F052CE-9A4E-45A6-93AA-F5361C398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(i = 0; i &lt; n-1; i++) 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son satır hariç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(j = i+1; j &lt; n; j++) { /*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altta kalan satırlar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 = a[j][i]/a[i][i]; 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çarpan hesabı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(k = i; k &lt; n; k++) 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/*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satir-j'nin elemanları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a[j][k] = a[j][k] - a[i][k] * m;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b[j] = b[j] - b[i] * m;   /* </a:t>
            </a:r>
            <a:r>
              <a:rPr lang="tr-TR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sağ tarafı düzenle</a:t>
            </a: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b="1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Zaman karmaşıklığı: </a:t>
            </a:r>
            <a:r>
              <a:rPr lang="en-US" altLang="tr-TR" sz="2000" dirty="0">
                <a:cs typeface="Arial" panose="020B0604020202020204" pitchFamily="34" charset="0"/>
              </a:rPr>
              <a:t>O(</a:t>
            </a:r>
            <a:r>
              <a:rPr lang="en-US" altLang="tr-TR" sz="2000" i="1" dirty="0">
                <a:cs typeface="Arial" panose="020B0604020202020204" pitchFamily="34" charset="0"/>
              </a:rPr>
              <a:t>n</a:t>
            </a:r>
            <a:r>
              <a:rPr lang="en-US" altLang="tr-TR" sz="2000" baseline="30000" dirty="0">
                <a:cs typeface="Arial" panose="020B0604020202020204" pitchFamily="34" charset="0"/>
              </a:rPr>
              <a:t>3</a:t>
            </a:r>
            <a:r>
              <a:rPr lang="en-US" altLang="tr-TR" sz="2000" dirty="0">
                <a:cs typeface="Arial" panose="020B0604020202020204" pitchFamily="34" charset="0"/>
              </a:rPr>
              <a:t>)</a:t>
            </a:r>
          </a:p>
          <a:p>
            <a:endParaRPr lang="tr-TR" altLang="tr-TR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ADC988-2102-4317-9028-C4CCE2D0D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5">
            <a:extLst>
              <a:ext uri="{FF2B5EF4-FFF2-40B4-BE49-F238E27FC236}">
                <a16:creationId xmlns:a16="http://schemas.microsoft.com/office/drawing/2014/main" id="{4DF7BEB7-22C6-4D29-A098-2F538E31C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33400"/>
            <a:ext cx="7359650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Rectangle 4">
            <a:extLst>
              <a:ext uri="{FF2B5EF4-FFF2-40B4-BE49-F238E27FC236}">
                <a16:creationId xmlns:a16="http://schemas.microsoft.com/office/drawing/2014/main" id="{E3BF5E2D-0C8A-475C-9BE3-696D5400F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63563"/>
            <a:ext cx="13716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cs typeface="Arial" panose="020B0604020202020204" pitchFamily="34" charset="0"/>
              </a:rPr>
              <a:t>Sütun</a:t>
            </a:r>
            <a:endParaRPr lang="en-US" altLang="tr-TR" sz="1800" dirty="0">
              <a:cs typeface="Arial" panose="020B0604020202020204" pitchFamily="34" charset="0"/>
            </a:endParaRPr>
          </a:p>
        </p:txBody>
      </p:sp>
      <p:sp>
        <p:nvSpPr>
          <p:cNvPr id="50182" name="Rectangle 4">
            <a:extLst>
              <a:ext uri="{FF2B5EF4-FFF2-40B4-BE49-F238E27FC236}">
                <a16:creationId xmlns:a16="http://schemas.microsoft.com/office/drawing/2014/main" id="{5BE68EF9-882B-4CAB-B697-994309643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76400"/>
            <a:ext cx="13716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cs typeface="Arial" panose="020B0604020202020204" pitchFamily="34" charset="0"/>
              </a:rPr>
              <a:t>Satır</a:t>
            </a:r>
            <a:endParaRPr lang="en-US" altLang="tr-TR" sz="1800" dirty="0">
              <a:cs typeface="Arial" panose="020B0604020202020204" pitchFamily="34" charset="0"/>
            </a:endParaRPr>
          </a:p>
        </p:txBody>
      </p:sp>
      <p:sp>
        <p:nvSpPr>
          <p:cNvPr id="50183" name="Rectangle 4">
            <a:extLst>
              <a:ext uri="{FF2B5EF4-FFF2-40B4-BE49-F238E27FC236}">
                <a16:creationId xmlns:a16="http://schemas.microsoft.com/office/drawing/2014/main" id="{B2FCDBDF-4137-46CB-9A10-B7B77247F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743200"/>
            <a:ext cx="13716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cs typeface="Arial" panose="020B0604020202020204" pitchFamily="34" charset="0"/>
              </a:rPr>
              <a:t>Satır </a:t>
            </a:r>
            <a:r>
              <a:rPr lang="tr-TR" altLang="tr-TR" sz="1800" i="1" dirty="0">
                <a:cs typeface="Arial" panose="020B0604020202020204" pitchFamily="34" charset="0"/>
              </a:rPr>
              <a:t>i</a:t>
            </a:r>
            <a:endParaRPr lang="en-US" altLang="tr-TR" sz="1800" i="1" dirty="0">
              <a:cs typeface="Arial" panose="020B0604020202020204" pitchFamily="34" charset="0"/>
            </a:endParaRPr>
          </a:p>
        </p:txBody>
      </p:sp>
      <p:sp>
        <p:nvSpPr>
          <p:cNvPr id="50184" name="Rectangle 4">
            <a:extLst>
              <a:ext uri="{FF2B5EF4-FFF2-40B4-BE49-F238E27FC236}">
                <a16:creationId xmlns:a16="http://schemas.microsoft.com/office/drawing/2014/main" id="{B0B9DC7B-1D7E-498E-8B01-C1B78A5C4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829050"/>
            <a:ext cx="13716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cs typeface="Arial" panose="020B0604020202020204" pitchFamily="34" charset="0"/>
              </a:rPr>
              <a:t>Satır </a:t>
            </a:r>
            <a:r>
              <a:rPr lang="tr-TR" altLang="tr-TR" sz="1800" i="1" dirty="0">
                <a:cs typeface="Arial" panose="020B0604020202020204" pitchFamily="34" charset="0"/>
              </a:rPr>
              <a:t>j</a:t>
            </a:r>
            <a:endParaRPr lang="en-US" altLang="tr-TR" sz="1800" i="1" dirty="0">
              <a:cs typeface="Arial" panose="020B0604020202020204" pitchFamily="34" charset="0"/>
            </a:endParaRPr>
          </a:p>
        </p:txBody>
      </p:sp>
      <p:sp>
        <p:nvSpPr>
          <p:cNvPr id="50185" name="Rectangle 4">
            <a:extLst>
              <a:ext uri="{FF2B5EF4-FFF2-40B4-BE49-F238E27FC236}">
                <a16:creationId xmlns:a16="http://schemas.microsoft.com/office/drawing/2014/main" id="{A56AA762-2AD6-4A53-A270-58A691B0E5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343400"/>
            <a:ext cx="137160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cs typeface="Arial" panose="020B0604020202020204" pitchFamily="34" charset="0"/>
              </a:rPr>
              <a:t>Önceden sıfırlanmış olanlar</a:t>
            </a:r>
            <a:endParaRPr lang="en-US" altLang="tr-TR" sz="1800" i="1" dirty="0">
              <a:cs typeface="Arial" panose="020B0604020202020204" pitchFamily="34" charset="0"/>
            </a:endParaRPr>
          </a:p>
        </p:txBody>
      </p:sp>
      <p:sp>
        <p:nvSpPr>
          <p:cNvPr id="50186" name="Rectangle 4">
            <a:extLst>
              <a:ext uri="{FF2B5EF4-FFF2-40B4-BE49-F238E27FC236}">
                <a16:creationId xmlns:a16="http://schemas.microsoft.com/office/drawing/2014/main" id="{9514D72D-A61C-43D5-84E0-1281BD42F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3733800"/>
            <a:ext cx="16764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800" b="1" i="1" dirty="0">
                <a:solidFill>
                  <a:srgbClr val="FF0000"/>
                </a:solidFill>
                <a:cs typeface="Arial" panose="020B0604020202020204" pitchFamily="34" charset="0"/>
              </a:rPr>
              <a:t>i</a:t>
            </a:r>
            <a:r>
              <a:rPr lang="tr-TR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.inci satır</a:t>
            </a:r>
            <a:br>
              <a:rPr lang="tr-TR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tr-TR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yayınlanır</a:t>
            </a:r>
            <a:endParaRPr lang="en-US" altLang="tr-TR" sz="1800" b="1" i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0187" name="Rectangle 4">
            <a:extLst>
              <a:ext uri="{FF2B5EF4-FFF2-40B4-BE49-F238E27FC236}">
                <a16:creationId xmlns:a16="http://schemas.microsoft.com/office/drawing/2014/main" id="{6FA04C15-B623-4969-8AB4-ABB096261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057400"/>
            <a:ext cx="1828800" cy="646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n – i +1 eleman</a:t>
            </a:r>
            <a:br>
              <a:rPr lang="tr-TR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</a:br>
            <a:r>
              <a:rPr lang="tr-TR" altLang="tr-TR" sz="1800" b="1" dirty="0">
                <a:solidFill>
                  <a:srgbClr val="FF0000"/>
                </a:solidFill>
                <a:cs typeface="Arial" panose="020B0604020202020204" pitchFamily="34" charset="0"/>
              </a:rPr>
              <a:t>( b[ i ] dahil ) </a:t>
            </a:r>
            <a:endParaRPr lang="en-US" altLang="tr-TR" sz="1800" b="1" i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1DE8FF-1A2E-4042-A2EF-22271972A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Paralel Uygulama</a:t>
            </a:r>
            <a:br>
              <a:rPr lang="tr-TR" dirty="0"/>
            </a:b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E78D95-7590-4257-AE09-34A27945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08E225-21C7-44BA-906B-82659628877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5369009"/>
            <a:ext cx="8229600" cy="1156335"/>
          </a:xfrm>
        </p:spPr>
        <p:txBody>
          <a:bodyPr>
            <a:normAutofit lnSpcReduction="10000"/>
          </a:bodyPr>
          <a:lstStyle/>
          <a:p>
            <a:r>
              <a:rPr lang="tr-TR" sz="2000" dirty="0"/>
              <a:t>Satır i 'yi tutan işlemciden önceki tüm işlemciler hesaplarda tekrar lazım olmayacaklar bu yüzden yöntem verimli değil.</a:t>
            </a:r>
          </a:p>
          <a:p>
            <a:r>
              <a:rPr lang="tr-TR" sz="2000" dirty="0"/>
              <a:t>Mesajlaşma ve hesaplama zaman karmaşıklığı: O(n</a:t>
            </a:r>
            <a:r>
              <a:rPr lang="tr-TR" sz="2000" baseline="30000" dirty="0"/>
              <a:t>2</a:t>
            </a:r>
            <a:r>
              <a:rPr lang="tr-TR" sz="2000" dirty="0"/>
              <a:t>)</a:t>
            </a:r>
          </a:p>
          <a:p>
            <a:endParaRPr lang="tr-TR" sz="2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4">
            <a:extLst>
              <a:ext uri="{FF2B5EF4-FFF2-40B4-BE49-F238E27FC236}">
                <a16:creationId xmlns:a16="http://schemas.microsoft.com/office/drawing/2014/main" id="{9D8337C0-C43D-4A75-AA1E-6B8E639C9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047750"/>
            <a:ext cx="57912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9E6018B-7627-4136-9490-DC31D091B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sz="4000" dirty="0">
                <a:cs typeface="Arial" charset="0"/>
              </a:rPr>
              <a:t>Satırdan Az İşlemci Olması:</a:t>
            </a:r>
            <a:br>
              <a:rPr lang="en-US" altLang="tr-TR" sz="4000" dirty="0">
                <a:cs typeface="Arial" charset="0"/>
              </a:rPr>
            </a:br>
            <a:r>
              <a:rPr lang="tr-TR" altLang="tr-TR" sz="3100" dirty="0">
                <a:solidFill>
                  <a:srgbClr val="0070C0"/>
                </a:solidFill>
                <a:cs typeface="Arial" charset="0"/>
              </a:rPr>
              <a:t>Şerit Dağıtım</a:t>
            </a:r>
            <a:endParaRPr lang="tr-TR" sz="40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5C3639-0646-4E66-BC7E-04690356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D0ACC-4E4F-440F-9248-FE5045F8208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5957751"/>
            <a:ext cx="8229600" cy="711609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tr-TR" altLang="tr-TR" sz="2000" dirty="0">
                <a:solidFill>
                  <a:srgbClr val="FF0000"/>
                </a:solidFill>
                <a:cs typeface="Arial" panose="020B0604020202020204" pitchFamily="34" charset="0"/>
              </a:rPr>
              <a:t>Yine kötü işlemci ataması</a:t>
            </a:r>
            <a:r>
              <a:rPr lang="en-US" altLang="tr-TR" sz="2000" dirty="0">
                <a:solidFill>
                  <a:srgbClr val="FF0000"/>
                </a:solidFill>
                <a:cs typeface="Arial" panose="020B0604020202020204" pitchFamily="34" charset="0"/>
              </a:rPr>
              <a:t>!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Son satırı işleyen işlemci bir daha kullanılmayacak</a:t>
            </a:r>
            <a:r>
              <a:rPr lang="en-US" altLang="tr-TR" sz="2000" dirty="0">
                <a:cs typeface="Arial" panose="020B0604020202020204" pitchFamily="34" charset="0"/>
              </a:rPr>
              <a:t>.</a:t>
            </a:r>
          </a:p>
          <a:p>
            <a:endParaRPr lang="tr-TR" sz="2000" dirty="0"/>
          </a:p>
        </p:txBody>
      </p:sp>
      <p:sp>
        <p:nvSpPr>
          <p:cNvPr id="51206" name="Rectangle 4">
            <a:extLst>
              <a:ext uri="{FF2B5EF4-FFF2-40B4-BE49-F238E27FC236}">
                <a16:creationId xmlns:a16="http://schemas.microsoft.com/office/drawing/2014/main" id="{0B2C158D-EA7F-4715-BEB1-931D3F879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914400"/>
            <a:ext cx="13716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Satır</a:t>
            </a:r>
            <a:endParaRPr lang="en-US" altLang="tr-TR" sz="2400" i="1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5">
            <a:extLst>
              <a:ext uri="{FF2B5EF4-FFF2-40B4-BE49-F238E27FC236}">
                <a16:creationId xmlns:a16="http://schemas.microsoft.com/office/drawing/2014/main" id="{E36F307E-9937-41F3-9C80-D1A184B98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3246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Rectangle 4">
            <a:extLst>
              <a:ext uri="{FF2B5EF4-FFF2-40B4-BE49-F238E27FC236}">
                <a16:creationId xmlns:a16="http://schemas.microsoft.com/office/drawing/2014/main" id="{1A38FA01-D853-4C90-ADFC-CA85EED36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650" y="1519238"/>
            <a:ext cx="13716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cs typeface="Arial" panose="020B0604020202020204" pitchFamily="34" charset="0"/>
              </a:rPr>
              <a:t>Satır</a:t>
            </a:r>
            <a:endParaRPr lang="en-US" altLang="tr-TR" sz="2400" i="1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AC5FB5-6DE7-491E-99D1-1CF11E135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Devirli-Şerit Dağıtımı</a:t>
            </a:r>
            <a:br>
              <a:rPr lang="tr-TR" dirty="0"/>
            </a:br>
            <a:r>
              <a:rPr lang="tr-TR" sz="2700" dirty="0">
                <a:solidFill>
                  <a:srgbClr val="0070C0"/>
                </a:solidFill>
              </a:rPr>
              <a:t>İşlemcilere eşit yük dağıtan bir alternatif.</a:t>
            </a:r>
            <a:endParaRPr lang="tr-TR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224371-92C8-42C8-86F6-9BD45FDB2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C3CB30A-110E-454C-A7B0-5359A4218A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Yinelemeli Metotlar</a:t>
            </a:r>
          </a:p>
        </p:txBody>
      </p:sp>
      <p:sp>
        <p:nvSpPr>
          <p:cNvPr id="53251" name="Subtitle 5">
            <a:extLst>
              <a:ext uri="{FF2B5EF4-FFF2-40B4-BE49-F238E27FC236}">
                <a16:creationId xmlns:a16="http://schemas.microsoft.com/office/drawing/2014/main" id="{64DC2A41-322F-4DB8-A71B-031E2C58A8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A40666-B2CE-4D41-8E61-08503CB5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C22CF9-67C4-42F1-BA24-398778DFE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Tekrarlı Metotlar</a:t>
            </a:r>
            <a:endParaRPr lang="tr-TR" dirty="0"/>
          </a:p>
        </p:txBody>
      </p:sp>
      <p:sp>
        <p:nvSpPr>
          <p:cNvPr id="54275" name="Content Placeholder 4">
            <a:extLst>
              <a:ext uri="{FF2B5EF4-FFF2-40B4-BE49-F238E27FC236}">
                <a16:creationId xmlns:a16="http://schemas.microsoft.com/office/drawing/2014/main" id="{92DABD3E-756E-4824-BE5B-9B6D13AEF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tr-TR" i="1" dirty="0">
                <a:cs typeface="Arial" panose="020B0604020202020204" pitchFamily="34" charset="0"/>
              </a:rPr>
              <a:t>n </a:t>
            </a:r>
            <a:r>
              <a:rPr lang="tr-TR" altLang="tr-TR" dirty="0">
                <a:cs typeface="Arial" panose="020B0604020202020204" pitchFamily="34" charset="0"/>
              </a:rPr>
              <a:t>işlemcili direk metodun zaman karmaşıklığı</a:t>
            </a:r>
            <a:r>
              <a:rPr lang="en-US" altLang="tr-TR" dirty="0">
                <a:cs typeface="Arial" panose="020B0604020202020204" pitchFamily="34" charset="0"/>
              </a:rPr>
              <a:t> O(</a:t>
            </a:r>
            <a:r>
              <a:rPr lang="en-US" altLang="tr-TR" i="1" dirty="0">
                <a:cs typeface="Arial" panose="020B0604020202020204" pitchFamily="34" charset="0"/>
              </a:rPr>
              <a:t>n</a:t>
            </a:r>
            <a:r>
              <a:rPr lang="en-US" altLang="tr-TR" baseline="30000" dirty="0">
                <a:cs typeface="Arial" panose="020B0604020202020204" pitchFamily="34" charset="0"/>
              </a:rPr>
              <a:t>2</a:t>
            </a:r>
            <a:r>
              <a:rPr lang="en-US" altLang="tr-TR" dirty="0">
                <a:cs typeface="Arial" panose="020B0604020202020204" pitchFamily="34" charset="0"/>
              </a:rPr>
              <a:t>) </a:t>
            </a:r>
            <a:r>
              <a:rPr lang="tr-TR" altLang="tr-TR" dirty="0">
                <a:cs typeface="Arial" panose="020B0604020202020204" pitchFamily="34" charset="0"/>
              </a:rPr>
              <a:t>önemlidir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Yinelemeli metotların zaman karmaşıklığı</a:t>
            </a:r>
            <a:r>
              <a:rPr lang="en-US" altLang="tr-TR" dirty="0">
                <a:cs typeface="Arial" panose="020B0604020202020204" pitchFamily="34" charset="0"/>
              </a:rPr>
              <a:t>: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Yineleme tipine</a:t>
            </a:r>
            <a:r>
              <a:rPr lang="en-US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,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Yineleme sayısına,</a:t>
            </a:r>
            <a:endParaRPr lang="en-US" altLang="tr-TR" sz="2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Bilinmeyen sayısına</a:t>
            </a:r>
            <a:r>
              <a:rPr lang="en-US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ve</a:t>
            </a:r>
            <a:endParaRPr lang="en-US" altLang="tr-TR" sz="2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sz="2000" b="1" dirty="0">
                <a:solidFill>
                  <a:srgbClr val="FF0000"/>
                </a:solidFill>
                <a:cs typeface="Arial" panose="020B0604020202020204" pitchFamily="34" charset="0"/>
              </a:rPr>
              <a:t>Gerekli doğruluk oranına bağlıdır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dirty="0">
                <a:cs typeface="Arial" panose="020B0604020202020204" pitchFamily="34" charset="0"/>
              </a:rPr>
              <a:t>Bilinmeyen sayısı az olduğunda, zaman karmaşıklığı direk metottan daha az olabilir</a:t>
            </a:r>
            <a:r>
              <a:rPr lang="en-US" altLang="tr-TR" dirty="0">
                <a:cs typeface="Arial" panose="020B0604020202020204" pitchFamily="34" charset="0"/>
              </a:rPr>
              <a:t> </a:t>
            </a:r>
            <a:r>
              <a:rPr lang="tr-TR" altLang="tr-TR" dirty="0">
                <a:cs typeface="Arial" panose="020B0604020202020204" pitchFamily="34" charset="0"/>
              </a:rPr>
              <a:t>(</a:t>
            </a:r>
            <a:r>
              <a:rPr lang="en-US" altLang="tr-TR" dirty="0">
                <a:cs typeface="Arial" panose="020B0604020202020204" pitchFamily="34" charset="0"/>
              </a:rPr>
              <a:t>sparse system</a:t>
            </a:r>
            <a:r>
              <a:rPr lang="tr-TR" altLang="tr-TR" dirty="0">
                <a:cs typeface="Arial" panose="020B0604020202020204" pitchFamily="34" charset="0"/>
              </a:rPr>
              <a:t>)</a:t>
            </a:r>
            <a:r>
              <a:rPr lang="en-US" altLang="tr-TR" dirty="0">
                <a:cs typeface="Arial" panose="020B0604020202020204" pitchFamily="34" charset="0"/>
              </a:rPr>
              <a:t>.</a:t>
            </a:r>
          </a:p>
          <a:p>
            <a:endParaRPr lang="tr-TR" alt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D7AB5D-791D-40B4-BEC7-7AB32922F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34956A-58A4-4111-BDDA-B01707D2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>
                <a:cs typeface="Arial" charset="0"/>
              </a:rPr>
              <a:t>Jacobi </a:t>
            </a:r>
            <a:r>
              <a:rPr lang="tr-TR" altLang="tr-TR" dirty="0">
                <a:cs typeface="Arial" charset="0"/>
              </a:rPr>
              <a:t>Tekrarları</a:t>
            </a:r>
            <a:endParaRPr lang="tr-TR" dirty="0"/>
          </a:p>
        </p:txBody>
      </p:sp>
      <p:sp>
        <p:nvSpPr>
          <p:cNvPr id="45059" name="Content Placeholder 4">
            <a:extLst>
              <a:ext uri="{FF2B5EF4-FFF2-40B4-BE49-F238E27FC236}">
                <a16:creationId xmlns:a16="http://schemas.microsoft.com/office/drawing/2014/main" id="{07C6384D-FA0F-43BA-98D2-F46384D62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tr-TR" sz="2800" i="1" dirty="0">
                <a:cs typeface="Arial" charset="0"/>
              </a:rPr>
              <a:t>i</a:t>
            </a:r>
            <a:r>
              <a:rPr lang="tr-TR" altLang="tr-TR" sz="2800" dirty="0">
                <a:cs typeface="Arial" charset="0"/>
              </a:rPr>
              <a:t>.inci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eşitliğin </a:t>
            </a:r>
            <a:r>
              <a:rPr lang="en-US" altLang="tr-TR" sz="2800" i="1" dirty="0">
                <a:cs typeface="Arial" charset="0"/>
              </a:rPr>
              <a:t>i</a:t>
            </a:r>
            <a:r>
              <a:rPr lang="tr-TR" altLang="tr-TR" sz="2800" dirty="0">
                <a:cs typeface="Arial" charset="0"/>
              </a:rPr>
              <a:t>.inci bilinmeyeni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belirlemesi için yineleme formülü</a:t>
            </a:r>
            <a:r>
              <a:rPr lang="en-US" altLang="tr-TR" sz="2800" dirty="0">
                <a:cs typeface="Arial" charset="0"/>
              </a:rPr>
              <a:t>: </a:t>
            </a:r>
            <a:endParaRPr lang="tr-TR" altLang="tr-TR" sz="2800" dirty="0">
              <a:cs typeface="Arial" charset="0"/>
            </a:endParaRPr>
          </a:p>
          <a:p>
            <a:pPr>
              <a:defRPr/>
            </a:pPr>
            <a:endParaRPr lang="tr-TR" altLang="tr-TR" sz="2800" dirty="0">
              <a:cs typeface="Arial" charset="0"/>
            </a:endParaRPr>
          </a:p>
          <a:p>
            <a:pPr>
              <a:defRPr/>
            </a:pPr>
            <a:endParaRPr lang="tr-TR" altLang="tr-TR" sz="2800" dirty="0">
              <a:cs typeface="Arial" charset="0"/>
            </a:endParaRPr>
          </a:p>
          <a:p>
            <a:pPr>
              <a:defRPr/>
            </a:pPr>
            <a:endParaRPr lang="tr-TR" altLang="tr-TR" sz="2800" dirty="0">
              <a:cs typeface="Arial" charset="0"/>
            </a:endParaRPr>
          </a:p>
          <a:p>
            <a:pPr marL="358775" indent="0">
              <a:buFontTx/>
              <a:buNone/>
              <a:defRPr/>
            </a:pPr>
            <a:r>
              <a:rPr lang="tr-TR" altLang="tr-TR" sz="2800" dirty="0">
                <a:cs typeface="Arial" charset="0"/>
              </a:rPr>
              <a:t>Burada          : </a:t>
            </a:r>
            <a:r>
              <a:rPr lang="tr-TR" altLang="tr-T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tr-TR" altLang="tr-TR" sz="3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tr-TR" altLang="tr-TR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>
                <a:cs typeface="Arial" charset="0"/>
              </a:rPr>
              <a:t>'nin </a:t>
            </a:r>
            <a:r>
              <a:rPr lang="tr-TR" altLang="tr-TR" sz="2800" i="1" dirty="0">
                <a:cs typeface="Arial" charset="0"/>
              </a:rPr>
              <a:t>k</a:t>
            </a:r>
            <a:r>
              <a:rPr lang="tr-TR" altLang="tr-TR" sz="2800" dirty="0">
                <a:cs typeface="Arial" charset="0"/>
              </a:rPr>
              <a:t>.inci tekrarını</a:t>
            </a:r>
          </a:p>
          <a:p>
            <a:pPr marL="358775" indent="0">
              <a:buFontTx/>
              <a:buNone/>
              <a:defRPr/>
            </a:pPr>
            <a:endParaRPr lang="tr-TR" altLang="tr-TR" sz="1800" dirty="0">
              <a:cs typeface="Arial" charset="0"/>
            </a:endParaRPr>
          </a:p>
          <a:p>
            <a:pPr marL="358775" indent="0">
              <a:buFontTx/>
              <a:buNone/>
              <a:defRPr/>
            </a:pPr>
            <a:r>
              <a:rPr lang="tr-TR" altLang="tr-TR" sz="2800" dirty="0">
                <a:cs typeface="Arial" charset="0"/>
              </a:rPr>
              <a:t>                    : </a:t>
            </a:r>
            <a:r>
              <a:rPr lang="tr-TR" altLang="tr-T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tr-TR" altLang="tr-TR" sz="3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tr-TR" altLang="tr-TR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dirty="0">
                <a:cs typeface="Arial" charset="0"/>
              </a:rPr>
              <a:t>'nin </a:t>
            </a:r>
            <a:r>
              <a:rPr lang="tr-TR" altLang="tr-TR" sz="2800" i="1" dirty="0">
                <a:cs typeface="Arial" charset="0"/>
              </a:rPr>
              <a:t>k</a:t>
            </a:r>
            <a:r>
              <a:rPr lang="tr-TR" altLang="tr-TR" sz="2800" dirty="0">
                <a:cs typeface="Arial" charset="0"/>
              </a:rPr>
              <a:t>-1.inci tekrarını </a:t>
            </a:r>
            <a:br>
              <a:rPr lang="tr-TR" altLang="tr-TR" sz="2800" dirty="0">
                <a:cs typeface="Arial" charset="0"/>
              </a:rPr>
            </a:br>
            <a:r>
              <a:rPr lang="tr-TR" altLang="tr-TR" sz="1800" dirty="0">
                <a:cs typeface="Arial" charset="0"/>
              </a:rPr>
              <a:t> </a:t>
            </a:r>
            <a:br>
              <a:rPr lang="tr-TR" altLang="tr-TR" sz="2800" dirty="0">
                <a:cs typeface="Arial" charset="0"/>
              </a:rPr>
            </a:br>
            <a:r>
              <a:rPr lang="tr-TR" altLang="tr-TR" sz="2800" dirty="0">
                <a:cs typeface="Arial" charset="0"/>
              </a:rPr>
              <a:t>ifade eder.</a:t>
            </a:r>
          </a:p>
          <a:p>
            <a:pPr marL="358775" indent="0">
              <a:buFontTx/>
              <a:buNone/>
              <a:defRPr/>
            </a:pPr>
            <a:r>
              <a:rPr lang="tr-TR" altLang="tr-TR" sz="2800" dirty="0">
                <a:cs typeface="Arial" charset="0"/>
              </a:rPr>
              <a:t> </a:t>
            </a:r>
            <a:endParaRPr lang="en-US" altLang="tr-TR" sz="2800" dirty="0">
              <a:cs typeface="Arial" charset="0"/>
            </a:endParaRPr>
          </a:p>
          <a:p>
            <a:pPr>
              <a:defRPr/>
            </a:pPr>
            <a:endParaRPr lang="tr-TR" altLang="tr-TR" sz="2800" dirty="0"/>
          </a:p>
        </p:txBody>
      </p:sp>
      <p:pic>
        <p:nvPicPr>
          <p:cNvPr id="55301" name="Picture 7">
            <a:extLst>
              <a:ext uri="{FF2B5EF4-FFF2-40B4-BE49-F238E27FC236}">
                <a16:creationId xmlns:a16="http://schemas.microsoft.com/office/drawing/2014/main" id="{A70ECD43-1CFF-459B-B969-ABC716D5C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8" y="2276872"/>
            <a:ext cx="45434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9">
            <a:extLst>
              <a:ext uri="{FF2B5EF4-FFF2-40B4-BE49-F238E27FC236}">
                <a16:creationId xmlns:a16="http://schemas.microsoft.com/office/drawing/2014/main" id="{0698DD30-1145-402C-AD5C-78C1B7C42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29000"/>
            <a:ext cx="4667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3" name="Picture 10">
            <a:extLst>
              <a:ext uri="{FF2B5EF4-FFF2-40B4-BE49-F238E27FC236}">
                <a16:creationId xmlns:a16="http://schemas.microsoft.com/office/drawing/2014/main" id="{5F826A16-F09D-49A6-A4A9-B400B1EDB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85084"/>
            <a:ext cx="9048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7168B5-15C6-4CEC-AB6D-032151531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9F723F-0D77-476F-B3D5-A88CB0ECA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altLang="tr-TR" sz="4000" dirty="0">
                <a:cs typeface="Arial" charset="0"/>
              </a:rPr>
              <a:t>Seyrek Lineer Eşitlik Örneği</a:t>
            </a:r>
            <a:br>
              <a:rPr lang="en-US" altLang="tr-TR" b="0" dirty="0">
                <a:solidFill>
                  <a:srgbClr val="0070C0"/>
                </a:solidFill>
                <a:cs typeface="Arial" charset="0"/>
              </a:rPr>
            </a:br>
            <a:r>
              <a:rPr lang="en-US" altLang="tr-TR" sz="3100" dirty="0">
                <a:solidFill>
                  <a:srgbClr val="0070C0"/>
                </a:solidFill>
                <a:effectLst/>
                <a:cs typeface="Arial" charset="0"/>
              </a:rPr>
              <a:t>Laplace</a:t>
            </a:r>
            <a:r>
              <a:rPr lang="tr-TR" altLang="tr-TR" sz="3100" dirty="0">
                <a:solidFill>
                  <a:srgbClr val="0070C0"/>
                </a:solidFill>
                <a:effectLst/>
                <a:cs typeface="Arial" charset="0"/>
              </a:rPr>
              <a:t> Eşitliği</a:t>
            </a:r>
            <a:endParaRPr lang="tr-TR" dirty="0">
              <a:solidFill>
                <a:srgbClr val="0070C0"/>
              </a:solidFill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058CAF-DBBB-4A78-8C59-4F4F7435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56323" name="Content Placeholder 4">
            <a:extLst>
              <a:ext uri="{FF2B5EF4-FFF2-40B4-BE49-F238E27FC236}">
                <a16:creationId xmlns:a16="http://schemas.microsoft.com/office/drawing/2014/main" id="{9717AEDE-3D05-4E97-A88C-5638E2EDB9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3212976"/>
            <a:ext cx="8229600" cy="2943984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İki boyutlu</a:t>
            </a:r>
            <a:r>
              <a:rPr lang="en-US" altLang="tr-TR" sz="2400" dirty="0">
                <a:cs typeface="Arial" panose="020B0604020202020204" pitchFamily="34" charset="0"/>
              </a:rPr>
              <a:t> x-y </a:t>
            </a:r>
            <a:r>
              <a:rPr lang="tr-TR" altLang="tr-TR" sz="2400" dirty="0">
                <a:cs typeface="Arial" panose="020B0604020202020204" pitchFamily="34" charset="0"/>
              </a:rPr>
              <a:t>uzayı üzerindeki </a:t>
            </a:r>
            <a:r>
              <a:rPr lang="en-US" altLang="tr-TR" sz="2400" i="1" dirty="0">
                <a:cs typeface="Arial" panose="020B0604020202020204" pitchFamily="34" charset="0"/>
              </a:rPr>
              <a:t>f </a:t>
            </a:r>
            <a:r>
              <a:rPr lang="tr-TR" altLang="tr-TR" sz="2400" dirty="0">
                <a:cs typeface="Arial" panose="020B0604020202020204" pitchFamily="34" charset="0"/>
              </a:rPr>
              <a:t> için çözüme gidilir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Bilgisayarla çözüm için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i="1" dirty="0">
                <a:cs typeface="Arial" panose="020B0604020202020204" pitchFamily="34" charset="0"/>
              </a:rPr>
              <a:t>sonlu</a:t>
            </a:r>
            <a:r>
              <a:rPr lang="en-US" altLang="tr-TR" sz="2400" i="1" dirty="0">
                <a:cs typeface="Arial" panose="020B0604020202020204" pitchFamily="34" charset="0"/>
              </a:rPr>
              <a:t> </a:t>
            </a:r>
            <a:r>
              <a:rPr lang="tr-TR" altLang="tr-TR" sz="2400" i="1" dirty="0">
                <a:cs typeface="Arial" panose="020B0604020202020204" pitchFamily="34" charset="0"/>
              </a:rPr>
              <a:t>farklar </a:t>
            </a:r>
            <a:r>
              <a:rPr lang="tr-TR" altLang="tr-TR" sz="2400" dirty="0">
                <a:cs typeface="Arial" panose="020B0604020202020204" pitchFamily="34" charset="0"/>
              </a:rPr>
              <a:t>metodu (sonraki slaytta) yeterlidir.</a:t>
            </a:r>
            <a:endParaRPr lang="en-US" altLang="tr-TR" sz="2400" dirty="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İki boyutlu çözüm uzayı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çok sayıda çözüm noktasına bölünür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endParaRPr lang="tr-TR" altLang="tr-TR" sz="2400" dirty="0"/>
          </a:p>
        </p:txBody>
      </p:sp>
      <p:pic>
        <p:nvPicPr>
          <p:cNvPr id="56325" name="Picture 4">
            <a:extLst>
              <a:ext uri="{FF2B5EF4-FFF2-40B4-BE49-F238E27FC236}">
                <a16:creationId xmlns:a16="http://schemas.microsoft.com/office/drawing/2014/main" id="{22F077CD-670A-4994-8EED-6F17C881D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412776"/>
            <a:ext cx="2590800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8" name="Picture 5">
            <a:extLst>
              <a:ext uri="{FF2B5EF4-FFF2-40B4-BE49-F238E27FC236}">
                <a16:creationId xmlns:a16="http://schemas.microsoft.com/office/drawing/2014/main" id="{FBAA1095-04BA-4CE5-A97C-A4A97B8DE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14400"/>
            <a:ext cx="6376988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Rectangle 4">
            <a:extLst>
              <a:ext uri="{FF2B5EF4-FFF2-40B4-BE49-F238E27FC236}">
                <a16:creationId xmlns:a16="http://schemas.microsoft.com/office/drawing/2014/main" id="{CC4E2B2D-8CE3-4F93-9EFF-9BE1FF0B9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6300" y="1316038"/>
            <a:ext cx="19685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cs typeface="Arial" panose="020B0604020202020204" pitchFamily="34" charset="0"/>
              </a:rPr>
              <a:t>Çözüm uzayı</a:t>
            </a:r>
            <a:endParaRPr lang="en-US" altLang="tr-TR" sz="18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1C4973-1419-4D59-9FC9-CA4FF400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Sonlu Farklar Metodu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0AFB95-4692-4119-A158-D39D3A7A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3659E5-45B9-49E7-B18A-CD9C65333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64" y="5479504"/>
            <a:ext cx="8710824" cy="94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3" name="Picture 7">
            <a:extLst>
              <a:ext uri="{FF2B5EF4-FFF2-40B4-BE49-F238E27FC236}">
                <a16:creationId xmlns:a16="http://schemas.microsoft.com/office/drawing/2014/main" id="{672F6149-DEC1-4E3B-9994-92820B634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906" y="3861048"/>
            <a:ext cx="70675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8">
            <a:extLst>
              <a:ext uri="{FF2B5EF4-FFF2-40B4-BE49-F238E27FC236}">
                <a16:creationId xmlns:a16="http://schemas.microsoft.com/office/drawing/2014/main" id="{164C7908-A0AB-4315-811F-45C1ABA9C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289" y="5013176"/>
            <a:ext cx="63531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66F71C0-2D5B-4297-B190-AE96377E2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Sonlu Farklar Metodu</a:t>
            </a:r>
          </a:p>
        </p:txBody>
      </p:sp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406706A9-2F8C-4F95-8090-7F24147979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altLang="tr-TR" sz="2400" dirty="0"/>
              <a:t>Eğer noktalar arası uzaklık (delta) yeterince küçükse:</a:t>
            </a:r>
          </a:p>
          <a:p>
            <a:endParaRPr lang="tr-TR" altLang="tr-TR" sz="2400" dirty="0"/>
          </a:p>
          <a:p>
            <a:endParaRPr lang="tr-TR" altLang="tr-TR" sz="2400" dirty="0"/>
          </a:p>
          <a:p>
            <a:endParaRPr lang="tr-TR" altLang="tr-TR" sz="2400" dirty="0"/>
          </a:p>
          <a:p>
            <a:endParaRPr lang="tr-TR" altLang="tr-TR" sz="2400" dirty="0"/>
          </a:p>
          <a:p>
            <a:endParaRPr lang="tr-TR" altLang="tr-TR" sz="2400" dirty="0"/>
          </a:p>
          <a:p>
            <a:r>
              <a:rPr lang="tr-TR" altLang="tr-TR" sz="2400" dirty="0"/>
              <a:t>Bunu Laplace eşitliği şeklinde yazarsak:</a:t>
            </a:r>
          </a:p>
          <a:p>
            <a:endParaRPr lang="tr-TR" altLang="tr-TR" sz="2400" dirty="0"/>
          </a:p>
          <a:p>
            <a:endParaRPr lang="tr-TR" altLang="tr-TR" sz="2400" dirty="0"/>
          </a:p>
          <a:p>
            <a:r>
              <a:rPr lang="tr-TR" altLang="tr-TR" sz="2400" dirty="0"/>
              <a:t>Yeniden düzenlersek:</a:t>
            </a:r>
          </a:p>
          <a:p>
            <a:endParaRPr lang="tr-TR" altLang="tr-TR" sz="2400" dirty="0"/>
          </a:p>
          <a:p>
            <a:r>
              <a:rPr lang="tr-TR" altLang="tr-TR" sz="2400" dirty="0"/>
              <a:t>Yineleme formülü ise:</a:t>
            </a:r>
          </a:p>
        </p:txBody>
      </p:sp>
      <p:pic>
        <p:nvPicPr>
          <p:cNvPr id="58372" name="Picture 6">
            <a:extLst>
              <a:ext uri="{FF2B5EF4-FFF2-40B4-BE49-F238E27FC236}">
                <a16:creationId xmlns:a16="http://schemas.microsoft.com/office/drawing/2014/main" id="{408840E5-014F-4F97-9EA3-57752B144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10283"/>
            <a:ext cx="46101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9">
            <a:extLst>
              <a:ext uri="{FF2B5EF4-FFF2-40B4-BE49-F238E27FC236}">
                <a16:creationId xmlns:a16="http://schemas.microsoft.com/office/drawing/2014/main" id="{C48618A0-E8A8-42D7-85B5-4FEEEFE83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5877272"/>
            <a:ext cx="84582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4">
            <a:extLst>
              <a:ext uri="{FF2B5EF4-FFF2-40B4-BE49-F238E27FC236}">
                <a16:creationId xmlns:a16="http://schemas.microsoft.com/office/drawing/2014/main" id="{79254108-70F3-420C-B609-16A5B5D17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14548"/>
            <a:ext cx="5167313" cy="553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4">
            <a:extLst>
              <a:ext uri="{FF2B5EF4-FFF2-40B4-BE49-F238E27FC236}">
                <a16:creationId xmlns:a16="http://schemas.microsoft.com/office/drawing/2014/main" id="{652CDB0F-A784-47D5-A836-AFF088064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898873"/>
            <a:ext cx="33528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FF0000"/>
                </a:solidFill>
                <a:cs typeface="Arial" panose="020B0604020202020204" pitchFamily="34" charset="0"/>
              </a:rPr>
              <a:t>Sınır noktalar (kitaba bakınız)</a:t>
            </a:r>
            <a:endParaRPr lang="en-US" altLang="tr-TR" sz="1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084DBC-AF78-4ACA-9E3E-9AD429703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Doğal Sıralama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09E463-D72F-4F0E-9C85-ABAD499CF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3" name="Picture 8">
            <a:extLst>
              <a:ext uri="{FF2B5EF4-FFF2-40B4-BE49-F238E27FC236}">
                <a16:creationId xmlns:a16="http://schemas.microsoft.com/office/drawing/2014/main" id="{16A47BE2-265F-4B0B-B312-ACDC3CA85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328" y="2021136"/>
            <a:ext cx="6477000" cy="183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7FEF1A5-EF9B-4B84-AB10-F863CB72B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>
                <a:cs typeface="Arial" charset="0"/>
              </a:rPr>
              <a:t>Lineer Denklem Genel Sistemi ile İlişkisi</a:t>
            </a:r>
            <a:endParaRPr lang="tr-TR"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7501D-7AEB-4156-BAA5-2276BEFEB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1795-8874-4ADF-87DD-2A4FEFC154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Doğal sırayı kullanırsak, i.inci noktanın i.inci eşitlikten hesabı:</a:t>
            </a:r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sz="1800" dirty="0"/>
          </a:p>
          <a:p>
            <a:pPr marL="0" indent="0">
              <a:buNone/>
            </a:pPr>
            <a:r>
              <a:rPr lang="tr-TR" sz="1800" dirty="0"/>
              <a:t>   </a:t>
            </a:r>
          </a:p>
          <a:p>
            <a:r>
              <a:rPr lang="tr-TR" altLang="tr-TR" sz="2400" i="1" dirty="0">
                <a:solidFill>
                  <a:srgbClr val="FF0000"/>
                </a:solidFill>
                <a:cs typeface="Arial" panose="020B0604020202020204" pitchFamily="34" charset="0"/>
              </a:rPr>
              <a:t>Bu da 5 bilinmeyenli bir doğrusal denklemdir</a:t>
            </a:r>
            <a:r>
              <a:rPr lang="en-US" altLang="tr-TR" sz="2400" i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br>
              <a:rPr lang="tr-TR" altLang="tr-TR" sz="2400" i="1" dirty="0">
                <a:solidFill>
                  <a:schemeClr val="accent2"/>
                </a:solidFill>
                <a:cs typeface="Arial" panose="020B0604020202020204" pitchFamily="34" charset="0"/>
              </a:rPr>
            </a:br>
            <a:r>
              <a:rPr lang="en-US" altLang="tr-TR" sz="2400" dirty="0">
                <a:cs typeface="Arial" panose="020B0604020202020204" pitchFamily="34" charset="0"/>
              </a:rPr>
              <a:t>(</a:t>
            </a:r>
            <a:r>
              <a:rPr lang="tr-TR" altLang="tr-TR" sz="2400" dirty="0">
                <a:cs typeface="Arial" panose="020B0604020202020204" pitchFamily="34" charset="0"/>
              </a:rPr>
              <a:t>sınırda bu eşitlik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değişiktir</a:t>
            </a:r>
            <a:r>
              <a:rPr lang="en-US" altLang="tr-TR" sz="2400" dirty="0">
                <a:cs typeface="Arial" panose="020B0604020202020204" pitchFamily="34" charset="0"/>
              </a:rPr>
              <a:t>).</a:t>
            </a:r>
          </a:p>
          <a:p>
            <a:pPr>
              <a:spcBef>
                <a:spcPct val="0"/>
              </a:spcBef>
            </a:pPr>
            <a:r>
              <a:rPr lang="tr-TR" altLang="tr-TR" sz="2400" dirty="0">
                <a:cs typeface="Arial" panose="020B0604020202020204" pitchFamily="34" charset="0"/>
              </a:rPr>
              <a:t>Gelen form olarak </a:t>
            </a:r>
            <a:r>
              <a:rPr lang="en-US" altLang="tr-TR" sz="2400" i="1" dirty="0">
                <a:cs typeface="Arial" panose="020B0604020202020204" pitchFamily="34" charset="0"/>
              </a:rPr>
              <a:t>i</a:t>
            </a:r>
            <a:r>
              <a:rPr lang="tr-TR" altLang="tr-TR" sz="2400" dirty="0">
                <a:cs typeface="Arial" panose="020B0604020202020204" pitchFamily="34" charset="0"/>
              </a:rPr>
              <a:t>.inci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eşitlik şu hale gelir</a:t>
            </a:r>
            <a:r>
              <a:rPr lang="en-US" altLang="tr-TR" sz="2400" dirty="0">
                <a:cs typeface="Arial" panose="020B0604020202020204" pitchFamily="34" charset="0"/>
              </a:rPr>
              <a:t>:</a:t>
            </a:r>
          </a:p>
          <a:p>
            <a:endParaRPr lang="tr-TR" dirty="0"/>
          </a:p>
        </p:txBody>
      </p:sp>
      <p:pic>
        <p:nvPicPr>
          <p:cNvPr id="60422" name="Picture 7">
            <a:extLst>
              <a:ext uri="{FF2B5EF4-FFF2-40B4-BE49-F238E27FC236}">
                <a16:creationId xmlns:a16="http://schemas.microsoft.com/office/drawing/2014/main" id="{53832C9D-8F18-4F98-9FE7-9AC918E59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832350"/>
            <a:ext cx="8305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Rectangle 4">
            <a:extLst>
              <a:ext uri="{FF2B5EF4-FFF2-40B4-BE49-F238E27FC236}">
                <a16:creationId xmlns:a16="http://schemas.microsoft.com/office/drawing/2014/main" id="{3ADF3133-1DD3-4D36-8E9A-383F0F02E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946648"/>
            <a:ext cx="93387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veya</a:t>
            </a:r>
            <a:endParaRPr lang="en-US" altLang="tr-TR" sz="2400" dirty="0"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0425" name="Rectangle 4">
            <a:extLst>
              <a:ext uri="{FF2B5EF4-FFF2-40B4-BE49-F238E27FC236}">
                <a16:creationId xmlns:a16="http://schemas.microsoft.com/office/drawing/2014/main" id="{1436592F-DC55-4DBA-B59B-9EF179567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718175"/>
            <a:ext cx="838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 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60426" name="Rectangle 4">
            <a:extLst>
              <a:ext uri="{FF2B5EF4-FFF2-40B4-BE49-F238E27FC236}">
                <a16:creationId xmlns:a16="http://schemas.microsoft.com/office/drawing/2014/main" id="{A68F6665-9DD1-4255-B647-6830F3161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715000"/>
            <a:ext cx="6858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ve 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5" name="Picture 5">
            <a:extLst>
              <a:ext uri="{FF2B5EF4-FFF2-40B4-BE49-F238E27FC236}">
                <a16:creationId xmlns:a16="http://schemas.microsoft.com/office/drawing/2014/main" id="{89AF52A6-C722-4441-ADB4-ADB162E99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7539038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Rectangle 4">
            <a:extLst>
              <a:ext uri="{FF2B5EF4-FFF2-40B4-BE49-F238E27FC236}">
                <a16:creationId xmlns:a16="http://schemas.microsoft.com/office/drawing/2014/main" id="{070A29F8-C60E-4E32-A7BB-7CBD1858B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728663"/>
            <a:ext cx="4075113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600" dirty="0">
                <a:cs typeface="Arial" panose="020B0604020202020204" pitchFamily="34" charset="0"/>
              </a:rPr>
              <a:t> </a:t>
            </a:r>
            <a:endParaRPr lang="en-US" altLang="tr-TR" sz="1600" dirty="0">
              <a:cs typeface="Arial" panose="020B0604020202020204" pitchFamily="34" charset="0"/>
            </a:endParaRPr>
          </a:p>
        </p:txBody>
      </p:sp>
      <p:sp>
        <p:nvSpPr>
          <p:cNvPr id="61447" name="Rectangle 4">
            <a:extLst>
              <a:ext uri="{FF2B5EF4-FFF2-40B4-BE49-F238E27FC236}">
                <a16:creationId xmlns:a16="http://schemas.microsoft.com/office/drawing/2014/main" id="{FF44B1E6-0E4C-4769-A034-F13A5479D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04800"/>
            <a:ext cx="4760913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600" dirty="0">
                <a:cs typeface="Arial" panose="020B0604020202020204" pitchFamily="34" charset="0"/>
              </a:rPr>
              <a:t>Sınırı dahil etmek için çözümde gerekmeyen ekler konabilir.</a:t>
            </a:r>
            <a:endParaRPr lang="en-US" altLang="tr-TR" sz="1600" dirty="0">
              <a:cs typeface="Arial" panose="020B0604020202020204" pitchFamily="34" charset="0"/>
            </a:endParaRPr>
          </a:p>
        </p:txBody>
      </p:sp>
      <p:sp>
        <p:nvSpPr>
          <p:cNvPr id="61448" name="Rectangle 4">
            <a:extLst>
              <a:ext uri="{FF2B5EF4-FFF2-40B4-BE49-F238E27FC236}">
                <a16:creationId xmlns:a16="http://schemas.microsoft.com/office/drawing/2014/main" id="{7F2381B9-2911-407B-9242-D41F5B652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95600"/>
            <a:ext cx="12192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tr-TR" altLang="tr-TR" sz="1600" i="1" dirty="0">
                <a:solidFill>
                  <a:srgbClr val="FF0000"/>
                </a:solidFill>
                <a:cs typeface="Arial" panose="020B0604020202020204" pitchFamily="34" charset="0"/>
              </a:rPr>
              <a:t>i</a:t>
            </a:r>
            <a:r>
              <a:rPr lang="tr-TR" altLang="tr-TR" sz="1600" dirty="0">
                <a:solidFill>
                  <a:srgbClr val="FF0000"/>
                </a:solidFill>
                <a:cs typeface="Arial" panose="020B0604020202020204" pitchFamily="34" charset="0"/>
              </a:rPr>
              <a:t>.inci eşitlik</a:t>
            </a:r>
            <a:endParaRPr lang="en-US" altLang="tr-TR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1FB89E-E827-48D4-B8E4-54FE1CD1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3E5A85-8929-4146-AACE-4006A413F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tr-TR" dirty="0">
                <a:cs typeface="Arial" charset="0"/>
              </a:rPr>
              <a:t>Gauss-Seidel </a:t>
            </a:r>
            <a:r>
              <a:rPr lang="tr-TR" altLang="tr-TR" dirty="0">
                <a:cs typeface="Arial" charset="0"/>
              </a:rPr>
              <a:t>Gevşetmesi</a:t>
            </a:r>
            <a:endParaRPr lang="tr-TR" sz="28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1DBB34-02DC-48C4-9D0B-68E6A85F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9C2C5-0DB1-4118-BD88-A43DECAFCE2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Yinelemeyi yaparken bazı yeni hesaplananlardan yararlanarak diğer değerleri hesaplamak.</a:t>
            </a:r>
          </a:p>
        </p:txBody>
      </p:sp>
      <p:pic>
        <p:nvPicPr>
          <p:cNvPr id="62468" name="Picture 4">
            <a:extLst>
              <a:ext uri="{FF2B5EF4-FFF2-40B4-BE49-F238E27FC236}">
                <a16:creationId xmlns:a16="http://schemas.microsoft.com/office/drawing/2014/main" id="{DB37F4CD-C88A-4A76-85FA-7D24AD0AA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00250"/>
            <a:ext cx="6248400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9" name="Rectangle 4">
            <a:extLst>
              <a:ext uri="{FF2B5EF4-FFF2-40B4-BE49-F238E27FC236}">
                <a16:creationId xmlns:a16="http://schemas.microsoft.com/office/drawing/2014/main" id="{0B98BC74-AC2C-44CA-993A-BFD4484F0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33613"/>
            <a:ext cx="2743200" cy="231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tr-TR" sz="900" dirty="0">
              <a:cs typeface="Arial" panose="020B0604020202020204" pitchFamily="34" charset="0"/>
            </a:endParaRPr>
          </a:p>
        </p:txBody>
      </p:sp>
      <p:sp>
        <p:nvSpPr>
          <p:cNvPr id="62470" name="Rectangle 4">
            <a:extLst>
              <a:ext uri="{FF2B5EF4-FFF2-40B4-BE49-F238E27FC236}">
                <a16:creationId xmlns:a16="http://schemas.microsoft.com/office/drawing/2014/main" id="{166D2393-16BB-4950-93D7-2D47BF801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057400"/>
            <a:ext cx="27432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400" dirty="0">
                <a:cs typeface="Arial" panose="020B0604020202020204" pitchFamily="34" charset="0"/>
              </a:rPr>
              <a:t>Hesabın sıralı olarak yapılması.</a:t>
            </a:r>
            <a:endParaRPr lang="en-US" altLang="tr-TR" sz="1400" dirty="0">
              <a:cs typeface="Arial" panose="020B0604020202020204" pitchFamily="34" charset="0"/>
            </a:endParaRPr>
          </a:p>
        </p:txBody>
      </p:sp>
      <p:sp>
        <p:nvSpPr>
          <p:cNvPr id="62471" name="Rectangle 4">
            <a:extLst>
              <a:ext uri="{FF2B5EF4-FFF2-40B4-BE49-F238E27FC236}">
                <a16:creationId xmlns:a16="http://schemas.microsoft.com/office/drawing/2014/main" id="{0DEBCC1B-FB97-4A7C-AC74-6944CFF6C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971800"/>
            <a:ext cx="1828800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600" dirty="0">
                <a:solidFill>
                  <a:srgbClr val="FF0000"/>
                </a:solidFill>
                <a:cs typeface="Arial" panose="020B0604020202020204" pitchFamily="34" charset="0"/>
              </a:rPr>
              <a:t>Temel form paralelleştirilmeye uygun değildir.</a:t>
            </a:r>
            <a:endParaRPr lang="en-US" altLang="tr-TR" sz="1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62472" name="Rectangle 4">
            <a:extLst>
              <a:ext uri="{FF2B5EF4-FFF2-40B4-BE49-F238E27FC236}">
                <a16:creationId xmlns:a16="http://schemas.microsoft.com/office/drawing/2014/main" id="{29CCBAB1-4338-4F4F-9C5D-184FF869A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4267200"/>
            <a:ext cx="1905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 dirty="0">
                <a:solidFill>
                  <a:srgbClr val="FF0000"/>
                </a:solidFill>
                <a:cs typeface="Arial" panose="020B0604020202020204" pitchFamily="34" charset="0"/>
              </a:rPr>
              <a:t>Kırmızılar </a:t>
            </a:r>
            <a:r>
              <a:rPr lang="tr-TR" altLang="tr-TR" sz="1600" dirty="0">
                <a:cs typeface="Arial" panose="020B0604020202020204" pitchFamily="34" charset="0"/>
              </a:rPr>
              <a:t>hesap-lanmış olanlardır.</a:t>
            </a:r>
            <a:endParaRPr lang="en-US" altLang="tr-TR" sz="1600" dirty="0">
              <a:cs typeface="Arial" panose="020B0604020202020204" pitchFamily="34" charset="0"/>
            </a:endParaRPr>
          </a:p>
        </p:txBody>
      </p:sp>
      <p:sp>
        <p:nvSpPr>
          <p:cNvPr id="62473" name="Rectangle 4">
            <a:extLst>
              <a:ext uri="{FF2B5EF4-FFF2-40B4-BE49-F238E27FC236}">
                <a16:creationId xmlns:a16="http://schemas.microsoft.com/office/drawing/2014/main" id="{197BC175-E0DE-4027-9EE5-C7988A55F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953000"/>
            <a:ext cx="190500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 dirty="0">
                <a:cs typeface="Arial" panose="020B0604020202020204" pitchFamily="34" charset="0"/>
              </a:rPr>
              <a:t>Diğerleri hesapla-nacak olanlardır.</a:t>
            </a:r>
            <a:endParaRPr lang="en-US" altLang="tr-TR" sz="1600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4" name="Picture 7">
            <a:extLst>
              <a:ext uri="{FF2B5EF4-FFF2-40B4-BE49-F238E27FC236}">
                <a16:creationId xmlns:a16="http://schemas.microsoft.com/office/drawing/2014/main" id="{0378CD80-5A73-4496-A291-4116318A5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42814"/>
            <a:ext cx="64770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8">
            <a:extLst>
              <a:ext uri="{FF2B5EF4-FFF2-40B4-BE49-F238E27FC236}">
                <a16:creationId xmlns:a16="http://schemas.microsoft.com/office/drawing/2014/main" id="{9099B9A8-9132-4B36-AEB1-F9C0A2E45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068960"/>
            <a:ext cx="85534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9">
            <a:extLst>
              <a:ext uri="{FF2B5EF4-FFF2-40B4-BE49-F238E27FC236}">
                <a16:creationId xmlns:a16="http://schemas.microsoft.com/office/drawing/2014/main" id="{99F0598E-CF9F-4B69-89C5-BA0B3E322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29200"/>
            <a:ext cx="8610600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7D1231C-64F1-46D8-92EF-D557B508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Gauss-Seidel Yineleme Formülü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93AEFD-0005-4DCC-91CF-62010E595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77FDD4-B2D9-4F25-B041-BE650A8D62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sz="2000" dirty="0"/>
          </a:p>
          <a:p>
            <a:endParaRPr lang="tr-TR" sz="2000" dirty="0"/>
          </a:p>
          <a:p>
            <a:r>
              <a:rPr lang="tr-TR" sz="2000" dirty="0"/>
              <a:t>k ve k-1'ler yineleme sayısıdır.</a:t>
            </a:r>
          </a:p>
          <a:p>
            <a:r>
              <a:rPr lang="tr-TR" sz="2000" dirty="0"/>
              <a:t>Bilinmeyenlerin doğal dizilimi ile formül şöyle sadeleşir:</a:t>
            </a:r>
          </a:p>
          <a:p>
            <a:endParaRPr lang="tr-TR" sz="2000" dirty="0"/>
          </a:p>
          <a:p>
            <a:endParaRPr lang="tr-TR" sz="2000" dirty="0"/>
          </a:p>
          <a:p>
            <a:pPr>
              <a:spcBef>
                <a:spcPct val="0"/>
              </a:spcBef>
            </a:pPr>
            <a:r>
              <a:rPr lang="en-US" altLang="tr-TR" sz="2000" i="1" dirty="0">
                <a:cs typeface="Arial" panose="020B0604020202020204" pitchFamily="34" charset="0"/>
              </a:rPr>
              <a:t>k</a:t>
            </a:r>
            <a:r>
              <a:rPr lang="tr-TR" altLang="tr-TR" sz="2000" dirty="0">
                <a:cs typeface="Arial" panose="020B0604020202020204" pitchFamily="34" charset="0"/>
              </a:rPr>
              <a:t>.ıncı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yinelemede</a:t>
            </a:r>
            <a:r>
              <a:rPr lang="en-US" altLang="tr-TR" sz="2000" dirty="0">
                <a:cs typeface="Arial" panose="020B0604020202020204" pitchFamily="34" charset="0"/>
              </a:rPr>
              <a:t>, </a:t>
            </a:r>
            <a:r>
              <a:rPr lang="tr-TR" altLang="tr-TR" sz="2000" dirty="0">
                <a:cs typeface="Arial" panose="020B0604020202020204" pitchFamily="34" charset="0"/>
              </a:rPr>
              <a:t>dört değerin ikisi </a:t>
            </a:r>
            <a:r>
              <a:rPr lang="en-US" altLang="tr-TR" sz="2000" dirty="0">
                <a:cs typeface="Arial" panose="020B0604020202020204" pitchFamily="34" charset="0"/>
              </a:rPr>
              <a:t>(</a:t>
            </a:r>
            <a:r>
              <a:rPr lang="en-US" altLang="tr-TR" sz="2000" i="1" dirty="0">
                <a:cs typeface="Arial" panose="020B0604020202020204" pitchFamily="34" charset="0"/>
              </a:rPr>
              <a:t>i</a:t>
            </a:r>
            <a:r>
              <a:rPr lang="tr-TR" altLang="tr-TR" sz="2000" dirty="0">
                <a:cs typeface="Arial" panose="020B0604020202020204" pitchFamily="34" charset="0"/>
              </a:rPr>
              <a:t>.inci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elemandan önceki</a:t>
            </a:r>
            <a:r>
              <a:rPr lang="en-US" altLang="tr-TR" sz="2000" dirty="0">
                <a:cs typeface="Arial" panose="020B0604020202020204" pitchFamily="34" charset="0"/>
              </a:rPr>
              <a:t>)</a:t>
            </a:r>
            <a:r>
              <a:rPr lang="tr-TR" altLang="tr-TR" sz="2000" dirty="0">
                <a:cs typeface="Arial" panose="020B0604020202020204" pitchFamily="34" charset="0"/>
              </a:rPr>
              <a:t>, </a:t>
            </a:r>
            <a:r>
              <a:rPr lang="en-US" altLang="tr-TR" sz="2000" i="1" dirty="0">
                <a:cs typeface="Arial" panose="020B0604020202020204" pitchFamily="34" charset="0"/>
              </a:rPr>
              <a:t>k</a:t>
            </a:r>
            <a:r>
              <a:rPr lang="tr-TR" altLang="tr-TR" sz="2000" dirty="0">
                <a:cs typeface="Arial" panose="020B0604020202020204" pitchFamily="34" charset="0"/>
              </a:rPr>
              <a:t>.ıncı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yinelemeden alınır,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diğer ikisi</a:t>
            </a:r>
            <a:r>
              <a:rPr lang="en-US" altLang="tr-TR" sz="2000" dirty="0">
                <a:cs typeface="Arial" panose="020B0604020202020204" pitchFamily="34" charset="0"/>
              </a:rPr>
              <a:t> (</a:t>
            </a:r>
            <a:r>
              <a:rPr lang="en-US" altLang="tr-TR" sz="2000" i="1" dirty="0">
                <a:cs typeface="Arial" panose="020B0604020202020204" pitchFamily="34" charset="0"/>
              </a:rPr>
              <a:t>i</a:t>
            </a:r>
            <a:r>
              <a:rPr lang="tr-TR" altLang="tr-TR" sz="2000" dirty="0">
                <a:cs typeface="Arial" panose="020B0604020202020204" pitchFamily="34" charset="0"/>
              </a:rPr>
              <a:t>.inci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elemandan sonraki</a:t>
            </a:r>
            <a:r>
              <a:rPr lang="en-US" altLang="tr-TR" sz="2000" dirty="0">
                <a:cs typeface="Arial" panose="020B0604020202020204" pitchFamily="34" charset="0"/>
              </a:rPr>
              <a:t>)</a:t>
            </a:r>
            <a:r>
              <a:rPr lang="tr-TR" altLang="tr-TR" sz="2000" dirty="0">
                <a:cs typeface="Arial" panose="020B0604020202020204" pitchFamily="34" charset="0"/>
              </a:rPr>
              <a:t> </a:t>
            </a:r>
            <a:r>
              <a:rPr lang="en-US" altLang="tr-TR" sz="2000" dirty="0">
                <a:cs typeface="Arial" panose="020B0604020202020204" pitchFamily="34" charset="0"/>
              </a:rPr>
              <a:t>(</a:t>
            </a:r>
            <a:r>
              <a:rPr lang="en-US" altLang="tr-TR" sz="2000" i="1" dirty="0">
                <a:cs typeface="Arial" panose="020B0604020202020204" pitchFamily="34" charset="0"/>
              </a:rPr>
              <a:t>k</a:t>
            </a:r>
            <a:r>
              <a:rPr lang="en-US" altLang="tr-TR" sz="2000" dirty="0">
                <a:cs typeface="Arial" panose="020B0604020202020204" pitchFamily="34" charset="0"/>
              </a:rPr>
              <a:t>-1)</a:t>
            </a:r>
            <a:r>
              <a:rPr lang="tr-TR" altLang="tr-TR" sz="2000" dirty="0">
                <a:cs typeface="Arial" panose="020B0604020202020204" pitchFamily="34" charset="0"/>
              </a:rPr>
              <a:t>.inci</a:t>
            </a:r>
            <a:r>
              <a:rPr lang="en-US" altLang="tr-TR" sz="2000" dirty="0">
                <a:cs typeface="Arial" panose="020B0604020202020204" pitchFamily="34" charset="0"/>
              </a:rPr>
              <a:t> </a:t>
            </a:r>
            <a:r>
              <a:rPr lang="tr-TR" altLang="tr-TR" sz="2000" dirty="0">
                <a:cs typeface="Arial" panose="020B0604020202020204" pitchFamily="34" charset="0"/>
              </a:rPr>
              <a:t>yinelemeden alınır</a:t>
            </a:r>
            <a:r>
              <a:rPr lang="en-US" altLang="tr-TR" sz="2000" dirty="0">
                <a:cs typeface="Arial" panose="020B0604020202020204" pitchFamily="34" charset="0"/>
              </a:rPr>
              <a:t>. </a:t>
            </a:r>
            <a:r>
              <a:rPr lang="tr-TR" altLang="tr-TR" sz="2000" dirty="0">
                <a:cs typeface="Arial" panose="020B0604020202020204" pitchFamily="34" charset="0"/>
              </a:rPr>
              <a:t>Bu durumda </a:t>
            </a:r>
            <a:r>
              <a:rPr lang="en-US" altLang="tr-TR" sz="2000" dirty="0">
                <a:cs typeface="Arial" panose="020B0604020202020204" pitchFamily="34" charset="0"/>
              </a:rPr>
              <a:t>:</a:t>
            </a:r>
          </a:p>
          <a:p>
            <a:endParaRPr lang="tr-TR" sz="2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7AB2D8-036D-434F-9236-A7955DEB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Kırmızı-Siyah Sıralama</a:t>
            </a:r>
            <a:endParaRPr lang="tr-TR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D816E-EB50-4B30-BF17-4FE110FCB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A249E-2E75-4122-96C1-2B30320571B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Öncelikle siyah noktalar aynı anda hesaplanır. </a:t>
            </a:r>
          </a:p>
          <a:p>
            <a:r>
              <a:rPr lang="tr-TR" dirty="0"/>
              <a:t>Sonra kırmızı noktalar aynı anda hesaplanır.</a:t>
            </a:r>
          </a:p>
          <a:p>
            <a:endParaRPr lang="tr-TR" dirty="0"/>
          </a:p>
        </p:txBody>
      </p:sp>
      <p:pic>
        <p:nvPicPr>
          <p:cNvPr id="64516" name="Picture 4">
            <a:extLst>
              <a:ext uri="{FF2B5EF4-FFF2-40B4-BE49-F238E27FC236}">
                <a16:creationId xmlns:a16="http://schemas.microsoft.com/office/drawing/2014/main" id="{C219DFC0-AF31-45A5-B98D-D4935FD4A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86000"/>
            <a:ext cx="4829175" cy="439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169EB1-803A-4A50-8089-CEB5540D0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Kırmızı-Siyah Paralel Kodumuz</a:t>
            </a:r>
            <a:endParaRPr lang="tr-TR" dirty="0"/>
          </a:p>
        </p:txBody>
      </p:sp>
      <p:sp>
        <p:nvSpPr>
          <p:cNvPr id="65539" name="Content Placeholder 4">
            <a:extLst>
              <a:ext uri="{FF2B5EF4-FFF2-40B4-BE49-F238E27FC236}">
                <a16:creationId xmlns:a16="http://schemas.microsoft.com/office/drawing/2014/main" id="{240F4A12-8424-4E99-8795-9097F06E2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forall (i = 1;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forall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if ((i + j) % 2 == 0)/*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kirmizilari hesapla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f[i][j] = 0.25*(f[i-1][j] + f[i][j-1] </a:t>
            </a:r>
            <a:b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f[i+1][j] + f[i][j+1]);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forall (i = 1; i &lt; n; i++)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forall (j = 1; j &lt; n; j++)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if ((i + j) % 2 != 0)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siyahlari hesapla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f[i][j] = 0.25*(f[i-1][j] + f[i][j-1] </a:t>
            </a:r>
            <a:endParaRPr lang="tr-TR" altLang="tr-TR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altLang="tr-TR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+ f[i+1][j] + f[i][j+1]);</a:t>
            </a:r>
          </a:p>
          <a:p>
            <a:endParaRPr lang="tr-TR" altLang="tr-T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A2196B-6B40-4D13-B507-8E9BFEAA5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C2D099-C35B-4810-8F2D-53F289D3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Çoklu Izgara Metodu</a:t>
            </a:r>
          </a:p>
        </p:txBody>
      </p:sp>
      <p:sp>
        <p:nvSpPr>
          <p:cNvPr id="66563" name="Content Placeholder 4">
            <a:extLst>
              <a:ext uri="{FF2B5EF4-FFF2-40B4-BE49-F238E27FC236}">
                <a16:creationId xmlns:a16="http://schemas.microsoft.com/office/drawing/2014/main" id="{82919322-E5B8-4CD5-A7BF-4A186C7086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Öncelikle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noktaların kaba bir ızgarası (ing: grid)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kullanılır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Bu noktalarla</a:t>
            </a:r>
            <a:r>
              <a:rPr lang="en-US" altLang="tr-TR" sz="2400" dirty="0">
                <a:cs typeface="Arial" panose="020B0604020202020204" pitchFamily="34" charset="0"/>
              </a:rPr>
              <a:t>, </a:t>
            </a:r>
            <a:r>
              <a:rPr lang="tr-TR" altLang="tr-TR" sz="2400" dirty="0">
                <a:cs typeface="Arial" panose="020B0604020202020204" pitchFamily="34" charset="0"/>
              </a:rPr>
              <a:t>yineleme işlemi hızla bilinmeyenlere yakınsamaya başlar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Bir ara</a:t>
            </a:r>
            <a:r>
              <a:rPr lang="en-US" altLang="tr-TR" sz="2400" dirty="0">
                <a:cs typeface="Arial" panose="020B0604020202020204" pitchFamily="34" charset="0"/>
              </a:rPr>
              <a:t> </a:t>
            </a:r>
            <a:r>
              <a:rPr lang="tr-TR" altLang="tr-TR" sz="2400" dirty="0">
                <a:cs typeface="Arial" panose="020B0604020202020204" pitchFamily="34" charset="0"/>
              </a:rPr>
              <a:t>kaba ızgaraya noktalar ekleyerek ve bu ek noktaları kaba ızgara arasına yerleştirerek devam ederiz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Ek noktaların ilk değerleri yaklaşımla (ing: </a:t>
            </a:r>
            <a:r>
              <a:rPr lang="tr-TR" altLang="tr-TR" sz="2400" i="1" dirty="0">
                <a:cs typeface="Arial" panose="020B0604020202020204" pitchFamily="34" charset="0"/>
              </a:rPr>
              <a:t>interpolation</a:t>
            </a:r>
            <a:r>
              <a:rPr lang="tr-TR" altLang="tr-TR" sz="2400" dirty="0">
                <a:cs typeface="Arial" panose="020B0604020202020204" pitchFamily="34" charset="0"/>
              </a:rPr>
              <a:t>) bulunur</a:t>
            </a:r>
            <a:r>
              <a:rPr lang="en-US" altLang="tr-TR" sz="2400" dirty="0">
                <a:cs typeface="Arial" panose="020B0604020202020204" pitchFamily="34" charset="0"/>
              </a:rPr>
              <a:t>. </a:t>
            </a:r>
            <a:r>
              <a:rPr lang="tr-TR" altLang="tr-TR" sz="2400" dirty="0">
                <a:cs typeface="Arial" panose="020B0604020202020204" pitchFamily="34" charset="0"/>
              </a:rPr>
              <a:t>Hesaplama bu daha iyi olan ızgara ile sürer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Izgara git gide daha da iyileştirilir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pPr eaLnBrk="1" hangingPunct="1"/>
            <a:r>
              <a:rPr lang="tr-TR" altLang="tr-TR" sz="2400" dirty="0">
                <a:cs typeface="Arial" panose="020B0604020202020204" pitchFamily="34" charset="0"/>
              </a:rPr>
              <a:t>Kaba ızgara hızla yaklaşım yaptığından sonraki ızgaralara daha iyi bir başlangıç sağlar</a:t>
            </a:r>
            <a:r>
              <a:rPr lang="en-US" altLang="tr-TR" sz="2400" dirty="0">
                <a:cs typeface="Arial" panose="020B0604020202020204" pitchFamily="34" charset="0"/>
              </a:rPr>
              <a:t>.</a:t>
            </a:r>
          </a:p>
          <a:p>
            <a:endParaRPr lang="tr-TR" altLang="tr-TR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630DBB-7BAF-4966-9F00-0AF660C39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8" name="Picture 5">
            <a:extLst>
              <a:ext uri="{FF2B5EF4-FFF2-40B4-BE49-F238E27FC236}">
                <a16:creationId xmlns:a16="http://schemas.microsoft.com/office/drawing/2014/main" id="{AD25A231-9434-4FC7-9148-12FBABFC6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38200"/>
            <a:ext cx="6324600" cy="544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Rectangle 4">
            <a:extLst>
              <a:ext uri="{FF2B5EF4-FFF2-40B4-BE49-F238E27FC236}">
                <a16:creationId xmlns:a16="http://schemas.microsoft.com/office/drawing/2014/main" id="{10BA4413-1018-4229-B1D8-04D903387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895350"/>
            <a:ext cx="3048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Kaba ızgara noktaları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67590" name="Rectangle 4">
            <a:extLst>
              <a:ext uri="{FF2B5EF4-FFF2-40B4-BE49-F238E27FC236}">
                <a16:creationId xmlns:a16="http://schemas.microsoft.com/office/drawing/2014/main" id="{02F5EC76-9809-401E-A02F-A3584723E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0213" y="819150"/>
            <a:ext cx="3048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Yeni ızgara noktaları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67591" name="Rectangle 4">
            <a:extLst>
              <a:ext uri="{FF2B5EF4-FFF2-40B4-BE49-F238E27FC236}">
                <a16:creationId xmlns:a16="http://schemas.microsoft.com/office/drawing/2014/main" id="{5C9878E6-D435-42A2-B445-9CD7941B1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1143000"/>
            <a:ext cx="152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>
                <a:cs typeface="Arial" panose="020B0604020202020204" pitchFamily="34" charset="0"/>
              </a:rPr>
              <a:t>İşlemci</a:t>
            </a:r>
            <a:endParaRPr lang="en-US" altLang="tr-TR" sz="2000" dirty="0"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C73400-1DEB-486A-9BF0-CA5B41DCF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Çoklu Izgara İşlemci Atanması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246025-E489-4ED9-9062-879E60C2A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052E21-6812-48AA-9E0C-064AC6C3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>
                <a:cs typeface="Arial" charset="0"/>
              </a:rPr>
              <a:t>(</a:t>
            </a:r>
            <a:r>
              <a:rPr lang="tr-TR" altLang="tr-TR" dirty="0">
                <a:cs typeface="Arial" charset="0"/>
              </a:rPr>
              <a:t>Yarı</a:t>
            </a:r>
            <a:r>
              <a:rPr lang="en-US" altLang="tr-TR" dirty="0">
                <a:cs typeface="Arial" charset="0"/>
              </a:rPr>
              <a:t>) </a:t>
            </a:r>
            <a:r>
              <a:rPr lang="tr-TR" altLang="tr-TR" dirty="0">
                <a:cs typeface="Arial" charset="0"/>
              </a:rPr>
              <a:t>Asenkron</a:t>
            </a:r>
            <a:r>
              <a:rPr lang="en-US" altLang="tr-TR" dirty="0">
                <a:cs typeface="Arial" charset="0"/>
              </a:rPr>
              <a:t> </a:t>
            </a:r>
            <a:r>
              <a:rPr lang="tr-TR" altLang="tr-TR" dirty="0">
                <a:cs typeface="Arial" charset="0"/>
              </a:rPr>
              <a:t>Yineleme</a:t>
            </a:r>
            <a:endParaRPr lang="tr-TR" dirty="0"/>
          </a:p>
        </p:txBody>
      </p:sp>
      <p:sp>
        <p:nvSpPr>
          <p:cNvPr id="68611" name="Content Placeholder 4">
            <a:extLst>
              <a:ext uri="{FF2B5EF4-FFF2-40B4-BE49-F238E27FC236}">
                <a16:creationId xmlns:a16="http://schemas.microsoft.com/office/drawing/2014/main" id="{679825D2-9A86-46B4-90D2-A5BC63DA8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Daha önce de bahsedildiği gibi her yinelemede senkronizasyon</a:t>
            </a:r>
            <a:r>
              <a:rPr lang="en-US" altLang="tr-TR" sz="2600" dirty="0">
                <a:cs typeface="Arial" panose="020B0604020202020204" pitchFamily="34" charset="0"/>
              </a:rPr>
              <a:t> </a:t>
            </a:r>
            <a:r>
              <a:rPr lang="tr-TR" altLang="tr-TR" sz="2600" dirty="0">
                <a:cs typeface="Arial" panose="020B0604020202020204" pitchFamily="34" charset="0"/>
              </a:rPr>
              <a:t>önemli bir yük getirir</a:t>
            </a:r>
            <a:r>
              <a:rPr lang="en-US" altLang="tr-TR" sz="2600" dirty="0">
                <a:cs typeface="Arial" panose="020B0604020202020204" pitchFamily="34" charset="0"/>
              </a:rPr>
              <a:t> - </a:t>
            </a:r>
            <a:r>
              <a:rPr lang="tr-TR" altLang="tr-TR" sz="2600" dirty="0">
                <a:cs typeface="Arial" panose="020B0604020202020204" pitchFamily="34" charset="0"/>
              </a:rPr>
              <a:t>en iyisi belli bir tekrardan sonra senkronize olmaktır.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Bir yerde komşulardan önceki yinelemelerden elde edilen değerler alınarak</a:t>
            </a:r>
            <a:r>
              <a:rPr lang="en-US" altLang="tr-TR" sz="2600" dirty="0">
                <a:cs typeface="Arial" panose="020B0604020202020204" pitchFamily="34" charset="0"/>
              </a:rPr>
              <a:t> </a:t>
            </a:r>
            <a:r>
              <a:rPr lang="tr-TR" altLang="tr-TR" sz="2600" dirty="0">
                <a:cs typeface="Arial" panose="020B0604020202020204" pitchFamily="34" charset="0"/>
              </a:rPr>
              <a:t>güncelleme yapılır</a:t>
            </a:r>
            <a:r>
              <a:rPr lang="en-US" altLang="tr-TR" sz="2600" dirty="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600" dirty="0">
                <a:cs typeface="Arial" panose="020B0604020202020204" pitchFamily="34" charset="0"/>
              </a:rPr>
              <a:t>Tabi yaklaşma devam ederken hangi sıklıkla senkronizasyon yapmak lazım? Yani kaç yaşındaki değerler</a:t>
            </a:r>
            <a:r>
              <a:rPr lang="en-US" altLang="tr-TR" sz="2600" dirty="0">
                <a:cs typeface="Arial" panose="020B0604020202020204" pitchFamily="34" charset="0"/>
              </a:rPr>
              <a:t> </a:t>
            </a:r>
            <a:r>
              <a:rPr lang="tr-TR" altLang="tr-TR" sz="2600" dirty="0">
                <a:cs typeface="Arial" panose="020B0604020202020204" pitchFamily="34" charset="0"/>
              </a:rPr>
              <a:t>bize lazım?</a:t>
            </a:r>
          </a:p>
          <a:p>
            <a:pPr lvl="1" eaLnBrk="1" hangingPunct="1">
              <a:spcBef>
                <a:spcPct val="0"/>
              </a:spcBef>
            </a:pPr>
            <a:r>
              <a:rPr lang="tr-TR" altLang="tr-TR" sz="2200" dirty="0">
                <a:cs typeface="Arial" panose="020B0604020202020204" pitchFamily="34" charset="0"/>
              </a:rPr>
              <a:t>Burada buna bakmayacağız</a:t>
            </a:r>
            <a:r>
              <a:rPr lang="tr-TR" altLang="tr-TR" sz="2400" dirty="0">
                <a:cs typeface="Arial" panose="020B0604020202020204" pitchFamily="34" charset="0"/>
              </a:rPr>
              <a:t>.</a:t>
            </a:r>
            <a:endParaRPr lang="en-US" altLang="tr-TR" sz="2400" dirty="0">
              <a:cs typeface="Arial" panose="020B0604020202020204" pitchFamily="34" charset="0"/>
            </a:endParaRPr>
          </a:p>
          <a:p>
            <a:endParaRPr lang="tr-TR" altLang="tr-TR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F8E952-9C8F-4FB5-A430-D268DB002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10050</TotalTime>
  <Words>5674</Words>
  <Application>Microsoft Office PowerPoint</Application>
  <PresentationFormat>On-screen Show (4:3)</PresentationFormat>
  <Paragraphs>847</Paragraphs>
  <Slides>74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5" baseType="lpstr">
      <vt:lpstr>Arial</vt:lpstr>
      <vt:lpstr>Bookman Old Style</vt:lpstr>
      <vt:lpstr>Calibri</vt:lpstr>
      <vt:lpstr>Consolas</vt:lpstr>
      <vt:lpstr>Courier New</vt:lpstr>
      <vt:lpstr>Gill Sans MT</vt:lpstr>
      <vt:lpstr>Times New Roman</vt:lpstr>
      <vt:lpstr>Verdana</vt:lpstr>
      <vt:lpstr>Wingdings</vt:lpstr>
      <vt:lpstr>Wingdings 3</vt:lpstr>
      <vt:lpstr>Origin</vt:lpstr>
      <vt:lpstr>Sayısal Algoritmalar</vt:lpstr>
      <vt:lpstr>Matrisler – Kısaca Hatırlama Bir n x m boyutlu matris</vt:lpstr>
      <vt:lpstr>Matris Toplama, C = A + B</vt:lpstr>
      <vt:lpstr>Matris Çarpımı, C = A * B</vt:lpstr>
      <vt:lpstr>Matris-Vektör Çarpımı, c = A * b</vt:lpstr>
      <vt:lpstr>Matrislerin Lineer Denklemlerle İlişkisi</vt:lpstr>
      <vt:lpstr>Matris Çarpımının Paralelleştirilmesi</vt:lpstr>
      <vt:lpstr>Optimal Maliyet</vt:lpstr>
      <vt:lpstr>1. Paralel Kodumuz</vt:lpstr>
      <vt:lpstr>2. Paralel Kodumuz</vt:lpstr>
      <vt:lpstr>3. Paralel Kodumuz</vt:lpstr>
      <vt:lpstr>n3 İşlemci Kullanımı</vt:lpstr>
      <vt:lpstr>Blok Matris Çarpımı</vt:lpstr>
      <vt:lpstr>Matris Çarpımının Öz-yineli Uygulanması</vt:lpstr>
      <vt:lpstr>Öz-yineli Algoritma</vt:lpstr>
      <vt:lpstr>1. Paralel Matris Çarpımı Örneği 2. GPU’da Matris Çarpımı Örneği</vt:lpstr>
      <vt:lpstr>OpenMP Kodu</vt:lpstr>
      <vt:lpstr>OpenMP Kodu</vt:lpstr>
      <vt:lpstr>OpenMP Kodu</vt:lpstr>
      <vt:lpstr>OpenMP Kodu</vt:lpstr>
      <vt:lpstr>OpenMP Kodu</vt:lpstr>
      <vt:lpstr>i5-8265U, 1.8GHz, 4+4 Çekirdek, 8MB Sonuçları </vt:lpstr>
      <vt:lpstr>Ekran kartında çarpma</vt:lpstr>
      <vt:lpstr>CUDA için kod</vt:lpstr>
      <vt:lpstr>CUDA için kod</vt:lpstr>
      <vt:lpstr>CUDA için kod</vt:lpstr>
      <vt:lpstr>CUDA için kod</vt:lpstr>
      <vt:lpstr>CUDA için kod</vt:lpstr>
      <vt:lpstr>CUDA için kod</vt:lpstr>
      <vt:lpstr>CUDA için kod</vt:lpstr>
      <vt:lpstr>CUDA için kod</vt:lpstr>
      <vt:lpstr>GTX-1080Ti GPU Sonuçları </vt:lpstr>
      <vt:lpstr>Tartışma</vt:lpstr>
      <vt:lpstr>Tartışma</vt:lpstr>
      <vt:lpstr>Tartışma</vt:lpstr>
      <vt:lpstr>Özel Ağlarda Matris Çarpımı</vt:lpstr>
      <vt:lpstr>Izgara (ing:Mesh) Algoritmaları</vt:lpstr>
      <vt:lpstr>Cannon Algoritması Adım 1: Elemanların ilk yerleşimi</vt:lpstr>
      <vt:lpstr>Cannon Algoritması Adım 2 - A ve B 'nin Elemanlarının Dizilişi</vt:lpstr>
      <vt:lpstr>Cannon Algoritması  Adım 3 - Elemanların Çarpımı</vt:lpstr>
      <vt:lpstr>Cannon Algoritması  Adım 4 - A ve B 'nin Elemanlarının Bir Kayması</vt:lpstr>
      <vt:lpstr>Örnek: C2,3 Hesabı</vt:lpstr>
      <vt:lpstr>Örnek: C2,3 Hesabı</vt:lpstr>
      <vt:lpstr>Diğer İşlemciler Ne Alemde?</vt:lpstr>
      <vt:lpstr>Örnek: C2,3 Hesabı</vt:lpstr>
      <vt:lpstr>Örnek: C2,3 Hesabı</vt:lpstr>
      <vt:lpstr>PowerPoint Presentation</vt:lpstr>
      <vt:lpstr>Matris-Vektör Çarpımı</vt:lpstr>
      <vt:lpstr>Lineer Denklem Sistemi</vt:lpstr>
      <vt:lpstr>Lineer Denklem Sistemi Çözümü</vt:lpstr>
      <vt:lpstr>Lineer Denklem Sistemi Çözümü</vt:lpstr>
      <vt:lpstr>Gauss Elemesi</vt:lpstr>
      <vt:lpstr>Gauss Elemesi</vt:lpstr>
      <vt:lpstr>Köşegenin Sıfır Olması</vt:lpstr>
      <vt:lpstr>Paralel Olmayan Kod</vt:lpstr>
      <vt:lpstr>Paralel Uygulama </vt:lpstr>
      <vt:lpstr>Satırdan Az İşlemci Olması: Şerit Dağıtım</vt:lpstr>
      <vt:lpstr>Devirli-Şerit Dağıtımı İşlemcilere eşit yük dağıtan bir alternatif.</vt:lpstr>
      <vt:lpstr>Yinelemeli Metotlar</vt:lpstr>
      <vt:lpstr>Tekrarlı Metotlar</vt:lpstr>
      <vt:lpstr>Jacobi Tekrarları</vt:lpstr>
      <vt:lpstr>Seyrek Lineer Eşitlik Örneği Laplace Eşitliği</vt:lpstr>
      <vt:lpstr>Sonlu Farklar Metodu</vt:lpstr>
      <vt:lpstr>Sonlu Farklar Metodu</vt:lpstr>
      <vt:lpstr>Doğal Sıralama</vt:lpstr>
      <vt:lpstr>Lineer Denklem Genel Sistemi ile İlişkisi</vt:lpstr>
      <vt:lpstr>PowerPoint Presentation</vt:lpstr>
      <vt:lpstr>Gauss-Seidel Gevşetmesi</vt:lpstr>
      <vt:lpstr>Gauss-Seidel Yineleme Formülü</vt:lpstr>
      <vt:lpstr>Kırmızı-Siyah Sıralama</vt:lpstr>
      <vt:lpstr>Kırmızı-Siyah Paralel Kodumuz</vt:lpstr>
      <vt:lpstr>Çoklu Izgara Metodu</vt:lpstr>
      <vt:lpstr>Çoklu Izgara İşlemci Atanması</vt:lpstr>
      <vt:lpstr>(Yarı) Asenkron Yineleme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567</cp:revision>
  <dcterms:created xsi:type="dcterms:W3CDTF">2013-09-20T11:24:12Z</dcterms:created>
  <dcterms:modified xsi:type="dcterms:W3CDTF">2021-02-13T16:03:35Z</dcterms:modified>
</cp:coreProperties>
</file>